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rts/chart2.xml" ContentType="application/vnd.openxmlformats-officedocument.drawingml.chart+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harts/chart6.xml" ContentType="application/vnd.openxmlformats-officedocument.drawingml.chart+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charts/chart7.xml" ContentType="application/vnd.openxmlformats-officedocument.drawingml.chart+xml"/>
  <Override PartName="/ppt/notesSlides/notesSlide49.xml" ContentType="application/vnd.openxmlformats-officedocument.presentationml.notesSlide+xml"/>
  <Override PartName="/ppt/charts/chart8.xml" ContentType="application/vnd.openxmlformats-officedocument.drawingml.chart+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charts/chart9.xml" ContentType="application/vnd.openxmlformats-officedocument.drawingml.chart+xml"/>
  <Override PartName="/ppt/notesSlides/notesSlide54.xml" ContentType="application/vnd.openxmlformats-officedocument.presentationml.notesSlide+xml"/>
  <Override PartName="/ppt/charts/chart10.xml" ContentType="application/vnd.openxmlformats-officedocument.drawingml.chart+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charts/chart11.xml" ContentType="application/vnd.openxmlformats-officedocument.drawingml.chart+xml"/>
  <Override PartName="/ppt/notesSlides/notesSlide58.xml" ContentType="application/vnd.openxmlformats-officedocument.presentationml.notesSlide+xml"/>
  <Override PartName="/ppt/charts/chart12.xml" ContentType="application/vnd.openxmlformats-officedocument.drawingml.chart+xml"/>
  <Override PartName="/ppt/notesSlides/notesSlide59.xml" ContentType="application/vnd.openxmlformats-officedocument.presentationml.notesSlide+xml"/>
  <Override PartName="/ppt/charts/chart13.xml" ContentType="application/vnd.openxmlformats-officedocument.drawingml.chart+xml"/>
  <Override PartName="/ppt/notesSlides/notesSlide60.xml" ContentType="application/vnd.openxmlformats-officedocument.presentationml.notesSlide+xml"/>
  <Override PartName="/ppt/charts/chart14.xml" ContentType="application/vnd.openxmlformats-officedocument.drawingml.chart+xml"/>
  <Override PartName="/ppt/charts/chart15.xml" ContentType="application/vnd.openxmlformats-officedocument.drawingml.chart+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74"/>
  </p:notesMasterIdLst>
  <p:sldIdLst>
    <p:sldId id="256" r:id="rId5"/>
    <p:sldId id="257" r:id="rId6"/>
    <p:sldId id="297" r:id="rId7"/>
    <p:sldId id="290" r:id="rId8"/>
    <p:sldId id="258" r:id="rId9"/>
    <p:sldId id="291" r:id="rId10"/>
    <p:sldId id="313" r:id="rId11"/>
    <p:sldId id="259" r:id="rId12"/>
    <p:sldId id="311" r:id="rId13"/>
    <p:sldId id="260" r:id="rId14"/>
    <p:sldId id="261" r:id="rId15"/>
    <p:sldId id="332" r:id="rId16"/>
    <p:sldId id="275" r:id="rId17"/>
    <p:sldId id="276" r:id="rId18"/>
    <p:sldId id="277" r:id="rId19"/>
    <p:sldId id="320" r:id="rId20"/>
    <p:sldId id="315" r:id="rId21"/>
    <p:sldId id="298" r:id="rId22"/>
    <p:sldId id="278" r:id="rId23"/>
    <p:sldId id="330" r:id="rId24"/>
    <p:sldId id="295" r:id="rId25"/>
    <p:sldId id="283" r:id="rId26"/>
    <p:sldId id="284" r:id="rId27"/>
    <p:sldId id="281" r:id="rId28"/>
    <p:sldId id="331" r:id="rId29"/>
    <p:sldId id="299" r:id="rId30"/>
    <p:sldId id="263" r:id="rId31"/>
    <p:sldId id="264" r:id="rId32"/>
    <p:sldId id="265" r:id="rId33"/>
    <p:sldId id="266" r:id="rId34"/>
    <p:sldId id="267" r:id="rId35"/>
    <p:sldId id="268" r:id="rId36"/>
    <p:sldId id="300" r:id="rId37"/>
    <p:sldId id="333" r:id="rId38"/>
    <p:sldId id="334" r:id="rId39"/>
    <p:sldId id="335" r:id="rId40"/>
    <p:sldId id="336" r:id="rId41"/>
    <p:sldId id="337" r:id="rId42"/>
    <p:sldId id="338" r:id="rId43"/>
    <p:sldId id="339" r:id="rId44"/>
    <p:sldId id="340" r:id="rId45"/>
    <p:sldId id="279" r:id="rId46"/>
    <p:sldId id="341" r:id="rId47"/>
    <p:sldId id="342" r:id="rId48"/>
    <p:sldId id="343" r:id="rId49"/>
    <p:sldId id="262" r:id="rId50"/>
    <p:sldId id="344" r:id="rId51"/>
    <p:sldId id="270" r:id="rId52"/>
    <p:sldId id="271" r:id="rId53"/>
    <p:sldId id="272" r:id="rId54"/>
    <p:sldId id="273" r:id="rId55"/>
    <p:sldId id="345" r:id="rId56"/>
    <p:sldId id="346" r:id="rId57"/>
    <p:sldId id="347" r:id="rId58"/>
    <p:sldId id="348" r:id="rId59"/>
    <p:sldId id="349" r:id="rId60"/>
    <p:sldId id="350" r:id="rId61"/>
    <p:sldId id="351" r:id="rId62"/>
    <p:sldId id="352" r:id="rId63"/>
    <p:sldId id="353" r:id="rId64"/>
    <p:sldId id="354" r:id="rId65"/>
    <p:sldId id="355" r:id="rId66"/>
    <p:sldId id="356" r:id="rId67"/>
    <p:sldId id="301" r:id="rId68"/>
    <p:sldId id="286" r:id="rId69"/>
    <p:sldId id="307" r:id="rId70"/>
    <p:sldId id="317" r:id="rId71"/>
    <p:sldId id="287" r:id="rId72"/>
    <p:sldId id="289" r:id="rId73"/>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1. Overview" id="{8531D1AD-870D-A1D2-FACB-8CAFDB3B3E38}">
          <p14:sldIdLst>
            <p14:sldId id="256"/>
            <p14:sldId id="257"/>
            <p14:sldId id="297"/>
            <p14:sldId id="290"/>
            <p14:sldId id="258"/>
            <p14:sldId id="291"/>
            <p14:sldId id="313"/>
            <p14:sldId id="259"/>
            <p14:sldId id="311"/>
            <p14:sldId id="260"/>
            <p14:sldId id="261"/>
            <p14:sldId id="332"/>
          </p14:sldIdLst>
        </p14:section>
        <p14:section name="4. Operations and Standards of Cover" id="{1D39B09E-8862-86DD-5F58-8C347D1B32E4}">
          <p14:sldIdLst>
            <p14:sldId id="275"/>
            <p14:sldId id="276"/>
            <p14:sldId id="277"/>
            <p14:sldId id="320"/>
            <p14:sldId id="315"/>
            <p14:sldId id="298"/>
            <p14:sldId id="278"/>
            <p14:sldId id="330"/>
            <p14:sldId id="295"/>
          </p14:sldIdLst>
        </p14:section>
        <p14:section name="5. Dispatch" id="{36A2C3FD-A813-D59C-3A3C-796C3BB842BE}">
          <p14:sldIdLst>
            <p14:sldId id="283"/>
            <p14:sldId id="284"/>
            <p14:sldId id="281"/>
            <p14:sldId id="331"/>
            <p14:sldId id="299"/>
          </p14:sldIdLst>
        </p14:section>
        <p14:section name="2. Governmental Options" id="{7C88CCE9-EFF4-6DD4-C502-D9153224FDD8}">
          <p14:sldIdLst>
            <p14:sldId id="263"/>
            <p14:sldId id="264"/>
            <p14:sldId id="265"/>
            <p14:sldId id="266"/>
            <p14:sldId id="267"/>
            <p14:sldId id="268"/>
            <p14:sldId id="300"/>
          </p14:sldIdLst>
        </p14:section>
        <p14:section name="3. Fiscal Impact" id="{5815886A-40D3-E1A0-991E-906A519F29A4}">
          <p14:sldIdLst>
            <p14:sldId id="333"/>
            <p14:sldId id="334"/>
            <p14:sldId id="335"/>
            <p14:sldId id="336"/>
            <p14:sldId id="337"/>
            <p14:sldId id="338"/>
            <p14:sldId id="339"/>
            <p14:sldId id="340"/>
            <p14:sldId id="279"/>
            <p14:sldId id="341"/>
            <p14:sldId id="342"/>
            <p14:sldId id="343"/>
            <p14:sldId id="262"/>
            <p14:sldId id="344"/>
            <p14:sldId id="270"/>
            <p14:sldId id="271"/>
            <p14:sldId id="272"/>
            <p14:sldId id="273"/>
            <p14:sldId id="345"/>
            <p14:sldId id="346"/>
            <p14:sldId id="347"/>
            <p14:sldId id="348"/>
            <p14:sldId id="349"/>
            <p14:sldId id="350"/>
            <p14:sldId id="351"/>
            <p14:sldId id="352"/>
            <p14:sldId id="353"/>
            <p14:sldId id="354"/>
            <p14:sldId id="355"/>
            <p14:sldId id="356"/>
            <p14:sldId id="301"/>
          </p14:sldIdLst>
        </p14:section>
        <p14:section name="6. Recommendation and Next Steps" id="{7F4C0CCA-4209-87FB-929D-57116160D5F6}">
          <p14:sldIdLst>
            <p14:sldId id="286"/>
            <p14:sldId id="307"/>
            <p14:sldId id="317"/>
            <p14:sldId id="287"/>
            <p14:sldId id="289"/>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8855E27-F3E3-D89F-0EE3-285BB6E47330}" name="Jessica Powell" initials="JP" userId="S::jpowell@ardenissolutions.com::f808bf64-ba8d-4ebb-a934-da50daac9acd" providerId="AD"/>
  <p188:author id="{6D0B3C34-1507-0842-C88F-E363438BCC18}" name="Rebecca Ramirez" initials="RR" userId="75964075afb294e0"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B0BBE35-8FE3-400C-8829-C62EC7D3B827}" v="2" dt="2026-10-21T22:38:48.53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8169"/>
    <p:restoredTop sz="86281" autoAdjust="0"/>
  </p:normalViewPr>
  <p:slideViewPr>
    <p:cSldViewPr snapToGrid="0" snapToObjects="1">
      <p:cViewPr varScale="1">
        <p:scale>
          <a:sx n="95" d="100"/>
          <a:sy n="95" d="100"/>
        </p:scale>
        <p:origin x="396"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notesMaster" Target="notesMasters/notesMaster1.xml"/><Relationship Id="rId79" Type="http://schemas.microsoft.com/office/2016/11/relationships/changesInfo" Target="changesInfos/changesInfo1.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tableStyles" Target="tableStyles.xml"/><Relationship Id="rId8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viewProps" Target="viewProps.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cDonald, Casey" userId="3b5d76e5-a1a8-438a-950a-93ffd8aae6da" providerId="ADAL" clId="{72F2DF89-4344-4B84-AE9B-CA99394CB051}"/>
    <pc:docChg chg="modSld">
      <pc:chgData name="McDonald, Casey" userId="3b5d76e5-a1a8-438a-950a-93ffd8aae6da" providerId="ADAL" clId="{72F2DF89-4344-4B84-AE9B-CA99394CB051}" dt="2026-10-21T22:38:48.532" v="1"/>
      <pc:docMkLst>
        <pc:docMk/>
      </pc:docMkLst>
      <pc:sldChg chg="modNotes">
        <pc:chgData name="McDonald, Casey" userId="3b5d76e5-a1a8-438a-950a-93ffd8aae6da" providerId="ADAL" clId="{72F2DF89-4344-4B84-AE9B-CA99394CB051}" dt="2026-10-21T22:38:48.532" v="1"/>
        <pc:sldMkLst>
          <pc:docMk/>
          <pc:sldMk cId="3409819745" sldId="290"/>
        </pc:sldMkLst>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pPr>
              <a:defRPr lang="en-US" sz="1800" b="0" i="0" u="none" strike="noStrike">
                <a:solidFill>
                  <a:srgbClr val="22333B"/>
                </a:solidFill>
                <a:latin typeface="+mn-lt"/>
              </a:defRPr>
            </a:pPr>
            <a:r>
              <a:rPr lang="en-US" sz="1800" b="0" i="0" u="none" strike="noStrike">
                <a:solidFill>
                  <a:srgbClr val="22333B"/>
                </a:solidFill>
                <a:latin typeface="+mn-lt"/>
              </a:rPr>
              <a:t>Priority 1 median time, 911 answer to first unit on scene (min:sec)</a:t>
            </a:r>
          </a:p>
        </c:rich>
      </c:tx>
      <c:overlay val="0"/>
    </c:title>
    <c:autoTitleDeleted val="0"/>
    <c:plotArea>
      <c:layout/>
      <c:lineChart>
        <c:grouping val="standard"/>
        <c:varyColors val="0"/>
        <c:ser>
          <c:idx val="0"/>
          <c:order val="0"/>
          <c:tx>
            <c:strRef>
              <c:f>Sheet1!$B$1</c:f>
              <c:strCache>
                <c:ptCount val="1"/>
                <c:pt idx="0">
                  <c:v>Priority 1 median, 911 answer to first unit</c:v>
                </c:pt>
              </c:strCache>
            </c:strRef>
          </c:tx>
          <c:spPr>
            <a:ln w="38100" cap="flat">
              <a:solidFill>
                <a:srgbClr val="C24E25"/>
              </a:solidFill>
              <a:prstDash val="solid"/>
              <a:round/>
            </a:ln>
            <a:effectLst/>
          </c:spPr>
          <c:marker>
            <c:symbol val="circle"/>
            <c:size val="9"/>
            <c:spPr>
              <a:solidFill>
                <a:srgbClr val="C24E25"/>
              </a:solidFill>
              <a:ln w="9525" cap="flat">
                <a:solidFill>
                  <a:srgbClr val="C24E25"/>
                </a:solidFill>
                <a:prstDash val="solid"/>
                <a:round/>
              </a:ln>
              <a:effectLst/>
            </c:spPr>
          </c:marker>
          <c:dLbls>
            <c:numFmt formatCode="m:ss" sourceLinked="0"/>
            <c:spPr>
              <a:noFill/>
              <a:ln>
                <a:noFill/>
              </a:ln>
              <a:effectLst/>
            </c:spPr>
            <c:txPr>
              <a:bodyPr/>
              <a:lstStyle/>
              <a:p>
                <a:pPr>
                  <a:defRPr lang="en-US" sz="1800" b="0" i="0" u="none" strike="noStrike">
                    <a:solidFill>
                      <a:srgbClr val="1E262B"/>
                    </a:solidFill>
                    <a:latin typeface="+mn-lt"/>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FY18</c:v>
                </c:pt>
                <c:pt idx="1">
                  <c:v>FY19</c:v>
                </c:pt>
                <c:pt idx="2">
                  <c:v>FY20</c:v>
                </c:pt>
                <c:pt idx="3">
                  <c:v>FY21</c:v>
                </c:pt>
                <c:pt idx="4">
                  <c:v>FY22</c:v>
                </c:pt>
                <c:pt idx="5">
                  <c:v>FY23</c:v>
                </c:pt>
                <c:pt idx="6">
                  <c:v>FY24</c:v>
                </c:pt>
              </c:strCache>
            </c:strRef>
          </c:cat>
          <c:val>
            <c:numRef>
              <c:f>Sheet1!$B$2:$B$8</c:f>
              <c:numCache>
                <c:formatCode>General</c:formatCode>
                <c:ptCount val="7"/>
                <c:pt idx="0">
                  <c:v>4.0740740740740737E-3</c:v>
                </c:pt>
                <c:pt idx="1">
                  <c:v>4.3981481481481484E-3</c:v>
                </c:pt>
                <c:pt idx="2">
                  <c:v>4.6064814814814814E-3</c:v>
                </c:pt>
                <c:pt idx="3">
                  <c:v>4.9305555555555552E-3</c:v>
                </c:pt>
                <c:pt idx="4">
                  <c:v>4.9421296296296297E-3</c:v>
                </c:pt>
                <c:pt idx="5">
                  <c:v>4.6527777777777774E-3</c:v>
                </c:pt>
                <c:pt idx="6">
                  <c:v>4.6874999999999998E-3</c:v>
                </c:pt>
              </c:numCache>
            </c:numRef>
          </c:val>
          <c:smooth val="0"/>
          <c:extLst>
            <c:ext xmlns:c16="http://schemas.microsoft.com/office/drawing/2014/chart" uri="{C3380CC4-5D6E-409C-BE32-E72D297353CC}">
              <c16:uniqueId val="{00000000-5EBE-EC47-BB4F-BE3050DD313C}"/>
            </c:ext>
          </c:extLst>
        </c:ser>
        <c:dLbls>
          <c:dLblPos val="t"/>
          <c:showLegendKey val="0"/>
          <c:showVal val="1"/>
          <c:showCatName val="0"/>
          <c:showSerName val="0"/>
          <c:showPercent val="0"/>
          <c:showBubbleSize val="0"/>
        </c:dLbls>
        <c:marker val="1"/>
        <c:smooth val="0"/>
        <c:axId val="2094734554"/>
        <c:axId val="2094734552"/>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lang="en-US" sz="1800" b="0" i="0" u="none" strike="noStrike">
                <a:solidFill>
                  <a:srgbClr val="1E262B"/>
                </a:solidFill>
                <a:latin typeface="+mn-lt"/>
              </a:defRPr>
            </a:pPr>
            <a:endParaRPr lang="en-US"/>
          </a:p>
        </c:txPr>
        <c:crossAx val="2094734552"/>
        <c:crosses val="autoZero"/>
        <c:auto val="1"/>
        <c:lblAlgn val="ctr"/>
        <c:lblOffset val="100"/>
        <c:noMultiLvlLbl val="1"/>
      </c:catAx>
      <c:valAx>
        <c:axId val="2094734552"/>
        <c:scaling>
          <c:orientation val="minMax"/>
          <c:max val="5.5555555555555558E-3"/>
          <c:min val="3.472222222222222E-3"/>
        </c:scaling>
        <c:delete val="0"/>
        <c:axPos val="l"/>
        <c:majorGridlines>
          <c:spPr>
            <a:ln w="9525" cap="flat">
              <a:solidFill>
                <a:srgbClr val="E2E7EA"/>
              </a:solidFill>
              <a:prstDash val="solid"/>
              <a:round/>
            </a:ln>
          </c:spPr>
        </c:majorGridlines>
        <c:numFmt formatCode="m:ss" sourceLinked="0"/>
        <c:majorTickMark val="out"/>
        <c:minorTickMark val="none"/>
        <c:tickLblPos val="nextTo"/>
        <c:spPr>
          <a:ln w="12700" cap="flat">
            <a:solidFill>
              <a:srgbClr val="888888"/>
            </a:solidFill>
            <a:prstDash val="solid"/>
            <a:round/>
          </a:ln>
        </c:spPr>
        <c:txPr>
          <a:bodyPr/>
          <a:lstStyle/>
          <a:p>
            <a:pPr>
              <a:defRPr lang="en-US" sz="1800" b="0" i="0" u="none" strike="noStrike">
                <a:solidFill>
                  <a:srgbClr val="6F8590"/>
                </a:solidFill>
                <a:latin typeface="+mn-lt"/>
              </a:defRPr>
            </a:pPr>
            <a:endParaRPr lang="en-US"/>
          </a:p>
        </c:txPr>
        <c:crossAx val="2094734554"/>
        <c:crosses val="autoZero"/>
        <c:crossBetween val="between"/>
        <c:majorUnit val="6.9444444444444447E-4"/>
      </c:valAx>
      <c:spPr>
        <a:noFill/>
        <a:ln>
          <a:noFill/>
        </a:ln>
        <a:effectLst/>
      </c:spPr>
    </c:plotArea>
    <c:plotVisOnly val="1"/>
    <c:dispBlanksAs val="span"/>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0"/>
        <c:ser>
          <c:idx val="0"/>
          <c:order val="0"/>
          <c:tx>
            <c:strRef>
              <c:f>Sheet1!$B$1</c:f>
              <c:strCache>
                <c:ptCount val="1"/>
                <c:pt idx="0">
                  <c:v>Reno</c:v>
                </c:pt>
              </c:strCache>
            </c:strRef>
          </c:tx>
          <c:spPr>
            <a:solidFill>
              <a:srgbClr val="294C68"/>
            </a:solidFill>
            <a:effectLst/>
          </c:spPr>
          <c:invertIfNegative val="0"/>
          <c:dLbls>
            <c:numFmt formatCode="0.0" sourceLinked="0"/>
            <c:spPr>
              <a:noFill/>
              <a:ln>
                <a:noFill/>
              </a:ln>
              <a:effectLst/>
            </c:spPr>
            <c:txPr>
              <a:bodyPr/>
              <a:lstStyle/>
              <a:p>
                <a:pPr>
                  <a:defRPr sz="1400" b="0" i="0" u="none" strike="noStrike">
                    <a:solidFill>
                      <a:srgbClr val="22333B"/>
                    </a:solidFill>
                    <a:latin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Salaries</c:v>
                </c:pt>
                <c:pt idx="1">
                  <c:v>Benefits</c:v>
                </c:pt>
                <c:pt idx="2">
                  <c:v>Services</c:v>
                </c:pt>
                <c:pt idx="3">
                  <c:v>Other costs</c:v>
                </c:pt>
              </c:strCache>
            </c:strRef>
          </c:cat>
          <c:val>
            <c:numRef>
              <c:f>Sheet1!$B$2:$B$5</c:f>
              <c:numCache>
                <c:formatCode>General</c:formatCode>
                <c:ptCount val="4"/>
                <c:pt idx="0">
                  <c:v>45.518073999999999</c:v>
                </c:pt>
                <c:pt idx="1">
                  <c:v>32.943413999999997</c:v>
                </c:pt>
                <c:pt idx="2">
                  <c:v>6.361815</c:v>
                </c:pt>
                <c:pt idx="3">
                  <c:v>2.2999999999999998</c:v>
                </c:pt>
              </c:numCache>
            </c:numRef>
          </c:val>
          <c:extLst>
            <c:ext xmlns:c16="http://schemas.microsoft.com/office/drawing/2014/chart" uri="{C3380CC4-5D6E-409C-BE32-E72D297353CC}">
              <c16:uniqueId val="{00000000-CBAC-7942-A5E7-26FF7CEA9A41}"/>
            </c:ext>
          </c:extLst>
        </c:ser>
        <c:ser>
          <c:idx val="1"/>
          <c:order val="1"/>
          <c:tx>
            <c:strRef>
              <c:f>Sheet1!$C$1</c:f>
              <c:strCache>
                <c:ptCount val="1"/>
                <c:pt idx="0">
                  <c:v>Sparks</c:v>
                </c:pt>
              </c:strCache>
            </c:strRef>
          </c:tx>
          <c:spPr>
            <a:solidFill>
              <a:srgbClr val="167D8D"/>
            </a:solidFill>
            <a:effectLst/>
          </c:spPr>
          <c:invertIfNegative val="0"/>
          <c:dLbls>
            <c:numFmt formatCode="0.0" sourceLinked="0"/>
            <c:spPr>
              <a:noFill/>
              <a:ln>
                <a:noFill/>
              </a:ln>
              <a:effectLst/>
            </c:spPr>
            <c:txPr>
              <a:bodyPr/>
              <a:lstStyle/>
              <a:p>
                <a:pPr>
                  <a:defRPr sz="1400" b="0" i="0" u="none" strike="noStrike">
                    <a:solidFill>
                      <a:srgbClr val="22333B"/>
                    </a:solidFill>
                    <a:latin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Salaries</c:v>
                </c:pt>
                <c:pt idx="1">
                  <c:v>Benefits</c:v>
                </c:pt>
                <c:pt idx="2">
                  <c:v>Services</c:v>
                </c:pt>
                <c:pt idx="3">
                  <c:v>Other costs</c:v>
                </c:pt>
              </c:strCache>
            </c:strRef>
          </c:cat>
          <c:val>
            <c:numRef>
              <c:f>Sheet1!$C$2:$C$5</c:f>
              <c:numCache>
                <c:formatCode>General</c:formatCode>
                <c:ptCount val="4"/>
                <c:pt idx="0">
                  <c:v>13.792258</c:v>
                </c:pt>
                <c:pt idx="1">
                  <c:v>10.489713999999999</c:v>
                </c:pt>
                <c:pt idx="2">
                  <c:v>3.318028</c:v>
                </c:pt>
                <c:pt idx="3">
                  <c:v>2</c:v>
                </c:pt>
              </c:numCache>
            </c:numRef>
          </c:val>
          <c:extLst>
            <c:ext xmlns:c16="http://schemas.microsoft.com/office/drawing/2014/chart" uri="{C3380CC4-5D6E-409C-BE32-E72D297353CC}">
              <c16:uniqueId val="{00000001-CBAC-7942-A5E7-26FF7CEA9A41}"/>
            </c:ext>
          </c:extLst>
        </c:ser>
        <c:ser>
          <c:idx val="2"/>
          <c:order val="2"/>
          <c:tx>
            <c:strRef>
              <c:f>Sheet1!$D$1</c:f>
              <c:strCache>
                <c:ptCount val="1"/>
                <c:pt idx="0">
                  <c:v>TMFPD</c:v>
                </c:pt>
              </c:strCache>
            </c:strRef>
          </c:tx>
          <c:spPr>
            <a:solidFill>
              <a:srgbClr val="CF951F"/>
            </a:solidFill>
            <a:effectLst/>
          </c:spPr>
          <c:invertIfNegative val="0"/>
          <c:dLbls>
            <c:numFmt formatCode="0.0" sourceLinked="0"/>
            <c:spPr>
              <a:noFill/>
              <a:ln>
                <a:noFill/>
              </a:ln>
              <a:effectLst/>
            </c:spPr>
            <c:txPr>
              <a:bodyPr/>
              <a:lstStyle/>
              <a:p>
                <a:pPr>
                  <a:defRPr sz="1400" b="0" i="0" u="none" strike="noStrike">
                    <a:solidFill>
                      <a:srgbClr val="22333B"/>
                    </a:solidFill>
                    <a:latin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Salaries</c:v>
                </c:pt>
                <c:pt idx="1">
                  <c:v>Benefits</c:v>
                </c:pt>
                <c:pt idx="2">
                  <c:v>Services</c:v>
                </c:pt>
                <c:pt idx="3">
                  <c:v>Other costs</c:v>
                </c:pt>
              </c:strCache>
            </c:strRef>
          </c:cat>
          <c:val>
            <c:numRef>
              <c:f>Sheet1!$D$2:$D$5</c:f>
              <c:numCache>
                <c:formatCode>General</c:formatCode>
                <c:ptCount val="4"/>
                <c:pt idx="0">
                  <c:v>26.966390000000001</c:v>
                </c:pt>
                <c:pt idx="1">
                  <c:v>18.753952000000002</c:v>
                </c:pt>
                <c:pt idx="2">
                  <c:v>7.474424</c:v>
                </c:pt>
                <c:pt idx="3">
                  <c:v>0.59702599999999995</c:v>
                </c:pt>
              </c:numCache>
            </c:numRef>
          </c:val>
          <c:extLst>
            <c:ext xmlns:c16="http://schemas.microsoft.com/office/drawing/2014/chart" uri="{C3380CC4-5D6E-409C-BE32-E72D297353CC}">
              <c16:uniqueId val="{00000002-CBAC-7942-A5E7-26FF7CEA9A41}"/>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CCD7DE"/>
            </a:solidFill>
            <a:prstDash val="solid"/>
            <a:round/>
          </a:ln>
        </c:spPr>
        <c:txPr>
          <a:bodyPr/>
          <a:lstStyle/>
          <a:p>
            <a:pPr>
              <a:defRPr sz="1400" b="0" i="0" u="none" strike="noStrike">
                <a:solidFill>
                  <a:srgbClr val="22333B"/>
                </a:solidFill>
                <a:latin typeface="Calibri"/>
              </a:defRPr>
            </a:pPr>
            <a:endParaRPr lang="en-US"/>
          </a:p>
        </c:txPr>
        <c:crossAx val="2094734552"/>
        <c:crosses val="autoZero"/>
        <c:auto val="1"/>
        <c:lblAlgn val="ctr"/>
        <c:lblOffset val="100"/>
        <c:noMultiLvlLbl val="1"/>
      </c:catAx>
      <c:valAx>
        <c:axId val="2094734552"/>
        <c:scaling>
          <c:orientation val="minMax"/>
          <c:max val="50"/>
          <c:min val="0"/>
        </c:scaling>
        <c:delete val="0"/>
        <c:axPos val="l"/>
        <c:majorGridlines>
          <c:spPr>
            <a:ln w="12700" cap="flat">
              <a:solidFill>
                <a:srgbClr val="D9E1E6"/>
              </a:solidFill>
              <a:prstDash val="solid"/>
              <a:round/>
            </a:ln>
          </c:spPr>
        </c:majorGridlines>
        <c:numFmt formatCode="General" sourceLinked="0"/>
        <c:majorTickMark val="out"/>
        <c:minorTickMark val="none"/>
        <c:tickLblPos val="nextTo"/>
        <c:spPr>
          <a:ln w="12700" cap="flat">
            <a:solidFill>
              <a:srgbClr val="CCD7DE"/>
            </a:solidFill>
            <a:prstDash val="solid"/>
            <a:round/>
          </a:ln>
        </c:spPr>
        <c:txPr>
          <a:bodyPr/>
          <a:lstStyle/>
          <a:p>
            <a:pPr>
              <a:defRPr sz="1400" b="0" i="0" u="none" strike="noStrike">
                <a:solidFill>
                  <a:srgbClr val="22333B"/>
                </a:solidFill>
                <a:latin typeface="Calibri"/>
              </a:defRPr>
            </a:pPr>
            <a:endParaRPr lang="en-US"/>
          </a:p>
        </c:txPr>
        <c:crossAx val="2094734554"/>
        <c:crosses val="autoZero"/>
        <c:crossBetween val="between"/>
        <c:majorUnit val="10"/>
      </c:valAx>
      <c:spPr>
        <a:solidFill>
          <a:srgbClr val="F7F9FA">
            <a:alpha val="0"/>
          </a:srgbClr>
        </a:solidFill>
        <a:ln w="12700" cap="flat">
          <a:solidFill>
            <a:srgbClr val="F7F9FA"/>
          </a:solidFill>
        </a:ln>
        <a:effectLst/>
      </c:spPr>
    </c:plotArea>
    <c:legend>
      <c:legendPos val="b"/>
      <c:overlay val="0"/>
      <c:txPr>
        <a:bodyPr/>
        <a:lstStyle/>
        <a:p>
          <a:pPr>
            <a:defRPr sz="1400">
              <a:solidFill>
                <a:srgbClr val="22333B"/>
              </a:solidFill>
            </a:defRPr>
          </a:pPr>
          <a:endParaRPr lang="en-US"/>
        </a:p>
      </c:txPr>
    </c:legend>
    <c:plotVisOnly val="1"/>
    <c:dispBlanksAs val="span"/>
    <c:showDLblsOverMax val="1"/>
  </c:chart>
  <c:spPr>
    <a:solidFill>
      <a:srgbClr val="FFFFFF"/>
    </a:solidFill>
    <a:ln w="12700" cap="flat">
      <a:solidFill>
        <a:srgbClr val="F7F9FA"/>
      </a:solid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stacked"/>
        <c:varyColors val="0"/>
        <c:ser>
          <c:idx val="0"/>
          <c:order val="0"/>
          <c:tx>
            <c:strRef>
              <c:f>Sheet1!$B$1</c:f>
              <c:strCache>
                <c:ptCount val="1"/>
                <c:pt idx="0">
                  <c:v>Recurring residual</c:v>
                </c:pt>
              </c:strCache>
            </c:strRef>
          </c:tx>
          <c:spPr>
            <a:solidFill>
              <a:srgbClr val="294C68"/>
            </a:solidFill>
            <a:effectLst/>
          </c:spPr>
          <c:invertIfNegative val="0"/>
          <c:cat>
            <c:strRef>
              <c:f>Sheet1!$A$2:$A$6</c:f>
              <c:strCache>
                <c:ptCount val="5"/>
                <c:pt idx="0">
                  <c:v>FY2027</c:v>
                </c:pt>
                <c:pt idx="1">
                  <c:v>FY2028</c:v>
                </c:pt>
                <c:pt idx="2">
                  <c:v>FY2029</c:v>
                </c:pt>
                <c:pt idx="3">
                  <c:v>FY2030</c:v>
                </c:pt>
                <c:pt idx="4">
                  <c:v>FY2031</c:v>
                </c:pt>
              </c:strCache>
            </c:strRef>
          </c:cat>
          <c:val>
            <c:numRef>
              <c:f>Sheet1!$B$2:$B$6</c:f>
              <c:numCache>
                <c:formatCode>General</c:formatCode>
                <c:ptCount val="5"/>
                <c:pt idx="0">
                  <c:v>21.37845999999999</c:v>
                </c:pt>
                <c:pt idx="1">
                  <c:v>27.652250999999978</c:v>
                </c:pt>
                <c:pt idx="2">
                  <c:v>34.622866999999985</c:v>
                </c:pt>
                <c:pt idx="3">
                  <c:v>42.360359999999986</c:v>
                </c:pt>
                <c:pt idx="4">
                  <c:v>50.941738999999984</c:v>
                </c:pt>
              </c:numCache>
            </c:numRef>
          </c:val>
          <c:extLst>
            <c:ext xmlns:c16="http://schemas.microsoft.com/office/drawing/2014/chart" uri="{C3380CC4-5D6E-409C-BE32-E72D297353CC}">
              <c16:uniqueId val="{00000000-CB35-DC4C-816C-844721BD16E6}"/>
            </c:ext>
          </c:extLst>
        </c:ser>
        <c:ser>
          <c:idx val="1"/>
          <c:order val="1"/>
          <c:tx>
            <c:strRef>
              <c:f>Sheet1!$C$1</c:f>
              <c:strCache>
                <c:ptCount val="1"/>
                <c:pt idx="0">
                  <c:v>Staffing</c:v>
                </c:pt>
              </c:strCache>
            </c:strRef>
          </c:tx>
          <c:spPr>
            <a:solidFill>
              <a:srgbClr val="167D8D"/>
            </a:solidFill>
            <a:effectLst/>
          </c:spPr>
          <c:invertIfNegative val="0"/>
          <c:cat>
            <c:strRef>
              <c:f>Sheet1!$A$2:$A$6</c:f>
              <c:strCache>
                <c:ptCount val="5"/>
                <c:pt idx="0">
                  <c:v>FY2027</c:v>
                </c:pt>
                <c:pt idx="1">
                  <c:v>FY2028</c:v>
                </c:pt>
                <c:pt idx="2">
                  <c:v>FY2029</c:v>
                </c:pt>
                <c:pt idx="3">
                  <c:v>FY2030</c:v>
                </c:pt>
                <c:pt idx="4">
                  <c:v>FY2031</c:v>
                </c:pt>
              </c:strCache>
            </c:strRef>
          </c:cat>
          <c:val>
            <c:numRef>
              <c:f>Sheet1!$C$2:$C$6</c:f>
              <c:numCache>
                <c:formatCode>General</c:formatCode>
                <c:ptCount val="5"/>
                <c:pt idx="0">
                  <c:v>2.0834594594594602</c:v>
                </c:pt>
                <c:pt idx="1">
                  <c:v>4.2919264864864903</c:v>
                </c:pt>
                <c:pt idx="2">
                  <c:v>6.6310264216216197</c:v>
                </c:pt>
                <c:pt idx="3">
                  <c:v>6.8299572142702702</c:v>
                </c:pt>
                <c:pt idx="4">
                  <c:v>7.03485593069838</c:v>
                </c:pt>
              </c:numCache>
            </c:numRef>
          </c:val>
          <c:extLst>
            <c:ext xmlns:c16="http://schemas.microsoft.com/office/drawing/2014/chart" uri="{C3380CC4-5D6E-409C-BE32-E72D297353CC}">
              <c16:uniqueId val="{00000001-CB35-DC4C-816C-844721BD16E6}"/>
            </c:ext>
          </c:extLst>
        </c:ser>
        <c:ser>
          <c:idx val="2"/>
          <c:order val="2"/>
          <c:tx>
            <c:strRef>
              <c:f>Sheet1!$D$1</c:f>
              <c:strCache>
                <c:ptCount val="1"/>
                <c:pt idx="0">
                  <c:v>OPEB</c:v>
                </c:pt>
              </c:strCache>
            </c:strRef>
          </c:tx>
          <c:spPr>
            <a:solidFill>
              <a:srgbClr val="CF951F"/>
            </a:solidFill>
            <a:effectLst/>
          </c:spPr>
          <c:invertIfNegative val="0"/>
          <c:cat>
            <c:strRef>
              <c:f>Sheet1!$A$2:$A$6</c:f>
              <c:strCache>
                <c:ptCount val="5"/>
                <c:pt idx="0">
                  <c:v>FY2027</c:v>
                </c:pt>
                <c:pt idx="1">
                  <c:v>FY2028</c:v>
                </c:pt>
                <c:pt idx="2">
                  <c:v>FY2029</c:v>
                </c:pt>
                <c:pt idx="3">
                  <c:v>FY2030</c:v>
                </c:pt>
                <c:pt idx="4">
                  <c:v>FY2031</c:v>
                </c:pt>
              </c:strCache>
            </c:strRef>
          </c:cat>
          <c:val>
            <c:numRef>
              <c:f>Sheet1!$D$2:$D$6</c:f>
              <c:numCache>
                <c:formatCode>General</c:formatCode>
                <c:ptCount val="5"/>
                <c:pt idx="0">
                  <c:v>4.6627006956452304</c:v>
                </c:pt>
                <c:pt idx="1">
                  <c:v>4.6627006956452304</c:v>
                </c:pt>
                <c:pt idx="2">
                  <c:v>4.6627006956452304</c:v>
                </c:pt>
                <c:pt idx="3">
                  <c:v>4.6627006956452304</c:v>
                </c:pt>
                <c:pt idx="4">
                  <c:v>4.6627006956452304</c:v>
                </c:pt>
              </c:numCache>
            </c:numRef>
          </c:val>
          <c:extLst>
            <c:ext xmlns:c16="http://schemas.microsoft.com/office/drawing/2014/chart" uri="{C3380CC4-5D6E-409C-BE32-E72D297353CC}">
              <c16:uniqueId val="{00000002-CB35-DC4C-816C-844721BD16E6}"/>
            </c:ext>
          </c:extLst>
        </c:ser>
        <c:ser>
          <c:idx val="3"/>
          <c:order val="3"/>
          <c:tx>
            <c:strRef>
              <c:f>Sheet1!$E$1</c:f>
              <c:strCache>
                <c:ptCount val="1"/>
                <c:pt idx="0">
                  <c:v>Admin / stranded / provision</c:v>
                </c:pt>
              </c:strCache>
            </c:strRef>
          </c:tx>
          <c:spPr>
            <a:solidFill>
              <a:srgbClr val="7751A6"/>
            </a:solidFill>
            <a:effectLst/>
          </c:spPr>
          <c:invertIfNegative val="0"/>
          <c:cat>
            <c:strRef>
              <c:f>Sheet1!$A$2:$A$6</c:f>
              <c:strCache>
                <c:ptCount val="5"/>
                <c:pt idx="0">
                  <c:v>FY2027</c:v>
                </c:pt>
                <c:pt idx="1">
                  <c:v>FY2028</c:v>
                </c:pt>
                <c:pt idx="2">
                  <c:v>FY2029</c:v>
                </c:pt>
                <c:pt idx="3">
                  <c:v>FY2030</c:v>
                </c:pt>
                <c:pt idx="4">
                  <c:v>FY2031</c:v>
                </c:pt>
              </c:strCache>
            </c:strRef>
          </c:cat>
          <c:val>
            <c:numRef>
              <c:f>Sheet1!$E$2:$E$6</c:f>
              <c:numCache>
                <c:formatCode>General</c:formatCode>
                <c:ptCount val="5"/>
                <c:pt idx="0">
                  <c:v>1.98108014</c:v>
                </c:pt>
                <c:pt idx="1">
                  <c:v>2.1084702900000001</c:v>
                </c:pt>
                <c:pt idx="2">
                  <c:v>2.2454449099999998</c:v>
                </c:pt>
                <c:pt idx="3">
                  <c:v>2.3928180399999999</c:v>
                </c:pt>
                <c:pt idx="4">
                  <c:v>2.55147843</c:v>
                </c:pt>
              </c:numCache>
            </c:numRef>
          </c:val>
          <c:extLst>
            <c:ext xmlns:c16="http://schemas.microsoft.com/office/drawing/2014/chart" uri="{C3380CC4-5D6E-409C-BE32-E72D297353CC}">
              <c16:uniqueId val="{00000003-CB35-DC4C-816C-844721BD16E6}"/>
            </c:ext>
          </c:extLst>
        </c:ser>
        <c:ser>
          <c:idx val="4"/>
          <c:order val="4"/>
          <c:tx>
            <c:strRef>
              <c:f>Sheet1!$F$1</c:f>
              <c:strCache>
                <c:ptCount val="1"/>
                <c:pt idx="0">
                  <c:v>Capital</c:v>
                </c:pt>
              </c:strCache>
            </c:strRef>
          </c:tx>
          <c:spPr>
            <a:solidFill>
              <a:srgbClr val="B34A2D"/>
            </a:solidFill>
            <a:effectLst/>
          </c:spPr>
          <c:invertIfNegative val="0"/>
          <c:cat>
            <c:strRef>
              <c:f>Sheet1!$A$2:$A$6</c:f>
              <c:strCache>
                <c:ptCount val="5"/>
                <c:pt idx="0">
                  <c:v>FY2027</c:v>
                </c:pt>
                <c:pt idx="1">
                  <c:v>FY2028</c:v>
                </c:pt>
                <c:pt idx="2">
                  <c:v>FY2029</c:v>
                </c:pt>
                <c:pt idx="3">
                  <c:v>FY2030</c:v>
                </c:pt>
                <c:pt idx="4">
                  <c:v>FY2031</c:v>
                </c:pt>
              </c:strCache>
            </c:strRef>
          </c:cat>
          <c:val>
            <c:numRef>
              <c:f>Sheet1!$F$2:$F$6</c:f>
              <c:numCache>
                <c:formatCode>General</c:formatCode>
                <c:ptCount val="5"/>
                <c:pt idx="0">
                  <c:v>7.38645</c:v>
                </c:pt>
                <c:pt idx="1">
                  <c:v>12.3114995</c:v>
                </c:pt>
                <c:pt idx="2">
                  <c:v>12.742402</c:v>
                </c:pt>
                <c:pt idx="3">
                  <c:v>9.8758700000000008</c:v>
                </c:pt>
                <c:pt idx="4">
                  <c:v>5.1738584999999997</c:v>
                </c:pt>
              </c:numCache>
            </c:numRef>
          </c:val>
          <c:extLst>
            <c:ext xmlns:c16="http://schemas.microsoft.com/office/drawing/2014/chart" uri="{C3380CC4-5D6E-409C-BE32-E72D297353CC}">
              <c16:uniqueId val="{00000004-CB35-DC4C-816C-844721BD16E6}"/>
            </c:ext>
          </c:extLst>
        </c:ser>
        <c:ser>
          <c:idx val="5"/>
          <c:order val="5"/>
          <c:tx>
            <c:strRef>
              <c:f>Sheet1!$G$1</c:f>
              <c:strCache>
                <c:ptCount val="1"/>
                <c:pt idx="0">
                  <c:v>Transition + settlement</c:v>
                </c:pt>
              </c:strCache>
            </c:strRef>
          </c:tx>
          <c:spPr>
            <a:solidFill>
              <a:srgbClr val="76ACCB"/>
            </a:solidFill>
            <a:effectLst/>
          </c:spPr>
          <c:invertIfNegative val="0"/>
          <c:cat>
            <c:strRef>
              <c:f>Sheet1!$A$2:$A$6</c:f>
              <c:strCache>
                <c:ptCount val="5"/>
                <c:pt idx="0">
                  <c:v>FY2027</c:v>
                </c:pt>
                <c:pt idx="1">
                  <c:v>FY2028</c:v>
                </c:pt>
                <c:pt idx="2">
                  <c:v>FY2029</c:v>
                </c:pt>
                <c:pt idx="3">
                  <c:v>FY2030</c:v>
                </c:pt>
                <c:pt idx="4">
                  <c:v>FY2031</c:v>
                </c:pt>
              </c:strCache>
            </c:strRef>
          </c:cat>
          <c:val>
            <c:numRef>
              <c:f>Sheet1!$G$2:$G$6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5-CB35-DC4C-816C-844721BD16E6}"/>
            </c:ext>
          </c:extLst>
        </c:ser>
        <c:ser>
          <c:idx val="6"/>
          <c:order val="6"/>
          <c:tx>
            <c:strRef>
              <c:f>Sheet1!$H$1</c:f>
              <c:strCache>
                <c:ptCount val="1"/>
                <c:pt idx="0">
                  <c:v>Opening cash</c:v>
                </c:pt>
              </c:strCache>
            </c:strRef>
          </c:tx>
          <c:spPr>
            <a:solidFill>
              <a:srgbClr val="6B737C"/>
            </a:solidFill>
            <a:effectLst/>
          </c:spPr>
          <c:invertIfNegative val="0"/>
          <c:cat>
            <c:strRef>
              <c:f>Sheet1!$A$2:$A$6</c:f>
              <c:strCache>
                <c:ptCount val="5"/>
                <c:pt idx="0">
                  <c:v>FY2027</c:v>
                </c:pt>
                <c:pt idx="1">
                  <c:v>FY2028</c:v>
                </c:pt>
                <c:pt idx="2">
                  <c:v>FY2029</c:v>
                </c:pt>
                <c:pt idx="3">
                  <c:v>FY2030</c:v>
                </c:pt>
                <c:pt idx="4">
                  <c:v>FY2031</c:v>
                </c:pt>
              </c:strCache>
            </c:strRef>
          </c:cat>
          <c:val>
            <c:numRef>
              <c:f>Sheet1!$H$2:$H$6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6-CB35-DC4C-816C-844721BD16E6}"/>
            </c:ext>
          </c:extLst>
        </c:ser>
        <c:dLbls>
          <c:showLegendKey val="0"/>
          <c:showVal val="0"/>
          <c:showCatName val="0"/>
          <c:showSerName val="0"/>
          <c:showPercent val="0"/>
          <c:showBubbleSize val="0"/>
        </c:dLbls>
        <c:gapWidth val="45"/>
        <c:overlap val="10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CCD7DE"/>
            </a:solidFill>
            <a:prstDash val="solid"/>
            <a:round/>
          </a:ln>
        </c:spPr>
        <c:txPr>
          <a:bodyPr/>
          <a:lstStyle/>
          <a:p>
            <a:pPr>
              <a:defRPr sz="1400" b="0" i="0" u="none" strike="noStrike">
                <a:solidFill>
                  <a:srgbClr val="22333B"/>
                </a:solidFill>
                <a:latin typeface="Calibri"/>
              </a:defRPr>
            </a:pPr>
            <a:endParaRPr lang="en-US"/>
          </a:p>
        </c:txPr>
        <c:crossAx val="2094734552"/>
        <c:crosses val="autoZero"/>
        <c:auto val="1"/>
        <c:lblAlgn val="ctr"/>
        <c:lblOffset val="100"/>
        <c:noMultiLvlLbl val="1"/>
      </c:catAx>
      <c:valAx>
        <c:axId val="2094734552"/>
        <c:scaling>
          <c:orientation val="minMax"/>
          <c:max val="110"/>
          <c:min val="0"/>
        </c:scaling>
        <c:delete val="0"/>
        <c:axPos val="l"/>
        <c:majorGridlines>
          <c:spPr>
            <a:ln w="12700" cap="flat">
              <a:solidFill>
                <a:srgbClr val="D9E1E6"/>
              </a:solidFill>
              <a:prstDash val="solid"/>
              <a:round/>
            </a:ln>
          </c:spPr>
        </c:majorGridlines>
        <c:numFmt formatCode="General" sourceLinked="0"/>
        <c:majorTickMark val="out"/>
        <c:minorTickMark val="none"/>
        <c:tickLblPos val="nextTo"/>
        <c:spPr>
          <a:ln w="12700" cap="flat">
            <a:solidFill>
              <a:srgbClr val="CCD7DE"/>
            </a:solidFill>
            <a:prstDash val="solid"/>
            <a:round/>
          </a:ln>
        </c:spPr>
        <c:txPr>
          <a:bodyPr/>
          <a:lstStyle/>
          <a:p>
            <a:pPr>
              <a:defRPr sz="1400" b="0" i="0" u="none" strike="noStrike">
                <a:solidFill>
                  <a:srgbClr val="22333B"/>
                </a:solidFill>
                <a:latin typeface="Calibri"/>
              </a:defRPr>
            </a:pPr>
            <a:endParaRPr lang="en-US"/>
          </a:p>
        </c:txPr>
        <c:crossAx val="2094734554"/>
        <c:crosses val="autoZero"/>
        <c:crossBetween val="between"/>
        <c:majorUnit val="20"/>
      </c:valAx>
      <c:spPr>
        <a:solidFill>
          <a:srgbClr val="F7F9FA">
            <a:alpha val="0"/>
          </a:srgbClr>
        </a:solidFill>
        <a:ln w="12700" cap="flat">
          <a:solidFill>
            <a:srgbClr val="F7F9FA"/>
          </a:solidFill>
        </a:ln>
        <a:effectLst/>
      </c:spPr>
    </c:plotArea>
    <c:plotVisOnly val="1"/>
    <c:dispBlanksAs val="span"/>
    <c:showDLblsOverMax val="1"/>
  </c:chart>
  <c:spPr>
    <a:solidFill>
      <a:srgbClr val="FFFFFF"/>
    </a:solidFill>
    <a:ln w="12700" cap="flat">
      <a:solidFill>
        <a:srgbClr val="F7F9FA"/>
      </a:solid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stacked"/>
        <c:varyColors val="0"/>
        <c:ser>
          <c:idx val="0"/>
          <c:order val="0"/>
          <c:tx>
            <c:strRef>
              <c:f>Sheet1!$B$1</c:f>
              <c:strCache>
                <c:ptCount val="1"/>
                <c:pt idx="0">
                  <c:v>Recurring residual</c:v>
                </c:pt>
              </c:strCache>
            </c:strRef>
          </c:tx>
          <c:spPr>
            <a:solidFill>
              <a:srgbClr val="294C68"/>
            </a:solidFill>
            <a:effectLst/>
          </c:spPr>
          <c:invertIfNegative val="0"/>
          <c:cat>
            <c:strRef>
              <c:f>Sheet1!$A$2:$A$6</c:f>
              <c:strCache>
                <c:ptCount val="5"/>
                <c:pt idx="0">
                  <c:v>FY2027</c:v>
                </c:pt>
                <c:pt idx="1">
                  <c:v>FY2028</c:v>
                </c:pt>
                <c:pt idx="2">
                  <c:v>FY2029</c:v>
                </c:pt>
                <c:pt idx="3">
                  <c:v>FY2030</c:v>
                </c:pt>
                <c:pt idx="4">
                  <c:v>FY2031</c:v>
                </c:pt>
              </c:strCache>
            </c:strRef>
          </c:cat>
          <c:val>
            <c:numRef>
              <c:f>Sheet1!$B$2:$B$6</c:f>
              <c:numCache>
                <c:formatCode>General</c:formatCode>
                <c:ptCount val="5"/>
                <c:pt idx="0">
                  <c:v>35.835012000000006</c:v>
                </c:pt>
                <c:pt idx="1">
                  <c:v>43.420290999999992</c:v>
                </c:pt>
                <c:pt idx="2">
                  <c:v>51.799354999999991</c:v>
                </c:pt>
                <c:pt idx="3">
                  <c:v>60.438438000000019</c:v>
                </c:pt>
                <c:pt idx="4">
                  <c:v>69.970937999999961</c:v>
                </c:pt>
              </c:numCache>
            </c:numRef>
          </c:val>
          <c:extLst>
            <c:ext xmlns:c16="http://schemas.microsoft.com/office/drawing/2014/chart" uri="{C3380CC4-5D6E-409C-BE32-E72D297353CC}">
              <c16:uniqueId val="{00000000-ADA8-D645-AC51-4D241DB8EBD5}"/>
            </c:ext>
          </c:extLst>
        </c:ser>
        <c:ser>
          <c:idx val="1"/>
          <c:order val="1"/>
          <c:tx>
            <c:strRef>
              <c:f>Sheet1!$C$1</c:f>
              <c:strCache>
                <c:ptCount val="1"/>
                <c:pt idx="0">
                  <c:v>Staffing</c:v>
                </c:pt>
              </c:strCache>
            </c:strRef>
          </c:tx>
          <c:spPr>
            <a:solidFill>
              <a:srgbClr val="167D8D"/>
            </a:solidFill>
            <a:effectLst/>
          </c:spPr>
          <c:invertIfNegative val="0"/>
          <c:cat>
            <c:strRef>
              <c:f>Sheet1!$A$2:$A$6</c:f>
              <c:strCache>
                <c:ptCount val="5"/>
                <c:pt idx="0">
                  <c:v>FY2027</c:v>
                </c:pt>
                <c:pt idx="1">
                  <c:v>FY2028</c:v>
                </c:pt>
                <c:pt idx="2">
                  <c:v>FY2029</c:v>
                </c:pt>
                <c:pt idx="3">
                  <c:v>FY2030</c:v>
                </c:pt>
                <c:pt idx="4">
                  <c:v>FY2031</c:v>
                </c:pt>
              </c:strCache>
            </c:strRef>
          </c:cat>
          <c:val>
            <c:numRef>
              <c:f>Sheet1!$C$2:$C$6</c:f>
              <c:numCache>
                <c:formatCode>General</c:formatCode>
                <c:ptCount val="5"/>
                <c:pt idx="0">
                  <c:v>2.0834594594594602</c:v>
                </c:pt>
                <c:pt idx="1">
                  <c:v>4.2919264864864903</c:v>
                </c:pt>
                <c:pt idx="2">
                  <c:v>6.6310264216216197</c:v>
                </c:pt>
                <c:pt idx="3">
                  <c:v>6.8299572142702702</c:v>
                </c:pt>
                <c:pt idx="4">
                  <c:v>7.03485593069838</c:v>
                </c:pt>
              </c:numCache>
            </c:numRef>
          </c:val>
          <c:extLst>
            <c:ext xmlns:c16="http://schemas.microsoft.com/office/drawing/2014/chart" uri="{C3380CC4-5D6E-409C-BE32-E72D297353CC}">
              <c16:uniqueId val="{00000001-ADA8-D645-AC51-4D241DB8EBD5}"/>
            </c:ext>
          </c:extLst>
        </c:ser>
        <c:ser>
          <c:idx val="2"/>
          <c:order val="2"/>
          <c:tx>
            <c:strRef>
              <c:f>Sheet1!$D$1</c:f>
              <c:strCache>
                <c:ptCount val="1"/>
                <c:pt idx="0">
                  <c:v>OPEB</c:v>
                </c:pt>
              </c:strCache>
            </c:strRef>
          </c:tx>
          <c:spPr>
            <a:solidFill>
              <a:srgbClr val="CF951F"/>
            </a:solidFill>
            <a:effectLst/>
          </c:spPr>
          <c:invertIfNegative val="0"/>
          <c:cat>
            <c:strRef>
              <c:f>Sheet1!$A$2:$A$6</c:f>
              <c:strCache>
                <c:ptCount val="5"/>
                <c:pt idx="0">
                  <c:v>FY2027</c:v>
                </c:pt>
                <c:pt idx="1">
                  <c:v>FY2028</c:v>
                </c:pt>
                <c:pt idx="2">
                  <c:v>FY2029</c:v>
                </c:pt>
                <c:pt idx="3">
                  <c:v>FY2030</c:v>
                </c:pt>
                <c:pt idx="4">
                  <c:v>FY2031</c:v>
                </c:pt>
              </c:strCache>
            </c:strRef>
          </c:cat>
          <c:val>
            <c:numRef>
              <c:f>Sheet1!$D$2:$D$6</c:f>
              <c:numCache>
                <c:formatCode>General</c:formatCode>
                <c:ptCount val="5"/>
                <c:pt idx="0">
                  <c:v>4.6627006956452304</c:v>
                </c:pt>
                <c:pt idx="1">
                  <c:v>4.6627006956452304</c:v>
                </c:pt>
                <c:pt idx="2">
                  <c:v>4.6627006956452304</c:v>
                </c:pt>
                <c:pt idx="3">
                  <c:v>4.6627006956452304</c:v>
                </c:pt>
                <c:pt idx="4">
                  <c:v>4.6627006956452304</c:v>
                </c:pt>
              </c:numCache>
            </c:numRef>
          </c:val>
          <c:extLst>
            <c:ext xmlns:c16="http://schemas.microsoft.com/office/drawing/2014/chart" uri="{C3380CC4-5D6E-409C-BE32-E72D297353CC}">
              <c16:uniqueId val="{00000002-ADA8-D645-AC51-4D241DB8EBD5}"/>
            </c:ext>
          </c:extLst>
        </c:ser>
        <c:ser>
          <c:idx val="3"/>
          <c:order val="3"/>
          <c:tx>
            <c:strRef>
              <c:f>Sheet1!$E$1</c:f>
              <c:strCache>
                <c:ptCount val="1"/>
                <c:pt idx="0">
                  <c:v>Admin / stranded / provision</c:v>
                </c:pt>
              </c:strCache>
            </c:strRef>
          </c:tx>
          <c:spPr>
            <a:solidFill>
              <a:srgbClr val="7751A6"/>
            </a:solidFill>
            <a:effectLst/>
          </c:spPr>
          <c:invertIfNegative val="0"/>
          <c:cat>
            <c:strRef>
              <c:f>Sheet1!$A$2:$A$6</c:f>
              <c:strCache>
                <c:ptCount val="5"/>
                <c:pt idx="0">
                  <c:v>FY2027</c:v>
                </c:pt>
                <c:pt idx="1">
                  <c:v>FY2028</c:v>
                </c:pt>
                <c:pt idx="2">
                  <c:v>FY2029</c:v>
                </c:pt>
                <c:pt idx="3">
                  <c:v>FY2030</c:v>
                </c:pt>
                <c:pt idx="4">
                  <c:v>FY2031</c:v>
                </c:pt>
              </c:strCache>
            </c:strRef>
          </c:cat>
          <c:val>
            <c:numRef>
              <c:f>Sheet1!$E$2:$E$6</c:f>
              <c:numCache>
                <c:formatCode>General</c:formatCode>
                <c:ptCount val="5"/>
                <c:pt idx="0">
                  <c:v>5.0256456600000003</c:v>
                </c:pt>
                <c:pt idx="1">
                  <c:v>4.6976506899999997</c:v>
                </c:pt>
                <c:pt idx="2">
                  <c:v>4.5063122900000003</c:v>
                </c:pt>
                <c:pt idx="3">
                  <c:v>4.4151949075000001</c:v>
                </c:pt>
                <c:pt idx="4">
                  <c:v>4.4073536205624997</c:v>
                </c:pt>
              </c:numCache>
            </c:numRef>
          </c:val>
          <c:extLst>
            <c:ext xmlns:c16="http://schemas.microsoft.com/office/drawing/2014/chart" uri="{C3380CC4-5D6E-409C-BE32-E72D297353CC}">
              <c16:uniqueId val="{00000003-ADA8-D645-AC51-4D241DB8EBD5}"/>
            </c:ext>
          </c:extLst>
        </c:ser>
        <c:ser>
          <c:idx val="4"/>
          <c:order val="4"/>
          <c:tx>
            <c:strRef>
              <c:f>Sheet1!$F$1</c:f>
              <c:strCache>
                <c:ptCount val="1"/>
                <c:pt idx="0">
                  <c:v>Capital</c:v>
                </c:pt>
              </c:strCache>
            </c:strRef>
          </c:tx>
          <c:spPr>
            <a:solidFill>
              <a:srgbClr val="B34A2D"/>
            </a:solidFill>
            <a:effectLst/>
          </c:spPr>
          <c:invertIfNegative val="0"/>
          <c:cat>
            <c:strRef>
              <c:f>Sheet1!$A$2:$A$6</c:f>
              <c:strCache>
                <c:ptCount val="5"/>
                <c:pt idx="0">
                  <c:v>FY2027</c:v>
                </c:pt>
                <c:pt idx="1">
                  <c:v>FY2028</c:v>
                </c:pt>
                <c:pt idx="2">
                  <c:v>FY2029</c:v>
                </c:pt>
                <c:pt idx="3">
                  <c:v>FY2030</c:v>
                </c:pt>
                <c:pt idx="4">
                  <c:v>FY2031</c:v>
                </c:pt>
              </c:strCache>
            </c:strRef>
          </c:cat>
          <c:val>
            <c:numRef>
              <c:f>Sheet1!$F$2:$F$6</c:f>
              <c:numCache>
                <c:formatCode>General</c:formatCode>
                <c:ptCount val="5"/>
                <c:pt idx="0">
                  <c:v>7.38645</c:v>
                </c:pt>
                <c:pt idx="1">
                  <c:v>12.3114995</c:v>
                </c:pt>
                <c:pt idx="2">
                  <c:v>12.742402</c:v>
                </c:pt>
                <c:pt idx="3">
                  <c:v>9.8758700000000008</c:v>
                </c:pt>
                <c:pt idx="4">
                  <c:v>5.1738584999999997</c:v>
                </c:pt>
              </c:numCache>
            </c:numRef>
          </c:val>
          <c:extLst>
            <c:ext xmlns:c16="http://schemas.microsoft.com/office/drawing/2014/chart" uri="{C3380CC4-5D6E-409C-BE32-E72D297353CC}">
              <c16:uniqueId val="{00000004-ADA8-D645-AC51-4D241DB8EBD5}"/>
            </c:ext>
          </c:extLst>
        </c:ser>
        <c:ser>
          <c:idx val="5"/>
          <c:order val="5"/>
          <c:tx>
            <c:strRef>
              <c:f>Sheet1!$G$1</c:f>
              <c:strCache>
                <c:ptCount val="1"/>
                <c:pt idx="0">
                  <c:v>Transition + settlement</c:v>
                </c:pt>
              </c:strCache>
            </c:strRef>
          </c:tx>
          <c:spPr>
            <a:solidFill>
              <a:srgbClr val="76ACCB"/>
            </a:solidFill>
            <a:effectLst/>
          </c:spPr>
          <c:invertIfNegative val="0"/>
          <c:cat>
            <c:strRef>
              <c:f>Sheet1!$A$2:$A$6</c:f>
              <c:strCache>
                <c:ptCount val="5"/>
                <c:pt idx="0">
                  <c:v>FY2027</c:v>
                </c:pt>
                <c:pt idx="1">
                  <c:v>FY2028</c:v>
                </c:pt>
                <c:pt idx="2">
                  <c:v>FY2029</c:v>
                </c:pt>
                <c:pt idx="3">
                  <c:v>FY2030</c:v>
                </c:pt>
                <c:pt idx="4">
                  <c:v>FY2031</c:v>
                </c:pt>
              </c:strCache>
            </c:strRef>
          </c:cat>
          <c:val>
            <c:numRef>
              <c:f>Sheet1!$G$2:$G$6</c:f>
              <c:numCache>
                <c:formatCode>General</c:formatCode>
                <c:ptCount val="5"/>
                <c:pt idx="0">
                  <c:v>4.5275380199999997</c:v>
                </c:pt>
                <c:pt idx="1">
                  <c:v>3.9367519999999998</c:v>
                </c:pt>
                <c:pt idx="2">
                  <c:v>4.8894460000000004</c:v>
                </c:pt>
                <c:pt idx="3">
                  <c:v>3.3737180000000002</c:v>
                </c:pt>
                <c:pt idx="4">
                  <c:v>0.87294899999999997</c:v>
                </c:pt>
              </c:numCache>
            </c:numRef>
          </c:val>
          <c:extLst>
            <c:ext xmlns:c16="http://schemas.microsoft.com/office/drawing/2014/chart" uri="{C3380CC4-5D6E-409C-BE32-E72D297353CC}">
              <c16:uniqueId val="{00000005-ADA8-D645-AC51-4D241DB8EBD5}"/>
            </c:ext>
          </c:extLst>
        </c:ser>
        <c:ser>
          <c:idx val="6"/>
          <c:order val="6"/>
          <c:tx>
            <c:strRef>
              <c:f>Sheet1!$H$1</c:f>
              <c:strCache>
                <c:ptCount val="1"/>
                <c:pt idx="0">
                  <c:v>Opening cash</c:v>
                </c:pt>
              </c:strCache>
            </c:strRef>
          </c:tx>
          <c:spPr>
            <a:solidFill>
              <a:srgbClr val="6B737C"/>
            </a:solidFill>
            <a:effectLst/>
          </c:spPr>
          <c:invertIfNegative val="0"/>
          <c:cat>
            <c:strRef>
              <c:f>Sheet1!$A$2:$A$6</c:f>
              <c:strCache>
                <c:ptCount val="5"/>
                <c:pt idx="0">
                  <c:v>FY2027</c:v>
                </c:pt>
                <c:pt idx="1">
                  <c:v>FY2028</c:v>
                </c:pt>
                <c:pt idx="2">
                  <c:v>FY2029</c:v>
                </c:pt>
                <c:pt idx="3">
                  <c:v>FY2030</c:v>
                </c:pt>
                <c:pt idx="4">
                  <c:v>FY2031</c:v>
                </c:pt>
              </c:strCache>
            </c:strRef>
          </c:cat>
          <c:val>
            <c:numRef>
              <c:f>Sheet1!$H$2:$H$6</c:f>
              <c:numCache>
                <c:formatCode>General</c:formatCode>
                <c:ptCount val="5"/>
                <c:pt idx="0">
                  <c:v>37.389395302517499</c:v>
                </c:pt>
                <c:pt idx="1">
                  <c:v>0</c:v>
                </c:pt>
                <c:pt idx="2">
                  <c:v>0</c:v>
                </c:pt>
                <c:pt idx="3">
                  <c:v>0</c:v>
                </c:pt>
                <c:pt idx="4">
                  <c:v>0</c:v>
                </c:pt>
              </c:numCache>
            </c:numRef>
          </c:val>
          <c:extLst>
            <c:ext xmlns:c16="http://schemas.microsoft.com/office/drawing/2014/chart" uri="{C3380CC4-5D6E-409C-BE32-E72D297353CC}">
              <c16:uniqueId val="{00000006-ADA8-D645-AC51-4D241DB8EBD5}"/>
            </c:ext>
          </c:extLst>
        </c:ser>
        <c:dLbls>
          <c:showLegendKey val="0"/>
          <c:showVal val="0"/>
          <c:showCatName val="0"/>
          <c:showSerName val="0"/>
          <c:showPercent val="0"/>
          <c:showBubbleSize val="0"/>
        </c:dLbls>
        <c:gapWidth val="45"/>
        <c:overlap val="10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CCD7DE"/>
            </a:solidFill>
            <a:prstDash val="solid"/>
            <a:round/>
          </a:ln>
        </c:spPr>
        <c:txPr>
          <a:bodyPr/>
          <a:lstStyle/>
          <a:p>
            <a:pPr>
              <a:defRPr sz="1400" b="0" i="0" u="none" strike="noStrike">
                <a:solidFill>
                  <a:srgbClr val="22333B"/>
                </a:solidFill>
                <a:latin typeface="Calibri"/>
              </a:defRPr>
            </a:pPr>
            <a:endParaRPr lang="en-US"/>
          </a:p>
        </c:txPr>
        <c:crossAx val="2094734552"/>
        <c:crosses val="autoZero"/>
        <c:auto val="1"/>
        <c:lblAlgn val="ctr"/>
        <c:lblOffset val="100"/>
        <c:noMultiLvlLbl val="1"/>
      </c:catAx>
      <c:valAx>
        <c:axId val="2094734552"/>
        <c:scaling>
          <c:orientation val="minMax"/>
          <c:max val="110"/>
          <c:min val="0"/>
        </c:scaling>
        <c:delete val="0"/>
        <c:axPos val="l"/>
        <c:majorGridlines>
          <c:spPr>
            <a:ln w="12700" cap="flat">
              <a:solidFill>
                <a:srgbClr val="D9E1E6"/>
              </a:solidFill>
              <a:prstDash val="solid"/>
              <a:round/>
            </a:ln>
          </c:spPr>
        </c:majorGridlines>
        <c:numFmt formatCode="General" sourceLinked="0"/>
        <c:majorTickMark val="out"/>
        <c:minorTickMark val="none"/>
        <c:tickLblPos val="nextTo"/>
        <c:spPr>
          <a:ln w="12700" cap="flat">
            <a:solidFill>
              <a:srgbClr val="CCD7DE"/>
            </a:solidFill>
            <a:prstDash val="solid"/>
            <a:round/>
          </a:ln>
        </c:spPr>
        <c:txPr>
          <a:bodyPr/>
          <a:lstStyle/>
          <a:p>
            <a:pPr>
              <a:defRPr sz="1400" b="0" i="0" u="none" strike="noStrike">
                <a:solidFill>
                  <a:srgbClr val="22333B"/>
                </a:solidFill>
                <a:latin typeface="Calibri"/>
              </a:defRPr>
            </a:pPr>
            <a:endParaRPr lang="en-US"/>
          </a:p>
        </c:txPr>
        <c:crossAx val="2094734554"/>
        <c:crosses val="autoZero"/>
        <c:crossBetween val="between"/>
        <c:majorUnit val="20"/>
      </c:valAx>
      <c:spPr>
        <a:solidFill>
          <a:srgbClr val="F7F9FA">
            <a:alpha val="0"/>
          </a:srgbClr>
        </a:solidFill>
        <a:ln w="12700" cap="flat">
          <a:solidFill>
            <a:srgbClr val="F7F9FA"/>
          </a:solidFill>
        </a:ln>
        <a:effectLst/>
      </c:spPr>
    </c:plotArea>
    <c:plotVisOnly val="1"/>
    <c:dispBlanksAs val="span"/>
    <c:showDLblsOverMax val="1"/>
  </c:chart>
  <c:spPr>
    <a:solidFill>
      <a:srgbClr val="FFFFFF"/>
    </a:solidFill>
    <a:ln w="12700" cap="flat">
      <a:solidFill>
        <a:srgbClr val="F7F9FA"/>
      </a:solidFill>
    </a:ln>
    <a:effectLst/>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stacked"/>
        <c:varyColors val="0"/>
        <c:ser>
          <c:idx val="0"/>
          <c:order val="0"/>
          <c:tx>
            <c:strRef>
              <c:f>Sheet1!$B$1</c:f>
              <c:strCache>
                <c:ptCount val="1"/>
                <c:pt idx="0">
                  <c:v>Recurring residual</c:v>
                </c:pt>
              </c:strCache>
            </c:strRef>
          </c:tx>
          <c:spPr>
            <a:solidFill>
              <a:srgbClr val="294C68"/>
            </a:solidFill>
            <a:effectLst/>
          </c:spPr>
          <c:invertIfNegative val="0"/>
          <c:cat>
            <c:strRef>
              <c:f>Sheet1!$A$2:$A$6</c:f>
              <c:strCache>
                <c:ptCount val="5"/>
                <c:pt idx="0">
                  <c:v>FY2027</c:v>
                </c:pt>
                <c:pt idx="1">
                  <c:v>FY2028</c:v>
                </c:pt>
                <c:pt idx="2">
                  <c:v>FY2029</c:v>
                </c:pt>
                <c:pt idx="3">
                  <c:v>FY2030</c:v>
                </c:pt>
                <c:pt idx="4">
                  <c:v>FY2031</c:v>
                </c:pt>
              </c:strCache>
            </c:strRef>
          </c:cat>
          <c:val>
            <c:numRef>
              <c:f>Sheet1!$B$2:$B$6</c:f>
              <c:numCache>
                <c:formatCode>General</c:formatCode>
                <c:ptCount val="5"/>
                <c:pt idx="0">
                  <c:v>35.835012000000006</c:v>
                </c:pt>
                <c:pt idx="1">
                  <c:v>43.420290999999992</c:v>
                </c:pt>
                <c:pt idx="2">
                  <c:v>51.799354999999991</c:v>
                </c:pt>
                <c:pt idx="3">
                  <c:v>60.438438000000019</c:v>
                </c:pt>
                <c:pt idx="4">
                  <c:v>69.970937999999961</c:v>
                </c:pt>
              </c:numCache>
            </c:numRef>
          </c:val>
          <c:extLst>
            <c:ext xmlns:c16="http://schemas.microsoft.com/office/drawing/2014/chart" uri="{C3380CC4-5D6E-409C-BE32-E72D297353CC}">
              <c16:uniqueId val="{00000000-81B8-2640-B44B-74BAF116A8C7}"/>
            </c:ext>
          </c:extLst>
        </c:ser>
        <c:ser>
          <c:idx val="1"/>
          <c:order val="1"/>
          <c:tx>
            <c:strRef>
              <c:f>Sheet1!$C$1</c:f>
              <c:strCache>
                <c:ptCount val="1"/>
                <c:pt idx="0">
                  <c:v>Staffing</c:v>
                </c:pt>
              </c:strCache>
            </c:strRef>
          </c:tx>
          <c:spPr>
            <a:solidFill>
              <a:srgbClr val="167D8D"/>
            </a:solidFill>
            <a:effectLst/>
          </c:spPr>
          <c:invertIfNegative val="0"/>
          <c:cat>
            <c:strRef>
              <c:f>Sheet1!$A$2:$A$6</c:f>
              <c:strCache>
                <c:ptCount val="5"/>
                <c:pt idx="0">
                  <c:v>FY2027</c:v>
                </c:pt>
                <c:pt idx="1">
                  <c:v>FY2028</c:v>
                </c:pt>
                <c:pt idx="2">
                  <c:v>FY2029</c:v>
                </c:pt>
                <c:pt idx="3">
                  <c:v>FY2030</c:v>
                </c:pt>
                <c:pt idx="4">
                  <c:v>FY2031</c:v>
                </c:pt>
              </c:strCache>
            </c:strRef>
          </c:cat>
          <c:val>
            <c:numRef>
              <c:f>Sheet1!$C$2:$C$6</c:f>
              <c:numCache>
                <c:formatCode>General</c:formatCode>
                <c:ptCount val="5"/>
                <c:pt idx="0">
                  <c:v>2.0834594594594602</c:v>
                </c:pt>
                <c:pt idx="1">
                  <c:v>4.2919264864864903</c:v>
                </c:pt>
                <c:pt idx="2">
                  <c:v>6.6310264216216197</c:v>
                </c:pt>
                <c:pt idx="3">
                  <c:v>6.8299572142702702</c:v>
                </c:pt>
                <c:pt idx="4">
                  <c:v>7.03485593069838</c:v>
                </c:pt>
              </c:numCache>
            </c:numRef>
          </c:val>
          <c:extLst>
            <c:ext xmlns:c16="http://schemas.microsoft.com/office/drawing/2014/chart" uri="{C3380CC4-5D6E-409C-BE32-E72D297353CC}">
              <c16:uniqueId val="{00000001-81B8-2640-B44B-74BAF116A8C7}"/>
            </c:ext>
          </c:extLst>
        </c:ser>
        <c:ser>
          <c:idx val="2"/>
          <c:order val="2"/>
          <c:tx>
            <c:strRef>
              <c:f>Sheet1!$D$1</c:f>
              <c:strCache>
                <c:ptCount val="1"/>
                <c:pt idx="0">
                  <c:v>OPEB</c:v>
                </c:pt>
              </c:strCache>
            </c:strRef>
          </c:tx>
          <c:spPr>
            <a:solidFill>
              <a:srgbClr val="CF951F"/>
            </a:solidFill>
            <a:effectLst/>
          </c:spPr>
          <c:invertIfNegative val="0"/>
          <c:cat>
            <c:strRef>
              <c:f>Sheet1!$A$2:$A$6</c:f>
              <c:strCache>
                <c:ptCount val="5"/>
                <c:pt idx="0">
                  <c:v>FY2027</c:v>
                </c:pt>
                <c:pt idx="1">
                  <c:v>FY2028</c:v>
                </c:pt>
                <c:pt idx="2">
                  <c:v>FY2029</c:v>
                </c:pt>
                <c:pt idx="3">
                  <c:v>FY2030</c:v>
                </c:pt>
                <c:pt idx="4">
                  <c:v>FY2031</c:v>
                </c:pt>
              </c:strCache>
            </c:strRef>
          </c:cat>
          <c:val>
            <c:numRef>
              <c:f>Sheet1!$D$2:$D$6</c:f>
              <c:numCache>
                <c:formatCode>General</c:formatCode>
                <c:ptCount val="5"/>
                <c:pt idx="0">
                  <c:v>4.6627006956452304</c:v>
                </c:pt>
                <c:pt idx="1">
                  <c:v>4.6627006956452304</c:v>
                </c:pt>
                <c:pt idx="2">
                  <c:v>4.6627006956452304</c:v>
                </c:pt>
                <c:pt idx="3">
                  <c:v>4.6627006956452304</c:v>
                </c:pt>
                <c:pt idx="4">
                  <c:v>4.6627006956452304</c:v>
                </c:pt>
              </c:numCache>
            </c:numRef>
          </c:val>
          <c:extLst>
            <c:ext xmlns:c16="http://schemas.microsoft.com/office/drawing/2014/chart" uri="{C3380CC4-5D6E-409C-BE32-E72D297353CC}">
              <c16:uniqueId val="{00000002-81B8-2640-B44B-74BAF116A8C7}"/>
            </c:ext>
          </c:extLst>
        </c:ser>
        <c:ser>
          <c:idx val="3"/>
          <c:order val="3"/>
          <c:tx>
            <c:strRef>
              <c:f>Sheet1!$E$1</c:f>
              <c:strCache>
                <c:ptCount val="1"/>
                <c:pt idx="0">
                  <c:v>Admin / stranded / provision</c:v>
                </c:pt>
              </c:strCache>
            </c:strRef>
          </c:tx>
          <c:spPr>
            <a:solidFill>
              <a:srgbClr val="7751A6"/>
            </a:solidFill>
            <a:effectLst/>
          </c:spPr>
          <c:invertIfNegative val="0"/>
          <c:cat>
            <c:strRef>
              <c:f>Sheet1!$A$2:$A$6</c:f>
              <c:strCache>
                <c:ptCount val="5"/>
                <c:pt idx="0">
                  <c:v>FY2027</c:v>
                </c:pt>
                <c:pt idx="1">
                  <c:v>FY2028</c:v>
                </c:pt>
                <c:pt idx="2">
                  <c:v>FY2029</c:v>
                </c:pt>
                <c:pt idx="3">
                  <c:v>FY2030</c:v>
                </c:pt>
                <c:pt idx="4">
                  <c:v>FY2031</c:v>
                </c:pt>
              </c:strCache>
            </c:strRef>
          </c:cat>
          <c:val>
            <c:numRef>
              <c:f>Sheet1!$E$2:$E$6</c:f>
              <c:numCache>
                <c:formatCode>General</c:formatCode>
                <c:ptCount val="5"/>
                <c:pt idx="0">
                  <c:v>5.7256456599999996</c:v>
                </c:pt>
                <c:pt idx="1">
                  <c:v>5.2796506900000004</c:v>
                </c:pt>
                <c:pt idx="2">
                  <c:v>5.0018072900000004</c:v>
                </c:pt>
                <c:pt idx="3">
                  <c:v>4.8478759824999997</c:v>
                </c:pt>
                <c:pt idx="4">
                  <c:v>4.7950613456875004</c:v>
                </c:pt>
              </c:numCache>
            </c:numRef>
          </c:val>
          <c:extLst>
            <c:ext xmlns:c16="http://schemas.microsoft.com/office/drawing/2014/chart" uri="{C3380CC4-5D6E-409C-BE32-E72D297353CC}">
              <c16:uniqueId val="{00000003-81B8-2640-B44B-74BAF116A8C7}"/>
            </c:ext>
          </c:extLst>
        </c:ser>
        <c:ser>
          <c:idx val="4"/>
          <c:order val="4"/>
          <c:tx>
            <c:strRef>
              <c:f>Sheet1!$F$1</c:f>
              <c:strCache>
                <c:ptCount val="1"/>
                <c:pt idx="0">
                  <c:v>Capital</c:v>
                </c:pt>
              </c:strCache>
            </c:strRef>
          </c:tx>
          <c:spPr>
            <a:solidFill>
              <a:srgbClr val="B34A2D"/>
            </a:solidFill>
            <a:effectLst/>
          </c:spPr>
          <c:invertIfNegative val="0"/>
          <c:cat>
            <c:strRef>
              <c:f>Sheet1!$A$2:$A$6</c:f>
              <c:strCache>
                <c:ptCount val="5"/>
                <c:pt idx="0">
                  <c:v>FY2027</c:v>
                </c:pt>
                <c:pt idx="1">
                  <c:v>FY2028</c:v>
                </c:pt>
                <c:pt idx="2">
                  <c:v>FY2029</c:v>
                </c:pt>
                <c:pt idx="3">
                  <c:v>FY2030</c:v>
                </c:pt>
                <c:pt idx="4">
                  <c:v>FY2031</c:v>
                </c:pt>
              </c:strCache>
            </c:strRef>
          </c:cat>
          <c:val>
            <c:numRef>
              <c:f>Sheet1!$F$2:$F$6</c:f>
              <c:numCache>
                <c:formatCode>General</c:formatCode>
                <c:ptCount val="5"/>
                <c:pt idx="0">
                  <c:v>7.38645</c:v>
                </c:pt>
                <c:pt idx="1">
                  <c:v>12.3114995</c:v>
                </c:pt>
                <c:pt idx="2">
                  <c:v>12.742402</c:v>
                </c:pt>
                <c:pt idx="3">
                  <c:v>9.8758700000000008</c:v>
                </c:pt>
                <c:pt idx="4">
                  <c:v>5.1738584999999997</c:v>
                </c:pt>
              </c:numCache>
            </c:numRef>
          </c:val>
          <c:extLst>
            <c:ext xmlns:c16="http://schemas.microsoft.com/office/drawing/2014/chart" uri="{C3380CC4-5D6E-409C-BE32-E72D297353CC}">
              <c16:uniqueId val="{00000004-81B8-2640-B44B-74BAF116A8C7}"/>
            </c:ext>
          </c:extLst>
        </c:ser>
        <c:ser>
          <c:idx val="5"/>
          <c:order val="5"/>
          <c:tx>
            <c:strRef>
              <c:f>Sheet1!$G$1</c:f>
              <c:strCache>
                <c:ptCount val="1"/>
                <c:pt idx="0">
                  <c:v>Transition + settlement</c:v>
                </c:pt>
              </c:strCache>
            </c:strRef>
          </c:tx>
          <c:spPr>
            <a:solidFill>
              <a:srgbClr val="76ACCB"/>
            </a:solidFill>
            <a:effectLst/>
          </c:spPr>
          <c:invertIfNegative val="0"/>
          <c:cat>
            <c:strRef>
              <c:f>Sheet1!$A$2:$A$6</c:f>
              <c:strCache>
                <c:ptCount val="5"/>
                <c:pt idx="0">
                  <c:v>FY2027</c:v>
                </c:pt>
                <c:pt idx="1">
                  <c:v>FY2028</c:v>
                </c:pt>
                <c:pt idx="2">
                  <c:v>FY2029</c:v>
                </c:pt>
                <c:pt idx="3">
                  <c:v>FY2030</c:v>
                </c:pt>
                <c:pt idx="4">
                  <c:v>FY2031</c:v>
                </c:pt>
              </c:strCache>
            </c:strRef>
          </c:cat>
          <c:val>
            <c:numRef>
              <c:f>Sheet1!$G$2:$G$6</c:f>
              <c:numCache>
                <c:formatCode>General</c:formatCode>
                <c:ptCount val="5"/>
                <c:pt idx="0">
                  <c:v>4.4654380199999997</c:v>
                </c:pt>
                <c:pt idx="1">
                  <c:v>4.1135039999999998</c:v>
                </c:pt>
                <c:pt idx="2">
                  <c:v>5.3218459999999999</c:v>
                </c:pt>
                <c:pt idx="3">
                  <c:v>5.5081100000000003</c:v>
                </c:pt>
                <c:pt idx="4">
                  <c:v>3.4205369999999999</c:v>
                </c:pt>
              </c:numCache>
            </c:numRef>
          </c:val>
          <c:extLst>
            <c:ext xmlns:c16="http://schemas.microsoft.com/office/drawing/2014/chart" uri="{C3380CC4-5D6E-409C-BE32-E72D297353CC}">
              <c16:uniqueId val="{00000005-81B8-2640-B44B-74BAF116A8C7}"/>
            </c:ext>
          </c:extLst>
        </c:ser>
        <c:ser>
          <c:idx val="6"/>
          <c:order val="6"/>
          <c:tx>
            <c:strRef>
              <c:f>Sheet1!$H$1</c:f>
              <c:strCache>
                <c:ptCount val="1"/>
                <c:pt idx="0">
                  <c:v>Opening cash</c:v>
                </c:pt>
              </c:strCache>
            </c:strRef>
          </c:tx>
          <c:spPr>
            <a:solidFill>
              <a:srgbClr val="6B737C"/>
            </a:solidFill>
            <a:effectLst/>
          </c:spPr>
          <c:invertIfNegative val="0"/>
          <c:cat>
            <c:strRef>
              <c:f>Sheet1!$A$2:$A$6</c:f>
              <c:strCache>
                <c:ptCount val="5"/>
                <c:pt idx="0">
                  <c:v>FY2027</c:v>
                </c:pt>
                <c:pt idx="1">
                  <c:v>FY2028</c:v>
                </c:pt>
                <c:pt idx="2">
                  <c:v>FY2029</c:v>
                </c:pt>
                <c:pt idx="3">
                  <c:v>FY2030</c:v>
                </c:pt>
                <c:pt idx="4">
                  <c:v>FY2031</c:v>
                </c:pt>
              </c:strCache>
            </c:strRef>
          </c:cat>
          <c:val>
            <c:numRef>
              <c:f>Sheet1!$H$2:$H$6</c:f>
              <c:numCache>
                <c:formatCode>General</c:formatCode>
                <c:ptCount val="5"/>
                <c:pt idx="0">
                  <c:v>37.506061969184103</c:v>
                </c:pt>
                <c:pt idx="1">
                  <c:v>0</c:v>
                </c:pt>
                <c:pt idx="2">
                  <c:v>0</c:v>
                </c:pt>
                <c:pt idx="3">
                  <c:v>0</c:v>
                </c:pt>
                <c:pt idx="4">
                  <c:v>0</c:v>
                </c:pt>
              </c:numCache>
            </c:numRef>
          </c:val>
          <c:extLst>
            <c:ext xmlns:c16="http://schemas.microsoft.com/office/drawing/2014/chart" uri="{C3380CC4-5D6E-409C-BE32-E72D297353CC}">
              <c16:uniqueId val="{00000006-81B8-2640-B44B-74BAF116A8C7}"/>
            </c:ext>
          </c:extLst>
        </c:ser>
        <c:dLbls>
          <c:showLegendKey val="0"/>
          <c:showVal val="0"/>
          <c:showCatName val="0"/>
          <c:showSerName val="0"/>
          <c:showPercent val="0"/>
          <c:showBubbleSize val="0"/>
        </c:dLbls>
        <c:gapWidth val="45"/>
        <c:overlap val="10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CCD7DE"/>
            </a:solidFill>
            <a:prstDash val="solid"/>
            <a:round/>
          </a:ln>
        </c:spPr>
        <c:txPr>
          <a:bodyPr/>
          <a:lstStyle/>
          <a:p>
            <a:pPr>
              <a:defRPr sz="1400" b="0" i="0" u="none" strike="noStrike">
                <a:solidFill>
                  <a:srgbClr val="22333B"/>
                </a:solidFill>
                <a:latin typeface="Calibri"/>
              </a:defRPr>
            </a:pPr>
            <a:endParaRPr lang="en-US"/>
          </a:p>
        </c:txPr>
        <c:crossAx val="2094734552"/>
        <c:crosses val="autoZero"/>
        <c:auto val="1"/>
        <c:lblAlgn val="ctr"/>
        <c:lblOffset val="100"/>
        <c:noMultiLvlLbl val="1"/>
      </c:catAx>
      <c:valAx>
        <c:axId val="2094734552"/>
        <c:scaling>
          <c:orientation val="minMax"/>
          <c:max val="110"/>
          <c:min val="0"/>
        </c:scaling>
        <c:delete val="0"/>
        <c:axPos val="l"/>
        <c:majorGridlines>
          <c:spPr>
            <a:ln w="12700" cap="flat">
              <a:solidFill>
                <a:srgbClr val="D9E1E6"/>
              </a:solidFill>
              <a:prstDash val="solid"/>
              <a:round/>
            </a:ln>
          </c:spPr>
        </c:majorGridlines>
        <c:numFmt formatCode="General" sourceLinked="0"/>
        <c:majorTickMark val="out"/>
        <c:minorTickMark val="none"/>
        <c:tickLblPos val="nextTo"/>
        <c:spPr>
          <a:ln w="12700" cap="flat">
            <a:solidFill>
              <a:srgbClr val="CCD7DE"/>
            </a:solidFill>
            <a:prstDash val="solid"/>
            <a:round/>
          </a:ln>
        </c:spPr>
        <c:txPr>
          <a:bodyPr/>
          <a:lstStyle/>
          <a:p>
            <a:pPr>
              <a:defRPr sz="1400" b="0" i="0" u="none" strike="noStrike">
                <a:solidFill>
                  <a:srgbClr val="22333B"/>
                </a:solidFill>
                <a:latin typeface="Calibri"/>
              </a:defRPr>
            </a:pPr>
            <a:endParaRPr lang="en-US"/>
          </a:p>
        </c:txPr>
        <c:crossAx val="2094734554"/>
        <c:crosses val="autoZero"/>
        <c:crossBetween val="between"/>
        <c:majorUnit val="20"/>
      </c:valAx>
      <c:spPr>
        <a:solidFill>
          <a:srgbClr val="F7F9FA">
            <a:alpha val="0"/>
          </a:srgbClr>
        </a:solidFill>
        <a:ln w="12700" cap="flat">
          <a:solidFill>
            <a:srgbClr val="F7F9FA"/>
          </a:solidFill>
        </a:ln>
        <a:effectLst/>
      </c:spPr>
    </c:plotArea>
    <c:plotVisOnly val="1"/>
    <c:dispBlanksAs val="span"/>
    <c:showDLblsOverMax val="1"/>
  </c:chart>
  <c:spPr>
    <a:solidFill>
      <a:srgbClr val="FFFFFF"/>
    </a:solidFill>
    <a:ln w="12700" cap="flat">
      <a:solidFill>
        <a:srgbClr val="F7F9FA"/>
      </a:solidFill>
    </a:ln>
    <a:effectLst/>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0"/>
        <c:ser>
          <c:idx val="0"/>
          <c:order val="0"/>
          <c:tx>
            <c:strRef>
              <c:f>Sheet1!$B$1</c:f>
              <c:strCache>
                <c:ptCount val="1"/>
                <c:pt idx="0">
                  <c:v>Continuous seats</c:v>
                </c:pt>
              </c:strCache>
            </c:strRef>
          </c:tx>
          <c:spPr>
            <a:solidFill>
              <a:srgbClr val="294C68"/>
            </a:solidFill>
            <a:effectLst/>
          </c:spPr>
          <c:invertIfNegative val="0"/>
          <c:dLbls>
            <c:numFmt formatCode="0" sourceLinked="0"/>
            <c:spPr>
              <a:noFill/>
              <a:ln>
                <a:noFill/>
              </a:ln>
              <a:effectLst/>
            </c:spPr>
            <c:txPr>
              <a:bodyPr/>
              <a:lstStyle/>
              <a:p>
                <a:pPr>
                  <a:defRPr sz="1400" b="0" i="0" u="none" strike="noStrike">
                    <a:solidFill>
                      <a:srgbClr val="22333B"/>
                    </a:solidFill>
                    <a:latin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FY2027</c:v>
                </c:pt>
                <c:pt idx="1">
                  <c:v>FY2028</c:v>
                </c:pt>
                <c:pt idx="2">
                  <c:v>FY2029</c:v>
                </c:pt>
                <c:pt idx="3">
                  <c:v>FY2030</c:v>
                </c:pt>
                <c:pt idx="4">
                  <c:v>FY2031</c:v>
                </c:pt>
              </c:strCache>
            </c:strRef>
          </c:cat>
          <c:val>
            <c:numRef>
              <c:f>Sheet1!$B$2:$B$6</c:f>
              <c:numCache>
                <c:formatCode>General</c:formatCode>
                <c:ptCount val="5"/>
                <c:pt idx="0">
                  <c:v>2</c:v>
                </c:pt>
                <c:pt idx="1">
                  <c:v>4</c:v>
                </c:pt>
                <c:pt idx="2">
                  <c:v>6</c:v>
                </c:pt>
                <c:pt idx="3">
                  <c:v>6</c:v>
                </c:pt>
                <c:pt idx="4">
                  <c:v>6</c:v>
                </c:pt>
              </c:numCache>
            </c:numRef>
          </c:val>
          <c:extLst>
            <c:ext xmlns:c16="http://schemas.microsoft.com/office/drawing/2014/chart" uri="{C3380CC4-5D6E-409C-BE32-E72D297353CC}">
              <c16:uniqueId val="{00000000-771B-354E-BA38-1ED55883353C}"/>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400" b="0" i="0" u="none" strike="noStrike">
                <a:solidFill>
                  <a:srgbClr val="22333B"/>
                </a:solidFill>
                <a:latin typeface="Calibri"/>
              </a:defRPr>
            </a:pPr>
            <a:endParaRPr lang="en-US"/>
          </a:p>
        </c:txPr>
        <c:crossAx val="2094734552"/>
        <c:crosses val="autoZero"/>
        <c:auto val="1"/>
        <c:lblAlgn val="ctr"/>
        <c:lblOffset val="100"/>
        <c:noMultiLvlLbl val="1"/>
      </c:catAx>
      <c:valAx>
        <c:axId val="2094734552"/>
        <c:scaling>
          <c:orientation val="minMax"/>
          <c:max val="7"/>
          <c:min val="0"/>
        </c:scaling>
        <c:delete val="0"/>
        <c:axPos val="l"/>
        <c:majorGridlines>
          <c:spPr>
            <a:ln w="12700" cap="flat">
              <a:solidFill>
                <a:srgbClr val="D9E1E6"/>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400" b="0" i="0" u="none" strike="noStrike">
                <a:solidFill>
                  <a:srgbClr val="22333B"/>
                </a:solidFill>
                <a:latin typeface="Calibri"/>
              </a:defRPr>
            </a:pPr>
            <a:endParaRPr lang="en-US"/>
          </a:p>
        </c:txPr>
        <c:crossAx val="2094734554"/>
        <c:crosses val="autoZero"/>
        <c:crossBetween val="between"/>
        <c:majorUnit val="1"/>
      </c:valAx>
      <c:spPr>
        <a:solidFill>
          <a:srgbClr val="F7F9FA">
            <a:alpha val="0"/>
          </a:srgbClr>
        </a:solidFill>
        <a:ln w="12700" cap="flat">
          <a:solidFill>
            <a:srgbClr val="F7F9FA"/>
          </a:solidFill>
        </a:ln>
        <a:effectLst/>
      </c:spPr>
    </c:plotArea>
    <c:plotVisOnly val="1"/>
    <c:dispBlanksAs val="span"/>
    <c:showDLblsOverMax val="1"/>
  </c:chart>
  <c:spPr>
    <a:solidFill>
      <a:srgbClr val="FFFFFF"/>
    </a:solidFill>
    <a:ln w="12700" cap="flat">
      <a:solidFill>
        <a:srgbClr val="F7F9FA"/>
      </a:solidFill>
    </a:ln>
    <a:effectLst/>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bar"/>
        <c:grouping val="stacked"/>
        <c:varyColors val="0"/>
        <c:ser>
          <c:idx val="0"/>
          <c:order val="0"/>
          <c:tx>
            <c:strRef>
              <c:f>Sheet1!$B$1</c:f>
              <c:strCache>
                <c:ptCount val="1"/>
                <c:pt idx="0">
                  <c:v>New / replacement builds</c:v>
                </c:pt>
              </c:strCache>
            </c:strRef>
          </c:tx>
          <c:spPr>
            <a:solidFill>
              <a:srgbClr val="294C68"/>
            </a:solidFill>
            <a:effectLst/>
          </c:spPr>
          <c:invertIfNegative val="0"/>
          <c:cat>
            <c:strRef>
              <c:f>Sheet1!$A$2:$A$2</c:f>
              <c:strCache>
                <c:ptCount val="1"/>
                <c:pt idx="0">
                  <c:v>Conditional station portfolio</c:v>
                </c:pt>
              </c:strCache>
            </c:strRef>
          </c:cat>
          <c:val>
            <c:numRef>
              <c:f>Sheet1!$B$2:$B$2</c:f>
              <c:numCache>
                <c:formatCode>General</c:formatCode>
                <c:ptCount val="1"/>
                <c:pt idx="0">
                  <c:v>102</c:v>
                </c:pt>
              </c:numCache>
            </c:numRef>
          </c:val>
          <c:extLst>
            <c:ext xmlns:c16="http://schemas.microsoft.com/office/drawing/2014/chart" uri="{C3380CC4-5D6E-409C-BE32-E72D297353CC}">
              <c16:uniqueId val="{00000000-652D-CD4A-B7CE-87D8FE9B311A}"/>
            </c:ext>
          </c:extLst>
        </c:ser>
        <c:ser>
          <c:idx val="1"/>
          <c:order val="1"/>
          <c:tx>
            <c:strRef>
              <c:f>Sheet1!$C$1</c:f>
              <c:strCache>
                <c:ptCount val="1"/>
                <c:pt idx="0">
                  <c:v>Modernization</c:v>
                </c:pt>
              </c:strCache>
            </c:strRef>
          </c:tx>
          <c:spPr>
            <a:solidFill>
              <a:srgbClr val="167D8D"/>
            </a:solidFill>
            <a:effectLst/>
          </c:spPr>
          <c:invertIfNegative val="0"/>
          <c:cat>
            <c:strRef>
              <c:f>Sheet1!$A$2:$A$2</c:f>
              <c:strCache>
                <c:ptCount val="1"/>
                <c:pt idx="0">
                  <c:v>Conditional station portfolio</c:v>
                </c:pt>
              </c:strCache>
            </c:strRef>
          </c:cat>
          <c:val>
            <c:numRef>
              <c:f>Sheet1!$C$2:$C$2</c:f>
              <c:numCache>
                <c:formatCode>General</c:formatCode>
                <c:ptCount val="1"/>
                <c:pt idx="0">
                  <c:v>11.05</c:v>
                </c:pt>
              </c:numCache>
            </c:numRef>
          </c:val>
          <c:extLst>
            <c:ext xmlns:c16="http://schemas.microsoft.com/office/drawing/2014/chart" uri="{C3380CC4-5D6E-409C-BE32-E72D297353CC}">
              <c16:uniqueId val="{00000001-652D-CD4A-B7CE-87D8FE9B311A}"/>
            </c:ext>
          </c:extLst>
        </c:ser>
        <c:ser>
          <c:idx val="2"/>
          <c:order val="2"/>
          <c:tx>
            <c:strRef>
              <c:f>Sheet1!$D$1</c:f>
              <c:strCache>
                <c:ptCount val="1"/>
                <c:pt idx="0">
                  <c:v>Net repairs</c:v>
                </c:pt>
              </c:strCache>
            </c:strRef>
          </c:tx>
          <c:spPr>
            <a:solidFill>
              <a:srgbClr val="CF951F"/>
            </a:solidFill>
            <a:effectLst/>
          </c:spPr>
          <c:invertIfNegative val="0"/>
          <c:cat>
            <c:strRef>
              <c:f>Sheet1!$A$2:$A$2</c:f>
              <c:strCache>
                <c:ptCount val="1"/>
                <c:pt idx="0">
                  <c:v>Conditional station portfolio</c:v>
                </c:pt>
              </c:strCache>
            </c:strRef>
          </c:cat>
          <c:val>
            <c:numRef>
              <c:f>Sheet1!$D$2:$D$2</c:f>
              <c:numCache>
                <c:formatCode>General</c:formatCode>
                <c:ptCount val="1"/>
                <c:pt idx="0">
                  <c:v>3.9020000000000001</c:v>
                </c:pt>
              </c:numCache>
            </c:numRef>
          </c:val>
          <c:extLst>
            <c:ext xmlns:c16="http://schemas.microsoft.com/office/drawing/2014/chart" uri="{C3380CC4-5D6E-409C-BE32-E72D297353CC}">
              <c16:uniqueId val="{00000002-652D-CD4A-B7CE-87D8FE9B311A}"/>
            </c:ext>
          </c:extLst>
        </c:ser>
        <c:dLbls>
          <c:showLegendKey val="0"/>
          <c:showVal val="0"/>
          <c:showCatName val="0"/>
          <c:showSerName val="0"/>
          <c:showPercent val="0"/>
          <c:showBubbleSize val="0"/>
        </c:dLbls>
        <c:gapWidth val="50"/>
        <c:overlap val="100"/>
        <c:axId val="2094734554"/>
        <c:axId val="2094734552"/>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400" b="0" i="0" u="none" strike="noStrike">
                <a:solidFill>
                  <a:srgbClr val="22333B"/>
                </a:solidFill>
                <a:latin typeface="Calibri"/>
              </a:defRPr>
            </a:pPr>
            <a:endParaRPr lang="en-US"/>
          </a:p>
        </c:txPr>
        <c:crossAx val="2094734552"/>
        <c:crosses val="autoZero"/>
        <c:auto val="1"/>
        <c:lblAlgn val="ctr"/>
        <c:lblOffset val="100"/>
        <c:noMultiLvlLbl val="1"/>
      </c:catAx>
      <c:valAx>
        <c:axId val="2094734552"/>
        <c:scaling>
          <c:orientation val="minMax"/>
          <c:max val="125"/>
          <c:min val="0"/>
        </c:scaling>
        <c:delete val="0"/>
        <c:axPos val="b"/>
        <c:majorGridlines>
          <c:spPr>
            <a:ln w="12700" cap="flat">
              <a:solidFill>
                <a:srgbClr val="D9E1E6"/>
              </a:solidFill>
              <a:prstDash val="solid"/>
              <a:round/>
            </a:ln>
          </c:spPr>
        </c:majorGridlines>
        <c:numFmt formatCode="General" sourceLinked="0"/>
        <c:majorTickMark val="out"/>
        <c:minorTickMark val="none"/>
        <c:tickLblPos val="low"/>
        <c:spPr>
          <a:ln w="12700" cap="flat">
            <a:solidFill>
              <a:srgbClr val="888888"/>
            </a:solidFill>
            <a:prstDash val="solid"/>
            <a:round/>
          </a:ln>
        </c:spPr>
        <c:txPr>
          <a:bodyPr/>
          <a:lstStyle/>
          <a:p>
            <a:pPr>
              <a:defRPr sz="1400" b="0" i="0" u="none" strike="noStrike">
                <a:solidFill>
                  <a:srgbClr val="22333B"/>
                </a:solidFill>
                <a:latin typeface="Calibri"/>
              </a:defRPr>
            </a:pPr>
            <a:endParaRPr lang="en-US"/>
          </a:p>
        </c:txPr>
        <c:crossAx val="2094734554"/>
        <c:crosses val="autoZero"/>
        <c:crossBetween val="between"/>
        <c:majorUnit val="25"/>
      </c:valAx>
      <c:spPr>
        <a:solidFill>
          <a:srgbClr val="F7F9FA">
            <a:alpha val="0"/>
          </a:srgbClr>
        </a:solidFill>
        <a:ln w="12700" cap="flat">
          <a:solidFill>
            <a:srgbClr val="F7F9FA"/>
          </a:solidFill>
        </a:ln>
        <a:effectLst/>
      </c:spPr>
    </c:plotArea>
    <c:plotVisOnly val="1"/>
    <c:dispBlanksAs val="span"/>
    <c:showDLblsOverMax val="1"/>
  </c:chart>
  <c:spPr>
    <a:solidFill>
      <a:srgbClr val="FFFFFF"/>
    </a:solidFill>
    <a:ln w="12700" cap="flat">
      <a:solidFill>
        <a:srgbClr val="F7F9FA"/>
      </a:solidFill>
    </a:ln>
    <a:effectLst/>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doughnutChart>
        <c:varyColors val="1"/>
        <c:ser>
          <c:idx val="0"/>
          <c:order val="0"/>
          <c:tx>
            <c:strRef>
              <c:f>Sheet1!$B$1</c:f>
              <c:strCache>
                <c:ptCount val="1"/>
                <c:pt idx="0">
                  <c:v>Illustrative weight</c:v>
                </c:pt>
              </c:strCache>
            </c:strRef>
          </c:tx>
          <c:spPr>
            <a:solidFill>
              <a:srgbClr val="294C68"/>
            </a:solidFill>
            <a:ln w="6350" cap="flat">
              <a:solidFill>
                <a:srgbClr val="FFFFFF"/>
              </a:solidFill>
              <a:prstDash val="solid"/>
              <a:round/>
            </a:ln>
            <a:effectLst/>
          </c:spPr>
          <c:dPt>
            <c:idx val="0"/>
            <c:bubble3D val="0"/>
            <c:spPr>
              <a:solidFill>
                <a:srgbClr val="294C68"/>
              </a:solidFill>
              <a:effectLst/>
            </c:spPr>
            <c:extLst>
              <c:ext xmlns:c16="http://schemas.microsoft.com/office/drawing/2014/chart" uri="{C3380CC4-5D6E-409C-BE32-E72D297353CC}">
                <c16:uniqueId val="{00000001-A4A4-2047-B8DF-8A33F322726A}"/>
              </c:ext>
            </c:extLst>
          </c:dPt>
          <c:dPt>
            <c:idx val="1"/>
            <c:bubble3D val="0"/>
            <c:spPr>
              <a:solidFill>
                <a:srgbClr val="167D8D"/>
              </a:solidFill>
              <a:effectLst/>
            </c:spPr>
            <c:extLst>
              <c:ext xmlns:c16="http://schemas.microsoft.com/office/drawing/2014/chart" uri="{C3380CC4-5D6E-409C-BE32-E72D297353CC}">
                <c16:uniqueId val="{00000003-A4A4-2047-B8DF-8A33F322726A}"/>
              </c:ext>
            </c:extLst>
          </c:dPt>
          <c:dPt>
            <c:idx val="2"/>
            <c:bubble3D val="0"/>
            <c:spPr>
              <a:solidFill>
                <a:srgbClr val="CF951F"/>
              </a:solidFill>
              <a:effectLst/>
            </c:spPr>
            <c:extLst>
              <c:ext xmlns:c16="http://schemas.microsoft.com/office/drawing/2014/chart" uri="{C3380CC4-5D6E-409C-BE32-E72D297353CC}">
                <c16:uniqueId val="{00000005-A4A4-2047-B8DF-8A33F322726A}"/>
              </c:ext>
            </c:extLst>
          </c:dPt>
          <c:dLbls>
            <c:dLbl>
              <c:idx val="0"/>
              <c:numFmt formatCode="0%" sourceLinked="0"/>
              <c:spPr/>
              <c:txPr>
                <a:bodyPr/>
                <a:lstStyle/>
                <a:p>
                  <a:pPr>
                    <a:defRPr sz="1500" b="1">
                      <a:solidFill>
                        <a:srgbClr val="FFFFFF"/>
                      </a:solidFill>
                      <a:latin typeface="Calibri"/>
                    </a:defRPr>
                  </a:pPr>
                  <a:endParaRPr lang="en-US"/>
                </a:p>
              </c:txP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A4A4-2047-B8DF-8A33F322726A}"/>
                </c:ext>
              </c:extLst>
            </c:dLbl>
            <c:dLbl>
              <c:idx val="1"/>
              <c:numFmt formatCode="0%" sourceLinked="0"/>
              <c:spPr/>
              <c:txPr>
                <a:bodyPr/>
                <a:lstStyle/>
                <a:p>
                  <a:pPr>
                    <a:defRPr sz="1500" b="1">
                      <a:solidFill>
                        <a:srgbClr val="FFFFFF"/>
                      </a:solidFill>
                      <a:latin typeface="Calibri"/>
                    </a:defRPr>
                  </a:pPr>
                  <a:endParaRPr lang="en-US"/>
                </a:p>
              </c:txP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A4A4-2047-B8DF-8A33F322726A}"/>
                </c:ext>
              </c:extLst>
            </c:dLbl>
            <c:dLbl>
              <c:idx val="2"/>
              <c:numFmt formatCode="0%" sourceLinked="0"/>
              <c:spPr/>
              <c:txPr>
                <a:bodyPr/>
                <a:lstStyle/>
                <a:p>
                  <a:pPr>
                    <a:defRPr sz="1500" b="1">
                      <a:solidFill>
                        <a:srgbClr val="22333B"/>
                      </a:solidFill>
                      <a:latin typeface="Calibri"/>
                    </a:defRPr>
                  </a:pPr>
                  <a:endParaRPr lang="en-US"/>
                </a:p>
              </c:txP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A4A4-2047-B8DF-8A33F322726A}"/>
                </c:ext>
              </c:extLst>
            </c:dLbl>
            <c:numFmt formatCode="0%" sourceLinked="0"/>
            <c:spPr>
              <a:noFill/>
              <a:ln>
                <a:noFill/>
              </a:ln>
              <a:effectLst/>
            </c:spPr>
            <c:txPr>
              <a:bodyPr/>
              <a:lstStyle/>
              <a:p>
                <a:pPr>
                  <a:defRPr sz="1400" b="0" i="0" u="none" strike="noStrike">
                    <a:solidFill>
                      <a:srgbClr val="22333B"/>
                    </a:solidFill>
                    <a:latin typeface="Calibri"/>
                  </a:defRPr>
                </a:pPr>
                <a:endParaRPr lang="en-US"/>
              </a:p>
            </c:txPr>
            <c:showLegendKey val="0"/>
            <c:showVal val="0"/>
            <c:showCatName val="1"/>
            <c:showSerName val="0"/>
            <c:showPercent val="1"/>
            <c:showBubbleSize val="0"/>
            <c:showLeaderLines val="0"/>
            <c:extLst>
              <c:ext xmlns:c15="http://schemas.microsoft.com/office/drawing/2012/chart" uri="{CE6537A1-D6FC-4f65-9D91-7224C49458BB}"/>
            </c:extLst>
          </c:dLbls>
          <c:cat>
            <c:strRef>
              <c:f>Sheet1!$A$2:$A$4</c:f>
              <c:strCache>
                <c:ptCount val="3"/>
                <c:pt idx="0">
                  <c:v>Reno</c:v>
                </c:pt>
                <c:pt idx="1">
                  <c:v>Sparks</c:v>
                </c:pt>
                <c:pt idx="2">
                  <c:v>TMFPD</c:v>
                </c:pt>
              </c:strCache>
            </c:strRef>
          </c:cat>
          <c:val>
            <c:numRef>
              <c:f>Sheet1!$B$2:$B$4</c:f>
              <c:numCache>
                <c:formatCode>General</c:formatCode>
                <c:ptCount val="3"/>
                <c:pt idx="0">
                  <c:v>51</c:v>
                </c:pt>
                <c:pt idx="1">
                  <c:v>16.600000000000001</c:v>
                </c:pt>
                <c:pt idx="2">
                  <c:v>32.4</c:v>
                </c:pt>
              </c:numCache>
            </c:numRef>
          </c:val>
          <c:extLst>
            <c:ext xmlns:c16="http://schemas.microsoft.com/office/drawing/2014/chart" uri="{C3380CC4-5D6E-409C-BE32-E72D297353CC}">
              <c16:uniqueId val="{00000006-A4A4-2047-B8DF-8A33F322726A}"/>
            </c:ext>
          </c:extLst>
        </c:ser>
        <c:dLbls>
          <c:showLegendKey val="0"/>
          <c:showVal val="0"/>
          <c:showCatName val="0"/>
          <c:showSerName val="0"/>
          <c:showPercent val="0"/>
          <c:showBubbleSize val="0"/>
          <c:showLeaderLines val="0"/>
        </c:dLbls>
        <c:firstSliceAng val="0"/>
        <c:holeSize val="52"/>
      </c:doughnutChart>
      <c:spPr>
        <a:solidFill>
          <a:srgbClr val="F7F9FA">
            <a:alpha val="0"/>
          </a:srgbClr>
        </a:solidFill>
        <a:ln w="12700" cap="flat">
          <a:solidFill>
            <a:srgbClr val="F7F9FA"/>
          </a:solidFill>
        </a:ln>
        <a:effectLst/>
      </c:spPr>
    </c:plotArea>
    <c:legend>
      <c:legendPos val="b"/>
      <c:overlay val="0"/>
      <c:txPr>
        <a:bodyPr/>
        <a:lstStyle/>
        <a:p>
          <a:pPr>
            <a:defRPr sz="1400">
              <a:solidFill>
                <a:srgbClr val="22333B"/>
              </a:solidFill>
            </a:defRPr>
          </a:pPr>
          <a:endParaRPr lang="en-US"/>
        </a:p>
      </c:txPr>
    </c:legend>
    <c:plotVisOnly val="1"/>
    <c:dispBlanksAs val="span"/>
    <c:showDLblsOverMax val="1"/>
  </c:chart>
  <c:spPr>
    <a:solidFill>
      <a:srgbClr val="FFFFFF"/>
    </a:solidFill>
    <a:ln w="12700" cap="flat">
      <a:solidFill>
        <a:srgbClr val="F7F9FA"/>
      </a:solidFill>
    </a:ln>
    <a:effectLst/>
  </c:sp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bar"/>
        <c:grouping val="clustered"/>
        <c:varyColors val="0"/>
        <c:ser>
          <c:idx val="0"/>
          <c:order val="0"/>
          <c:tx>
            <c:strRef>
              <c:f>Sheet1!$B$1</c:f>
              <c:strCache>
                <c:ptCount val="1"/>
                <c:pt idx="0">
                  <c:v>Five-year net funding</c:v>
                </c:pt>
              </c:strCache>
            </c:strRef>
          </c:tx>
          <c:spPr>
            <a:solidFill>
              <a:srgbClr val="294C68"/>
            </a:solidFill>
            <a:effectLst/>
          </c:spPr>
          <c:invertIfNegative val="0"/>
          <c:dPt>
            <c:idx val="0"/>
            <c:invertIfNegative val="0"/>
            <c:bubble3D val="0"/>
            <c:extLst>
              <c:ext xmlns:c16="http://schemas.microsoft.com/office/drawing/2014/chart" uri="{C3380CC4-5D6E-409C-BE32-E72D297353CC}">
                <c16:uniqueId val="{00000001-24EB-5A47-8CE7-2FA75C5A6F0E}"/>
              </c:ext>
            </c:extLst>
          </c:dPt>
          <c:dPt>
            <c:idx val="1"/>
            <c:invertIfNegative val="0"/>
            <c:bubble3D val="0"/>
            <c:spPr>
              <a:solidFill>
                <a:srgbClr val="167D8D"/>
              </a:solidFill>
              <a:effectLst/>
            </c:spPr>
            <c:extLst>
              <c:ext xmlns:c16="http://schemas.microsoft.com/office/drawing/2014/chart" uri="{C3380CC4-5D6E-409C-BE32-E72D297353CC}">
                <c16:uniqueId val="{00000003-24EB-5A47-8CE7-2FA75C5A6F0E}"/>
              </c:ext>
            </c:extLst>
          </c:dPt>
          <c:dPt>
            <c:idx val="2"/>
            <c:invertIfNegative val="0"/>
            <c:bubble3D val="0"/>
            <c:spPr>
              <a:solidFill>
                <a:srgbClr val="CF951F"/>
              </a:solidFill>
              <a:effectLst/>
            </c:spPr>
            <c:extLst>
              <c:ext xmlns:c16="http://schemas.microsoft.com/office/drawing/2014/chart" uri="{C3380CC4-5D6E-409C-BE32-E72D297353CC}">
                <c16:uniqueId val="{00000005-24EB-5A47-8CE7-2FA75C5A6F0E}"/>
              </c:ext>
            </c:extLst>
          </c:dPt>
          <c:dPt>
            <c:idx val="3"/>
            <c:invertIfNegative val="0"/>
            <c:bubble3D val="0"/>
            <c:spPr>
              <a:solidFill>
                <a:srgbClr val="7751A6"/>
              </a:solidFill>
              <a:effectLst/>
            </c:spPr>
            <c:extLst>
              <c:ext xmlns:c16="http://schemas.microsoft.com/office/drawing/2014/chart" uri="{C3380CC4-5D6E-409C-BE32-E72D297353CC}">
                <c16:uniqueId val="{00000007-24EB-5A47-8CE7-2FA75C5A6F0E}"/>
              </c:ext>
            </c:extLst>
          </c:dPt>
          <c:dPt>
            <c:idx val="4"/>
            <c:invertIfNegative val="0"/>
            <c:bubble3D val="0"/>
            <c:spPr>
              <a:solidFill>
                <a:srgbClr val="B34A2D"/>
              </a:solidFill>
              <a:effectLst/>
            </c:spPr>
            <c:extLst>
              <c:ext xmlns:c16="http://schemas.microsoft.com/office/drawing/2014/chart" uri="{C3380CC4-5D6E-409C-BE32-E72D297353CC}">
                <c16:uniqueId val="{00000009-24EB-5A47-8CE7-2FA75C5A6F0E}"/>
              </c:ext>
            </c:extLst>
          </c:dPt>
          <c:dLbls>
            <c:numFmt formatCode="0.0" sourceLinked="0"/>
            <c:spPr>
              <a:noFill/>
              <a:ln>
                <a:noFill/>
              </a:ln>
              <a:effectLst/>
            </c:spPr>
            <c:txPr>
              <a:bodyPr/>
              <a:lstStyle/>
              <a:p>
                <a:pPr>
                  <a:defRPr sz="1400" b="0" i="0" u="none" strike="noStrike">
                    <a:solidFill>
                      <a:srgbClr val="22333B"/>
                    </a:solidFill>
                    <a:latin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Current</c:v>
                </c:pt>
                <c:pt idx="1">
                  <c:v>Enhanced
shared</c:v>
                </c:pt>
                <c:pt idx="2">
                  <c:v>Lead
agency</c:v>
                </c:pt>
                <c:pt idx="3">
                  <c:v>Centralized
center</c:v>
                </c:pt>
                <c:pt idx="4">
                  <c:v>Staged</c:v>
                </c:pt>
              </c:strCache>
            </c:strRef>
          </c:cat>
          <c:val>
            <c:numRef>
              <c:f>Sheet1!$B$2:$B$6</c:f>
              <c:numCache>
                <c:formatCode>General</c:formatCode>
                <c:ptCount val="5"/>
                <c:pt idx="0">
                  <c:v>85.275000000000006</c:v>
                </c:pt>
                <c:pt idx="1">
                  <c:v>93.908000000000001</c:v>
                </c:pt>
                <c:pt idx="2">
                  <c:v>126.825</c:v>
                </c:pt>
                <c:pt idx="3">
                  <c:v>132.233</c:v>
                </c:pt>
                <c:pt idx="4">
                  <c:v>126.72199999999999</c:v>
                </c:pt>
              </c:numCache>
            </c:numRef>
          </c:val>
          <c:extLst>
            <c:ext xmlns:c16="http://schemas.microsoft.com/office/drawing/2014/chart" uri="{C3380CC4-5D6E-409C-BE32-E72D297353CC}">
              <c16:uniqueId val="{0000000A-24EB-5A47-8CE7-2FA75C5A6F0E}"/>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400" b="0" i="0" u="none" strike="noStrike">
                <a:solidFill>
                  <a:srgbClr val="22333B"/>
                </a:solidFill>
                <a:latin typeface="Calibri"/>
              </a:defRPr>
            </a:pPr>
            <a:endParaRPr lang="en-US"/>
          </a:p>
        </c:txPr>
        <c:crossAx val="2094734552"/>
        <c:crosses val="autoZero"/>
        <c:auto val="1"/>
        <c:lblAlgn val="ctr"/>
        <c:lblOffset val="100"/>
        <c:noMultiLvlLbl val="1"/>
      </c:catAx>
      <c:valAx>
        <c:axId val="2094734552"/>
        <c:scaling>
          <c:orientation val="minMax"/>
          <c:max val="145"/>
          <c:min val="0"/>
        </c:scaling>
        <c:delete val="0"/>
        <c:axPos val="b"/>
        <c:majorGridlines>
          <c:spPr>
            <a:ln w="12700" cap="flat">
              <a:solidFill>
                <a:srgbClr val="D7E0E6"/>
              </a:solidFill>
              <a:prstDash val="solid"/>
              <a:round/>
            </a:ln>
          </c:spPr>
        </c:majorGridlines>
        <c:numFmt formatCode="General" sourceLinked="0"/>
        <c:majorTickMark val="out"/>
        <c:minorTickMark val="none"/>
        <c:tickLblPos val="low"/>
        <c:spPr>
          <a:ln w="12700" cap="flat">
            <a:solidFill>
              <a:srgbClr val="888888"/>
            </a:solidFill>
            <a:prstDash val="solid"/>
            <a:round/>
          </a:ln>
        </c:spPr>
        <c:txPr>
          <a:bodyPr/>
          <a:lstStyle/>
          <a:p>
            <a:pPr>
              <a:defRPr sz="1400" b="0" i="0" u="none" strike="noStrike">
                <a:solidFill>
                  <a:srgbClr val="22333B"/>
                </a:solidFill>
                <a:latin typeface="Calibri"/>
              </a:defRPr>
            </a:pPr>
            <a:endParaRPr lang="en-US"/>
          </a:p>
        </c:txPr>
        <c:crossAx val="2094734554"/>
        <c:crosses val="autoZero"/>
        <c:crossBetween val="between"/>
        <c:majorUnit val="20"/>
      </c:valAx>
      <c:spPr>
        <a:noFill/>
        <a:ln w="6350" cap="flat">
          <a:solidFill>
            <a:srgbClr val="D6DFE4"/>
          </a:solidFill>
        </a:ln>
        <a:effectLst/>
      </c:spPr>
    </c:plotArea>
    <c:plotVisOnly val="1"/>
    <c:dispBlanksAs val="span"/>
    <c:showDLblsOverMax val="1"/>
  </c:chart>
  <c:spPr>
    <a:solidFill>
      <a:srgbClr val="FFFFFF"/>
    </a:solidFill>
    <a:ln w="12700" cap="flat">
      <a:solidFill>
        <a:srgbClr val="F5F7F8"/>
      </a:solidFill>
    </a:ln>
    <a:effectLst/>
  </c:sp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doughnutChart>
        <c:varyColors val="1"/>
        <c:ser>
          <c:idx val="0"/>
          <c:order val="0"/>
          <c:tx>
            <c:strRef>
              <c:f>Sheet1!$B$1</c:f>
              <c:strCache>
                <c:ptCount val="1"/>
                <c:pt idx="0">
                  <c:v>FY2027 gross baseline</c:v>
                </c:pt>
              </c:strCache>
            </c:strRef>
          </c:tx>
          <c:spPr>
            <a:solidFill>
              <a:srgbClr val="294C68"/>
            </a:solidFill>
            <a:ln w="6350" cap="flat">
              <a:solidFill>
                <a:srgbClr val="FFFFFF"/>
              </a:solidFill>
              <a:prstDash val="solid"/>
              <a:round/>
            </a:ln>
            <a:effectLst/>
          </c:spPr>
          <c:dPt>
            <c:idx val="0"/>
            <c:bubble3D val="0"/>
            <c:spPr>
              <a:solidFill>
                <a:srgbClr val="294C68"/>
              </a:solidFill>
              <a:effectLst/>
            </c:spPr>
            <c:extLst>
              <c:ext xmlns:c16="http://schemas.microsoft.com/office/drawing/2014/chart" uri="{C3380CC4-5D6E-409C-BE32-E72D297353CC}">
                <c16:uniqueId val="{00000001-00EB-7F46-8345-9194047638D6}"/>
              </c:ext>
            </c:extLst>
          </c:dPt>
          <c:dPt>
            <c:idx val="1"/>
            <c:bubble3D val="0"/>
            <c:spPr>
              <a:solidFill>
                <a:srgbClr val="167D8D"/>
              </a:solidFill>
              <a:effectLst/>
            </c:spPr>
            <c:extLst>
              <c:ext xmlns:c16="http://schemas.microsoft.com/office/drawing/2014/chart" uri="{C3380CC4-5D6E-409C-BE32-E72D297353CC}">
                <c16:uniqueId val="{00000003-00EB-7F46-8345-9194047638D6}"/>
              </c:ext>
            </c:extLst>
          </c:dPt>
          <c:dPt>
            <c:idx val="2"/>
            <c:bubble3D val="0"/>
            <c:spPr>
              <a:solidFill>
                <a:srgbClr val="CF951F"/>
              </a:solidFill>
              <a:effectLst/>
            </c:spPr>
            <c:extLst>
              <c:ext xmlns:c16="http://schemas.microsoft.com/office/drawing/2014/chart" uri="{C3380CC4-5D6E-409C-BE32-E72D297353CC}">
                <c16:uniqueId val="{00000005-00EB-7F46-8345-9194047638D6}"/>
              </c:ext>
            </c:extLst>
          </c:dPt>
          <c:dPt>
            <c:idx val="3"/>
            <c:bubble3D val="0"/>
            <c:spPr>
              <a:solidFill>
                <a:srgbClr val="7751A6"/>
              </a:solidFill>
              <a:effectLst/>
            </c:spPr>
            <c:extLst>
              <c:ext xmlns:c16="http://schemas.microsoft.com/office/drawing/2014/chart" uri="{C3380CC4-5D6E-409C-BE32-E72D297353CC}">
                <c16:uniqueId val="{00000007-00EB-7F46-8345-9194047638D6}"/>
              </c:ext>
            </c:extLst>
          </c:dPt>
          <c:dLbls>
            <c:dLbl>
              <c:idx val="0"/>
              <c:numFmt formatCode="0%" sourceLinked="0"/>
              <c:spPr/>
              <c:txPr>
                <a:bodyPr/>
                <a:lstStyle/>
                <a:p>
                  <a:pPr>
                    <a:defRPr sz="1500" b="1">
                      <a:solidFill>
                        <a:srgbClr val="FFFFFF"/>
                      </a:solidFill>
                      <a:latin typeface="Calibri"/>
                    </a:defRPr>
                  </a:pPr>
                  <a:endParaRPr lang="en-US"/>
                </a:p>
              </c:txP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00EB-7F46-8345-9194047638D6}"/>
                </c:ext>
              </c:extLst>
            </c:dLbl>
            <c:dLbl>
              <c:idx val="1"/>
              <c:numFmt formatCode="0%" sourceLinked="0"/>
              <c:spPr/>
              <c:txPr>
                <a:bodyPr/>
                <a:lstStyle/>
                <a:p>
                  <a:pPr>
                    <a:defRPr sz="1500" b="1">
                      <a:solidFill>
                        <a:srgbClr val="FFFFFF"/>
                      </a:solidFill>
                      <a:latin typeface="Calibri"/>
                    </a:defRPr>
                  </a:pPr>
                  <a:endParaRPr lang="en-US"/>
                </a:p>
              </c:txP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00EB-7F46-8345-9194047638D6}"/>
                </c:ext>
              </c:extLst>
            </c:dLbl>
            <c:dLbl>
              <c:idx val="2"/>
              <c:numFmt formatCode="0%" sourceLinked="0"/>
              <c:spPr/>
              <c:txPr>
                <a:bodyPr/>
                <a:lstStyle/>
                <a:p>
                  <a:pPr>
                    <a:defRPr sz="1500" b="1">
                      <a:solidFill>
                        <a:srgbClr val="22333B"/>
                      </a:solidFill>
                      <a:latin typeface="Calibri"/>
                    </a:defRPr>
                  </a:pPr>
                  <a:endParaRPr lang="en-US"/>
                </a:p>
              </c:txP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00EB-7F46-8345-9194047638D6}"/>
                </c:ext>
              </c:extLst>
            </c:dLbl>
            <c:dLbl>
              <c:idx val="3"/>
              <c:numFmt formatCode="0%" sourceLinked="0"/>
              <c:spPr/>
              <c:txPr>
                <a:bodyPr/>
                <a:lstStyle/>
                <a:p>
                  <a:pPr>
                    <a:defRPr sz="1500" b="1">
                      <a:solidFill>
                        <a:srgbClr val="FFFFFF"/>
                      </a:solidFill>
                      <a:latin typeface="Calibri"/>
                    </a:defRPr>
                  </a:pPr>
                  <a:endParaRPr lang="en-US"/>
                </a:p>
              </c:txP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7-00EB-7F46-8345-9194047638D6}"/>
                </c:ext>
              </c:extLst>
            </c:dLbl>
            <c:numFmt formatCode="0%" sourceLinked="0"/>
            <c:spPr>
              <a:noFill/>
              <a:ln>
                <a:noFill/>
              </a:ln>
              <a:effectLst/>
            </c:spPr>
            <c:txPr>
              <a:bodyPr/>
              <a:lstStyle/>
              <a:p>
                <a:pPr>
                  <a:defRPr sz="1400" b="0" i="0" u="none" strike="noStrike">
                    <a:solidFill>
                      <a:srgbClr val="22333B"/>
                    </a:solidFill>
                    <a:latin typeface="Calibri"/>
                  </a:defRPr>
                </a:pPr>
                <a:endParaRPr lang="en-US"/>
              </a:p>
            </c:txPr>
            <c:showLegendKey val="0"/>
            <c:showVal val="0"/>
            <c:showCatName val="1"/>
            <c:showSerName val="0"/>
            <c:showPercent val="1"/>
            <c:showBubbleSize val="0"/>
            <c:showLeaderLines val="0"/>
            <c:extLst>
              <c:ext xmlns:c15="http://schemas.microsoft.com/office/drawing/2012/chart" uri="{CE6537A1-D6FC-4f65-9D91-7224C49458BB}"/>
            </c:extLst>
          </c:dLbls>
          <c:cat>
            <c:strRef>
              <c:f>Sheet1!$A$2:$A$5</c:f>
              <c:strCache>
                <c:ptCount val="4"/>
                <c:pt idx="0">
                  <c:v>Reno adopted</c:v>
                </c:pt>
                <c:pt idx="1">
                  <c:v>Sparks proxy</c:v>
                </c:pt>
                <c:pt idx="2">
                  <c:v>TMFPD–REMSA</c:v>
                </c:pt>
                <c:pt idx="3">
                  <c:v>Regional CAD/RMS</c:v>
                </c:pt>
              </c:strCache>
            </c:strRef>
          </c:cat>
          <c:val>
            <c:numRef>
              <c:f>Sheet1!$B$2:$B$5</c:f>
              <c:numCache>
                <c:formatCode>General</c:formatCode>
                <c:ptCount val="4"/>
                <c:pt idx="0">
                  <c:v>9.8945539999999994</c:v>
                </c:pt>
                <c:pt idx="1">
                  <c:v>3.602398</c:v>
                </c:pt>
                <c:pt idx="2">
                  <c:v>0.77765200000000001</c:v>
                </c:pt>
                <c:pt idx="3">
                  <c:v>1.5536369999999999</c:v>
                </c:pt>
              </c:numCache>
            </c:numRef>
          </c:val>
          <c:extLst>
            <c:ext xmlns:c16="http://schemas.microsoft.com/office/drawing/2014/chart" uri="{C3380CC4-5D6E-409C-BE32-E72D297353CC}">
              <c16:uniqueId val="{00000008-00EB-7F46-8345-9194047638D6}"/>
            </c:ext>
          </c:extLst>
        </c:ser>
        <c:dLbls>
          <c:showLegendKey val="0"/>
          <c:showVal val="0"/>
          <c:showCatName val="0"/>
          <c:showSerName val="0"/>
          <c:showPercent val="0"/>
          <c:showBubbleSize val="0"/>
          <c:showLeaderLines val="0"/>
        </c:dLbls>
        <c:firstSliceAng val="0"/>
        <c:holeSize val="64"/>
      </c:doughnutChart>
      <c:spPr>
        <a:noFill/>
        <a:ln w="12700" cap="flat">
          <a:solidFill>
            <a:srgbClr val="F5F7F8"/>
          </a:solidFill>
        </a:ln>
        <a:effectLst/>
      </c:spPr>
    </c:plotArea>
    <c:legend>
      <c:legendPos val="b"/>
      <c:overlay val="0"/>
      <c:txPr>
        <a:bodyPr/>
        <a:lstStyle/>
        <a:p>
          <a:pPr>
            <a:defRPr sz="1400">
              <a:solidFill>
                <a:srgbClr val="22333B"/>
              </a:solidFill>
              <a:latin typeface="Calibri"/>
              <a:cs typeface="Arial Nova"/>
            </a:defRPr>
          </a:pPr>
          <a:endParaRPr lang="en-US"/>
        </a:p>
      </c:txPr>
    </c:legend>
    <c:plotVisOnly val="1"/>
    <c:dispBlanksAs val="span"/>
    <c:showDLblsOverMax val="1"/>
  </c:chart>
  <c:spPr>
    <a:solidFill>
      <a:srgbClr val="FFFFFF"/>
    </a:solidFill>
    <a:ln w="12700" cap="flat">
      <a:solidFill>
        <a:srgbClr val="F5F7F8"/>
      </a:solidFill>
    </a:ln>
    <a:effectLst/>
  </c:sp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0"/>
        <c:ser>
          <c:idx val="0"/>
          <c:order val="0"/>
          <c:tx>
            <c:strRef>
              <c:f>Sheet1!$B$1</c:f>
              <c:strCache>
                <c:ptCount val="1"/>
                <c:pt idx="0">
                  <c:v>Increment above current</c:v>
                </c:pt>
              </c:strCache>
            </c:strRef>
          </c:tx>
          <c:spPr>
            <a:solidFill>
              <a:srgbClr val="294C68"/>
            </a:solidFill>
            <a:effectLst/>
          </c:spPr>
          <c:invertIfNegative val="0"/>
          <c:dPt>
            <c:idx val="0"/>
            <c:invertIfNegative val="0"/>
            <c:bubble3D val="0"/>
            <c:extLst>
              <c:ext xmlns:c16="http://schemas.microsoft.com/office/drawing/2014/chart" uri="{C3380CC4-5D6E-409C-BE32-E72D297353CC}">
                <c16:uniqueId val="{00000001-4DD0-0543-8D44-ACA51BC834F0}"/>
              </c:ext>
            </c:extLst>
          </c:dPt>
          <c:dPt>
            <c:idx val="1"/>
            <c:invertIfNegative val="0"/>
            <c:bubble3D val="0"/>
            <c:spPr>
              <a:solidFill>
                <a:srgbClr val="167D8D"/>
              </a:solidFill>
              <a:effectLst/>
            </c:spPr>
            <c:extLst>
              <c:ext xmlns:c16="http://schemas.microsoft.com/office/drawing/2014/chart" uri="{C3380CC4-5D6E-409C-BE32-E72D297353CC}">
                <c16:uniqueId val="{00000003-4DD0-0543-8D44-ACA51BC834F0}"/>
              </c:ext>
            </c:extLst>
          </c:dPt>
          <c:dPt>
            <c:idx val="2"/>
            <c:invertIfNegative val="0"/>
            <c:bubble3D val="0"/>
            <c:spPr>
              <a:solidFill>
                <a:srgbClr val="CF951F"/>
              </a:solidFill>
              <a:effectLst/>
            </c:spPr>
            <c:extLst>
              <c:ext xmlns:c16="http://schemas.microsoft.com/office/drawing/2014/chart" uri="{C3380CC4-5D6E-409C-BE32-E72D297353CC}">
                <c16:uniqueId val="{00000005-4DD0-0543-8D44-ACA51BC834F0}"/>
              </c:ext>
            </c:extLst>
          </c:dPt>
          <c:dPt>
            <c:idx val="3"/>
            <c:invertIfNegative val="0"/>
            <c:bubble3D val="0"/>
            <c:spPr>
              <a:solidFill>
                <a:srgbClr val="7751A6"/>
              </a:solidFill>
              <a:effectLst/>
            </c:spPr>
            <c:extLst>
              <c:ext xmlns:c16="http://schemas.microsoft.com/office/drawing/2014/chart" uri="{C3380CC4-5D6E-409C-BE32-E72D297353CC}">
                <c16:uniqueId val="{00000007-4DD0-0543-8D44-ACA51BC834F0}"/>
              </c:ext>
            </c:extLst>
          </c:dPt>
          <c:dPt>
            <c:idx val="4"/>
            <c:invertIfNegative val="0"/>
            <c:bubble3D val="0"/>
            <c:spPr>
              <a:solidFill>
                <a:srgbClr val="B34A2D"/>
              </a:solidFill>
              <a:effectLst/>
            </c:spPr>
            <c:extLst>
              <c:ext xmlns:c16="http://schemas.microsoft.com/office/drawing/2014/chart" uri="{C3380CC4-5D6E-409C-BE32-E72D297353CC}">
                <c16:uniqueId val="{00000009-4DD0-0543-8D44-ACA51BC834F0}"/>
              </c:ext>
            </c:extLst>
          </c:dPt>
          <c:dLbls>
            <c:numFmt formatCode="0.0" sourceLinked="0"/>
            <c:spPr>
              <a:noFill/>
              <a:ln>
                <a:noFill/>
              </a:ln>
              <a:effectLst/>
            </c:spPr>
            <c:txPr>
              <a:bodyPr/>
              <a:lstStyle/>
              <a:p>
                <a:pPr>
                  <a:defRPr sz="1400" b="0" i="0" u="none" strike="noStrike">
                    <a:solidFill>
                      <a:srgbClr val="22333B"/>
                    </a:solidFill>
                    <a:latin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FY27</c:v>
                </c:pt>
                <c:pt idx="1">
                  <c:v>FY28</c:v>
                </c:pt>
                <c:pt idx="2">
                  <c:v>FY29</c:v>
                </c:pt>
                <c:pt idx="3">
                  <c:v>FY30</c:v>
                </c:pt>
                <c:pt idx="4">
                  <c:v>FY31</c:v>
                </c:pt>
              </c:strCache>
            </c:strRef>
          </c:cat>
          <c:val>
            <c:numRef>
              <c:f>Sheet1!$B$2:$B$6</c:f>
              <c:numCache>
                <c:formatCode>General</c:formatCode>
                <c:ptCount val="5"/>
                <c:pt idx="0">
                  <c:v>2.6920000000000002</c:v>
                </c:pt>
                <c:pt idx="1">
                  <c:v>3.3479999999999999</c:v>
                </c:pt>
                <c:pt idx="2">
                  <c:v>8.4589999999999996</c:v>
                </c:pt>
                <c:pt idx="3">
                  <c:v>14.946999999999999</c:v>
                </c:pt>
                <c:pt idx="4">
                  <c:v>12.000999999999999</c:v>
                </c:pt>
              </c:numCache>
            </c:numRef>
          </c:val>
          <c:extLst>
            <c:ext xmlns:c16="http://schemas.microsoft.com/office/drawing/2014/chart" uri="{C3380CC4-5D6E-409C-BE32-E72D297353CC}">
              <c16:uniqueId val="{0000000A-4DD0-0543-8D44-ACA51BC834F0}"/>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400" b="0" i="0" u="none" strike="noStrike">
                <a:solidFill>
                  <a:srgbClr val="22333B"/>
                </a:solidFill>
                <a:latin typeface="Calibri"/>
              </a:defRPr>
            </a:pPr>
            <a:endParaRPr lang="en-US"/>
          </a:p>
        </c:txPr>
        <c:crossAx val="2094734552"/>
        <c:crosses val="autoZero"/>
        <c:auto val="1"/>
        <c:lblAlgn val="ctr"/>
        <c:lblOffset val="100"/>
        <c:noMultiLvlLbl val="1"/>
      </c:catAx>
      <c:valAx>
        <c:axId val="2094734552"/>
        <c:scaling>
          <c:orientation val="minMax"/>
          <c:max val="17"/>
          <c:min val="0"/>
        </c:scaling>
        <c:delete val="0"/>
        <c:axPos val="l"/>
        <c:majorGridlines>
          <c:spPr>
            <a:ln w="12700" cap="flat">
              <a:solidFill>
                <a:srgbClr val="D7E0E6"/>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400" b="0" i="0" u="none" strike="noStrike">
                <a:solidFill>
                  <a:srgbClr val="22333B"/>
                </a:solidFill>
                <a:latin typeface="Calibri"/>
              </a:defRPr>
            </a:pPr>
            <a:endParaRPr lang="en-US"/>
          </a:p>
        </c:txPr>
        <c:crossAx val="2094734554"/>
        <c:crosses val="autoZero"/>
        <c:crossBetween val="between"/>
        <c:majorUnit val="5"/>
      </c:valAx>
      <c:spPr>
        <a:noFill/>
        <a:ln w="6350" cap="flat">
          <a:solidFill>
            <a:srgbClr val="D6DFE4"/>
          </a:solidFill>
        </a:ln>
        <a:effectLst/>
      </c:spPr>
    </c:plotArea>
    <c:plotVisOnly val="1"/>
    <c:dispBlanksAs val="span"/>
    <c:showDLblsOverMax val="1"/>
  </c:chart>
  <c:spPr>
    <a:solidFill>
      <a:srgbClr val="FFFFFF"/>
    </a:solidFill>
    <a:ln w="12700" cap="flat">
      <a:solidFill>
        <a:srgbClr val="F5F7F8"/>
      </a:solidFill>
    </a:ln>
    <a:effectLst/>
  </c:sp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0"/>
        <c:ser>
          <c:idx val="0"/>
          <c:order val="0"/>
          <c:tx>
            <c:strRef>
              <c:f>Sheet1!$B$1</c:f>
              <c:strCache>
                <c:ptCount val="1"/>
                <c:pt idx="0">
                  <c:v>CAD entries</c:v>
                </c:pt>
              </c:strCache>
            </c:strRef>
          </c:tx>
          <c:spPr>
            <a:solidFill>
              <a:srgbClr val="294C68"/>
            </a:solidFill>
            <a:effectLst/>
          </c:spPr>
          <c:invertIfNegative val="0"/>
          <c:dPt>
            <c:idx val="0"/>
            <c:invertIfNegative val="0"/>
            <c:bubble3D val="0"/>
            <c:extLst>
              <c:ext xmlns:c16="http://schemas.microsoft.com/office/drawing/2014/chart" uri="{C3380CC4-5D6E-409C-BE32-E72D297353CC}">
                <c16:uniqueId val="{00000001-C11B-EA47-B119-994E49C75E6E}"/>
              </c:ext>
            </c:extLst>
          </c:dPt>
          <c:dPt>
            <c:idx val="1"/>
            <c:invertIfNegative val="0"/>
            <c:bubble3D val="0"/>
            <c:spPr>
              <a:solidFill>
                <a:srgbClr val="167D8D"/>
              </a:solidFill>
              <a:effectLst/>
            </c:spPr>
            <c:extLst>
              <c:ext xmlns:c16="http://schemas.microsoft.com/office/drawing/2014/chart" uri="{C3380CC4-5D6E-409C-BE32-E72D297353CC}">
                <c16:uniqueId val="{00000003-C11B-EA47-B119-994E49C75E6E}"/>
              </c:ext>
            </c:extLst>
          </c:dPt>
          <c:dPt>
            <c:idx val="2"/>
            <c:invertIfNegative val="0"/>
            <c:bubble3D val="0"/>
            <c:spPr>
              <a:solidFill>
                <a:srgbClr val="CF951F"/>
              </a:solidFill>
              <a:effectLst/>
            </c:spPr>
            <c:extLst>
              <c:ext xmlns:c16="http://schemas.microsoft.com/office/drawing/2014/chart" uri="{C3380CC4-5D6E-409C-BE32-E72D297353CC}">
                <c16:uniqueId val="{00000005-C11B-EA47-B119-994E49C75E6E}"/>
              </c:ext>
            </c:extLst>
          </c:dPt>
          <c:dLbls>
            <c:numFmt formatCode="0.0" sourceLinked="0"/>
            <c:spPr>
              <a:noFill/>
              <a:ln>
                <a:noFill/>
              </a:ln>
              <a:effectLst/>
            </c:spPr>
            <c:txPr>
              <a:bodyPr/>
              <a:lstStyle/>
              <a:p>
                <a:pPr>
                  <a:defRPr sz="1400" b="0" i="0" u="none" strike="noStrike">
                    <a:solidFill>
                      <a:srgbClr val="22333B"/>
                    </a:solidFill>
                    <a:latin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Fire / EMS</c:v>
                </c:pt>
                <c:pt idx="1">
                  <c:v>Law enforcement</c:v>
                </c:pt>
                <c:pt idx="2">
                  <c:v>Other / officer initiated</c:v>
                </c:pt>
              </c:strCache>
            </c:strRef>
          </c:cat>
          <c:val>
            <c:numRef>
              <c:f>Sheet1!$B$2:$B$4</c:f>
              <c:numCache>
                <c:formatCode>General</c:formatCode>
                <c:ptCount val="3"/>
                <c:pt idx="0">
                  <c:v>37.795000000000002</c:v>
                </c:pt>
                <c:pt idx="1">
                  <c:v>251.14099999999999</c:v>
                </c:pt>
                <c:pt idx="2">
                  <c:v>77.141999999999996</c:v>
                </c:pt>
              </c:numCache>
            </c:numRef>
          </c:val>
          <c:extLst>
            <c:ext xmlns:c16="http://schemas.microsoft.com/office/drawing/2014/chart" uri="{C3380CC4-5D6E-409C-BE32-E72D297353CC}">
              <c16:uniqueId val="{00000006-C11B-EA47-B119-994E49C75E6E}"/>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400" b="0" i="0" u="none" strike="noStrike">
                <a:solidFill>
                  <a:srgbClr val="22333B"/>
                </a:solidFill>
                <a:latin typeface="Calibri"/>
              </a:defRPr>
            </a:pPr>
            <a:endParaRPr lang="en-US"/>
          </a:p>
        </c:txPr>
        <c:crossAx val="2094734552"/>
        <c:crosses val="autoZero"/>
        <c:auto val="1"/>
        <c:lblAlgn val="ctr"/>
        <c:lblOffset val="100"/>
        <c:noMultiLvlLbl val="1"/>
      </c:catAx>
      <c:valAx>
        <c:axId val="2094734552"/>
        <c:scaling>
          <c:orientation val="minMax"/>
          <c:max val="280"/>
          <c:min val="0"/>
        </c:scaling>
        <c:delete val="0"/>
        <c:axPos val="l"/>
        <c:majorGridlines>
          <c:spPr>
            <a:ln w="12700" cap="flat">
              <a:solidFill>
                <a:srgbClr val="D7E0E6"/>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400" b="0" i="0" u="none" strike="noStrike">
                <a:solidFill>
                  <a:srgbClr val="22333B"/>
                </a:solidFill>
                <a:latin typeface="Calibri"/>
              </a:defRPr>
            </a:pPr>
            <a:endParaRPr lang="en-US"/>
          </a:p>
        </c:txPr>
        <c:crossAx val="2094734554"/>
        <c:crosses val="autoZero"/>
        <c:crossBetween val="between"/>
        <c:majorUnit val="50"/>
      </c:valAx>
      <c:spPr>
        <a:noFill/>
        <a:ln w="6350" cap="flat">
          <a:solidFill>
            <a:srgbClr val="D6DFE4"/>
          </a:solidFill>
        </a:ln>
        <a:effectLst/>
      </c:spPr>
    </c:plotArea>
    <c:plotVisOnly val="1"/>
    <c:dispBlanksAs val="span"/>
    <c:showDLblsOverMax val="1"/>
  </c:chart>
  <c:spPr>
    <a:solidFill>
      <a:srgbClr val="FFFFFF"/>
    </a:solidFill>
    <a:ln w="12700" cap="flat">
      <a:solidFill>
        <a:srgbClr val="F5F7F8"/>
      </a:solidFill>
    </a:ln>
    <a:effectLst/>
  </c:sp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stacked"/>
        <c:varyColors val="0"/>
        <c:ser>
          <c:idx val="0"/>
          <c:order val="0"/>
          <c:tx>
            <c:strRef>
              <c:f>Sheet1!$B$1</c:f>
              <c:strCache>
                <c:ptCount val="1"/>
                <c:pt idx="0">
                  <c:v>Technology capital</c:v>
                </c:pt>
              </c:strCache>
            </c:strRef>
          </c:tx>
          <c:spPr>
            <a:solidFill>
              <a:srgbClr val="294C68"/>
            </a:solidFill>
            <a:effectLst/>
          </c:spPr>
          <c:invertIfNegative val="0"/>
          <c:cat>
            <c:strRef>
              <c:f>Sheet1!$A$2:$A$4</c:f>
              <c:strCache>
                <c:ptCount val="3"/>
                <c:pt idx="0">
                  <c:v>Enhanced shared</c:v>
                </c:pt>
                <c:pt idx="1">
                  <c:v>Lead agency</c:v>
                </c:pt>
                <c:pt idx="2">
                  <c:v>Centralized center</c:v>
                </c:pt>
              </c:strCache>
            </c:strRef>
          </c:cat>
          <c:val>
            <c:numRef>
              <c:f>Sheet1!$B$2:$B$4</c:f>
              <c:numCache>
                <c:formatCode>General</c:formatCode>
                <c:ptCount val="3"/>
                <c:pt idx="0">
                  <c:v>1.1619999999999999</c:v>
                </c:pt>
                <c:pt idx="1">
                  <c:v>3.3530000000000002</c:v>
                </c:pt>
                <c:pt idx="2">
                  <c:v>4.8959999999999999</c:v>
                </c:pt>
              </c:numCache>
            </c:numRef>
          </c:val>
          <c:extLst>
            <c:ext xmlns:c16="http://schemas.microsoft.com/office/drawing/2014/chart" uri="{C3380CC4-5D6E-409C-BE32-E72D297353CC}">
              <c16:uniqueId val="{00000000-270D-2C4A-AC0B-33184287F9F3}"/>
            </c:ext>
          </c:extLst>
        </c:ser>
        <c:ser>
          <c:idx val="1"/>
          <c:order val="1"/>
          <c:tx>
            <c:strRef>
              <c:f>Sheet1!$C$1</c:f>
              <c:strCache>
                <c:ptCount val="1"/>
                <c:pt idx="0">
                  <c:v>Facility capital</c:v>
                </c:pt>
              </c:strCache>
            </c:strRef>
          </c:tx>
          <c:spPr>
            <a:solidFill>
              <a:srgbClr val="167D8D"/>
            </a:solidFill>
            <a:effectLst/>
          </c:spPr>
          <c:invertIfNegative val="0"/>
          <c:cat>
            <c:strRef>
              <c:f>Sheet1!$A$2:$A$4</c:f>
              <c:strCache>
                <c:ptCount val="3"/>
                <c:pt idx="0">
                  <c:v>Enhanced shared</c:v>
                </c:pt>
                <c:pt idx="1">
                  <c:v>Lead agency</c:v>
                </c:pt>
                <c:pt idx="2">
                  <c:v>Centralized center</c:v>
                </c:pt>
              </c:strCache>
            </c:strRef>
          </c:cat>
          <c:val>
            <c:numRef>
              <c:f>Sheet1!$C$2:$C$4</c:f>
              <c:numCache>
                <c:formatCode>General</c:formatCode>
                <c:ptCount val="3"/>
                <c:pt idx="0">
                  <c:v>0.90900000000000003</c:v>
                </c:pt>
                <c:pt idx="1">
                  <c:v>5.4169999999999998</c:v>
                </c:pt>
                <c:pt idx="2">
                  <c:v>13.837</c:v>
                </c:pt>
              </c:numCache>
            </c:numRef>
          </c:val>
          <c:extLst>
            <c:ext xmlns:c16="http://schemas.microsoft.com/office/drawing/2014/chart" uri="{C3380CC4-5D6E-409C-BE32-E72D297353CC}">
              <c16:uniqueId val="{00000001-270D-2C4A-AC0B-33184287F9F3}"/>
            </c:ext>
          </c:extLst>
        </c:ser>
        <c:ser>
          <c:idx val="2"/>
          <c:order val="2"/>
          <c:tx>
            <c:strRef>
              <c:f>Sheet1!$D$1</c:f>
              <c:strCache>
                <c:ptCount val="1"/>
                <c:pt idx="0">
                  <c:v>Transition expenditure</c:v>
                </c:pt>
              </c:strCache>
            </c:strRef>
          </c:tx>
          <c:spPr>
            <a:solidFill>
              <a:srgbClr val="CF951F"/>
            </a:solidFill>
            <a:effectLst/>
          </c:spPr>
          <c:invertIfNegative val="0"/>
          <c:cat>
            <c:strRef>
              <c:f>Sheet1!$A$2:$A$4</c:f>
              <c:strCache>
                <c:ptCount val="3"/>
                <c:pt idx="0">
                  <c:v>Enhanced shared</c:v>
                </c:pt>
                <c:pt idx="1">
                  <c:v>Lead agency</c:v>
                </c:pt>
                <c:pt idx="2">
                  <c:v>Centralized center</c:v>
                </c:pt>
              </c:strCache>
            </c:strRef>
          </c:cat>
          <c:val>
            <c:numRef>
              <c:f>Sheet1!$D$2:$D$4</c:f>
              <c:numCache>
                <c:formatCode>General</c:formatCode>
                <c:ptCount val="3"/>
                <c:pt idx="0">
                  <c:v>1.222</c:v>
                </c:pt>
                <c:pt idx="1">
                  <c:v>4.0220000000000002</c:v>
                </c:pt>
                <c:pt idx="2">
                  <c:v>6.8019999999999996</c:v>
                </c:pt>
              </c:numCache>
            </c:numRef>
          </c:val>
          <c:extLst>
            <c:ext xmlns:c16="http://schemas.microsoft.com/office/drawing/2014/chart" uri="{C3380CC4-5D6E-409C-BE32-E72D297353CC}">
              <c16:uniqueId val="{00000002-270D-2C4A-AC0B-33184287F9F3}"/>
            </c:ext>
          </c:extLst>
        </c:ser>
        <c:dLbls>
          <c:showLegendKey val="0"/>
          <c:showVal val="0"/>
          <c:showCatName val="0"/>
          <c:showSerName val="0"/>
          <c:showPercent val="0"/>
          <c:showBubbleSize val="0"/>
        </c:dLbls>
        <c:gapWidth val="50"/>
        <c:overlap val="10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400" b="0" i="0" u="none" strike="noStrike">
                <a:solidFill>
                  <a:srgbClr val="22333B"/>
                </a:solidFill>
                <a:latin typeface="Calibri"/>
              </a:defRPr>
            </a:pPr>
            <a:endParaRPr lang="en-US"/>
          </a:p>
        </c:txPr>
        <c:crossAx val="2094734552"/>
        <c:crosses val="autoZero"/>
        <c:auto val="1"/>
        <c:lblAlgn val="ctr"/>
        <c:lblOffset val="100"/>
        <c:noMultiLvlLbl val="1"/>
      </c:catAx>
      <c:valAx>
        <c:axId val="2094734552"/>
        <c:scaling>
          <c:orientation val="minMax"/>
          <c:max val="28"/>
          <c:min val="0"/>
        </c:scaling>
        <c:delete val="0"/>
        <c:axPos val="l"/>
        <c:majorGridlines>
          <c:spPr>
            <a:ln w="12700" cap="flat">
              <a:solidFill>
                <a:srgbClr val="D7E0E6"/>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400" b="0" i="0" u="none" strike="noStrike">
                <a:solidFill>
                  <a:srgbClr val="22333B"/>
                </a:solidFill>
                <a:latin typeface="Calibri"/>
              </a:defRPr>
            </a:pPr>
            <a:endParaRPr lang="en-US"/>
          </a:p>
        </c:txPr>
        <c:crossAx val="2094734554"/>
        <c:crosses val="autoZero"/>
        <c:crossBetween val="between"/>
        <c:majorUnit val="5"/>
      </c:valAx>
      <c:spPr>
        <a:noFill/>
        <a:ln w="6350" cap="flat">
          <a:solidFill>
            <a:srgbClr val="D6DFE4"/>
          </a:solidFill>
        </a:ln>
        <a:effectLst/>
      </c:spPr>
    </c:plotArea>
    <c:legend>
      <c:legendPos val="b"/>
      <c:overlay val="0"/>
      <c:txPr>
        <a:bodyPr/>
        <a:lstStyle/>
        <a:p>
          <a:pPr>
            <a:defRPr sz="1400">
              <a:solidFill>
                <a:srgbClr val="22333B"/>
              </a:solidFill>
              <a:latin typeface="Calibri"/>
              <a:cs typeface="Arial Nova"/>
            </a:defRPr>
          </a:pPr>
          <a:endParaRPr lang="en-US"/>
        </a:p>
      </c:txPr>
    </c:legend>
    <c:plotVisOnly val="1"/>
    <c:dispBlanksAs val="span"/>
    <c:showDLblsOverMax val="1"/>
  </c:chart>
  <c:spPr>
    <a:solidFill>
      <a:srgbClr val="FFFFFF"/>
    </a:solidFill>
    <a:ln w="12700" cap="flat">
      <a:solidFill>
        <a:srgbClr val="F5F7F8"/>
      </a:solidFill>
    </a:ln>
    <a:effectLst/>
  </c:sp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0"/>
        <c:ser>
          <c:idx val="0"/>
          <c:order val="0"/>
          <c:tx>
            <c:strRef>
              <c:f>Sheet1!$B$1</c:f>
              <c:strCache>
                <c:ptCount val="1"/>
                <c:pt idx="0">
                  <c:v>FY2027 gross cost</c:v>
                </c:pt>
              </c:strCache>
            </c:strRef>
          </c:tx>
          <c:spPr>
            <a:solidFill>
              <a:srgbClr val="294C68"/>
            </a:solidFill>
            <a:effectLst/>
          </c:spPr>
          <c:invertIfNegative val="0"/>
          <c:dPt>
            <c:idx val="0"/>
            <c:invertIfNegative val="0"/>
            <c:bubble3D val="0"/>
            <c:extLst>
              <c:ext xmlns:c16="http://schemas.microsoft.com/office/drawing/2014/chart" uri="{C3380CC4-5D6E-409C-BE32-E72D297353CC}">
                <c16:uniqueId val="{00000001-82BF-9B48-84BE-C029E639DF64}"/>
              </c:ext>
            </c:extLst>
          </c:dPt>
          <c:dPt>
            <c:idx val="1"/>
            <c:invertIfNegative val="0"/>
            <c:bubble3D val="0"/>
            <c:spPr>
              <a:solidFill>
                <a:srgbClr val="167D8D"/>
              </a:solidFill>
              <a:effectLst/>
            </c:spPr>
            <c:extLst>
              <c:ext xmlns:c16="http://schemas.microsoft.com/office/drawing/2014/chart" uri="{C3380CC4-5D6E-409C-BE32-E72D297353CC}">
                <c16:uniqueId val="{00000003-82BF-9B48-84BE-C029E639DF64}"/>
              </c:ext>
            </c:extLst>
          </c:dPt>
          <c:dPt>
            <c:idx val="2"/>
            <c:invertIfNegative val="0"/>
            <c:bubble3D val="0"/>
            <c:spPr>
              <a:solidFill>
                <a:srgbClr val="CF951F"/>
              </a:solidFill>
              <a:effectLst/>
            </c:spPr>
            <c:extLst>
              <c:ext xmlns:c16="http://schemas.microsoft.com/office/drawing/2014/chart" uri="{C3380CC4-5D6E-409C-BE32-E72D297353CC}">
                <c16:uniqueId val="{00000005-82BF-9B48-84BE-C029E639DF64}"/>
              </c:ext>
            </c:extLst>
          </c:dPt>
          <c:dLbls>
            <c:numFmt formatCode="0.0" sourceLinked="0"/>
            <c:spPr>
              <a:noFill/>
              <a:ln>
                <a:noFill/>
              </a:ln>
              <a:effectLst/>
            </c:spPr>
            <c:txPr>
              <a:bodyPr/>
              <a:lstStyle/>
              <a:p>
                <a:pPr>
                  <a:defRPr sz="1400" b="0" i="0" u="none" strike="noStrike">
                    <a:solidFill>
                      <a:srgbClr val="22333B"/>
                    </a:solidFill>
                    <a:latin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Current gross</c:v>
                </c:pt>
                <c:pt idx="1">
                  <c:v>5% target</c:v>
                </c:pt>
                <c:pt idx="2">
                  <c:v>10% target</c:v>
                </c:pt>
              </c:strCache>
            </c:strRef>
          </c:cat>
          <c:val>
            <c:numRef>
              <c:f>Sheet1!$B$2:$B$4</c:f>
              <c:numCache>
                <c:formatCode>General</c:formatCode>
                <c:ptCount val="3"/>
                <c:pt idx="0">
                  <c:v>15.827999999999999</c:v>
                </c:pt>
                <c:pt idx="1">
                  <c:v>15.037000000000001</c:v>
                </c:pt>
                <c:pt idx="2">
                  <c:v>14.244999999999999</c:v>
                </c:pt>
              </c:numCache>
            </c:numRef>
          </c:val>
          <c:extLst>
            <c:ext xmlns:c16="http://schemas.microsoft.com/office/drawing/2014/chart" uri="{C3380CC4-5D6E-409C-BE32-E72D297353CC}">
              <c16:uniqueId val="{00000006-82BF-9B48-84BE-C029E639DF64}"/>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400" b="0" i="0" u="none" strike="noStrike">
                <a:solidFill>
                  <a:srgbClr val="22333B"/>
                </a:solidFill>
                <a:latin typeface="Calibri"/>
              </a:defRPr>
            </a:pPr>
            <a:endParaRPr lang="en-US"/>
          </a:p>
        </c:txPr>
        <c:crossAx val="2094734552"/>
        <c:crosses val="autoZero"/>
        <c:auto val="1"/>
        <c:lblAlgn val="ctr"/>
        <c:lblOffset val="100"/>
        <c:noMultiLvlLbl val="1"/>
      </c:catAx>
      <c:valAx>
        <c:axId val="2094734552"/>
        <c:scaling>
          <c:orientation val="minMax"/>
          <c:max val="16.5"/>
          <c:min val="13.5"/>
        </c:scaling>
        <c:delete val="0"/>
        <c:axPos val="l"/>
        <c:majorGridlines>
          <c:spPr>
            <a:ln w="12700" cap="flat">
              <a:solidFill>
                <a:srgbClr val="D7E0E6"/>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400" b="0" i="0" u="none" strike="noStrike">
                <a:solidFill>
                  <a:srgbClr val="22333B"/>
                </a:solidFill>
                <a:latin typeface="Calibri"/>
              </a:defRPr>
            </a:pPr>
            <a:endParaRPr lang="en-US"/>
          </a:p>
        </c:txPr>
        <c:crossAx val="2094734554"/>
        <c:crosses val="autoZero"/>
        <c:crossBetween val="between"/>
        <c:majorUnit val="0.5"/>
      </c:valAx>
      <c:spPr>
        <a:noFill/>
        <a:ln w="6350" cap="flat">
          <a:solidFill>
            <a:srgbClr val="D6DFE4"/>
          </a:solidFill>
        </a:ln>
        <a:effectLst/>
      </c:spPr>
    </c:plotArea>
    <c:plotVisOnly val="1"/>
    <c:dispBlanksAs val="span"/>
    <c:showDLblsOverMax val="1"/>
  </c:chart>
  <c:spPr>
    <a:solidFill>
      <a:srgbClr val="FFFFFF"/>
    </a:solidFill>
    <a:ln w="12700" cap="flat">
      <a:solidFill>
        <a:srgbClr val="F5F7F8"/>
      </a:solidFill>
    </a:ln>
    <a:effectLst/>
  </c:sp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bar"/>
        <c:grouping val="clustered"/>
        <c:varyColors val="0"/>
        <c:ser>
          <c:idx val="0"/>
          <c:order val="0"/>
          <c:tx>
            <c:strRef>
              <c:f>Sheet1!$B$1</c:f>
              <c:strCache>
                <c:ptCount val="1"/>
                <c:pt idx="0">
                  <c:v>Five-year premium</c:v>
                </c:pt>
              </c:strCache>
            </c:strRef>
          </c:tx>
          <c:spPr>
            <a:solidFill>
              <a:srgbClr val="294C68"/>
            </a:solidFill>
            <a:effectLst/>
          </c:spPr>
          <c:invertIfNegative val="0"/>
          <c:dPt>
            <c:idx val="0"/>
            <c:invertIfNegative val="0"/>
            <c:bubble3D val="0"/>
            <c:spPr>
              <a:solidFill>
                <a:srgbClr val="167D8D"/>
              </a:solidFill>
            </c:spPr>
            <c:extLst>
              <c:ext xmlns:c16="http://schemas.microsoft.com/office/drawing/2014/chart" uri="{C3380CC4-5D6E-409C-BE32-E72D297353CC}">
                <c16:uniqueId val="{00000001-F3DA-0E4D-BE36-E08D1257B7A1}"/>
              </c:ext>
            </c:extLst>
          </c:dPt>
          <c:dPt>
            <c:idx val="1"/>
            <c:invertIfNegative val="0"/>
            <c:bubble3D val="0"/>
            <c:spPr>
              <a:solidFill>
                <a:srgbClr val="CF951F"/>
              </a:solidFill>
              <a:effectLst/>
            </c:spPr>
            <c:extLst>
              <c:ext xmlns:c16="http://schemas.microsoft.com/office/drawing/2014/chart" uri="{C3380CC4-5D6E-409C-BE32-E72D297353CC}">
                <c16:uniqueId val="{00000003-F3DA-0E4D-BE36-E08D1257B7A1}"/>
              </c:ext>
            </c:extLst>
          </c:dPt>
          <c:dPt>
            <c:idx val="2"/>
            <c:invertIfNegative val="0"/>
            <c:bubble3D val="0"/>
            <c:spPr>
              <a:solidFill>
                <a:srgbClr val="7751A6"/>
              </a:solidFill>
              <a:effectLst/>
            </c:spPr>
            <c:extLst>
              <c:ext xmlns:c16="http://schemas.microsoft.com/office/drawing/2014/chart" uri="{C3380CC4-5D6E-409C-BE32-E72D297353CC}">
                <c16:uniqueId val="{00000005-F3DA-0E4D-BE36-E08D1257B7A1}"/>
              </c:ext>
            </c:extLst>
          </c:dPt>
          <c:dPt>
            <c:idx val="3"/>
            <c:invertIfNegative val="0"/>
            <c:bubble3D val="0"/>
            <c:spPr>
              <a:solidFill>
                <a:srgbClr val="B34A2D"/>
              </a:solidFill>
              <a:effectLst/>
            </c:spPr>
            <c:extLst>
              <c:ext xmlns:c16="http://schemas.microsoft.com/office/drawing/2014/chart" uri="{C3380CC4-5D6E-409C-BE32-E72D297353CC}">
                <c16:uniqueId val="{00000007-F3DA-0E4D-BE36-E08D1257B7A1}"/>
              </c:ext>
            </c:extLst>
          </c:dPt>
          <c:dLbls>
            <c:numFmt formatCode="0.0" sourceLinked="0"/>
            <c:spPr>
              <a:noFill/>
              <a:ln>
                <a:noFill/>
              </a:ln>
              <a:effectLst/>
            </c:spPr>
            <c:txPr>
              <a:bodyPr/>
              <a:lstStyle/>
              <a:p>
                <a:pPr>
                  <a:defRPr sz="1400" b="0" i="0" u="none" strike="noStrike">
                    <a:solidFill>
                      <a:srgbClr val="22333B"/>
                    </a:solidFill>
                    <a:latin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Enhanced shared</c:v>
                </c:pt>
                <c:pt idx="1">
                  <c:v>Governmental lead</c:v>
                </c:pt>
                <c:pt idx="2">
                  <c:v>Centralized center</c:v>
                </c:pt>
                <c:pt idx="3">
                  <c:v>Staged program</c:v>
                </c:pt>
              </c:strCache>
            </c:strRef>
          </c:cat>
          <c:val>
            <c:numRef>
              <c:f>Sheet1!$B$2:$B$5</c:f>
              <c:numCache>
                <c:formatCode>General</c:formatCode>
                <c:ptCount val="4"/>
                <c:pt idx="0">
                  <c:v>8.6329999999999991</c:v>
                </c:pt>
                <c:pt idx="1">
                  <c:v>41.55</c:v>
                </c:pt>
                <c:pt idx="2">
                  <c:v>46.957999999999998</c:v>
                </c:pt>
                <c:pt idx="3">
                  <c:v>41.447000000000003</c:v>
                </c:pt>
              </c:numCache>
            </c:numRef>
          </c:val>
          <c:extLst>
            <c:ext xmlns:c16="http://schemas.microsoft.com/office/drawing/2014/chart" uri="{C3380CC4-5D6E-409C-BE32-E72D297353CC}">
              <c16:uniqueId val="{00000008-F3DA-0E4D-BE36-E08D1257B7A1}"/>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400" b="0" i="0" u="none" strike="noStrike">
                <a:solidFill>
                  <a:srgbClr val="22333B"/>
                </a:solidFill>
                <a:latin typeface="Calibri"/>
              </a:defRPr>
            </a:pPr>
            <a:endParaRPr lang="en-US"/>
          </a:p>
        </c:txPr>
        <c:crossAx val="2094734552"/>
        <c:crosses val="autoZero"/>
        <c:auto val="1"/>
        <c:lblAlgn val="ctr"/>
        <c:lblOffset val="100"/>
        <c:noMultiLvlLbl val="1"/>
      </c:catAx>
      <c:valAx>
        <c:axId val="2094734552"/>
        <c:scaling>
          <c:orientation val="minMax"/>
          <c:max val="52"/>
          <c:min val="0"/>
        </c:scaling>
        <c:delete val="0"/>
        <c:axPos val="b"/>
        <c:majorGridlines>
          <c:spPr>
            <a:ln w="12700" cap="flat">
              <a:solidFill>
                <a:srgbClr val="D7E0E6"/>
              </a:solidFill>
              <a:prstDash val="solid"/>
              <a:round/>
            </a:ln>
          </c:spPr>
        </c:majorGridlines>
        <c:numFmt formatCode="General" sourceLinked="0"/>
        <c:majorTickMark val="out"/>
        <c:minorTickMark val="none"/>
        <c:tickLblPos val="low"/>
        <c:spPr>
          <a:ln w="12700" cap="flat">
            <a:solidFill>
              <a:srgbClr val="888888"/>
            </a:solidFill>
            <a:prstDash val="solid"/>
            <a:round/>
          </a:ln>
        </c:spPr>
        <c:txPr>
          <a:bodyPr/>
          <a:lstStyle/>
          <a:p>
            <a:pPr>
              <a:defRPr sz="1400" b="0" i="0" u="none" strike="noStrike">
                <a:solidFill>
                  <a:srgbClr val="22333B"/>
                </a:solidFill>
                <a:latin typeface="Calibri"/>
              </a:defRPr>
            </a:pPr>
            <a:endParaRPr lang="en-US"/>
          </a:p>
        </c:txPr>
        <c:crossAx val="2094734554"/>
        <c:crosses val="autoZero"/>
        <c:crossBetween val="between"/>
        <c:majorUnit val="10"/>
      </c:valAx>
      <c:spPr>
        <a:noFill/>
        <a:ln w="6350" cap="flat">
          <a:solidFill>
            <a:srgbClr val="D6DFE4"/>
          </a:solidFill>
        </a:ln>
        <a:effectLst/>
      </c:spPr>
    </c:plotArea>
    <c:plotVisOnly val="1"/>
    <c:dispBlanksAs val="span"/>
    <c:showDLblsOverMax val="1"/>
  </c:chart>
  <c:spPr>
    <a:solidFill>
      <a:srgbClr val="FFFFFF"/>
    </a:solidFill>
    <a:ln w="12700" cap="flat">
      <a:solidFill>
        <a:srgbClr val="F5F7F8"/>
      </a:solid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54845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685800" y="5867399"/>
            <a:ext cx="5486400" cy="4800601"/>
          </a:xfrm>
          <a:prstGeom prst="rect">
            <a:avLst/>
          </a:prstGeom>
        </p:spPr>
        <p:txBody>
          <a:bodyPr/>
          <a:lstStyle/>
          <a:p>
            <a:endParaRPr lang="en-US" dirty="0"/>
          </a:p>
        </p:txBody>
      </p:sp>
    </p:spTree>
    <p:extLst>
      <p:ext uri="{BB962C8B-B14F-4D97-AF65-F5344CB8AC3E}">
        <p14:creationId xmlns:p14="http://schemas.microsoft.com/office/powerpoint/2010/main" val="11722255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1F06F8-DBD7-04BB-2F81-2E88C7ACBC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B69077-7B05-ADDF-C7A8-5FB211F5BC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73F690-12E2-58FA-1516-0D1710ECE3BF}"/>
              </a:ext>
            </a:extLst>
          </p:cNvPr>
          <p:cNvSpPr>
            <a:spLocks noGrp="1"/>
          </p:cNvSpPr>
          <p:nvPr>
            <p:ph type="body" idx="1"/>
          </p:nvPr>
        </p:nvSpPr>
        <p:spPr/>
        <p:txBody>
          <a:bodyPr/>
          <a:lstStyle/>
          <a:p>
            <a:endParaRPr dirty="0"/>
          </a:p>
        </p:txBody>
      </p:sp>
      <p:sp>
        <p:nvSpPr>
          <p:cNvPr id="4" name="Slide Number Placeholder 3">
            <a:extLst>
              <a:ext uri="{FF2B5EF4-FFF2-40B4-BE49-F238E27FC236}">
                <a16:creationId xmlns:a16="http://schemas.microsoft.com/office/drawing/2014/main" id="{A7B3D025-7CE1-F63F-4FF4-C2770D71BE0E}"/>
              </a:ext>
            </a:extLst>
          </p:cNvPr>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29235294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a:p>
        </p:txBody>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29559F-046C-9C5F-74C4-759D7DD0D4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6B01E4-5487-1B17-B82F-2673F4D4BA64}"/>
              </a:ext>
            </a:extLst>
          </p:cNvPr>
          <p:cNvSpPr>
            <a:spLocks noGrp="1" noRot="1" noChangeAspect="1"/>
          </p:cNvSpPr>
          <p:nvPr>
            <p:ph type="sldImg"/>
          </p:nvPr>
        </p:nvSpPr>
        <p:spPr/>
        <p:txBody>
          <a:bodyPr/>
          <a:lstStyle/>
          <a:p>
            <a:endParaRPr/>
          </a:p>
        </p:txBody>
      </p:sp>
      <p:sp>
        <p:nvSpPr>
          <p:cNvPr id="3" name="Notes Placeholder 2">
            <a:extLst>
              <a:ext uri="{FF2B5EF4-FFF2-40B4-BE49-F238E27FC236}">
                <a16:creationId xmlns:a16="http://schemas.microsoft.com/office/drawing/2014/main" id="{0CB01C9A-2DD8-A8FF-8524-31BC8ADB8F92}"/>
              </a:ext>
            </a:extLst>
          </p:cNvPr>
          <p:cNvSpPr>
            <a:spLocks noGrp="1"/>
          </p:cNvSpPr>
          <p:nvPr>
            <p:ph type="body" idx="1"/>
          </p:nvPr>
        </p:nvSpPr>
        <p:spPr/>
        <p:txBody>
          <a:bodyPr/>
          <a:lstStyle/>
          <a:p>
            <a:endParaRPr dirty="0"/>
          </a:p>
        </p:txBody>
      </p:sp>
      <p:sp>
        <p:nvSpPr>
          <p:cNvPr id="4" name="Slide Number Placeholder 3">
            <a:extLst>
              <a:ext uri="{FF2B5EF4-FFF2-40B4-BE49-F238E27FC236}">
                <a16:creationId xmlns:a16="http://schemas.microsoft.com/office/drawing/2014/main" id="{18D281F9-EF59-68BF-7AAF-34AEB81E656D}"/>
              </a:ext>
            </a:extLst>
          </p:cNvPr>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40656522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a:p>
        </p:txBody>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685800" y="5867400"/>
            <a:ext cx="5486400" cy="4800600"/>
          </a:xfrm>
          <a:prstGeom prst="rect">
            <a:avLst/>
          </a:prstGeom>
        </p:spPr>
        <p:txBody>
          <a:bodyPr/>
          <a:lstStyle/>
          <a:p>
            <a:endParaRPr lang="en-US"/>
          </a:p>
        </p:txBody>
      </p:sp>
    </p:spTree>
    <p:extLst>
      <p:ext uri="{BB962C8B-B14F-4D97-AF65-F5344CB8AC3E}">
        <p14:creationId xmlns:p14="http://schemas.microsoft.com/office/powerpoint/2010/main" val="26613587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endParaRPr dirty="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Pr>
        <a:solidFill>
          <a:srgbClr val="FFFFFF"/>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548640" y="274320"/>
            <a:ext cx="11094415" cy="320040"/>
          </a:xfrm>
          <a:prstGeom prst="rect">
            <a:avLst/>
          </a:prstGeom>
          <a:noFill/>
          <a:ln/>
        </p:spPr>
        <p:txBody>
          <a:bodyPr wrap="square" rtlCol="0"/>
          <a:lstStyle>
            <a:lvl1pPr marL="0" indent="0">
              <a:buNone/>
              <a:defRPr lang="en-US" sz="1400" b="1" dirty="0">
                <a:solidFill>
                  <a:schemeClr val="accent1"/>
                </a:solidFill>
              </a:defRPr>
            </a:lvl1pPr>
          </a:lstStyle>
          <a:p>
            <a:pPr marL="0" indent="0">
              <a:buNone/>
            </a:pPr>
            <a:endParaRPr lang="en-US" sz="1400" dirty="0"/>
          </a:p>
        </p:txBody>
      </p:sp>
      <p:sp>
        <p:nvSpPr>
          <p:cNvPr id="3" name="Text 0"/>
          <p:cNvSpPr>
            <a:spLocks noGrp="1"/>
          </p:cNvSpPr>
          <p:nvPr>
            <p:ph type="title" idx="101" hasCustomPrompt="1"/>
          </p:nvPr>
        </p:nvSpPr>
        <p:spPr>
          <a:xfrm>
            <a:off x="548640" y="621792"/>
            <a:ext cx="11094415" cy="731520"/>
          </a:xfrm>
          <a:prstGeom prst="rect">
            <a:avLst/>
          </a:prstGeom>
          <a:noFill/>
          <a:ln/>
        </p:spPr>
        <p:txBody>
          <a:bodyPr wrap="square" rtlCol="0"/>
          <a:lstStyle>
            <a:lvl1pPr marL="0" indent="0" algn="l">
              <a:buNone/>
              <a:defRPr lang="en-US" sz="3000" b="1" dirty="0">
                <a:solidFill>
                  <a:schemeClr val="tx2"/>
                </a:solidFill>
              </a:defRPr>
            </a:lvl1pPr>
          </a:lstStyle>
          <a:p>
            <a:pPr marL="0" indent="0" algn="l">
              <a:buNone/>
            </a:pPr>
            <a:endParaRPr lang="en-US" sz="30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ARK">
    <p:bg>
      <p:bgPr>
        <a:solidFill>
          <a:srgbClr val="22333B"/>
        </a:solidFill>
        <a:effectLst/>
      </p:bgPr>
    </p:bg>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548640" y="274320"/>
            <a:ext cx="11094415" cy="320040"/>
          </a:xfrm>
          <a:prstGeom prst="rect">
            <a:avLst/>
          </a:prstGeom>
          <a:noFill/>
          <a:ln/>
        </p:spPr>
        <p:txBody>
          <a:bodyPr wrap="square" rtlCol="0"/>
          <a:lstStyle>
            <a:lvl1pPr marL="0" indent="0">
              <a:buNone/>
              <a:defRPr lang="en-US" sz="1400" b="1" dirty="0">
                <a:solidFill>
                  <a:schemeClr val="accent3"/>
                </a:solidFill>
              </a:defRPr>
            </a:lvl1pPr>
          </a:lstStyle>
          <a:p>
            <a:pPr marL="0" indent="0">
              <a:buNone/>
            </a:pPr>
            <a:endParaRPr lang="en-US" sz="1400" dirty="0"/>
          </a:p>
        </p:txBody>
      </p:sp>
      <p:sp>
        <p:nvSpPr>
          <p:cNvPr id="3" name="Text 0"/>
          <p:cNvSpPr>
            <a:spLocks noGrp="1"/>
          </p:cNvSpPr>
          <p:nvPr>
            <p:ph type="title" idx="101" hasCustomPrompt="1"/>
          </p:nvPr>
        </p:nvSpPr>
        <p:spPr>
          <a:xfrm>
            <a:off x="548640" y="621792"/>
            <a:ext cx="11094415" cy="731520"/>
          </a:xfrm>
          <a:prstGeom prst="rect">
            <a:avLst/>
          </a:prstGeom>
          <a:noFill/>
          <a:ln/>
        </p:spPr>
        <p:txBody>
          <a:bodyPr wrap="square" rtlCol="0"/>
          <a:lstStyle>
            <a:lvl1pPr marL="0" indent="0" algn="l">
              <a:buNone/>
              <a:defRPr lang="en-US" sz="3000" b="1" dirty="0">
                <a:solidFill>
                  <a:schemeClr val="bg1"/>
                </a:solidFill>
              </a:defRPr>
            </a:lvl1pPr>
          </a:lstStyle>
          <a:p>
            <a:pPr marL="0" indent="0" algn="l">
              <a:buNone/>
            </a:pPr>
            <a:endParaRPr lang="en-US" sz="30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p:bg>
      <p:bgPr>
        <a:solidFill>
          <a:srgbClr val="22333B"/>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1554480"/>
            <a:ext cx="7498080" cy="1828800"/>
          </a:xfrm>
          <a:prstGeom prst="rect">
            <a:avLst/>
          </a:prstGeom>
          <a:noFill/>
          <a:ln/>
        </p:spPr>
        <p:txBody>
          <a:bodyPr wrap="square" rtlCol="0"/>
          <a:lstStyle>
            <a:lvl1pPr marL="0" indent="0">
              <a:buNone/>
              <a:defRPr lang="en-US" sz="3800" b="1" dirty="0">
                <a:solidFill>
                  <a:schemeClr val="bg1"/>
                </a:solidFill>
              </a:defRPr>
            </a:lvl1pPr>
          </a:lstStyle>
          <a:p>
            <a:pPr marL="0" indent="0">
              <a:buNone/>
            </a:pPr>
            <a:endParaRPr lang="en-US" sz="3800" dirty="0"/>
          </a:p>
        </p:txBody>
      </p:sp>
      <p:sp>
        <p:nvSpPr>
          <p:cNvPr id="3" name="Text 0"/>
          <p:cNvSpPr>
            <a:spLocks noGrp="1"/>
          </p:cNvSpPr>
          <p:nvPr>
            <p:ph type="body" idx="101" hasCustomPrompt="1"/>
          </p:nvPr>
        </p:nvSpPr>
        <p:spPr>
          <a:xfrm>
            <a:off x="548640" y="3566160"/>
            <a:ext cx="7498080" cy="1005840"/>
          </a:xfrm>
          <a:prstGeom prst="rect">
            <a:avLst/>
          </a:prstGeom>
          <a:noFill/>
          <a:ln/>
        </p:spPr>
        <p:txBody>
          <a:bodyPr wrap="square" rtlCol="0"/>
          <a:lstStyle>
            <a:lvl1pPr marL="0" indent="0">
              <a:buNone/>
              <a:defRPr lang="en-US" sz="1800" dirty="0">
                <a:solidFill>
                  <a:schemeClr val="bg2"/>
                </a:solidFill>
              </a:defRPr>
            </a:lvl1pPr>
          </a:lstStyle>
          <a:p>
            <a:pPr marL="0" indent="0">
              <a:buNone/>
            </a:pPr>
            <a:endParaRPr lang="en-US" sz="1800"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BOARD">
    <p:bg>
      <p:bgPr>
        <a:solidFill>
          <a:srgbClr val="F7F9FA"/>
        </a:solidFill>
        <a:effectLst/>
      </p:bgPr>
    </p:bg>
    <p:spTree>
      <p:nvGrpSpPr>
        <p:cNvPr id="1" name=""/>
        <p:cNvGrpSpPr/>
        <p:nvPr/>
      </p:nvGrpSpPr>
      <p:grpSpPr>
        <a:xfrm>
          <a:off x="0" y="0"/>
          <a:ext cx="0" cy="0"/>
          <a:chOff x="0" y="0"/>
          <a:chExt cx="0" cy="0"/>
        </a:xfrm>
      </p:grpSpPr>
      <p:sp>
        <p:nvSpPr>
          <p:cNvPr id="2" name="Shape 0"/>
          <p:cNvSpPr/>
          <p:nvPr/>
        </p:nvSpPr>
        <p:spPr>
          <a:xfrm>
            <a:off x="0" y="0"/>
            <a:ext cx="12191695" cy="91440"/>
          </a:xfrm>
          <a:prstGeom prst="rect">
            <a:avLst/>
          </a:prstGeom>
          <a:solidFill>
            <a:srgbClr val="15324A"/>
          </a:solidFill>
          <a:ln w="12700">
            <a:solidFill>
              <a:srgbClr val="15324A"/>
            </a:solidFill>
            <a:prstDash val="solid"/>
          </a:ln>
        </p:spPr>
        <p:txBody>
          <a:bodyPr/>
          <a:lstStyle/>
          <a:p>
            <a:endParaRPr lang="en-US"/>
          </a:p>
        </p:txBody>
      </p:sp>
    </p:spTree>
    <p:extLst>
      <p:ext uri="{BB962C8B-B14F-4D97-AF65-F5344CB8AC3E}">
        <p14:creationId xmlns:p14="http://schemas.microsoft.com/office/powerpoint/2010/main" val="27787122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BOARD_MASTER">
    <p:bg>
      <p:bgPr>
        <a:solidFill>
          <a:srgbClr val="F7FAFC"/>
        </a:solidFill>
        <a:effectLst/>
      </p:bgPr>
    </p:bg>
    <p:spTree>
      <p:nvGrpSpPr>
        <p:cNvPr id="1" name=""/>
        <p:cNvGrpSpPr/>
        <p:nvPr/>
      </p:nvGrpSpPr>
      <p:grpSpPr>
        <a:xfrm>
          <a:off x="0" y="0"/>
          <a:ext cx="0" cy="0"/>
          <a:chOff x="0" y="0"/>
          <a:chExt cx="0" cy="0"/>
        </a:xfrm>
      </p:grpSpPr>
      <p:sp>
        <p:nvSpPr>
          <p:cNvPr id="2" name="Shape 0"/>
          <p:cNvSpPr/>
          <p:nvPr/>
        </p:nvSpPr>
        <p:spPr>
          <a:xfrm>
            <a:off x="0" y="0"/>
            <a:ext cx="12191695" cy="91440"/>
          </a:xfrm>
          <a:prstGeom prst="rect">
            <a:avLst/>
          </a:prstGeom>
          <a:solidFill>
            <a:srgbClr val="14384F"/>
          </a:solidFill>
          <a:ln w="12700">
            <a:solidFill>
              <a:srgbClr val="14384F"/>
            </a:solidFill>
            <a:prstDash val="solid"/>
          </a:ln>
        </p:spPr>
        <p:txBody>
          <a:bodyPr/>
          <a:lstStyle/>
          <a:p>
            <a:endParaRPr lang="en-US"/>
          </a:p>
        </p:txBody>
      </p:sp>
    </p:spTree>
    <p:extLst>
      <p:ext uri="{BB962C8B-B14F-4D97-AF65-F5344CB8AC3E}">
        <p14:creationId xmlns:p14="http://schemas.microsoft.com/office/powerpoint/2010/main" val="20648064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BODY">
    <p:bg>
      <p:bgPr>
        <a:solidFill>
          <a:srgbClr val="F5F7F8"/>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87785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1.xml"/><Relationship Id="rId1" Type="http://schemas.openxmlformats.org/officeDocument/2006/relationships/slideLayout" Target="../slideLayouts/slideLayout5.xml"/><Relationship Id="rId5" Type="http://schemas.openxmlformats.org/officeDocument/2006/relationships/chart" Target="../charts/chart5.xml"/><Relationship Id="rId4" Type="http://schemas.openxmlformats.org/officeDocument/2006/relationships/chart" Target="../charts/char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60.xml"/><Relationship Id="rId1" Type="http://schemas.openxmlformats.org/officeDocument/2006/relationships/slideLayout" Target="../slideLayouts/slideLayout7.xml"/><Relationship Id="rId4" Type="http://schemas.openxmlformats.org/officeDocument/2006/relationships/chart" Target="../charts/chart1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8.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6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 name="Title 1"/>
          <p:cNvSpPr txBox="1">
            <a:spLocks noGrp="1"/>
          </p:cNvSpPr>
          <p:nvPr>
            <p:ph type="title"/>
          </p:nvPr>
        </p:nvSpPr>
        <p:spPr>
          <a:xfrm>
            <a:off x="594360" y="704088"/>
            <a:ext cx="11018520" cy="731520"/>
          </a:xfrm>
          <a:prstGeom prst="rect">
            <a:avLst/>
          </a:prstGeom>
          <a:noFill/>
        </p:spPr>
        <p:txBody>
          <a:bodyPr wrap="square" lIns="0" tIns="0" rIns="0" bIns="0">
            <a:spAutoFit/>
          </a:bodyPr>
          <a:lstStyle/>
          <a:p>
            <a:pPr marL="0" indent="0" algn="l"/>
            <a:r>
              <a:rPr lang="en-US" sz="4200" b="1">
                <a:solidFill>
                  <a:srgbClr val="22333B"/>
                </a:solidFill>
                <a:latin typeface="Cambria"/>
              </a:rPr>
              <a:t>Regional Fire and EMS Study</a:t>
            </a:r>
          </a:p>
        </p:txBody>
      </p:sp>
      <p:sp>
        <p:nvSpPr>
          <p:cNvPr id="3" name="TextBox 2"/>
          <p:cNvSpPr txBox="1"/>
          <p:nvPr/>
        </p:nvSpPr>
        <p:spPr>
          <a:xfrm>
            <a:off x="621792" y="320040"/>
            <a:ext cx="10972800" cy="274320"/>
          </a:xfrm>
          <a:prstGeom prst="rect">
            <a:avLst/>
          </a:prstGeom>
          <a:noFill/>
        </p:spPr>
        <p:txBody>
          <a:bodyPr wrap="square" lIns="0" tIns="0" rIns="0" bIns="0">
            <a:spAutoFit/>
          </a:bodyPr>
          <a:lstStyle/>
          <a:p>
            <a:pPr marL="0" indent="0" algn="l"/>
            <a:r>
              <a:rPr lang="en-US" sz="1500" b="1">
                <a:solidFill>
                  <a:srgbClr val="A83C18"/>
                </a:solidFill>
                <a:latin typeface="Calibri"/>
              </a:rPr>
              <a:t>WASHOE COUNTY, NEVADA</a:t>
            </a:r>
          </a:p>
        </p:txBody>
      </p:sp>
      <p:sp>
        <p:nvSpPr>
          <p:cNvPr id="4" name="TextBox 3"/>
          <p:cNvSpPr txBox="1"/>
          <p:nvPr/>
        </p:nvSpPr>
        <p:spPr>
          <a:xfrm>
            <a:off x="621792" y="1517904"/>
            <a:ext cx="10972800" cy="411480"/>
          </a:xfrm>
          <a:prstGeom prst="rect">
            <a:avLst/>
          </a:prstGeom>
          <a:noFill/>
        </p:spPr>
        <p:txBody>
          <a:bodyPr wrap="square" lIns="0" tIns="0" rIns="0" bIns="0">
            <a:spAutoFit/>
          </a:bodyPr>
          <a:lstStyle/>
          <a:p>
            <a:pPr marL="0" indent="0" algn="l"/>
            <a:r>
              <a:rPr lang="en-US" sz="2300" b="0">
                <a:solidFill>
                  <a:srgbClr val="22333B"/>
                </a:solidFill>
                <a:latin typeface="Calibri"/>
              </a:rPr>
              <a:t>Feasibility, Efficiency, and Service Enhancement Assessment</a:t>
            </a:r>
          </a:p>
        </p:txBody>
      </p:sp>
      <p:sp>
        <p:nvSpPr>
          <p:cNvPr id="5" name="TextBox 4"/>
          <p:cNvSpPr txBox="1"/>
          <p:nvPr/>
        </p:nvSpPr>
        <p:spPr>
          <a:xfrm>
            <a:off x="621792" y="2075688"/>
            <a:ext cx="10972800" cy="320040"/>
          </a:xfrm>
          <a:prstGeom prst="rect">
            <a:avLst/>
          </a:prstGeom>
          <a:noFill/>
        </p:spPr>
        <p:txBody>
          <a:bodyPr wrap="square" lIns="0" tIns="0" rIns="0" bIns="0">
            <a:spAutoFit/>
          </a:bodyPr>
          <a:lstStyle/>
          <a:p>
            <a:pPr marL="0" indent="0" algn="l"/>
            <a:r>
              <a:rPr lang="en-US" sz="1800" b="0">
                <a:solidFill>
                  <a:srgbClr val="22333B"/>
                </a:solidFill>
                <a:latin typeface="Calibri"/>
              </a:rPr>
              <a:t>Presentation to the Regional Fire Services Study Board and the Public</a:t>
            </a:r>
          </a:p>
        </p:txBody>
      </p:sp>
      <p:sp>
        <p:nvSpPr>
          <p:cNvPr id="6" name="TextBox 5"/>
          <p:cNvSpPr txBox="1"/>
          <p:nvPr/>
        </p:nvSpPr>
        <p:spPr>
          <a:xfrm>
            <a:off x="621792" y="2487168"/>
            <a:ext cx="10972800" cy="246221"/>
          </a:xfrm>
          <a:prstGeom prst="rect">
            <a:avLst/>
          </a:prstGeom>
          <a:noFill/>
        </p:spPr>
        <p:txBody>
          <a:bodyPr wrap="square" lIns="0" tIns="0" rIns="0" bIns="0">
            <a:spAutoFit/>
          </a:bodyPr>
          <a:lstStyle/>
          <a:p>
            <a:pPr marL="0" indent="0" algn="l"/>
            <a:r>
              <a:rPr lang="en-US" sz="1600" b="0" dirty="0">
                <a:solidFill>
                  <a:srgbClr val="48606B"/>
                </a:solidFill>
                <a:latin typeface="Calibri"/>
              </a:rPr>
              <a:t>October 22, 2026</a:t>
            </a:r>
          </a:p>
        </p:txBody>
      </p:sp>
      <p:pic>
        <p:nvPicPr>
          <p:cNvPr id="7" name="Report cover skyline" descr="Reno skyline beneath snow-covered mountains, reproduced from the Study report cover."/>
          <p:cNvPicPr>
            <a:picLocks noChangeAspect="1"/>
          </p:cNvPicPr>
          <p:nvPr/>
        </p:nvPicPr>
        <p:blipFill>
          <a:blip r:embed="rId3"/>
          <a:srcRect t="36831" b="38958"/>
          <a:stretch>
            <a:fillRect/>
          </a:stretch>
        </p:blipFill>
        <p:spPr>
          <a:xfrm>
            <a:off x="0" y="2971800"/>
            <a:ext cx="12192000" cy="3886200"/>
          </a:xfrm>
          <a:prstGeom prst="rect">
            <a:avLst/>
          </a:prstGeom>
        </p:spPr>
      </p:pic>
      <p:sp>
        <p:nvSpPr>
          <p:cNvPr id="8" name="Rectangle 7">
            <a:extLst>
              <a:ext uri="{C183D7F6-B498-43B3-948B-1728B52AA6E4}">
                <adec:decorative xmlns:adec="http://schemas.microsoft.com/office/drawing/2017/decorative" val="1"/>
              </a:ext>
            </a:extLst>
          </p:cNvPr>
          <p:cNvSpPr/>
          <p:nvPr/>
        </p:nvSpPr>
        <p:spPr>
          <a:xfrm>
            <a:off x="0" y="6318504"/>
            <a:ext cx="12192000" cy="539496"/>
          </a:xfrm>
          <a:prstGeom prst="rect">
            <a:avLst/>
          </a:prstGeom>
          <a:solidFill>
            <a:srgbClr val="2233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621792" y="6473952"/>
            <a:ext cx="10972800" cy="274320"/>
          </a:xfrm>
          <a:prstGeom prst="rect">
            <a:avLst/>
          </a:prstGeom>
          <a:noFill/>
        </p:spPr>
        <p:txBody>
          <a:bodyPr wrap="square" lIns="0" tIns="0" rIns="0" bIns="0">
            <a:spAutoFit/>
          </a:bodyPr>
          <a:lstStyle/>
          <a:p>
            <a:pPr marL="0" indent="0" algn="l"/>
            <a:r>
              <a:rPr lang="en-US" sz="1600" b="0">
                <a:solidFill>
                  <a:srgbClr val="FFFFFF"/>
                </a:solidFill>
                <a:latin typeface="Calibri"/>
              </a:rPr>
              <a:t>Washoe County  |  Truckee Meadows Fire Protection District  |  City of Reno  |  City of Sparks</a:t>
            </a:r>
          </a:p>
        </p:txBody>
      </p:sp>
      <p:sp>
        <p:nvSpPr>
          <p:cNvPr id="10" name="Slide number"/>
          <p:cNvSpPr txBox="1"/>
          <p:nvPr/>
        </p:nvSpPr>
        <p:spPr>
          <a:xfrm>
            <a:off x="11475720" y="6492240"/>
            <a:ext cx="411480" cy="246888"/>
          </a:xfrm>
          <a:prstGeom prst="rect">
            <a:avLst/>
          </a:prstGeom>
          <a:noFill/>
        </p:spPr>
        <p:txBody>
          <a:bodyPr wrap="square" lIns="0" tIns="0" rIns="0" bIns="0"/>
          <a:lstStyle/>
          <a:p>
            <a:pPr algn="ctr">
              <a:spcAft>
                <a:spcPts val="0"/>
              </a:spcAft>
            </a:pPr>
            <a:r>
              <a:rPr lang="en-US" sz="1200" b="0">
                <a:solidFill>
                  <a:srgbClr val="48606B"/>
                </a:solidFill>
                <a:latin typeface="Calibri"/>
              </a:rPr>
              <a:t>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itle 1"/>
          <p:cNvSpPr txBox="1">
            <a:spLocks noGrp="1"/>
          </p:cNvSpPr>
          <p:nvPr>
            <p:ph type="title"/>
          </p:nvPr>
        </p:nvSpPr>
        <p:spPr>
          <a:xfrm>
            <a:off x="594360" y="438912"/>
            <a:ext cx="10972800" cy="640080"/>
          </a:xfrm>
          <a:prstGeom prst="rect">
            <a:avLst/>
          </a:prstGeom>
          <a:noFill/>
        </p:spPr>
        <p:txBody>
          <a:bodyPr wrap="square" lIns="0" tIns="0" rIns="0" bIns="0">
            <a:spAutoFit/>
          </a:bodyPr>
          <a:lstStyle/>
          <a:p>
            <a:pPr marL="0" indent="0" algn="l"/>
            <a:r>
              <a:rPr lang="en-US" sz="4000" b="1">
                <a:solidFill>
                  <a:srgbClr val="22333B"/>
                </a:solidFill>
                <a:latin typeface="Cambria"/>
              </a:rPr>
              <a:t>Agenda</a:t>
            </a:r>
          </a:p>
        </p:txBody>
      </p:sp>
      <p:sp>
        <p:nvSpPr>
          <p:cNvPr id="3" name="TextBox 2"/>
          <p:cNvSpPr txBox="1"/>
          <p:nvPr/>
        </p:nvSpPr>
        <p:spPr>
          <a:xfrm>
            <a:off x="612648" y="1115568"/>
            <a:ext cx="10972800" cy="365760"/>
          </a:xfrm>
          <a:prstGeom prst="rect">
            <a:avLst/>
          </a:prstGeom>
          <a:noFill/>
        </p:spPr>
        <p:txBody>
          <a:bodyPr wrap="square" lIns="0" tIns="0" rIns="0" bIns="0">
            <a:spAutoFit/>
          </a:bodyPr>
          <a:lstStyle/>
          <a:p>
            <a:pPr marL="0" indent="0" algn="l"/>
            <a:r>
              <a:rPr lang="en-US" sz="2000" b="0">
                <a:solidFill>
                  <a:srgbClr val="48606B"/>
                </a:solidFill>
                <a:latin typeface="Calibri"/>
              </a:rPr>
              <a:t>Six sections, followed by Board questions and discussion.</a:t>
            </a:r>
          </a:p>
        </p:txBody>
      </p:sp>
      <p:sp>
        <p:nvSpPr>
          <p:cNvPr id="4" name="TextBox 3"/>
          <p:cNvSpPr txBox="1"/>
          <p:nvPr/>
        </p:nvSpPr>
        <p:spPr>
          <a:xfrm>
            <a:off x="612648" y="1773936"/>
            <a:ext cx="640080" cy="411480"/>
          </a:xfrm>
          <a:prstGeom prst="rect">
            <a:avLst/>
          </a:prstGeom>
          <a:noFill/>
        </p:spPr>
        <p:txBody>
          <a:bodyPr wrap="square" lIns="0" tIns="0" rIns="0" bIns="0">
            <a:spAutoFit/>
          </a:bodyPr>
          <a:lstStyle/>
          <a:p>
            <a:pPr marL="0" indent="0" algn="l"/>
            <a:r>
              <a:rPr lang="en-US" sz="2600" b="1">
                <a:solidFill>
                  <a:srgbClr val="A83C18"/>
                </a:solidFill>
                <a:latin typeface="Calibri"/>
              </a:rPr>
              <a:t>01</a:t>
            </a:r>
          </a:p>
        </p:txBody>
      </p:sp>
      <p:sp>
        <p:nvSpPr>
          <p:cNvPr id="5" name="TextBox 4"/>
          <p:cNvSpPr txBox="1"/>
          <p:nvPr/>
        </p:nvSpPr>
        <p:spPr>
          <a:xfrm>
            <a:off x="1399032" y="1773936"/>
            <a:ext cx="10149840" cy="438912"/>
          </a:xfrm>
          <a:prstGeom prst="rect">
            <a:avLst/>
          </a:prstGeom>
          <a:noFill/>
        </p:spPr>
        <p:txBody>
          <a:bodyPr wrap="square" lIns="0" tIns="0" rIns="0" bIns="0">
            <a:spAutoFit/>
          </a:bodyPr>
          <a:lstStyle/>
          <a:p>
            <a:pPr marL="0" indent="0" algn="l"/>
            <a:r>
              <a:rPr lang="en-US" sz="2600" b="1">
                <a:solidFill>
                  <a:srgbClr val="22333B"/>
                </a:solidFill>
                <a:latin typeface="Calibri"/>
              </a:rPr>
              <a:t>Study Background &amp; Key Findings</a:t>
            </a:r>
          </a:p>
        </p:txBody>
      </p:sp>
      <p:sp>
        <p:nvSpPr>
          <p:cNvPr id="6" name="Rectangle 5">
            <a:extLst>
              <a:ext uri="{C183D7F6-B498-43B3-948B-1728B52AA6E4}">
                <adec:decorative xmlns:adec="http://schemas.microsoft.com/office/drawing/2017/decorative" val="1"/>
              </a:ext>
            </a:extLst>
          </p:cNvPr>
          <p:cNvSpPr/>
          <p:nvPr/>
        </p:nvSpPr>
        <p:spPr>
          <a:xfrm>
            <a:off x="612648" y="2313432"/>
            <a:ext cx="10972800" cy="10972"/>
          </a:xfrm>
          <a:prstGeom prst="rect">
            <a:avLst/>
          </a:prstGeom>
          <a:solidFill>
            <a:srgbClr val="DCE2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12648" y="2468880"/>
            <a:ext cx="640080" cy="411480"/>
          </a:xfrm>
          <a:prstGeom prst="rect">
            <a:avLst/>
          </a:prstGeom>
          <a:noFill/>
        </p:spPr>
        <p:txBody>
          <a:bodyPr wrap="square" lIns="0" tIns="0" rIns="0" bIns="0">
            <a:spAutoFit/>
          </a:bodyPr>
          <a:lstStyle/>
          <a:p>
            <a:pPr marL="0" indent="0" algn="l"/>
            <a:r>
              <a:rPr lang="en-US" sz="2600" b="1">
                <a:solidFill>
                  <a:srgbClr val="A83C18"/>
                </a:solidFill>
                <a:latin typeface="Calibri"/>
              </a:rPr>
              <a:t>02</a:t>
            </a:r>
          </a:p>
        </p:txBody>
      </p:sp>
      <p:sp>
        <p:nvSpPr>
          <p:cNvPr id="8" name="TextBox 7"/>
          <p:cNvSpPr txBox="1"/>
          <p:nvPr/>
        </p:nvSpPr>
        <p:spPr>
          <a:xfrm>
            <a:off x="1399032" y="2468880"/>
            <a:ext cx="10149840" cy="438912"/>
          </a:xfrm>
          <a:prstGeom prst="rect">
            <a:avLst/>
          </a:prstGeom>
          <a:noFill/>
        </p:spPr>
        <p:txBody>
          <a:bodyPr wrap="square" lIns="0" tIns="0" rIns="0" bIns="0">
            <a:spAutoFit/>
          </a:bodyPr>
          <a:lstStyle/>
          <a:p>
            <a:pPr marL="0" indent="0" algn="l"/>
            <a:r>
              <a:rPr lang="en-US" sz="2600" b="1">
                <a:solidFill>
                  <a:srgbClr val="22333B"/>
                </a:solidFill>
                <a:latin typeface="Calibri"/>
              </a:rPr>
              <a:t>Where We Are Today</a:t>
            </a:r>
          </a:p>
        </p:txBody>
      </p:sp>
      <p:sp>
        <p:nvSpPr>
          <p:cNvPr id="9" name="Rectangle 8">
            <a:extLst>
              <a:ext uri="{C183D7F6-B498-43B3-948B-1728B52AA6E4}">
                <adec:decorative xmlns:adec="http://schemas.microsoft.com/office/drawing/2017/decorative" val="1"/>
              </a:ext>
            </a:extLst>
          </p:cNvPr>
          <p:cNvSpPr/>
          <p:nvPr/>
        </p:nvSpPr>
        <p:spPr>
          <a:xfrm>
            <a:off x="612648" y="3008376"/>
            <a:ext cx="10972800" cy="10972"/>
          </a:xfrm>
          <a:prstGeom prst="rect">
            <a:avLst/>
          </a:prstGeom>
          <a:solidFill>
            <a:srgbClr val="DCE2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12648" y="3163824"/>
            <a:ext cx="640080" cy="411480"/>
          </a:xfrm>
          <a:prstGeom prst="rect">
            <a:avLst/>
          </a:prstGeom>
          <a:noFill/>
        </p:spPr>
        <p:txBody>
          <a:bodyPr wrap="square" lIns="0" tIns="0" rIns="0" bIns="0">
            <a:spAutoFit/>
          </a:bodyPr>
          <a:lstStyle/>
          <a:p>
            <a:pPr marL="0" indent="0" algn="l"/>
            <a:r>
              <a:rPr lang="en-US" sz="2600" b="1">
                <a:solidFill>
                  <a:srgbClr val="A83C18"/>
                </a:solidFill>
                <a:latin typeface="Calibri"/>
              </a:rPr>
              <a:t>03</a:t>
            </a:r>
          </a:p>
        </p:txBody>
      </p:sp>
      <p:sp>
        <p:nvSpPr>
          <p:cNvPr id="11" name="TextBox 10"/>
          <p:cNvSpPr txBox="1"/>
          <p:nvPr/>
        </p:nvSpPr>
        <p:spPr>
          <a:xfrm>
            <a:off x="1399032" y="3163824"/>
            <a:ext cx="10149840" cy="438912"/>
          </a:xfrm>
          <a:prstGeom prst="rect">
            <a:avLst/>
          </a:prstGeom>
          <a:noFill/>
        </p:spPr>
        <p:txBody>
          <a:bodyPr wrap="square" lIns="0" tIns="0" rIns="0" bIns="0">
            <a:spAutoFit/>
          </a:bodyPr>
          <a:lstStyle/>
          <a:p>
            <a:pPr marL="0" indent="0" algn="l"/>
            <a:r>
              <a:rPr lang="en-US" sz="2600" b="1">
                <a:solidFill>
                  <a:srgbClr val="22333B"/>
                </a:solidFill>
                <a:latin typeface="Calibri"/>
              </a:rPr>
              <a:t>Where Service Can Improve</a:t>
            </a:r>
          </a:p>
        </p:txBody>
      </p:sp>
      <p:sp>
        <p:nvSpPr>
          <p:cNvPr id="12" name="Rectangle 11">
            <a:extLst>
              <a:ext uri="{C183D7F6-B498-43B3-948B-1728B52AA6E4}">
                <adec:decorative xmlns:adec="http://schemas.microsoft.com/office/drawing/2017/decorative" val="1"/>
              </a:ext>
            </a:extLst>
          </p:cNvPr>
          <p:cNvSpPr/>
          <p:nvPr/>
        </p:nvSpPr>
        <p:spPr>
          <a:xfrm>
            <a:off x="612648" y="3703320"/>
            <a:ext cx="10972800" cy="10972"/>
          </a:xfrm>
          <a:prstGeom prst="rect">
            <a:avLst/>
          </a:prstGeom>
          <a:solidFill>
            <a:srgbClr val="DCE2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612648" y="3858768"/>
            <a:ext cx="640080" cy="411480"/>
          </a:xfrm>
          <a:prstGeom prst="rect">
            <a:avLst/>
          </a:prstGeom>
          <a:noFill/>
        </p:spPr>
        <p:txBody>
          <a:bodyPr wrap="square" lIns="0" tIns="0" rIns="0" bIns="0">
            <a:spAutoFit/>
          </a:bodyPr>
          <a:lstStyle/>
          <a:p>
            <a:pPr marL="0" indent="0" algn="l"/>
            <a:r>
              <a:rPr lang="en-US" sz="2600" b="1">
                <a:solidFill>
                  <a:srgbClr val="A83C18"/>
                </a:solidFill>
                <a:latin typeface="Calibri"/>
              </a:rPr>
              <a:t>04</a:t>
            </a:r>
          </a:p>
        </p:txBody>
      </p:sp>
      <p:sp>
        <p:nvSpPr>
          <p:cNvPr id="14" name="TextBox 13"/>
          <p:cNvSpPr txBox="1"/>
          <p:nvPr/>
        </p:nvSpPr>
        <p:spPr>
          <a:xfrm>
            <a:off x="1399032" y="3858768"/>
            <a:ext cx="10149840" cy="438912"/>
          </a:xfrm>
          <a:prstGeom prst="rect">
            <a:avLst/>
          </a:prstGeom>
          <a:noFill/>
        </p:spPr>
        <p:txBody>
          <a:bodyPr wrap="square" lIns="0" tIns="0" rIns="0" bIns="0">
            <a:spAutoFit/>
          </a:bodyPr>
          <a:lstStyle/>
          <a:p>
            <a:pPr marL="0" indent="0" algn="l"/>
            <a:r>
              <a:rPr lang="en-US" sz="2600" b="1">
                <a:solidFill>
                  <a:srgbClr val="22333B"/>
                </a:solidFill>
                <a:latin typeface="Calibri"/>
              </a:rPr>
              <a:t>How the Fire Service Could Be Organized</a:t>
            </a:r>
          </a:p>
        </p:txBody>
      </p:sp>
      <p:sp>
        <p:nvSpPr>
          <p:cNvPr id="15" name="Rectangle 14">
            <a:extLst>
              <a:ext uri="{C183D7F6-B498-43B3-948B-1728B52AA6E4}">
                <adec:decorative xmlns:adec="http://schemas.microsoft.com/office/drawing/2017/decorative" val="1"/>
              </a:ext>
            </a:extLst>
          </p:cNvPr>
          <p:cNvSpPr/>
          <p:nvPr/>
        </p:nvSpPr>
        <p:spPr>
          <a:xfrm>
            <a:off x="612648" y="4398264"/>
            <a:ext cx="10972800" cy="10972"/>
          </a:xfrm>
          <a:prstGeom prst="rect">
            <a:avLst/>
          </a:prstGeom>
          <a:solidFill>
            <a:srgbClr val="DCE2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612648" y="4553712"/>
            <a:ext cx="640080" cy="411480"/>
          </a:xfrm>
          <a:prstGeom prst="rect">
            <a:avLst/>
          </a:prstGeom>
          <a:noFill/>
        </p:spPr>
        <p:txBody>
          <a:bodyPr wrap="square" lIns="0" tIns="0" rIns="0" bIns="0">
            <a:spAutoFit/>
          </a:bodyPr>
          <a:lstStyle/>
          <a:p>
            <a:pPr marL="0" indent="0" algn="l"/>
            <a:r>
              <a:rPr lang="en-US" sz="2600" b="1">
                <a:solidFill>
                  <a:srgbClr val="A83C18"/>
                </a:solidFill>
                <a:latin typeface="Calibri"/>
              </a:rPr>
              <a:t>05</a:t>
            </a:r>
          </a:p>
        </p:txBody>
      </p:sp>
      <p:sp>
        <p:nvSpPr>
          <p:cNvPr id="17" name="TextBox 16"/>
          <p:cNvSpPr txBox="1"/>
          <p:nvPr/>
        </p:nvSpPr>
        <p:spPr>
          <a:xfrm>
            <a:off x="1399032" y="4553712"/>
            <a:ext cx="10149840" cy="400110"/>
          </a:xfrm>
          <a:prstGeom prst="rect">
            <a:avLst/>
          </a:prstGeom>
          <a:noFill/>
        </p:spPr>
        <p:txBody>
          <a:bodyPr wrap="square" lIns="0" tIns="0" rIns="0" bIns="0">
            <a:spAutoFit/>
          </a:bodyPr>
          <a:lstStyle/>
          <a:p>
            <a:pPr marL="0" indent="0" algn="l"/>
            <a:r>
              <a:rPr lang="en-US" sz="2600" b="1" dirty="0">
                <a:solidFill>
                  <a:srgbClr val="22333B"/>
                </a:solidFill>
                <a:latin typeface="Calibri"/>
              </a:rPr>
              <a:t>Fiscal Impacts</a:t>
            </a:r>
          </a:p>
        </p:txBody>
      </p:sp>
      <p:sp>
        <p:nvSpPr>
          <p:cNvPr id="18" name="Rectangle 17">
            <a:extLst>
              <a:ext uri="{C183D7F6-B498-43B3-948B-1728B52AA6E4}">
                <adec:decorative xmlns:adec="http://schemas.microsoft.com/office/drawing/2017/decorative" val="1"/>
              </a:ext>
            </a:extLst>
          </p:cNvPr>
          <p:cNvSpPr/>
          <p:nvPr/>
        </p:nvSpPr>
        <p:spPr>
          <a:xfrm>
            <a:off x="612648" y="5093208"/>
            <a:ext cx="10972800" cy="10972"/>
          </a:xfrm>
          <a:prstGeom prst="rect">
            <a:avLst/>
          </a:prstGeom>
          <a:solidFill>
            <a:srgbClr val="DCE2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612648" y="5248656"/>
            <a:ext cx="640080" cy="411480"/>
          </a:xfrm>
          <a:prstGeom prst="rect">
            <a:avLst/>
          </a:prstGeom>
          <a:noFill/>
        </p:spPr>
        <p:txBody>
          <a:bodyPr wrap="square" lIns="0" tIns="0" rIns="0" bIns="0">
            <a:spAutoFit/>
          </a:bodyPr>
          <a:lstStyle/>
          <a:p>
            <a:pPr marL="0" indent="0" algn="l"/>
            <a:r>
              <a:rPr lang="en-US" sz="2600" b="1">
                <a:solidFill>
                  <a:srgbClr val="A83C18"/>
                </a:solidFill>
                <a:latin typeface="Calibri"/>
              </a:rPr>
              <a:t>06</a:t>
            </a:r>
          </a:p>
        </p:txBody>
      </p:sp>
      <p:sp>
        <p:nvSpPr>
          <p:cNvPr id="20" name="TextBox 19"/>
          <p:cNvSpPr txBox="1"/>
          <p:nvPr/>
        </p:nvSpPr>
        <p:spPr>
          <a:xfrm>
            <a:off x="1399032" y="5248656"/>
            <a:ext cx="10149840" cy="438912"/>
          </a:xfrm>
          <a:prstGeom prst="rect">
            <a:avLst/>
          </a:prstGeom>
          <a:noFill/>
        </p:spPr>
        <p:txBody>
          <a:bodyPr wrap="square" lIns="0" tIns="0" rIns="0" bIns="0">
            <a:spAutoFit/>
          </a:bodyPr>
          <a:lstStyle/>
          <a:p>
            <a:pPr marL="0" indent="0" algn="l"/>
            <a:r>
              <a:rPr lang="en-US" sz="2600" b="1" dirty="0">
                <a:solidFill>
                  <a:srgbClr val="22333B"/>
                </a:solidFill>
                <a:latin typeface="Calibri"/>
              </a:rPr>
              <a:t>Recommendation and Next Steps</a:t>
            </a:r>
          </a:p>
        </p:txBody>
      </p:sp>
      <p:sp>
        <p:nvSpPr>
          <p:cNvPr id="21" name="Rectangle 20">
            <a:extLst>
              <a:ext uri="{C183D7F6-B498-43B3-948B-1728B52AA6E4}">
                <adec:decorative xmlns:adec="http://schemas.microsoft.com/office/drawing/2017/decorative" val="1"/>
              </a:ext>
            </a:extLst>
          </p:cNvPr>
          <p:cNvSpPr/>
          <p:nvPr/>
        </p:nvSpPr>
        <p:spPr>
          <a:xfrm>
            <a:off x="612648" y="5788152"/>
            <a:ext cx="10972800" cy="10972"/>
          </a:xfrm>
          <a:prstGeom prst="rect">
            <a:avLst/>
          </a:prstGeom>
          <a:solidFill>
            <a:srgbClr val="DCE2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612648" y="6419088"/>
            <a:ext cx="10515600" cy="228600"/>
          </a:xfrm>
          <a:prstGeom prst="rect">
            <a:avLst/>
          </a:prstGeom>
          <a:noFill/>
        </p:spPr>
        <p:txBody>
          <a:bodyPr wrap="square" lIns="0" tIns="0" rIns="0" bIns="0">
            <a:spAutoFit/>
          </a:bodyPr>
          <a:lstStyle/>
          <a:p>
            <a:pPr marL="0" indent="0" algn="l"/>
            <a:r>
              <a:rPr lang="en-US" sz="1200" b="0">
                <a:solidFill>
                  <a:srgbClr val="48606B"/>
                </a:solidFill>
                <a:latin typeface="Calibri"/>
              </a:rPr>
              <a:t>REGIONAL FIRE AND EMS STUDY</a:t>
            </a:r>
          </a:p>
        </p:txBody>
      </p:sp>
      <p:sp>
        <p:nvSpPr>
          <p:cNvPr id="23" name="Slide number"/>
          <p:cNvSpPr txBox="1"/>
          <p:nvPr/>
        </p:nvSpPr>
        <p:spPr>
          <a:xfrm>
            <a:off x="11475720" y="6492240"/>
            <a:ext cx="411480" cy="246888"/>
          </a:xfrm>
          <a:prstGeom prst="rect">
            <a:avLst/>
          </a:prstGeom>
          <a:noFill/>
        </p:spPr>
        <p:txBody>
          <a:bodyPr wrap="square" lIns="0" tIns="0" rIns="0" bIns="0"/>
          <a:lstStyle/>
          <a:p>
            <a:pPr algn="ctr">
              <a:spcAft>
                <a:spcPts val="0"/>
              </a:spcAft>
            </a:pPr>
            <a:r>
              <a:rPr lang="en-US" sz="1200" b="0">
                <a:solidFill>
                  <a:srgbClr val="48606B"/>
                </a:solidFill>
                <a:latin typeface="Calibri"/>
              </a:rPr>
              <a:t>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4">
    <p:bg>
      <p:bgPr>
        <a:solidFill>
          <a:srgbClr val="22333B"/>
        </a:solidFill>
        <a:effectLst/>
      </p:bgPr>
    </p:bg>
    <p:spTree>
      <p:nvGrpSpPr>
        <p:cNvPr id="1" name=""/>
        <p:cNvGrpSpPr/>
        <p:nvPr/>
      </p:nvGrpSpPr>
      <p:grpSpPr>
        <a:xfrm>
          <a:off x="0" y="0"/>
          <a:ext cx="0" cy="0"/>
          <a:chOff x="0" y="0"/>
          <a:chExt cx="0" cy="0"/>
        </a:xfrm>
      </p:grpSpPr>
      <p:sp>
        <p:nvSpPr>
          <p:cNvPr id="2" name="Study Background &amp; Key Findings"/>
          <p:cNvSpPr txBox="1">
            <a:spLocks noGrp="1"/>
          </p:cNvSpPr>
          <p:nvPr>
            <p:ph type="title"/>
          </p:nvPr>
        </p:nvSpPr>
        <p:spPr>
          <a:xfrm>
            <a:off x="2788920" y="1600200"/>
            <a:ext cx="8732520" cy="1231106"/>
          </a:xfrm>
          <a:prstGeom prst="rect">
            <a:avLst/>
          </a:prstGeom>
          <a:noFill/>
        </p:spPr>
        <p:txBody>
          <a:bodyPr wrap="square" lIns="0" tIns="0" rIns="0" bIns="0">
            <a:spAutoFit/>
          </a:bodyPr>
          <a:lstStyle/>
          <a:p>
            <a:pPr algn="l"/>
            <a:r>
              <a:rPr lang="en-US" sz="4000" b="1" dirty="0">
                <a:solidFill>
                  <a:srgbClr val="FFFFFF"/>
                </a:solidFill>
                <a:latin typeface="Cambria"/>
              </a:rPr>
              <a:t>Study Background
&amp; Key Findings</a:t>
            </a:r>
          </a:p>
        </p:txBody>
      </p:sp>
      <p:sp>
        <p:nvSpPr>
          <p:cNvPr id="3" name="PART 1 OF 6  /  STUDY PURPOSE AND FINDINGS"/>
          <p:cNvSpPr txBox="1"/>
          <p:nvPr/>
        </p:nvSpPr>
        <p:spPr>
          <a:xfrm>
            <a:off x="2816352" y="950976"/>
            <a:ext cx="8595360" cy="365760"/>
          </a:xfrm>
          <a:prstGeom prst="rect">
            <a:avLst/>
          </a:prstGeom>
          <a:noFill/>
        </p:spPr>
        <p:txBody>
          <a:bodyPr wrap="square" lIns="0" tIns="0" rIns="0" bIns="0">
            <a:spAutoFit/>
          </a:bodyPr>
          <a:lstStyle/>
          <a:p>
            <a:r>
              <a:rPr lang="en-US" sz="1700" b="1">
                <a:solidFill>
                  <a:srgbClr val="E0E8EB"/>
                </a:solidFill>
                <a:latin typeface="Calibri"/>
              </a:rPr>
              <a:t>PART 1 OF 6  /  STUDY PURPOSE AND FINDINGS</a:t>
            </a:r>
          </a:p>
        </p:txBody>
      </p:sp>
      <p:sp>
        <p:nvSpPr>
          <p:cNvPr id="4" name="Why the Study was commissioned, what it examined, and the findings that guide the choices ahead."/>
          <p:cNvSpPr txBox="1"/>
          <p:nvPr/>
        </p:nvSpPr>
        <p:spPr>
          <a:xfrm>
            <a:off x="2816352" y="3657600"/>
            <a:ext cx="8138160" cy="1234440"/>
          </a:xfrm>
          <a:prstGeom prst="rect">
            <a:avLst/>
          </a:prstGeom>
          <a:noFill/>
        </p:spPr>
        <p:txBody>
          <a:bodyPr wrap="square" lIns="0" tIns="0" rIns="0" bIns="0">
            <a:spAutoFit/>
          </a:bodyPr>
          <a:lstStyle/>
          <a:p>
            <a:r>
              <a:rPr lang="en-US" sz="2500" b="0">
                <a:solidFill>
                  <a:srgbClr val="FFFFFF"/>
                </a:solidFill>
                <a:latin typeface="Calibri"/>
              </a:rPr>
              <a:t>Why the Study was commissioned, what it examined, and the findings that guide the choices ahead.</a:t>
            </a:r>
          </a:p>
        </p:txBody>
      </p:sp>
      <p:sp>
        <p:nvSpPr>
          <p:cNvPr id="5" name="01">
            <a:extLst>
              <a:ext uri="{C183D7F6-B498-43B3-948B-1728B52AA6E4}">
                <adec:decorative xmlns:adec="http://schemas.microsoft.com/office/drawing/2017/decorative" val="1"/>
              </a:ext>
            </a:extLst>
          </p:cNvPr>
          <p:cNvSpPr txBox="1"/>
          <p:nvPr/>
        </p:nvSpPr>
        <p:spPr>
          <a:xfrm>
            <a:off x="585216" y="1426464"/>
            <a:ext cx="1938528" cy="1737360"/>
          </a:xfrm>
          <a:prstGeom prst="rect">
            <a:avLst/>
          </a:prstGeom>
          <a:noFill/>
        </p:spPr>
        <p:txBody>
          <a:bodyPr wrap="square" lIns="0" tIns="0" rIns="0" bIns="0">
            <a:spAutoFit/>
          </a:bodyPr>
          <a:lstStyle/>
          <a:p>
            <a:r>
              <a:rPr lang="en-US" sz="10200" b="1">
                <a:solidFill>
                  <a:srgbClr val="F3AA43"/>
                </a:solidFill>
                <a:latin typeface="Calibri"/>
              </a:rPr>
              <a:t>01</a:t>
            </a:r>
          </a:p>
        </p:txBody>
      </p:sp>
      <p:sp>
        <p:nvSpPr>
          <p:cNvPr id="6" name="Rectangle 5">
            <a:extLst>
              <a:ext uri="{C183D7F6-B498-43B3-948B-1728B52AA6E4}">
                <adec:decorative xmlns:adec="http://schemas.microsoft.com/office/drawing/2017/decorative" val="1"/>
              </a:ext>
            </a:extLst>
          </p:cNvPr>
          <p:cNvSpPr/>
          <p:nvPr/>
        </p:nvSpPr>
        <p:spPr>
          <a:xfrm>
            <a:off x="2423160" y="1051560"/>
            <a:ext cx="41148" cy="4069080"/>
          </a:xfrm>
          <a:prstGeom prst="rect">
            <a:avLst/>
          </a:prstGeom>
          <a:solidFill>
            <a:srgbClr val="6D879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a:extLst>
              <a:ext uri="{C183D7F6-B498-43B3-948B-1728B52AA6E4}">
                <adec:decorative xmlns:adec="http://schemas.microsoft.com/office/drawing/2017/decorative" val="1"/>
              </a:ext>
            </a:extLst>
          </p:cNvPr>
          <p:cNvSpPr/>
          <p:nvPr/>
        </p:nvSpPr>
        <p:spPr>
          <a:xfrm>
            <a:off x="2816352" y="3355848"/>
            <a:ext cx="1024128" cy="64008"/>
          </a:xfrm>
          <a:prstGeom prst="rect">
            <a:avLst/>
          </a:prstGeom>
          <a:solidFill>
            <a:srgbClr val="F3AA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a:extLst>
              <a:ext uri="{C183D7F6-B498-43B3-948B-1728B52AA6E4}">
                <adec:decorative xmlns:adec="http://schemas.microsoft.com/office/drawing/2017/decorative" val="1"/>
              </a:ext>
            </a:extLst>
          </p:cNvPr>
          <p:cNvSpPr/>
          <p:nvPr/>
        </p:nvSpPr>
        <p:spPr>
          <a:xfrm>
            <a:off x="2816352" y="5614416"/>
            <a:ext cx="1234440" cy="100584"/>
          </a:xfrm>
          <a:prstGeom prst="rect">
            <a:avLst/>
          </a:prstGeom>
          <a:solidFill>
            <a:srgbClr val="F3AA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a:extLst>
              <a:ext uri="{C183D7F6-B498-43B3-948B-1728B52AA6E4}">
                <adec:decorative xmlns:adec="http://schemas.microsoft.com/office/drawing/2017/decorative" val="1"/>
              </a:ext>
            </a:extLst>
          </p:cNvPr>
          <p:cNvSpPr/>
          <p:nvPr/>
        </p:nvSpPr>
        <p:spPr>
          <a:xfrm>
            <a:off x="4251960" y="5614416"/>
            <a:ext cx="1234440" cy="100584"/>
          </a:xfrm>
          <a:prstGeom prst="rect">
            <a:avLst/>
          </a:prstGeom>
          <a:solidFill>
            <a:srgbClr val="617A8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a:extLst>
              <a:ext uri="{C183D7F6-B498-43B3-948B-1728B52AA6E4}">
                <adec:decorative xmlns:adec="http://schemas.microsoft.com/office/drawing/2017/decorative" val="1"/>
              </a:ext>
            </a:extLst>
          </p:cNvPr>
          <p:cNvSpPr/>
          <p:nvPr/>
        </p:nvSpPr>
        <p:spPr>
          <a:xfrm>
            <a:off x="5687568" y="5614416"/>
            <a:ext cx="1234440" cy="100584"/>
          </a:xfrm>
          <a:prstGeom prst="rect">
            <a:avLst/>
          </a:prstGeom>
          <a:solidFill>
            <a:srgbClr val="617A8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a:extLst>
              <a:ext uri="{C183D7F6-B498-43B3-948B-1728B52AA6E4}">
                <adec:decorative xmlns:adec="http://schemas.microsoft.com/office/drawing/2017/decorative" val="1"/>
              </a:ext>
            </a:extLst>
          </p:cNvPr>
          <p:cNvSpPr/>
          <p:nvPr/>
        </p:nvSpPr>
        <p:spPr>
          <a:xfrm>
            <a:off x="7123176" y="5614416"/>
            <a:ext cx="1234440" cy="100584"/>
          </a:xfrm>
          <a:prstGeom prst="rect">
            <a:avLst/>
          </a:prstGeom>
          <a:solidFill>
            <a:srgbClr val="617A8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a:extLst>
              <a:ext uri="{C183D7F6-B498-43B3-948B-1728B52AA6E4}">
                <adec:decorative xmlns:adec="http://schemas.microsoft.com/office/drawing/2017/decorative" val="1"/>
              </a:ext>
            </a:extLst>
          </p:cNvPr>
          <p:cNvSpPr/>
          <p:nvPr/>
        </p:nvSpPr>
        <p:spPr>
          <a:xfrm>
            <a:off x="8558784" y="5614416"/>
            <a:ext cx="1234440" cy="100584"/>
          </a:xfrm>
          <a:prstGeom prst="rect">
            <a:avLst/>
          </a:prstGeom>
          <a:solidFill>
            <a:srgbClr val="617A8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a:extLst>
              <a:ext uri="{C183D7F6-B498-43B3-948B-1728B52AA6E4}">
                <adec:decorative xmlns:adec="http://schemas.microsoft.com/office/drawing/2017/decorative" val="1"/>
              </a:ext>
            </a:extLst>
          </p:cNvPr>
          <p:cNvSpPr/>
          <p:nvPr/>
        </p:nvSpPr>
        <p:spPr>
          <a:xfrm>
            <a:off x="9994392" y="5614416"/>
            <a:ext cx="1234440" cy="100584"/>
          </a:xfrm>
          <a:prstGeom prst="rect">
            <a:avLst/>
          </a:prstGeom>
          <a:solidFill>
            <a:srgbClr val="617A8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GIONAL FIRE AND EMS STUDY"/>
          <p:cNvSpPr txBox="1"/>
          <p:nvPr/>
        </p:nvSpPr>
        <p:spPr>
          <a:xfrm>
            <a:off x="2816352" y="5925312"/>
            <a:ext cx="8503920" cy="320040"/>
          </a:xfrm>
          <a:prstGeom prst="rect">
            <a:avLst/>
          </a:prstGeom>
          <a:noFill/>
        </p:spPr>
        <p:txBody>
          <a:bodyPr wrap="square" lIns="0" tIns="0" rIns="0" bIns="0">
            <a:spAutoFit/>
          </a:bodyPr>
          <a:lstStyle/>
          <a:p>
            <a:r>
              <a:rPr lang="en-US" sz="1500" b="0">
                <a:solidFill>
                  <a:srgbClr val="E0E8EB"/>
                </a:solidFill>
                <a:latin typeface="Calibri"/>
              </a:rPr>
              <a:t>REGIONAL FIRE AND EMS STUDY</a:t>
            </a:r>
          </a:p>
        </p:txBody>
      </p:sp>
      <p:sp>
        <p:nvSpPr>
          <p:cNvPr id="15" name="Slide number"/>
          <p:cNvSpPr txBox="1"/>
          <p:nvPr/>
        </p:nvSpPr>
        <p:spPr>
          <a:xfrm>
            <a:off x="11475720" y="6492240"/>
            <a:ext cx="411480" cy="246888"/>
          </a:xfrm>
          <a:prstGeom prst="rect">
            <a:avLst/>
          </a:prstGeom>
          <a:noFill/>
        </p:spPr>
        <p:txBody>
          <a:bodyPr wrap="square" lIns="0" tIns="0" rIns="0" bIns="0"/>
          <a:lstStyle/>
          <a:p>
            <a:pPr algn="ctr">
              <a:spcAft>
                <a:spcPts val="0"/>
              </a:spcAft>
            </a:pPr>
            <a:r>
              <a:rPr lang="en-US" sz="1200" b="0">
                <a:solidFill>
                  <a:srgbClr val="FFFFFF"/>
                </a:solidFill>
                <a:latin typeface="Calibri"/>
              </a:rPr>
              <a:t>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22333B"/>
        </a:solidFill>
        <a:effectLst/>
      </p:bgPr>
    </p:bg>
    <p:spTree>
      <p:nvGrpSpPr>
        <p:cNvPr id="1" name=""/>
        <p:cNvGrpSpPr/>
        <p:nvPr/>
      </p:nvGrpSpPr>
      <p:grpSpPr>
        <a:xfrm>
          <a:off x="0" y="0"/>
          <a:ext cx="0" cy="0"/>
          <a:chOff x="0" y="0"/>
          <a:chExt cx="0" cy="0"/>
        </a:xfrm>
      </p:grpSpPr>
      <p:sp>
        <p:nvSpPr>
          <p:cNvPr id="2" name="TextBox 1"/>
          <p:cNvSpPr txBox="1"/>
          <p:nvPr/>
        </p:nvSpPr>
        <p:spPr>
          <a:xfrm>
            <a:off x="594360" y="438912"/>
            <a:ext cx="10972800" cy="548640"/>
          </a:xfrm>
          <a:prstGeom prst="rect">
            <a:avLst/>
          </a:prstGeom>
          <a:noFill/>
        </p:spPr>
        <p:txBody>
          <a:bodyPr wrap="square" lIns="0" tIns="0" rIns="0" bIns="0">
            <a:spAutoFit/>
          </a:bodyPr>
          <a:lstStyle/>
          <a:p>
            <a:pPr>
              <a:lnSpc>
                <a:spcPct val="105000"/>
              </a:lnSpc>
              <a:spcAft>
                <a:spcPts val="0"/>
              </a:spcAft>
              <a:defRPr sz="3400" b="1">
                <a:solidFill>
                  <a:srgbClr val="FFFFFF"/>
                </a:solidFill>
                <a:latin typeface="Cambria"/>
              </a:defRPr>
            </a:pPr>
            <a:r>
              <a:t>The Study Team Leadership</a:t>
            </a:r>
          </a:p>
        </p:txBody>
      </p:sp>
      <p:sp>
        <p:nvSpPr>
          <p:cNvPr id="3" name="Rectangle 2"/>
          <p:cNvSpPr/>
          <p:nvPr/>
        </p:nvSpPr>
        <p:spPr>
          <a:xfrm>
            <a:off x="594360" y="1225296"/>
            <a:ext cx="594360" cy="50292"/>
          </a:xfrm>
          <a:prstGeom prst="rect">
            <a:avLst/>
          </a:prstGeom>
          <a:solidFill>
            <a:srgbClr val="B4441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Portrait of Rick Martinez. Source and credit in speaker notes."/>
          <p:cNvPicPr>
            <a:picLocks noChangeAspect="1"/>
          </p:cNvPicPr>
          <p:nvPr/>
        </p:nvPicPr>
        <p:blipFill>
          <a:blip r:embed="rId3"/>
          <a:srcRect t="5706" b="5706"/>
          <a:stretch>
            <a:fillRect/>
          </a:stretch>
        </p:blipFill>
        <p:spPr>
          <a:xfrm>
            <a:off x="594360" y="1517904"/>
            <a:ext cx="1508760" cy="1508760"/>
          </a:xfrm>
          <a:prstGeom prst="rect">
            <a:avLst/>
          </a:prstGeom>
        </p:spPr>
      </p:pic>
      <p:sp>
        <p:nvSpPr>
          <p:cNvPr id="5" name="TextBox 4"/>
          <p:cNvSpPr txBox="1"/>
          <p:nvPr/>
        </p:nvSpPr>
        <p:spPr>
          <a:xfrm>
            <a:off x="594360" y="3172968"/>
            <a:ext cx="1984248" cy="685800"/>
          </a:xfrm>
          <a:prstGeom prst="rect">
            <a:avLst/>
          </a:prstGeom>
          <a:noFill/>
        </p:spPr>
        <p:txBody>
          <a:bodyPr wrap="square" lIns="0" tIns="0" rIns="0" bIns="0">
            <a:spAutoFit/>
          </a:bodyPr>
          <a:lstStyle/>
          <a:p>
            <a:pPr>
              <a:lnSpc>
                <a:spcPct val="105000"/>
              </a:lnSpc>
              <a:spcAft>
                <a:spcPts val="0"/>
              </a:spcAft>
              <a:defRPr sz="2300" b="1">
                <a:solidFill>
                  <a:srgbClr val="FFFFFF"/>
                </a:solidFill>
                <a:latin typeface="Calibri"/>
              </a:defRPr>
            </a:pPr>
            <a:r>
              <a:t>Rick</a:t>
            </a:r>
          </a:p>
          <a:p>
            <a:pPr>
              <a:lnSpc>
                <a:spcPct val="105000"/>
              </a:lnSpc>
              <a:spcAft>
                <a:spcPts val="0"/>
              </a:spcAft>
              <a:defRPr sz="2300" b="1">
                <a:solidFill>
                  <a:srgbClr val="FFFFFF"/>
                </a:solidFill>
                <a:latin typeface="Calibri"/>
              </a:defRPr>
            </a:pPr>
            <a:r>
              <a:t>Martinez</a:t>
            </a:r>
          </a:p>
        </p:txBody>
      </p:sp>
      <p:sp>
        <p:nvSpPr>
          <p:cNvPr id="6" name="TextBox 5"/>
          <p:cNvSpPr txBox="1"/>
          <p:nvPr/>
        </p:nvSpPr>
        <p:spPr>
          <a:xfrm>
            <a:off x="594360" y="3913632"/>
            <a:ext cx="1984248" cy="594360"/>
          </a:xfrm>
          <a:prstGeom prst="rect">
            <a:avLst/>
          </a:prstGeom>
          <a:noFill/>
        </p:spPr>
        <p:txBody>
          <a:bodyPr wrap="square" lIns="0" tIns="0" rIns="0" bIns="0">
            <a:spAutoFit/>
          </a:bodyPr>
          <a:lstStyle/>
          <a:p>
            <a:pPr>
              <a:lnSpc>
                <a:spcPct val="105000"/>
              </a:lnSpc>
              <a:spcAft>
                <a:spcPts val="0"/>
              </a:spcAft>
              <a:defRPr sz="1800" b="0">
                <a:solidFill>
                  <a:srgbClr val="F3AA43"/>
                </a:solidFill>
                <a:latin typeface="Calibri"/>
              </a:defRPr>
            </a:pPr>
            <a:r>
              <a:t>Project Director</a:t>
            </a:r>
          </a:p>
        </p:txBody>
      </p:sp>
      <p:sp>
        <p:nvSpPr>
          <p:cNvPr id="7" name="Rectangle 6"/>
          <p:cNvSpPr/>
          <p:nvPr/>
        </p:nvSpPr>
        <p:spPr>
          <a:xfrm>
            <a:off x="594360" y="4581144"/>
            <a:ext cx="1965960" cy="13716"/>
          </a:xfrm>
          <a:prstGeom prst="rect">
            <a:avLst/>
          </a:prstGeom>
          <a:solidFill>
            <a:srgbClr val="71868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594360" y="4736592"/>
            <a:ext cx="1984248" cy="1673352"/>
          </a:xfrm>
          <a:prstGeom prst="rect">
            <a:avLst/>
          </a:prstGeom>
          <a:noFill/>
        </p:spPr>
        <p:txBody>
          <a:bodyPr wrap="square" lIns="0" tIns="0" rIns="0" bIns="0">
            <a:spAutoFit/>
          </a:bodyPr>
          <a:lstStyle/>
          <a:p>
            <a:pPr>
              <a:lnSpc>
                <a:spcPct val="105000"/>
              </a:lnSpc>
              <a:spcAft>
                <a:spcPts val="0"/>
              </a:spcAft>
              <a:defRPr sz="1800" b="0">
                <a:solidFill>
                  <a:srgbClr val="F2F4F5"/>
                </a:solidFill>
                <a:latin typeface="Calibri"/>
              </a:defRPr>
            </a:pPr>
            <a:r>
              <a:t>Former Sacramento Metro and West Sacramento fire chief; led the Sacramento Metro consolidation.</a:t>
            </a:r>
          </a:p>
        </p:txBody>
      </p:sp>
      <p:pic>
        <p:nvPicPr>
          <p:cNvPr id="9" name="Picture 8" descr="Portrait of Rebecca Ramirez. Source and credit in speaker notes."/>
          <p:cNvPicPr>
            <a:picLocks noChangeAspect="1"/>
          </p:cNvPicPr>
          <p:nvPr/>
        </p:nvPicPr>
        <p:blipFill>
          <a:blip r:embed="rId4"/>
          <a:srcRect l="5973" r="5973"/>
          <a:stretch>
            <a:fillRect/>
          </a:stretch>
        </p:blipFill>
        <p:spPr>
          <a:xfrm>
            <a:off x="2839212" y="1517904"/>
            <a:ext cx="1508760" cy="1508760"/>
          </a:xfrm>
          <a:prstGeom prst="rect">
            <a:avLst/>
          </a:prstGeom>
        </p:spPr>
      </p:pic>
      <p:sp>
        <p:nvSpPr>
          <p:cNvPr id="10" name="TextBox 9"/>
          <p:cNvSpPr txBox="1"/>
          <p:nvPr/>
        </p:nvSpPr>
        <p:spPr>
          <a:xfrm>
            <a:off x="2839212" y="3172968"/>
            <a:ext cx="1984248" cy="685800"/>
          </a:xfrm>
          <a:prstGeom prst="rect">
            <a:avLst/>
          </a:prstGeom>
          <a:noFill/>
        </p:spPr>
        <p:txBody>
          <a:bodyPr wrap="square" lIns="0" tIns="0" rIns="0" bIns="0">
            <a:spAutoFit/>
          </a:bodyPr>
          <a:lstStyle/>
          <a:p>
            <a:pPr>
              <a:lnSpc>
                <a:spcPct val="105000"/>
              </a:lnSpc>
              <a:spcAft>
                <a:spcPts val="0"/>
              </a:spcAft>
              <a:defRPr sz="2300" b="1">
                <a:solidFill>
                  <a:srgbClr val="FFFFFF"/>
                </a:solidFill>
                <a:latin typeface="Calibri"/>
              </a:defRPr>
            </a:pPr>
            <a:r>
              <a:t>Rebecca</a:t>
            </a:r>
          </a:p>
          <a:p>
            <a:pPr>
              <a:lnSpc>
                <a:spcPct val="105000"/>
              </a:lnSpc>
              <a:spcAft>
                <a:spcPts val="0"/>
              </a:spcAft>
              <a:defRPr sz="2300" b="1">
                <a:solidFill>
                  <a:srgbClr val="FFFFFF"/>
                </a:solidFill>
                <a:latin typeface="Calibri"/>
              </a:defRPr>
            </a:pPr>
            <a:r>
              <a:t>Ramirez</a:t>
            </a:r>
          </a:p>
        </p:txBody>
      </p:sp>
      <p:sp>
        <p:nvSpPr>
          <p:cNvPr id="11" name="TextBox 10"/>
          <p:cNvSpPr txBox="1"/>
          <p:nvPr/>
        </p:nvSpPr>
        <p:spPr>
          <a:xfrm>
            <a:off x="2839212" y="3913632"/>
            <a:ext cx="1984248" cy="569900"/>
          </a:xfrm>
          <a:prstGeom prst="rect">
            <a:avLst/>
          </a:prstGeom>
          <a:noFill/>
        </p:spPr>
        <p:txBody>
          <a:bodyPr wrap="square" lIns="0" tIns="0" rIns="0" bIns="0">
            <a:spAutoFit/>
          </a:bodyPr>
          <a:lstStyle/>
          <a:p>
            <a:pPr>
              <a:lnSpc>
                <a:spcPct val="105000"/>
              </a:lnSpc>
              <a:spcAft>
                <a:spcPts val="0"/>
              </a:spcAft>
              <a:defRPr sz="1800" b="0">
                <a:solidFill>
                  <a:srgbClr val="F3AA43"/>
                </a:solidFill>
                <a:latin typeface="Calibri"/>
              </a:defRPr>
            </a:pPr>
            <a:r>
              <a:rPr dirty="0"/>
              <a:t>Deputy Project</a:t>
            </a:r>
          </a:p>
          <a:p>
            <a:pPr>
              <a:lnSpc>
                <a:spcPct val="105000"/>
              </a:lnSpc>
              <a:spcAft>
                <a:spcPts val="0"/>
              </a:spcAft>
              <a:defRPr sz="1800" b="0">
                <a:solidFill>
                  <a:srgbClr val="F3AA43"/>
                </a:solidFill>
                <a:latin typeface="Calibri"/>
              </a:defRPr>
            </a:pPr>
            <a:r>
              <a:rPr dirty="0"/>
              <a:t>Director</a:t>
            </a:r>
            <a:r>
              <a:rPr lang="en-US" dirty="0"/>
              <a:t>/ Operations</a:t>
            </a:r>
            <a:endParaRPr dirty="0"/>
          </a:p>
        </p:txBody>
      </p:sp>
      <p:sp>
        <p:nvSpPr>
          <p:cNvPr id="12" name="Rectangle 11"/>
          <p:cNvSpPr/>
          <p:nvPr/>
        </p:nvSpPr>
        <p:spPr>
          <a:xfrm>
            <a:off x="2839212" y="4581144"/>
            <a:ext cx="1965960" cy="13716"/>
          </a:xfrm>
          <a:prstGeom prst="rect">
            <a:avLst/>
          </a:prstGeom>
          <a:solidFill>
            <a:srgbClr val="71868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2839212" y="4736592"/>
            <a:ext cx="1984248" cy="1733295"/>
          </a:xfrm>
          <a:prstGeom prst="rect">
            <a:avLst/>
          </a:prstGeom>
          <a:noFill/>
        </p:spPr>
        <p:txBody>
          <a:bodyPr wrap="square" lIns="0" tIns="0" rIns="0" bIns="0">
            <a:spAutoFit/>
          </a:bodyPr>
          <a:lstStyle/>
          <a:p>
            <a:pPr>
              <a:lnSpc>
                <a:spcPct val="105000"/>
              </a:lnSpc>
              <a:spcAft>
                <a:spcPts val="0"/>
              </a:spcAft>
              <a:defRPr sz="1800" b="0">
                <a:solidFill>
                  <a:srgbClr val="F2F4F5"/>
                </a:solidFill>
                <a:latin typeface="Calibri"/>
              </a:defRPr>
            </a:pPr>
            <a:r>
              <a:rPr lang="en-US" dirty="0"/>
              <a:t>Former</a:t>
            </a:r>
            <a:r>
              <a:rPr dirty="0"/>
              <a:t> Woodland</a:t>
            </a:r>
            <a:r>
              <a:rPr lang="en-US" dirty="0"/>
              <a:t>,</a:t>
            </a:r>
            <a:r>
              <a:rPr dirty="0"/>
              <a:t> Yocha Dehe</a:t>
            </a:r>
            <a:r>
              <a:rPr lang="en-US" dirty="0"/>
              <a:t>, Rodeo Hercules</a:t>
            </a:r>
            <a:r>
              <a:rPr dirty="0"/>
              <a:t> </a:t>
            </a:r>
            <a:r>
              <a:rPr lang="en-US" dirty="0"/>
              <a:t>FPD </a:t>
            </a:r>
            <a:r>
              <a:rPr dirty="0"/>
              <a:t>fire chief; California 9-1-1 Advisory Board experience.</a:t>
            </a:r>
          </a:p>
        </p:txBody>
      </p:sp>
      <p:pic>
        <p:nvPicPr>
          <p:cNvPr id="14" name="Picture 13" descr="Portrait of Jeff Meston. Source and credit in speaker notes."/>
          <p:cNvPicPr>
            <a:picLocks noChangeAspect="1"/>
          </p:cNvPicPr>
          <p:nvPr/>
        </p:nvPicPr>
        <p:blipFill>
          <a:blip r:embed="rId5"/>
          <a:srcRect/>
          <a:stretch>
            <a:fillRect/>
          </a:stretch>
        </p:blipFill>
        <p:spPr>
          <a:xfrm>
            <a:off x="5084064" y="1517904"/>
            <a:ext cx="1508760" cy="1508760"/>
          </a:xfrm>
          <a:prstGeom prst="rect">
            <a:avLst/>
          </a:prstGeom>
        </p:spPr>
      </p:pic>
      <p:sp>
        <p:nvSpPr>
          <p:cNvPr id="15" name="TextBox 14"/>
          <p:cNvSpPr txBox="1"/>
          <p:nvPr/>
        </p:nvSpPr>
        <p:spPr>
          <a:xfrm>
            <a:off x="5084064" y="3172968"/>
            <a:ext cx="1984248" cy="685800"/>
          </a:xfrm>
          <a:prstGeom prst="rect">
            <a:avLst/>
          </a:prstGeom>
          <a:noFill/>
        </p:spPr>
        <p:txBody>
          <a:bodyPr wrap="square" lIns="0" tIns="0" rIns="0" bIns="0">
            <a:spAutoFit/>
          </a:bodyPr>
          <a:lstStyle/>
          <a:p>
            <a:pPr>
              <a:lnSpc>
                <a:spcPct val="105000"/>
              </a:lnSpc>
              <a:spcAft>
                <a:spcPts val="0"/>
              </a:spcAft>
              <a:defRPr sz="2300" b="1">
                <a:solidFill>
                  <a:srgbClr val="FFFFFF"/>
                </a:solidFill>
                <a:latin typeface="Calibri"/>
              </a:defRPr>
            </a:pPr>
            <a:r>
              <a:t>Jeff</a:t>
            </a:r>
          </a:p>
          <a:p>
            <a:pPr>
              <a:lnSpc>
                <a:spcPct val="105000"/>
              </a:lnSpc>
              <a:spcAft>
                <a:spcPts val="0"/>
              </a:spcAft>
              <a:defRPr sz="2300" b="1">
                <a:solidFill>
                  <a:srgbClr val="FFFFFF"/>
                </a:solidFill>
                <a:latin typeface="Calibri"/>
              </a:defRPr>
            </a:pPr>
            <a:r>
              <a:t>Meston</a:t>
            </a:r>
          </a:p>
        </p:txBody>
      </p:sp>
      <p:sp>
        <p:nvSpPr>
          <p:cNvPr id="16" name="TextBox 15"/>
          <p:cNvSpPr txBox="1"/>
          <p:nvPr/>
        </p:nvSpPr>
        <p:spPr>
          <a:xfrm>
            <a:off x="5084064" y="3913632"/>
            <a:ext cx="1984248" cy="594360"/>
          </a:xfrm>
          <a:prstGeom prst="rect">
            <a:avLst/>
          </a:prstGeom>
          <a:noFill/>
        </p:spPr>
        <p:txBody>
          <a:bodyPr wrap="square" lIns="0" tIns="0" rIns="0" bIns="0">
            <a:spAutoFit/>
          </a:bodyPr>
          <a:lstStyle/>
          <a:p>
            <a:pPr>
              <a:lnSpc>
                <a:spcPct val="105000"/>
              </a:lnSpc>
              <a:spcAft>
                <a:spcPts val="0"/>
              </a:spcAft>
              <a:defRPr sz="1800" b="0">
                <a:solidFill>
                  <a:srgbClr val="F3AA43"/>
                </a:solidFill>
                <a:latin typeface="Calibri"/>
              </a:defRPr>
            </a:pPr>
            <a:r>
              <a:t>Senior Specialist for</a:t>
            </a:r>
          </a:p>
          <a:p>
            <a:pPr>
              <a:lnSpc>
                <a:spcPct val="105000"/>
              </a:lnSpc>
              <a:spcAft>
                <a:spcPts val="0"/>
              </a:spcAft>
              <a:defRPr sz="1800" b="0">
                <a:solidFill>
                  <a:srgbClr val="F3AA43"/>
                </a:solidFill>
                <a:latin typeface="Calibri"/>
              </a:defRPr>
            </a:pPr>
            <a:r>
              <a:t>Standards of Cover</a:t>
            </a:r>
          </a:p>
        </p:txBody>
      </p:sp>
      <p:sp>
        <p:nvSpPr>
          <p:cNvPr id="17" name="Rectangle 16"/>
          <p:cNvSpPr/>
          <p:nvPr/>
        </p:nvSpPr>
        <p:spPr>
          <a:xfrm>
            <a:off x="5084064" y="4581144"/>
            <a:ext cx="1965960" cy="13716"/>
          </a:xfrm>
          <a:prstGeom prst="rect">
            <a:avLst/>
          </a:prstGeom>
          <a:solidFill>
            <a:srgbClr val="71868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5084064" y="4736592"/>
            <a:ext cx="1984248" cy="1673352"/>
          </a:xfrm>
          <a:prstGeom prst="rect">
            <a:avLst/>
          </a:prstGeom>
          <a:noFill/>
        </p:spPr>
        <p:txBody>
          <a:bodyPr wrap="square" lIns="0" tIns="0" rIns="0" bIns="0">
            <a:spAutoFit/>
          </a:bodyPr>
          <a:lstStyle/>
          <a:p>
            <a:pPr>
              <a:lnSpc>
                <a:spcPct val="105000"/>
              </a:lnSpc>
              <a:spcAft>
                <a:spcPts val="0"/>
              </a:spcAft>
              <a:defRPr sz="1800" b="0">
                <a:solidFill>
                  <a:srgbClr val="F2F4F5"/>
                </a:solidFill>
                <a:latin typeface="Calibri"/>
              </a:defRPr>
            </a:pPr>
            <a:r>
              <a:t>Former South Lake Tahoe and Novato fire chief; fire service planning and EMS assessment experience.</a:t>
            </a:r>
          </a:p>
        </p:txBody>
      </p:sp>
      <p:pic>
        <p:nvPicPr>
          <p:cNvPr id="19" name="Picture 18" descr="Portrait of Nitish Sharma. Cropped from a captioned Cosumnes CSD leadership photograph by Craig Pattenaude."/>
          <p:cNvPicPr>
            <a:picLocks noChangeAspect="1"/>
          </p:cNvPicPr>
          <p:nvPr/>
        </p:nvPicPr>
        <p:blipFill>
          <a:blip r:embed="rId6"/>
          <a:srcRect l="52250" t="4878" r="30500" b="69231"/>
          <a:stretch>
            <a:fillRect/>
          </a:stretch>
        </p:blipFill>
        <p:spPr>
          <a:xfrm>
            <a:off x="7328916" y="1517904"/>
            <a:ext cx="1508760" cy="1508760"/>
          </a:xfrm>
          <a:prstGeom prst="rect">
            <a:avLst/>
          </a:prstGeom>
        </p:spPr>
      </p:pic>
      <p:sp>
        <p:nvSpPr>
          <p:cNvPr id="20" name="TextBox 19"/>
          <p:cNvSpPr txBox="1"/>
          <p:nvPr/>
        </p:nvSpPr>
        <p:spPr>
          <a:xfrm>
            <a:off x="7328916" y="3172968"/>
            <a:ext cx="1984248" cy="685800"/>
          </a:xfrm>
          <a:prstGeom prst="rect">
            <a:avLst/>
          </a:prstGeom>
          <a:noFill/>
        </p:spPr>
        <p:txBody>
          <a:bodyPr wrap="square" lIns="0" tIns="0" rIns="0" bIns="0">
            <a:spAutoFit/>
          </a:bodyPr>
          <a:lstStyle/>
          <a:p>
            <a:pPr>
              <a:lnSpc>
                <a:spcPct val="105000"/>
              </a:lnSpc>
              <a:spcAft>
                <a:spcPts val="0"/>
              </a:spcAft>
              <a:defRPr sz="2300" b="1">
                <a:solidFill>
                  <a:srgbClr val="FFFFFF"/>
                </a:solidFill>
                <a:latin typeface="Calibri"/>
              </a:defRPr>
            </a:pPr>
            <a:r>
              <a:t>Nitish</a:t>
            </a:r>
          </a:p>
          <a:p>
            <a:pPr>
              <a:lnSpc>
                <a:spcPct val="105000"/>
              </a:lnSpc>
              <a:spcAft>
                <a:spcPts val="0"/>
              </a:spcAft>
              <a:defRPr sz="2300" b="1">
                <a:solidFill>
                  <a:srgbClr val="FFFFFF"/>
                </a:solidFill>
                <a:latin typeface="Calibri"/>
              </a:defRPr>
            </a:pPr>
            <a:r>
              <a:t>Sharma</a:t>
            </a:r>
          </a:p>
        </p:txBody>
      </p:sp>
      <p:sp>
        <p:nvSpPr>
          <p:cNvPr id="21" name="TextBox 20"/>
          <p:cNvSpPr txBox="1"/>
          <p:nvPr/>
        </p:nvSpPr>
        <p:spPr>
          <a:xfrm>
            <a:off x="7328916" y="3913632"/>
            <a:ext cx="1984248" cy="594360"/>
          </a:xfrm>
          <a:prstGeom prst="rect">
            <a:avLst/>
          </a:prstGeom>
          <a:noFill/>
        </p:spPr>
        <p:txBody>
          <a:bodyPr wrap="square" lIns="0" tIns="0" rIns="0" bIns="0">
            <a:spAutoFit/>
          </a:bodyPr>
          <a:lstStyle/>
          <a:p>
            <a:pPr>
              <a:lnSpc>
                <a:spcPct val="105000"/>
              </a:lnSpc>
              <a:spcAft>
                <a:spcPts val="0"/>
              </a:spcAft>
              <a:defRPr sz="1800" b="0">
                <a:solidFill>
                  <a:srgbClr val="F3AA43"/>
                </a:solidFill>
                <a:latin typeface="Calibri"/>
              </a:defRPr>
            </a:pPr>
            <a:r>
              <a:t>Senior Specialist for</a:t>
            </a:r>
          </a:p>
          <a:p>
            <a:pPr>
              <a:lnSpc>
                <a:spcPct val="105000"/>
              </a:lnSpc>
              <a:spcAft>
                <a:spcPts val="0"/>
              </a:spcAft>
              <a:defRPr sz="1800" b="0">
                <a:solidFill>
                  <a:srgbClr val="F3AA43"/>
                </a:solidFill>
                <a:latin typeface="Calibri"/>
              </a:defRPr>
            </a:pPr>
            <a:r>
              <a:t>Government Finance</a:t>
            </a:r>
          </a:p>
        </p:txBody>
      </p:sp>
      <p:sp>
        <p:nvSpPr>
          <p:cNvPr id="22" name="Rectangle 21"/>
          <p:cNvSpPr/>
          <p:nvPr/>
        </p:nvSpPr>
        <p:spPr>
          <a:xfrm>
            <a:off x="7328916" y="4581144"/>
            <a:ext cx="1965960" cy="13716"/>
          </a:xfrm>
          <a:prstGeom prst="rect">
            <a:avLst/>
          </a:prstGeom>
          <a:solidFill>
            <a:srgbClr val="71868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7328916" y="4736592"/>
            <a:ext cx="1984248" cy="1673352"/>
          </a:xfrm>
          <a:prstGeom prst="rect">
            <a:avLst/>
          </a:prstGeom>
          <a:noFill/>
        </p:spPr>
        <p:txBody>
          <a:bodyPr wrap="square" lIns="0" tIns="0" rIns="0" bIns="0">
            <a:spAutoFit/>
          </a:bodyPr>
          <a:lstStyle/>
          <a:p>
            <a:pPr>
              <a:lnSpc>
                <a:spcPct val="105000"/>
              </a:lnSpc>
              <a:spcAft>
                <a:spcPts val="0"/>
              </a:spcAft>
              <a:defRPr sz="1800" b="0">
                <a:solidFill>
                  <a:srgbClr val="F2F4F5"/>
                </a:solidFill>
                <a:latin typeface="Calibri"/>
              </a:defRPr>
            </a:pPr>
            <a:r>
              <a:t>Former Davis finance director and Cosumnes CSD chief administrative officer; municipal finance expertise.</a:t>
            </a:r>
          </a:p>
        </p:txBody>
      </p:sp>
      <p:pic>
        <p:nvPicPr>
          <p:cNvPr id="24" name="Picture 23" descr="Portrait of Derek Parker. Source and credit in speaker notes."/>
          <p:cNvPicPr>
            <a:picLocks noChangeAspect="1"/>
          </p:cNvPicPr>
          <p:nvPr/>
        </p:nvPicPr>
        <p:blipFill>
          <a:blip r:embed="rId7"/>
          <a:srcRect l="20934" r="21095" b="42029"/>
          <a:stretch>
            <a:fillRect/>
          </a:stretch>
        </p:blipFill>
        <p:spPr>
          <a:xfrm>
            <a:off x="9573768" y="1517904"/>
            <a:ext cx="1508760" cy="1508760"/>
          </a:xfrm>
          <a:prstGeom prst="rect">
            <a:avLst/>
          </a:prstGeom>
        </p:spPr>
      </p:pic>
      <p:sp>
        <p:nvSpPr>
          <p:cNvPr id="25" name="TextBox 24"/>
          <p:cNvSpPr txBox="1"/>
          <p:nvPr/>
        </p:nvSpPr>
        <p:spPr>
          <a:xfrm>
            <a:off x="9573768" y="3172968"/>
            <a:ext cx="1984248" cy="685800"/>
          </a:xfrm>
          <a:prstGeom prst="rect">
            <a:avLst/>
          </a:prstGeom>
          <a:noFill/>
        </p:spPr>
        <p:txBody>
          <a:bodyPr wrap="square" lIns="0" tIns="0" rIns="0" bIns="0">
            <a:spAutoFit/>
          </a:bodyPr>
          <a:lstStyle/>
          <a:p>
            <a:pPr>
              <a:lnSpc>
                <a:spcPct val="105000"/>
              </a:lnSpc>
              <a:spcAft>
                <a:spcPts val="0"/>
              </a:spcAft>
              <a:defRPr sz="2300" b="1">
                <a:solidFill>
                  <a:srgbClr val="FFFFFF"/>
                </a:solidFill>
                <a:latin typeface="Calibri"/>
              </a:defRPr>
            </a:pPr>
            <a:r>
              <a:t>Derek</a:t>
            </a:r>
          </a:p>
          <a:p>
            <a:pPr>
              <a:lnSpc>
                <a:spcPct val="105000"/>
              </a:lnSpc>
              <a:spcAft>
                <a:spcPts val="0"/>
              </a:spcAft>
              <a:defRPr sz="2300" b="1">
                <a:solidFill>
                  <a:srgbClr val="FFFFFF"/>
                </a:solidFill>
                <a:latin typeface="Calibri"/>
              </a:defRPr>
            </a:pPr>
            <a:r>
              <a:t>Parker</a:t>
            </a:r>
          </a:p>
        </p:txBody>
      </p:sp>
      <p:sp>
        <p:nvSpPr>
          <p:cNvPr id="26" name="TextBox 25"/>
          <p:cNvSpPr txBox="1"/>
          <p:nvPr/>
        </p:nvSpPr>
        <p:spPr>
          <a:xfrm>
            <a:off x="9573768" y="3913632"/>
            <a:ext cx="1984248" cy="594360"/>
          </a:xfrm>
          <a:prstGeom prst="rect">
            <a:avLst/>
          </a:prstGeom>
          <a:noFill/>
        </p:spPr>
        <p:txBody>
          <a:bodyPr wrap="square" lIns="0" tIns="0" rIns="0" bIns="0">
            <a:spAutoFit/>
          </a:bodyPr>
          <a:lstStyle/>
          <a:p>
            <a:pPr>
              <a:lnSpc>
                <a:spcPct val="105000"/>
              </a:lnSpc>
              <a:spcAft>
                <a:spcPts val="0"/>
              </a:spcAft>
              <a:defRPr sz="1800" b="0">
                <a:solidFill>
                  <a:srgbClr val="F3AA43"/>
                </a:solidFill>
                <a:latin typeface="Calibri"/>
              </a:defRPr>
            </a:pPr>
            <a:r>
              <a:t>Senior Specialist for</a:t>
            </a:r>
          </a:p>
          <a:p>
            <a:pPr>
              <a:lnSpc>
                <a:spcPct val="105000"/>
              </a:lnSpc>
              <a:spcAft>
                <a:spcPts val="0"/>
              </a:spcAft>
              <a:defRPr sz="1800" b="0">
                <a:solidFill>
                  <a:srgbClr val="F3AA43"/>
                </a:solidFill>
                <a:latin typeface="Calibri"/>
              </a:defRPr>
            </a:pPr>
            <a:r>
              <a:t>Dispatch Operations</a:t>
            </a:r>
          </a:p>
        </p:txBody>
      </p:sp>
      <p:sp>
        <p:nvSpPr>
          <p:cNvPr id="27" name="Rectangle 26"/>
          <p:cNvSpPr/>
          <p:nvPr/>
        </p:nvSpPr>
        <p:spPr>
          <a:xfrm>
            <a:off x="9573768" y="4581144"/>
            <a:ext cx="1965960" cy="13716"/>
          </a:xfrm>
          <a:prstGeom prst="rect">
            <a:avLst/>
          </a:prstGeom>
          <a:solidFill>
            <a:srgbClr val="71868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9573768" y="4736592"/>
            <a:ext cx="1984248" cy="1673352"/>
          </a:xfrm>
          <a:prstGeom prst="rect">
            <a:avLst/>
          </a:prstGeom>
          <a:noFill/>
        </p:spPr>
        <p:txBody>
          <a:bodyPr wrap="square" lIns="0" tIns="0" rIns="0" bIns="0">
            <a:spAutoFit/>
          </a:bodyPr>
          <a:lstStyle/>
          <a:p>
            <a:pPr>
              <a:lnSpc>
                <a:spcPct val="105000"/>
              </a:lnSpc>
              <a:spcAft>
                <a:spcPts val="0"/>
              </a:spcAft>
              <a:defRPr sz="1800" b="0">
                <a:solidFill>
                  <a:srgbClr val="F2F4F5"/>
                </a:solidFill>
                <a:latin typeface="Calibri"/>
              </a:defRPr>
            </a:pPr>
            <a:r>
              <a:t>Former Merced fire chief; former executive director of Sacramento’s regional fire/EMS communications center.</a:t>
            </a:r>
          </a:p>
        </p:txBody>
      </p:sp>
      <p:sp>
        <p:nvSpPr>
          <p:cNvPr id="29" name="Slide number"/>
          <p:cNvSpPr txBox="1"/>
          <p:nvPr/>
        </p:nvSpPr>
        <p:spPr>
          <a:xfrm>
            <a:off x="11475720" y="6492240"/>
            <a:ext cx="411480" cy="246888"/>
          </a:xfrm>
          <a:prstGeom prst="rect">
            <a:avLst/>
          </a:prstGeom>
          <a:noFill/>
        </p:spPr>
        <p:txBody>
          <a:bodyPr wrap="square" lIns="0" tIns="0" rIns="0" bIns="0"/>
          <a:lstStyle/>
          <a:p>
            <a:pPr algn="ctr">
              <a:spcAft>
                <a:spcPts val="0"/>
              </a:spcAft>
            </a:pPr>
            <a:r>
              <a:rPr lang="en-US" sz="1200" b="0">
                <a:solidFill>
                  <a:srgbClr val="FFFFFF"/>
                </a:solidFill>
                <a:latin typeface="Calibri"/>
              </a:rPr>
              <a:t>4</a:t>
            </a:r>
          </a:p>
        </p:txBody>
      </p:sp>
    </p:spTree>
    <p:extLst>
      <p:ext uri="{BB962C8B-B14F-4D97-AF65-F5344CB8AC3E}">
        <p14:creationId xmlns:p14="http://schemas.microsoft.com/office/powerpoint/2010/main" val="34098197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itle 1"/>
          <p:cNvSpPr txBox="1">
            <a:spLocks noGrp="1"/>
          </p:cNvSpPr>
          <p:nvPr>
            <p:ph type="title"/>
          </p:nvPr>
        </p:nvSpPr>
        <p:spPr>
          <a:xfrm>
            <a:off x="594360" y="438912"/>
            <a:ext cx="10972800" cy="640080"/>
          </a:xfrm>
          <a:prstGeom prst="rect">
            <a:avLst/>
          </a:prstGeom>
          <a:noFill/>
        </p:spPr>
        <p:txBody>
          <a:bodyPr wrap="square" lIns="0" tIns="0" rIns="0" bIns="0">
            <a:spAutoFit/>
          </a:bodyPr>
          <a:lstStyle/>
          <a:p>
            <a:pPr marL="0" indent="0" algn="l"/>
            <a:r>
              <a:rPr lang="en-US" sz="3800" b="1">
                <a:solidFill>
                  <a:srgbClr val="22333B"/>
                </a:solidFill>
                <a:latin typeface="Cambria"/>
              </a:rPr>
              <a:t>How the Study Came About and What It Covered</a:t>
            </a:r>
          </a:p>
        </p:txBody>
      </p:sp>
      <p:sp>
        <p:nvSpPr>
          <p:cNvPr id="1000" name="Text 0"/>
          <p:cNvSpPr txBox="1"/>
          <p:nvPr/>
        </p:nvSpPr>
        <p:spPr>
          <a:xfrm>
            <a:off x="548640" y="1261872"/>
            <a:ext cx="6035040" cy="274320"/>
          </a:xfrm>
          <a:prstGeom prst="rect">
            <a:avLst/>
          </a:prstGeom>
          <a:noFill/>
          <a:ln/>
        </p:spPr>
        <p:txBody>
          <a:bodyPr wrap="square" lIns="0" tIns="0" rIns="0" bIns="0" rtlCol="0" anchor="t"/>
          <a:lstStyle/>
          <a:p>
            <a:pPr marL="0" indent="0">
              <a:buNone/>
            </a:pPr>
            <a:r>
              <a:rPr lang="en-US" sz="1400" b="1" dirty="0">
                <a:solidFill>
                  <a:schemeClr val="accent1"/>
                </a:solidFill>
                <a:latin typeface="Calibri" pitchFamily="34" charset="0"/>
                <a:ea typeface="Calibri" pitchFamily="34" charset="-122"/>
                <a:cs typeface="Calibri" pitchFamily="34" charset="-120"/>
              </a:rPr>
              <a:t>LEGISLATIVE DIRECTION</a:t>
            </a:r>
            <a:endParaRPr lang="en-US" sz="1400" dirty="0"/>
          </a:p>
        </p:txBody>
      </p:sp>
      <p:sp>
        <p:nvSpPr>
          <p:cNvPr id="1001" name="Text 1"/>
          <p:cNvSpPr txBox="1"/>
          <p:nvPr/>
        </p:nvSpPr>
        <p:spPr>
          <a:xfrm>
            <a:off x="548639" y="1572768"/>
            <a:ext cx="8816077" cy="777240"/>
          </a:xfrm>
          <a:prstGeom prst="rect">
            <a:avLst/>
          </a:prstGeom>
          <a:noFill/>
          <a:ln/>
        </p:spPr>
        <p:txBody>
          <a:bodyPr wrap="square" lIns="0" tIns="0" rIns="0" bIns="0" rtlCol="0" anchor="t"/>
          <a:lstStyle/>
          <a:p>
            <a:pPr marL="0" indent="0">
              <a:buNone/>
            </a:pPr>
            <a:r>
              <a:rPr lang="en-US" sz="1600" dirty="0">
                <a:solidFill>
                  <a:schemeClr val="tx1"/>
                </a:solidFill>
                <a:latin typeface="Calibri" pitchFamily="34" charset="0"/>
                <a:ea typeface="Calibri" pitchFamily="34" charset="-122"/>
                <a:cs typeface="Calibri" pitchFamily="34" charset="-120"/>
              </a:rPr>
              <a:t>SB 319 (June 2025) required a joint board to study consolidated fire protection. Two elected officials each from Washoe County, Reno, and Sparks oversee the Study.</a:t>
            </a:r>
            <a:endParaRPr lang="en-US" sz="1600" dirty="0"/>
          </a:p>
        </p:txBody>
      </p:sp>
      <p:sp>
        <p:nvSpPr>
          <p:cNvPr id="1002" name="Text 2"/>
          <p:cNvSpPr txBox="1"/>
          <p:nvPr/>
        </p:nvSpPr>
        <p:spPr>
          <a:xfrm>
            <a:off x="6995160" y="1261872"/>
            <a:ext cx="4663440" cy="274320"/>
          </a:xfrm>
          <a:prstGeom prst="rect">
            <a:avLst/>
          </a:prstGeom>
          <a:noFill/>
          <a:ln/>
        </p:spPr>
        <p:txBody>
          <a:bodyPr wrap="square" lIns="0" tIns="0" rIns="0" bIns="0" rtlCol="0" anchor="t"/>
          <a:lstStyle/>
          <a:p>
            <a:pPr marL="0" indent="0">
              <a:buNone/>
            </a:pPr>
            <a:endParaRPr lang="en-US" sz="1400" dirty="0"/>
          </a:p>
        </p:txBody>
      </p:sp>
      <p:sp>
        <p:nvSpPr>
          <p:cNvPr id="1003" name="Text 3"/>
          <p:cNvSpPr txBox="1"/>
          <p:nvPr/>
        </p:nvSpPr>
        <p:spPr>
          <a:xfrm>
            <a:off x="6995160" y="1572768"/>
            <a:ext cx="4663440" cy="777240"/>
          </a:xfrm>
          <a:prstGeom prst="rect">
            <a:avLst/>
          </a:prstGeom>
          <a:noFill/>
          <a:ln/>
        </p:spPr>
        <p:txBody>
          <a:bodyPr wrap="square" lIns="0" tIns="0" rIns="0" bIns="0" rtlCol="0" anchor="t"/>
          <a:lstStyle/>
          <a:p>
            <a:pPr marL="0" indent="0">
              <a:buNone/>
            </a:pPr>
            <a:endParaRPr lang="en-US" sz="1600" dirty="0"/>
          </a:p>
        </p:txBody>
      </p:sp>
      <p:sp>
        <p:nvSpPr>
          <p:cNvPr id="1004" name="quote bar"/>
          <p:cNvSpPr/>
          <p:nvPr/>
        </p:nvSpPr>
        <p:spPr>
          <a:xfrm>
            <a:off x="548640" y="2450592"/>
            <a:ext cx="54864" cy="713232"/>
          </a:xfrm>
          <a:prstGeom prst="rect">
            <a:avLst/>
          </a:prstGeom>
          <a:solidFill>
            <a:schemeClr val="accent1"/>
          </a:solidFill>
          <a:ln/>
        </p:spPr>
        <p:txBody>
          <a:bodyPr/>
          <a:lstStyle/>
          <a:p>
            <a:endParaRPr lang="en-US"/>
          </a:p>
        </p:txBody>
      </p:sp>
      <p:sp>
        <p:nvSpPr>
          <p:cNvPr id="1005" name="Text 5"/>
          <p:cNvSpPr txBox="1"/>
          <p:nvPr/>
        </p:nvSpPr>
        <p:spPr>
          <a:xfrm>
            <a:off x="777240" y="2432304"/>
            <a:ext cx="10865815" cy="749808"/>
          </a:xfrm>
          <a:prstGeom prst="rect">
            <a:avLst/>
          </a:prstGeom>
          <a:noFill/>
          <a:ln/>
        </p:spPr>
        <p:txBody>
          <a:bodyPr wrap="square" lIns="0" tIns="0" rIns="0" bIns="0" rtlCol="0" anchor="ctr"/>
          <a:lstStyle/>
          <a:p>
            <a:pPr marL="0" indent="0">
              <a:buNone/>
            </a:pPr>
            <a:r>
              <a:rPr lang="en-US" sz="1800" i="1" dirty="0">
                <a:solidFill>
                  <a:schemeClr val="tx2"/>
                </a:solidFill>
                <a:latin typeface="Calibri" pitchFamily="34" charset="0"/>
                <a:ea typeface="Calibri" pitchFamily="34" charset="-122"/>
                <a:cs typeface="Calibri" pitchFamily="34" charset="-120"/>
              </a:rPr>
              <a:t>“The Study will evaluate current operations, identify opportunities for collaboration, and recommend strategies to improve service delivery, operational efficiency, and fiscal responsibility.”</a:t>
            </a:r>
            <a:endParaRPr lang="en-US" sz="1800" dirty="0"/>
          </a:p>
        </p:txBody>
      </p:sp>
      <p:sp>
        <p:nvSpPr>
          <p:cNvPr id="1006" name="scope card"/>
          <p:cNvSpPr/>
          <p:nvPr/>
        </p:nvSpPr>
        <p:spPr>
          <a:xfrm>
            <a:off x="548640" y="3310128"/>
            <a:ext cx="3515258" cy="2212848"/>
          </a:xfrm>
          <a:prstGeom prst="roundRect">
            <a:avLst>
              <a:gd name="adj" fmla="val 3306"/>
            </a:avLst>
          </a:prstGeom>
          <a:solidFill>
            <a:schemeClr val="bg2"/>
          </a:solidFill>
          <a:ln/>
        </p:spPr>
        <p:txBody>
          <a:bodyPr/>
          <a:lstStyle/>
          <a:p>
            <a:endParaRPr lang="en-US"/>
          </a:p>
        </p:txBody>
      </p:sp>
      <p:sp>
        <p:nvSpPr>
          <p:cNvPr id="1007" name="Text 7"/>
          <p:cNvSpPr txBox="1"/>
          <p:nvPr/>
        </p:nvSpPr>
        <p:spPr>
          <a:xfrm>
            <a:off x="749808" y="3419856"/>
            <a:ext cx="3112922" cy="347472"/>
          </a:xfrm>
          <a:prstGeom prst="rect">
            <a:avLst/>
          </a:prstGeom>
          <a:noFill/>
          <a:ln/>
        </p:spPr>
        <p:txBody>
          <a:bodyPr wrap="square" lIns="0" tIns="0" rIns="0" bIns="0" rtlCol="0" anchor="t"/>
          <a:lstStyle/>
          <a:p>
            <a:pPr marL="0" indent="0">
              <a:buNone/>
            </a:pPr>
            <a:r>
              <a:rPr lang="en-US" sz="1800" b="1" dirty="0">
                <a:solidFill>
                  <a:schemeClr val="tx2"/>
                </a:solidFill>
                <a:latin typeface="Cambria" pitchFamily="34" charset="0"/>
                <a:ea typeface="Cambria" pitchFamily="34" charset="-122"/>
                <a:cs typeface="Cambria" pitchFamily="34" charset="-120"/>
              </a:rPr>
              <a:t>Our assignment</a:t>
            </a:r>
            <a:endParaRPr lang="en-US" sz="1800" dirty="0"/>
          </a:p>
        </p:txBody>
      </p:sp>
      <p:sp>
        <p:nvSpPr>
          <p:cNvPr id="1008" name="Text 8"/>
          <p:cNvSpPr txBox="1"/>
          <p:nvPr/>
        </p:nvSpPr>
        <p:spPr>
          <a:xfrm>
            <a:off x="749808" y="3822192"/>
            <a:ext cx="3149498" cy="1645920"/>
          </a:xfrm>
          <a:prstGeom prst="rect">
            <a:avLst/>
          </a:prstGeom>
          <a:noFill/>
          <a:ln/>
        </p:spPr>
        <p:txBody>
          <a:bodyPr wrap="square" lIns="0" tIns="0" rIns="0" bIns="0" rtlCol="0" anchor="t"/>
          <a:lstStyle/>
          <a:p>
            <a:pPr marL="177800" indent="-177800">
              <a:spcAft>
                <a:spcPts val="400"/>
              </a:spcAft>
              <a:buSzPct val="100000"/>
              <a:buChar char="•"/>
            </a:pPr>
            <a:r>
              <a:rPr lang="en-US" sz="1600" dirty="0">
                <a:solidFill>
                  <a:schemeClr val="tx1"/>
                </a:solidFill>
                <a:latin typeface="Calibri" pitchFamily="34" charset="0"/>
                <a:ea typeface="Calibri" pitchFamily="34" charset="-122"/>
                <a:cs typeface="Calibri" pitchFamily="34" charset="-120"/>
              </a:rPr>
              <a:t>Assess feasibility, efficiency, and service effects</a:t>
            </a:r>
            <a:endParaRPr lang="en-US" sz="1600" dirty="0"/>
          </a:p>
          <a:p>
            <a:pPr marL="177800" indent="-177800">
              <a:spcAft>
                <a:spcPts val="400"/>
              </a:spcAft>
              <a:buSzPct val="100000"/>
              <a:buChar char="•"/>
            </a:pPr>
            <a:r>
              <a:rPr lang="en-US" sz="1600" dirty="0">
                <a:solidFill>
                  <a:schemeClr val="tx1"/>
                </a:solidFill>
                <a:latin typeface="Calibri" pitchFamily="34" charset="0"/>
                <a:ea typeface="Calibri" pitchFamily="34" charset="-122"/>
                <a:cs typeface="Calibri" pitchFamily="34" charset="-120"/>
              </a:rPr>
              <a:t>Compare governance and funding options</a:t>
            </a:r>
            <a:endParaRPr lang="en-US" sz="1600" dirty="0"/>
          </a:p>
          <a:p>
            <a:pPr marL="177800" indent="-177800">
              <a:spcAft>
                <a:spcPts val="400"/>
              </a:spcAft>
              <a:buSzPct val="100000"/>
              <a:buChar char="•"/>
            </a:pPr>
            <a:r>
              <a:rPr lang="en-US" sz="1600" dirty="0">
                <a:solidFill>
                  <a:schemeClr val="tx1"/>
                </a:solidFill>
                <a:latin typeface="Calibri" pitchFamily="34" charset="0"/>
                <a:ea typeface="Calibri" pitchFamily="34" charset="-122"/>
                <a:cs typeface="Calibri" pitchFamily="34" charset="-120"/>
              </a:rPr>
              <a:t>Recommend an implementation path</a:t>
            </a:r>
            <a:endParaRPr lang="en-US" sz="1600" dirty="0"/>
          </a:p>
        </p:txBody>
      </p:sp>
      <p:sp>
        <p:nvSpPr>
          <p:cNvPr id="1009" name="scope card"/>
          <p:cNvSpPr/>
          <p:nvPr/>
        </p:nvSpPr>
        <p:spPr>
          <a:xfrm>
            <a:off x="4338218" y="3310128"/>
            <a:ext cx="3515258" cy="2212848"/>
          </a:xfrm>
          <a:prstGeom prst="roundRect">
            <a:avLst>
              <a:gd name="adj" fmla="val 3306"/>
            </a:avLst>
          </a:prstGeom>
          <a:solidFill>
            <a:schemeClr val="bg2"/>
          </a:solidFill>
          <a:ln/>
        </p:spPr>
        <p:txBody>
          <a:bodyPr/>
          <a:lstStyle/>
          <a:p>
            <a:endParaRPr lang="en-US"/>
          </a:p>
        </p:txBody>
      </p:sp>
      <p:sp>
        <p:nvSpPr>
          <p:cNvPr id="1010" name="Text 10"/>
          <p:cNvSpPr txBox="1"/>
          <p:nvPr/>
        </p:nvSpPr>
        <p:spPr>
          <a:xfrm>
            <a:off x="4539386" y="3419856"/>
            <a:ext cx="3112922" cy="347472"/>
          </a:xfrm>
          <a:prstGeom prst="rect">
            <a:avLst/>
          </a:prstGeom>
          <a:noFill/>
          <a:ln/>
        </p:spPr>
        <p:txBody>
          <a:bodyPr wrap="square" lIns="0" tIns="0" rIns="0" bIns="0" rtlCol="0" anchor="t"/>
          <a:lstStyle/>
          <a:p>
            <a:pPr marL="0" indent="0">
              <a:buNone/>
            </a:pPr>
            <a:r>
              <a:rPr lang="en-US" sz="1800" b="1" dirty="0">
                <a:solidFill>
                  <a:schemeClr val="tx2"/>
                </a:solidFill>
                <a:latin typeface="Cambria" pitchFamily="34" charset="0"/>
                <a:ea typeface="Cambria" pitchFamily="34" charset="-122"/>
                <a:cs typeface="Cambria" pitchFamily="34" charset="-120"/>
              </a:rPr>
              <a:t>What we examined</a:t>
            </a:r>
            <a:endParaRPr lang="en-US" sz="1800" dirty="0"/>
          </a:p>
        </p:txBody>
      </p:sp>
      <p:sp>
        <p:nvSpPr>
          <p:cNvPr id="1011" name="Text 11"/>
          <p:cNvSpPr txBox="1"/>
          <p:nvPr/>
        </p:nvSpPr>
        <p:spPr>
          <a:xfrm>
            <a:off x="4539386" y="3822192"/>
            <a:ext cx="3149498" cy="1645920"/>
          </a:xfrm>
          <a:prstGeom prst="rect">
            <a:avLst/>
          </a:prstGeom>
          <a:noFill/>
          <a:ln/>
        </p:spPr>
        <p:txBody>
          <a:bodyPr wrap="square" lIns="0" tIns="0" rIns="0" bIns="0" rtlCol="0" anchor="t"/>
          <a:lstStyle/>
          <a:p>
            <a:pPr marL="177800" indent="-177800">
              <a:spcAft>
                <a:spcPts val="400"/>
              </a:spcAft>
              <a:buSzPct val="100000"/>
              <a:buChar char="•"/>
            </a:pPr>
            <a:r>
              <a:rPr lang="en-US" sz="1600" dirty="0">
                <a:solidFill>
                  <a:schemeClr val="tx1"/>
                </a:solidFill>
                <a:latin typeface="Calibri" pitchFamily="34" charset="0"/>
                <a:ea typeface="Calibri" pitchFamily="34" charset="-122"/>
                <a:cs typeface="Calibri" pitchFamily="34" charset="-120"/>
              </a:rPr>
              <a:t>Reno, Sparks, TMFPD operations</a:t>
            </a:r>
            <a:endParaRPr lang="en-US" sz="1600" dirty="0"/>
          </a:p>
          <a:p>
            <a:pPr marL="177800" indent="-177800">
              <a:spcAft>
                <a:spcPts val="400"/>
              </a:spcAft>
              <a:buSzPct val="100000"/>
              <a:buChar char="•"/>
            </a:pPr>
            <a:r>
              <a:rPr lang="en-US" sz="1600" dirty="0">
                <a:solidFill>
                  <a:schemeClr val="tx1"/>
                </a:solidFill>
                <a:latin typeface="Calibri" pitchFamily="34" charset="0"/>
                <a:ea typeface="Calibri" pitchFamily="34" charset="-122"/>
                <a:cs typeface="Calibri" pitchFamily="34" charset="-120"/>
              </a:rPr>
              <a:t>Risk, growth, response, and coverage</a:t>
            </a:r>
            <a:endParaRPr lang="en-US" sz="1600" dirty="0"/>
          </a:p>
          <a:p>
            <a:pPr marL="177800" indent="-177800">
              <a:spcAft>
                <a:spcPts val="400"/>
              </a:spcAft>
              <a:buSzPct val="100000"/>
              <a:buChar char="•"/>
            </a:pPr>
            <a:r>
              <a:rPr lang="en-US" sz="1600" dirty="0">
                <a:solidFill>
                  <a:schemeClr val="tx1"/>
                </a:solidFill>
                <a:latin typeface="Calibri" pitchFamily="34" charset="0"/>
                <a:ea typeface="Calibri" pitchFamily="34" charset="-122"/>
                <a:cs typeface="Calibri" pitchFamily="34" charset="-120"/>
              </a:rPr>
              <a:t>Staffing, facilities, and apparatus</a:t>
            </a:r>
            <a:endParaRPr lang="en-US" sz="1600" dirty="0"/>
          </a:p>
          <a:p>
            <a:pPr marL="177800" indent="-177800">
              <a:spcAft>
                <a:spcPts val="400"/>
              </a:spcAft>
              <a:buSzPct val="100000"/>
              <a:buChar char="•"/>
            </a:pPr>
            <a:r>
              <a:rPr lang="en-US" sz="1600" dirty="0">
                <a:solidFill>
                  <a:schemeClr val="tx1"/>
                </a:solidFill>
                <a:latin typeface="Calibri" pitchFamily="34" charset="0"/>
                <a:ea typeface="Calibri" pitchFamily="34" charset="-122"/>
                <a:cs typeface="Calibri" pitchFamily="34" charset="-120"/>
              </a:rPr>
              <a:t>EMS, dispatch, governance, costs</a:t>
            </a:r>
            <a:endParaRPr lang="en-US" sz="1600" dirty="0"/>
          </a:p>
        </p:txBody>
      </p:sp>
      <p:sp>
        <p:nvSpPr>
          <p:cNvPr id="1012" name="scope card"/>
          <p:cNvSpPr/>
          <p:nvPr/>
        </p:nvSpPr>
        <p:spPr>
          <a:xfrm>
            <a:off x="8127797" y="3310128"/>
            <a:ext cx="3515258" cy="2212848"/>
          </a:xfrm>
          <a:prstGeom prst="roundRect">
            <a:avLst>
              <a:gd name="adj" fmla="val 3306"/>
            </a:avLst>
          </a:prstGeom>
          <a:solidFill>
            <a:schemeClr val="bg2"/>
          </a:solidFill>
          <a:ln/>
        </p:spPr>
        <p:txBody>
          <a:bodyPr/>
          <a:lstStyle/>
          <a:p>
            <a:endParaRPr lang="en-US"/>
          </a:p>
        </p:txBody>
      </p:sp>
      <p:sp>
        <p:nvSpPr>
          <p:cNvPr id="1013" name="Text 13"/>
          <p:cNvSpPr txBox="1"/>
          <p:nvPr/>
        </p:nvSpPr>
        <p:spPr>
          <a:xfrm>
            <a:off x="8328965" y="3419856"/>
            <a:ext cx="3112922" cy="347472"/>
          </a:xfrm>
          <a:prstGeom prst="rect">
            <a:avLst/>
          </a:prstGeom>
          <a:noFill/>
          <a:ln/>
        </p:spPr>
        <p:txBody>
          <a:bodyPr wrap="square" lIns="0" tIns="0" rIns="0" bIns="0" rtlCol="0" anchor="t"/>
          <a:lstStyle/>
          <a:p>
            <a:pPr marL="0" indent="0">
              <a:buNone/>
            </a:pPr>
            <a:r>
              <a:rPr lang="en-US" sz="1800" b="1" dirty="0">
                <a:solidFill>
                  <a:schemeClr val="tx2"/>
                </a:solidFill>
                <a:latin typeface="Cambria" pitchFamily="34" charset="0"/>
                <a:ea typeface="Cambria" pitchFamily="34" charset="-122"/>
                <a:cs typeface="Cambria" pitchFamily="34" charset="-120"/>
              </a:rPr>
              <a:t>Our process</a:t>
            </a:r>
            <a:endParaRPr lang="en-US" sz="1800" dirty="0"/>
          </a:p>
        </p:txBody>
      </p:sp>
      <p:sp>
        <p:nvSpPr>
          <p:cNvPr id="1014" name="Text 14"/>
          <p:cNvSpPr txBox="1"/>
          <p:nvPr/>
        </p:nvSpPr>
        <p:spPr>
          <a:xfrm>
            <a:off x="8328965" y="3822192"/>
            <a:ext cx="3149498" cy="1645920"/>
          </a:xfrm>
          <a:prstGeom prst="rect">
            <a:avLst/>
          </a:prstGeom>
          <a:noFill/>
          <a:ln/>
        </p:spPr>
        <p:txBody>
          <a:bodyPr wrap="square" lIns="0" tIns="0" rIns="0" bIns="0" rtlCol="0" anchor="t"/>
          <a:lstStyle/>
          <a:p>
            <a:pPr marL="177800" indent="-177800">
              <a:spcAft>
                <a:spcPts val="400"/>
              </a:spcAft>
              <a:buSzPct val="100000"/>
              <a:buChar char="•"/>
            </a:pPr>
            <a:r>
              <a:rPr lang="en-US" sz="1600" dirty="0">
                <a:solidFill>
                  <a:schemeClr val="tx1"/>
                </a:solidFill>
                <a:latin typeface="Calibri" pitchFamily="34" charset="0"/>
                <a:ea typeface="Calibri" pitchFamily="34" charset="-122"/>
                <a:cs typeface="Calibri" pitchFamily="34" charset="-120"/>
              </a:rPr>
              <a:t>Agency records and prior studies</a:t>
            </a:r>
            <a:endParaRPr lang="en-US" sz="1600" dirty="0"/>
          </a:p>
          <a:p>
            <a:pPr marL="177800" indent="-177800">
              <a:spcAft>
                <a:spcPts val="400"/>
              </a:spcAft>
              <a:buSzPct val="100000"/>
              <a:buChar char="•"/>
            </a:pPr>
            <a:r>
              <a:rPr lang="en-US" sz="1600" dirty="0">
                <a:solidFill>
                  <a:schemeClr val="tx1"/>
                </a:solidFill>
                <a:latin typeface="Calibri" pitchFamily="34" charset="0"/>
                <a:ea typeface="Calibri" pitchFamily="34" charset="-122"/>
                <a:cs typeface="Calibri" pitchFamily="34" charset="-120"/>
              </a:rPr>
              <a:t>Agency and stakeholder consultation</a:t>
            </a:r>
            <a:endParaRPr lang="en-US" sz="1600" dirty="0"/>
          </a:p>
          <a:p>
            <a:pPr marL="177800" indent="-177800">
              <a:spcAft>
                <a:spcPts val="400"/>
              </a:spcAft>
              <a:buSzPct val="100000"/>
              <a:buChar char="•"/>
            </a:pPr>
            <a:r>
              <a:rPr lang="en-US" sz="1600" dirty="0">
                <a:solidFill>
                  <a:schemeClr val="tx1"/>
                </a:solidFill>
                <a:latin typeface="Calibri" pitchFamily="34" charset="0"/>
                <a:ea typeface="Calibri" pitchFamily="34" charset="-122"/>
                <a:cs typeface="Calibri" pitchFamily="34" charset="-120"/>
              </a:rPr>
              <a:t>Demand, response, coverage analysis</a:t>
            </a:r>
            <a:endParaRPr lang="en-US" sz="1600" dirty="0"/>
          </a:p>
          <a:p>
            <a:pPr marL="177800" indent="-177800">
              <a:spcAft>
                <a:spcPts val="400"/>
              </a:spcAft>
              <a:buSzPct val="100000"/>
              <a:buChar char="•"/>
            </a:pPr>
            <a:r>
              <a:rPr lang="en-US" sz="1600" dirty="0">
                <a:solidFill>
                  <a:schemeClr val="tx1"/>
                </a:solidFill>
                <a:latin typeface="Calibri" pitchFamily="34" charset="0"/>
                <a:ea typeface="Calibri" pitchFamily="34" charset="-122"/>
                <a:cs typeface="Calibri" pitchFamily="34" charset="-120"/>
              </a:rPr>
              <a:t>Options for public and board review</a:t>
            </a:r>
            <a:endParaRPr lang="en-US" sz="1600" dirty="0"/>
          </a:p>
        </p:txBody>
      </p:sp>
      <p:sp>
        <p:nvSpPr>
          <p:cNvPr id="1015" name="Slide number"/>
          <p:cNvSpPr txBox="1"/>
          <p:nvPr/>
        </p:nvSpPr>
        <p:spPr>
          <a:xfrm>
            <a:off x="11475720" y="6492240"/>
            <a:ext cx="411480" cy="246888"/>
          </a:xfrm>
          <a:prstGeom prst="rect">
            <a:avLst/>
          </a:prstGeom>
          <a:noFill/>
        </p:spPr>
        <p:txBody>
          <a:bodyPr wrap="square" lIns="0" tIns="0" rIns="0" bIns="0"/>
          <a:lstStyle/>
          <a:p>
            <a:pPr algn="ctr">
              <a:spcAft>
                <a:spcPts val="0"/>
              </a:spcAft>
            </a:pPr>
            <a:r>
              <a:rPr lang="en-US" sz="1200" b="0">
                <a:solidFill>
                  <a:srgbClr val="48606B"/>
                </a:solidFill>
                <a:latin typeface="Calibri"/>
              </a:rPr>
              <a:t>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itle 1"/>
          <p:cNvSpPr txBox="1">
            <a:spLocks noGrp="1"/>
          </p:cNvSpPr>
          <p:nvPr>
            <p:ph type="title"/>
          </p:nvPr>
        </p:nvSpPr>
        <p:spPr>
          <a:xfrm>
            <a:off x="594360" y="438912"/>
            <a:ext cx="10972800" cy="584775"/>
          </a:xfrm>
          <a:prstGeom prst="rect">
            <a:avLst/>
          </a:prstGeom>
          <a:noFill/>
        </p:spPr>
        <p:txBody>
          <a:bodyPr wrap="square" lIns="0" tIns="0" rIns="0" bIns="0">
            <a:spAutoFit/>
          </a:bodyPr>
          <a:lstStyle/>
          <a:p>
            <a:pPr marL="0" indent="0" algn="l"/>
            <a:r>
              <a:rPr lang="en-US" sz="3800" b="1" dirty="0">
                <a:solidFill>
                  <a:srgbClr val="22333B"/>
                </a:solidFill>
                <a:latin typeface="Cambria"/>
              </a:rPr>
              <a:t>Multiple Studies, One Consistent Message</a:t>
            </a:r>
          </a:p>
        </p:txBody>
      </p:sp>
      <p:sp>
        <p:nvSpPr>
          <p:cNvPr id="1000" name="timeline"/>
          <p:cNvSpPr/>
          <p:nvPr/>
        </p:nvSpPr>
        <p:spPr>
          <a:xfrm>
            <a:off x="548640" y="1700784"/>
            <a:ext cx="11002975" cy="0"/>
          </a:xfrm>
          <a:prstGeom prst="line">
            <a:avLst/>
          </a:prstGeom>
          <a:noFill/>
          <a:ln w="15875">
            <a:solidFill>
              <a:schemeClr val="accent4"/>
            </a:solidFill>
            <a:prstDash val="solid"/>
          </a:ln>
        </p:spPr>
        <p:txBody>
          <a:bodyPr/>
          <a:lstStyle/>
          <a:p>
            <a:endParaRPr lang="en-US"/>
          </a:p>
        </p:txBody>
      </p:sp>
      <p:sp>
        <p:nvSpPr>
          <p:cNvPr id="1001" name="Text 1"/>
          <p:cNvSpPr txBox="1"/>
          <p:nvPr/>
        </p:nvSpPr>
        <p:spPr>
          <a:xfrm>
            <a:off x="548640" y="1207008"/>
            <a:ext cx="1295362" cy="329184"/>
          </a:xfrm>
          <a:prstGeom prst="rect">
            <a:avLst/>
          </a:prstGeom>
          <a:noFill/>
          <a:ln/>
        </p:spPr>
        <p:txBody>
          <a:bodyPr wrap="square" lIns="0" tIns="0" rIns="0" bIns="0" rtlCol="0" anchor="t"/>
          <a:lstStyle/>
          <a:p>
            <a:pPr marL="0" indent="0">
              <a:buNone/>
            </a:pPr>
            <a:r>
              <a:rPr lang="en-US" sz="1800" b="1" dirty="0">
                <a:solidFill>
                  <a:schemeClr val="accent1"/>
                </a:solidFill>
                <a:latin typeface="Calibri" pitchFamily="34" charset="0"/>
                <a:ea typeface="Calibri" pitchFamily="34" charset="-122"/>
                <a:cs typeface="Calibri" pitchFamily="34" charset="-120"/>
              </a:rPr>
              <a:t>2003</a:t>
            </a:r>
            <a:endParaRPr lang="en-US" sz="1800" dirty="0"/>
          </a:p>
        </p:txBody>
      </p:sp>
      <p:sp>
        <p:nvSpPr>
          <p:cNvPr id="1002" name="milestone"/>
          <p:cNvSpPr/>
          <p:nvPr/>
        </p:nvSpPr>
        <p:spPr>
          <a:xfrm>
            <a:off x="548640" y="1627632"/>
            <a:ext cx="146304" cy="146304"/>
          </a:xfrm>
          <a:prstGeom prst="ellipse">
            <a:avLst/>
          </a:prstGeom>
          <a:solidFill>
            <a:schemeClr val="accent1"/>
          </a:solidFill>
          <a:ln/>
        </p:spPr>
        <p:txBody>
          <a:bodyPr/>
          <a:lstStyle/>
          <a:p>
            <a:endParaRPr lang="en-US"/>
          </a:p>
        </p:txBody>
      </p:sp>
      <p:sp>
        <p:nvSpPr>
          <p:cNvPr id="1003" name="Text 3"/>
          <p:cNvSpPr txBox="1"/>
          <p:nvPr/>
        </p:nvSpPr>
        <p:spPr>
          <a:xfrm>
            <a:off x="548640" y="1883664"/>
            <a:ext cx="1258786" cy="914400"/>
          </a:xfrm>
          <a:prstGeom prst="rect">
            <a:avLst/>
          </a:prstGeom>
          <a:noFill/>
          <a:ln/>
        </p:spPr>
        <p:txBody>
          <a:bodyPr wrap="square" lIns="0" tIns="0" rIns="0" bIns="0" rtlCol="0" anchor="t"/>
          <a:lstStyle/>
          <a:p>
            <a:pPr marL="0" indent="0">
              <a:buNone/>
            </a:pPr>
            <a:r>
              <a:rPr lang="en-US" sz="1600" dirty="0">
                <a:solidFill>
                  <a:schemeClr val="tx1"/>
                </a:solidFill>
                <a:latin typeface="Calibri" pitchFamily="34" charset="0"/>
                <a:ea typeface="Calibri" pitchFamily="34" charset="-122"/>
                <a:cs typeface="Calibri" pitchFamily="34" charset="-120"/>
              </a:rPr>
              <a:t>Sierra Forest FPD Service Alternatives</a:t>
            </a:r>
            <a:endParaRPr lang="en-US" sz="1600" dirty="0"/>
          </a:p>
        </p:txBody>
      </p:sp>
      <p:sp>
        <p:nvSpPr>
          <p:cNvPr id="1004" name="Text 4"/>
          <p:cNvSpPr txBox="1"/>
          <p:nvPr/>
        </p:nvSpPr>
        <p:spPr>
          <a:xfrm>
            <a:off x="1935442" y="1207008"/>
            <a:ext cx="1295362" cy="329184"/>
          </a:xfrm>
          <a:prstGeom prst="rect">
            <a:avLst/>
          </a:prstGeom>
          <a:noFill/>
          <a:ln/>
        </p:spPr>
        <p:txBody>
          <a:bodyPr wrap="square" lIns="0" tIns="0" rIns="0" bIns="0" rtlCol="0" anchor="t"/>
          <a:lstStyle/>
          <a:p>
            <a:pPr marL="0" indent="0">
              <a:buNone/>
            </a:pPr>
            <a:r>
              <a:rPr lang="en-US" sz="1800" b="1" dirty="0">
                <a:solidFill>
                  <a:schemeClr val="accent1"/>
                </a:solidFill>
                <a:latin typeface="Calibri" pitchFamily="34" charset="0"/>
                <a:ea typeface="Calibri" pitchFamily="34" charset="-122"/>
                <a:cs typeface="Calibri" pitchFamily="34" charset="-120"/>
              </a:rPr>
              <a:t>2004</a:t>
            </a:r>
            <a:endParaRPr lang="en-US" sz="1800" dirty="0"/>
          </a:p>
        </p:txBody>
      </p:sp>
      <p:sp>
        <p:nvSpPr>
          <p:cNvPr id="1005" name="milestone"/>
          <p:cNvSpPr/>
          <p:nvPr/>
        </p:nvSpPr>
        <p:spPr>
          <a:xfrm>
            <a:off x="1935442" y="1627632"/>
            <a:ext cx="146304" cy="146304"/>
          </a:xfrm>
          <a:prstGeom prst="ellipse">
            <a:avLst/>
          </a:prstGeom>
          <a:solidFill>
            <a:schemeClr val="accent1"/>
          </a:solidFill>
          <a:ln/>
        </p:spPr>
        <p:txBody>
          <a:bodyPr/>
          <a:lstStyle/>
          <a:p>
            <a:endParaRPr lang="en-US"/>
          </a:p>
        </p:txBody>
      </p:sp>
      <p:sp>
        <p:nvSpPr>
          <p:cNvPr id="1006" name="Text 6"/>
          <p:cNvSpPr txBox="1"/>
          <p:nvPr/>
        </p:nvSpPr>
        <p:spPr>
          <a:xfrm>
            <a:off x="1935442" y="1883664"/>
            <a:ext cx="1258786" cy="914400"/>
          </a:xfrm>
          <a:prstGeom prst="rect">
            <a:avLst/>
          </a:prstGeom>
          <a:noFill/>
          <a:ln/>
        </p:spPr>
        <p:txBody>
          <a:bodyPr wrap="square" lIns="0" tIns="0" rIns="0" bIns="0" rtlCol="0" anchor="t"/>
          <a:lstStyle/>
          <a:p>
            <a:pPr marL="0" indent="0">
              <a:buNone/>
            </a:pPr>
            <a:r>
              <a:rPr lang="en-US" sz="1600" dirty="0">
                <a:solidFill>
                  <a:schemeClr val="tx1"/>
                </a:solidFill>
                <a:latin typeface="Calibri" pitchFamily="34" charset="0"/>
                <a:ea typeface="Calibri" pitchFamily="34" charset="-122"/>
                <a:cs typeface="Calibri" pitchFamily="34" charset="-120"/>
              </a:rPr>
              <a:t>Sierra Forest FPD Phase 2</a:t>
            </a:r>
            <a:endParaRPr lang="en-US" sz="1600" dirty="0"/>
          </a:p>
        </p:txBody>
      </p:sp>
      <p:sp>
        <p:nvSpPr>
          <p:cNvPr id="1007" name="Text 7"/>
          <p:cNvSpPr txBox="1"/>
          <p:nvPr/>
        </p:nvSpPr>
        <p:spPr>
          <a:xfrm>
            <a:off x="3322244" y="1207008"/>
            <a:ext cx="1295362" cy="329184"/>
          </a:xfrm>
          <a:prstGeom prst="rect">
            <a:avLst/>
          </a:prstGeom>
          <a:noFill/>
          <a:ln/>
        </p:spPr>
        <p:txBody>
          <a:bodyPr wrap="square" lIns="0" tIns="0" rIns="0" bIns="0" rtlCol="0" anchor="t"/>
          <a:lstStyle/>
          <a:p>
            <a:pPr marL="0" indent="0">
              <a:buNone/>
            </a:pPr>
            <a:r>
              <a:rPr lang="en-US" sz="1800" b="1" dirty="0">
                <a:solidFill>
                  <a:schemeClr val="accent1"/>
                </a:solidFill>
                <a:latin typeface="Calibri" pitchFamily="34" charset="0"/>
                <a:ea typeface="Calibri" pitchFamily="34" charset="-122"/>
                <a:cs typeface="Calibri" pitchFamily="34" charset="-120"/>
              </a:rPr>
              <a:t>2009–11</a:t>
            </a:r>
            <a:endParaRPr lang="en-US" sz="1800" dirty="0"/>
          </a:p>
        </p:txBody>
      </p:sp>
      <p:sp>
        <p:nvSpPr>
          <p:cNvPr id="1008" name="milestone"/>
          <p:cNvSpPr/>
          <p:nvPr/>
        </p:nvSpPr>
        <p:spPr>
          <a:xfrm>
            <a:off x="3322244" y="1627632"/>
            <a:ext cx="146304" cy="146304"/>
          </a:xfrm>
          <a:prstGeom prst="ellipse">
            <a:avLst/>
          </a:prstGeom>
          <a:solidFill>
            <a:schemeClr val="accent1"/>
          </a:solidFill>
          <a:ln/>
        </p:spPr>
        <p:txBody>
          <a:bodyPr/>
          <a:lstStyle/>
          <a:p>
            <a:endParaRPr lang="en-US"/>
          </a:p>
        </p:txBody>
      </p:sp>
      <p:sp>
        <p:nvSpPr>
          <p:cNvPr id="1009" name="Text 9"/>
          <p:cNvSpPr txBox="1"/>
          <p:nvPr/>
        </p:nvSpPr>
        <p:spPr>
          <a:xfrm>
            <a:off x="3322244" y="1883664"/>
            <a:ext cx="1258786" cy="914400"/>
          </a:xfrm>
          <a:prstGeom prst="rect">
            <a:avLst/>
          </a:prstGeom>
          <a:noFill/>
          <a:ln/>
        </p:spPr>
        <p:txBody>
          <a:bodyPr wrap="square" lIns="0" tIns="0" rIns="0" bIns="0" rtlCol="0" anchor="t"/>
          <a:lstStyle/>
          <a:p>
            <a:pPr marL="0" indent="0">
              <a:buNone/>
            </a:pPr>
            <a:r>
              <a:rPr lang="en-US" sz="1600" dirty="0">
                <a:solidFill>
                  <a:schemeClr val="tx1"/>
                </a:solidFill>
                <a:latin typeface="Calibri" pitchFamily="34" charset="0"/>
                <a:ea typeface="Calibri" pitchFamily="34" charset="-122"/>
                <a:cs typeface="Calibri" pitchFamily="34" charset="-120"/>
              </a:rPr>
              <a:t>Fire/EMS Master Plan and Standards of Cover</a:t>
            </a:r>
            <a:endParaRPr lang="en-US" sz="1600" dirty="0"/>
          </a:p>
        </p:txBody>
      </p:sp>
      <p:sp>
        <p:nvSpPr>
          <p:cNvPr id="1010" name="Text 10"/>
          <p:cNvSpPr txBox="1"/>
          <p:nvPr/>
        </p:nvSpPr>
        <p:spPr>
          <a:xfrm>
            <a:off x="4709046" y="1207008"/>
            <a:ext cx="1295362" cy="329184"/>
          </a:xfrm>
          <a:prstGeom prst="rect">
            <a:avLst/>
          </a:prstGeom>
          <a:noFill/>
          <a:ln/>
        </p:spPr>
        <p:txBody>
          <a:bodyPr wrap="square" lIns="0" tIns="0" rIns="0" bIns="0" rtlCol="0" anchor="t"/>
          <a:lstStyle/>
          <a:p>
            <a:pPr marL="0" indent="0">
              <a:buNone/>
            </a:pPr>
            <a:r>
              <a:rPr lang="en-US" sz="1800" b="1" dirty="0">
                <a:solidFill>
                  <a:schemeClr val="accent1"/>
                </a:solidFill>
                <a:latin typeface="Calibri" pitchFamily="34" charset="0"/>
                <a:ea typeface="Calibri" pitchFamily="34" charset="-122"/>
                <a:cs typeface="Calibri" pitchFamily="34" charset="-120"/>
              </a:rPr>
              <a:t>2012</a:t>
            </a:r>
            <a:endParaRPr lang="en-US" sz="1800" dirty="0"/>
          </a:p>
        </p:txBody>
      </p:sp>
      <p:sp>
        <p:nvSpPr>
          <p:cNvPr id="1011" name="milestone"/>
          <p:cNvSpPr/>
          <p:nvPr/>
        </p:nvSpPr>
        <p:spPr>
          <a:xfrm>
            <a:off x="4709046" y="1627632"/>
            <a:ext cx="146304" cy="146304"/>
          </a:xfrm>
          <a:prstGeom prst="ellipse">
            <a:avLst/>
          </a:prstGeom>
          <a:solidFill>
            <a:schemeClr val="accent1"/>
          </a:solidFill>
          <a:ln/>
        </p:spPr>
        <p:txBody>
          <a:bodyPr/>
          <a:lstStyle/>
          <a:p>
            <a:endParaRPr lang="en-US"/>
          </a:p>
        </p:txBody>
      </p:sp>
      <p:sp>
        <p:nvSpPr>
          <p:cNvPr id="1012" name="Text 12"/>
          <p:cNvSpPr txBox="1"/>
          <p:nvPr/>
        </p:nvSpPr>
        <p:spPr>
          <a:xfrm>
            <a:off x="4709046" y="1883664"/>
            <a:ext cx="1258786" cy="914400"/>
          </a:xfrm>
          <a:prstGeom prst="rect">
            <a:avLst/>
          </a:prstGeom>
          <a:noFill/>
          <a:ln/>
        </p:spPr>
        <p:txBody>
          <a:bodyPr wrap="square" lIns="0" tIns="0" rIns="0" bIns="0" rtlCol="0" anchor="t"/>
          <a:lstStyle/>
          <a:p>
            <a:pPr marL="0" indent="0">
              <a:buNone/>
            </a:pPr>
            <a:r>
              <a:rPr lang="en-US" sz="1600" dirty="0">
                <a:solidFill>
                  <a:schemeClr val="tx1"/>
                </a:solidFill>
                <a:latin typeface="Calibri" pitchFamily="34" charset="0"/>
                <a:ea typeface="Calibri" pitchFamily="34" charset="-122"/>
                <a:cs typeface="Calibri" pitchFamily="34" charset="-120"/>
              </a:rPr>
              <a:t>Washoe County EMS Systems Analysis</a:t>
            </a:r>
            <a:endParaRPr lang="en-US" sz="1600" dirty="0"/>
          </a:p>
        </p:txBody>
      </p:sp>
      <p:sp>
        <p:nvSpPr>
          <p:cNvPr id="1013" name="Text 13"/>
          <p:cNvSpPr txBox="1"/>
          <p:nvPr/>
        </p:nvSpPr>
        <p:spPr>
          <a:xfrm>
            <a:off x="6095848" y="1207008"/>
            <a:ext cx="1295362" cy="329184"/>
          </a:xfrm>
          <a:prstGeom prst="rect">
            <a:avLst/>
          </a:prstGeom>
          <a:noFill/>
          <a:ln/>
        </p:spPr>
        <p:txBody>
          <a:bodyPr wrap="square" lIns="0" tIns="0" rIns="0" bIns="0" rtlCol="0" anchor="t"/>
          <a:lstStyle/>
          <a:p>
            <a:pPr marL="0" indent="0">
              <a:buNone/>
            </a:pPr>
            <a:r>
              <a:rPr lang="en-US" sz="1800" b="1" dirty="0">
                <a:solidFill>
                  <a:schemeClr val="accent1"/>
                </a:solidFill>
                <a:latin typeface="Calibri" pitchFamily="34" charset="0"/>
                <a:ea typeface="Calibri" pitchFamily="34" charset="-122"/>
                <a:cs typeface="Calibri" pitchFamily="34" charset="-120"/>
              </a:rPr>
              <a:t>2014</a:t>
            </a:r>
            <a:endParaRPr lang="en-US" sz="1800" dirty="0"/>
          </a:p>
        </p:txBody>
      </p:sp>
      <p:sp>
        <p:nvSpPr>
          <p:cNvPr id="1014" name="milestone"/>
          <p:cNvSpPr/>
          <p:nvPr/>
        </p:nvSpPr>
        <p:spPr>
          <a:xfrm>
            <a:off x="6095848" y="1627632"/>
            <a:ext cx="146304" cy="146304"/>
          </a:xfrm>
          <a:prstGeom prst="ellipse">
            <a:avLst/>
          </a:prstGeom>
          <a:solidFill>
            <a:schemeClr val="accent1"/>
          </a:solidFill>
          <a:ln/>
        </p:spPr>
        <p:txBody>
          <a:bodyPr/>
          <a:lstStyle/>
          <a:p>
            <a:endParaRPr lang="en-US"/>
          </a:p>
        </p:txBody>
      </p:sp>
      <p:sp>
        <p:nvSpPr>
          <p:cNvPr id="1015" name="Text 15"/>
          <p:cNvSpPr txBox="1"/>
          <p:nvPr/>
        </p:nvSpPr>
        <p:spPr>
          <a:xfrm>
            <a:off x="6095848" y="1883664"/>
            <a:ext cx="1258786" cy="914400"/>
          </a:xfrm>
          <a:prstGeom prst="rect">
            <a:avLst/>
          </a:prstGeom>
          <a:noFill/>
          <a:ln/>
        </p:spPr>
        <p:txBody>
          <a:bodyPr wrap="square" lIns="0" tIns="0" rIns="0" bIns="0" rtlCol="0" anchor="t"/>
          <a:lstStyle/>
          <a:p>
            <a:pPr marL="0" indent="0">
              <a:buNone/>
            </a:pPr>
            <a:r>
              <a:rPr lang="en-US" sz="1600" dirty="0">
                <a:solidFill>
                  <a:schemeClr val="tx1"/>
                </a:solidFill>
                <a:latin typeface="Calibri" pitchFamily="34" charset="0"/>
                <a:ea typeface="Calibri" pitchFamily="34" charset="-122"/>
                <a:cs typeface="Calibri" pitchFamily="34" charset="-120"/>
              </a:rPr>
              <a:t>Blue Ribbon Committee, Regional Fire</a:t>
            </a:r>
            <a:endParaRPr lang="en-US" sz="1600" dirty="0"/>
          </a:p>
        </p:txBody>
      </p:sp>
      <p:sp>
        <p:nvSpPr>
          <p:cNvPr id="1016" name="Text 16"/>
          <p:cNvSpPr txBox="1"/>
          <p:nvPr/>
        </p:nvSpPr>
        <p:spPr>
          <a:xfrm>
            <a:off x="7482650" y="1207008"/>
            <a:ext cx="1295362" cy="329184"/>
          </a:xfrm>
          <a:prstGeom prst="rect">
            <a:avLst/>
          </a:prstGeom>
          <a:noFill/>
          <a:ln/>
        </p:spPr>
        <p:txBody>
          <a:bodyPr wrap="square" lIns="0" tIns="0" rIns="0" bIns="0" rtlCol="0" anchor="t"/>
          <a:lstStyle/>
          <a:p>
            <a:pPr marL="0" indent="0">
              <a:buNone/>
            </a:pPr>
            <a:r>
              <a:rPr lang="en-US" sz="1800" b="1" dirty="0">
                <a:solidFill>
                  <a:schemeClr val="accent1"/>
                </a:solidFill>
                <a:latin typeface="Calibri" pitchFamily="34" charset="0"/>
                <a:ea typeface="Calibri" pitchFamily="34" charset="-122"/>
                <a:cs typeface="Calibri" pitchFamily="34" charset="-120"/>
              </a:rPr>
              <a:t>2019</a:t>
            </a:r>
            <a:endParaRPr lang="en-US" sz="1800" dirty="0"/>
          </a:p>
        </p:txBody>
      </p:sp>
      <p:sp>
        <p:nvSpPr>
          <p:cNvPr id="1017" name="milestone"/>
          <p:cNvSpPr/>
          <p:nvPr/>
        </p:nvSpPr>
        <p:spPr>
          <a:xfrm>
            <a:off x="7482650" y="1627632"/>
            <a:ext cx="146304" cy="146304"/>
          </a:xfrm>
          <a:prstGeom prst="ellipse">
            <a:avLst/>
          </a:prstGeom>
          <a:solidFill>
            <a:schemeClr val="accent1"/>
          </a:solidFill>
          <a:ln/>
        </p:spPr>
        <p:txBody>
          <a:bodyPr/>
          <a:lstStyle/>
          <a:p>
            <a:endParaRPr lang="en-US"/>
          </a:p>
        </p:txBody>
      </p:sp>
      <p:sp>
        <p:nvSpPr>
          <p:cNvPr id="1018" name="Text 18"/>
          <p:cNvSpPr txBox="1"/>
          <p:nvPr/>
        </p:nvSpPr>
        <p:spPr>
          <a:xfrm>
            <a:off x="7482650" y="1883664"/>
            <a:ext cx="1258786" cy="914400"/>
          </a:xfrm>
          <a:prstGeom prst="rect">
            <a:avLst/>
          </a:prstGeom>
          <a:noFill/>
          <a:ln/>
        </p:spPr>
        <p:txBody>
          <a:bodyPr wrap="square" lIns="0" tIns="0" rIns="0" bIns="0" rtlCol="0" anchor="t"/>
          <a:lstStyle/>
          <a:p>
            <a:pPr marL="0" indent="0">
              <a:buNone/>
            </a:pPr>
            <a:r>
              <a:rPr lang="en-US" sz="1600" dirty="0">
                <a:solidFill>
                  <a:schemeClr val="tx1"/>
                </a:solidFill>
                <a:latin typeface="Calibri" pitchFamily="34" charset="0"/>
                <a:ea typeface="Calibri" pitchFamily="34" charset="-122"/>
                <a:cs typeface="Calibri" pitchFamily="34" charset="-120"/>
              </a:rPr>
              <a:t>Reno Fire Operational Analysis</a:t>
            </a:r>
            <a:endParaRPr lang="en-US" sz="1600" dirty="0"/>
          </a:p>
        </p:txBody>
      </p:sp>
      <p:sp>
        <p:nvSpPr>
          <p:cNvPr id="1019" name="Text 19"/>
          <p:cNvSpPr txBox="1"/>
          <p:nvPr/>
        </p:nvSpPr>
        <p:spPr>
          <a:xfrm>
            <a:off x="8869451" y="1207008"/>
            <a:ext cx="1295362" cy="329184"/>
          </a:xfrm>
          <a:prstGeom prst="rect">
            <a:avLst/>
          </a:prstGeom>
          <a:noFill/>
          <a:ln/>
        </p:spPr>
        <p:txBody>
          <a:bodyPr wrap="square" lIns="0" tIns="0" rIns="0" bIns="0" rtlCol="0" anchor="t"/>
          <a:lstStyle/>
          <a:p>
            <a:pPr marL="0" indent="0">
              <a:buNone/>
            </a:pPr>
            <a:r>
              <a:rPr lang="en-US" sz="1800" b="1" dirty="0">
                <a:solidFill>
                  <a:schemeClr val="accent1"/>
                </a:solidFill>
                <a:latin typeface="Calibri" pitchFamily="34" charset="0"/>
                <a:ea typeface="Calibri" pitchFamily="34" charset="-122"/>
                <a:cs typeface="Calibri" pitchFamily="34" charset="-120"/>
              </a:rPr>
              <a:t>2019</a:t>
            </a:r>
            <a:endParaRPr lang="en-US" sz="1800" dirty="0"/>
          </a:p>
        </p:txBody>
      </p:sp>
      <p:sp>
        <p:nvSpPr>
          <p:cNvPr id="1020" name="milestone"/>
          <p:cNvSpPr/>
          <p:nvPr/>
        </p:nvSpPr>
        <p:spPr>
          <a:xfrm>
            <a:off x="8869451" y="1627632"/>
            <a:ext cx="146304" cy="146304"/>
          </a:xfrm>
          <a:prstGeom prst="ellipse">
            <a:avLst/>
          </a:prstGeom>
          <a:solidFill>
            <a:schemeClr val="accent1"/>
          </a:solidFill>
          <a:ln/>
        </p:spPr>
        <p:txBody>
          <a:bodyPr/>
          <a:lstStyle/>
          <a:p>
            <a:endParaRPr lang="en-US"/>
          </a:p>
        </p:txBody>
      </p:sp>
      <p:sp>
        <p:nvSpPr>
          <p:cNvPr id="1021" name="Text 21"/>
          <p:cNvSpPr txBox="1"/>
          <p:nvPr/>
        </p:nvSpPr>
        <p:spPr>
          <a:xfrm>
            <a:off x="8869451" y="1883664"/>
            <a:ext cx="1258786" cy="914400"/>
          </a:xfrm>
          <a:prstGeom prst="rect">
            <a:avLst/>
          </a:prstGeom>
          <a:noFill/>
          <a:ln/>
        </p:spPr>
        <p:txBody>
          <a:bodyPr wrap="square" lIns="0" tIns="0" rIns="0" bIns="0" rtlCol="0" anchor="t"/>
          <a:lstStyle/>
          <a:p>
            <a:pPr marL="0" indent="0">
              <a:buNone/>
            </a:pPr>
            <a:r>
              <a:rPr lang="en-US" sz="1600" dirty="0">
                <a:solidFill>
                  <a:schemeClr val="tx1"/>
                </a:solidFill>
                <a:latin typeface="Calibri" pitchFamily="34" charset="0"/>
                <a:ea typeface="Calibri" pitchFamily="34" charset="-122"/>
                <a:cs typeface="Calibri" pitchFamily="34" charset="-120"/>
              </a:rPr>
              <a:t>TMFPD Deployment Plan</a:t>
            </a:r>
            <a:endParaRPr lang="en-US" sz="1600" dirty="0"/>
          </a:p>
        </p:txBody>
      </p:sp>
      <p:sp>
        <p:nvSpPr>
          <p:cNvPr id="1022" name="Text 22"/>
          <p:cNvSpPr txBox="1"/>
          <p:nvPr/>
        </p:nvSpPr>
        <p:spPr>
          <a:xfrm>
            <a:off x="10256253" y="1207008"/>
            <a:ext cx="1295362" cy="329184"/>
          </a:xfrm>
          <a:prstGeom prst="rect">
            <a:avLst/>
          </a:prstGeom>
          <a:noFill/>
          <a:ln/>
        </p:spPr>
        <p:txBody>
          <a:bodyPr wrap="square" lIns="0" tIns="0" rIns="0" bIns="0" rtlCol="0" anchor="t"/>
          <a:lstStyle/>
          <a:p>
            <a:pPr marL="0" indent="0">
              <a:buNone/>
            </a:pPr>
            <a:r>
              <a:rPr lang="en-US" sz="1800" b="1" dirty="0">
                <a:solidFill>
                  <a:schemeClr val="accent1"/>
                </a:solidFill>
                <a:latin typeface="Calibri" pitchFamily="34" charset="0"/>
                <a:ea typeface="Calibri" pitchFamily="34" charset="-122"/>
                <a:cs typeface="Calibri" pitchFamily="34" charset="-120"/>
              </a:rPr>
              <a:t>2023</a:t>
            </a:r>
            <a:endParaRPr lang="en-US" sz="1800" dirty="0"/>
          </a:p>
        </p:txBody>
      </p:sp>
      <p:sp>
        <p:nvSpPr>
          <p:cNvPr id="1023" name="milestone"/>
          <p:cNvSpPr/>
          <p:nvPr/>
        </p:nvSpPr>
        <p:spPr>
          <a:xfrm>
            <a:off x="10256253" y="1627632"/>
            <a:ext cx="146304" cy="146304"/>
          </a:xfrm>
          <a:prstGeom prst="ellipse">
            <a:avLst/>
          </a:prstGeom>
          <a:solidFill>
            <a:schemeClr val="accent1"/>
          </a:solidFill>
          <a:ln/>
        </p:spPr>
        <p:txBody>
          <a:bodyPr/>
          <a:lstStyle/>
          <a:p>
            <a:endParaRPr lang="en-US"/>
          </a:p>
        </p:txBody>
      </p:sp>
      <p:sp>
        <p:nvSpPr>
          <p:cNvPr id="1024" name="Text 24"/>
          <p:cNvSpPr txBox="1"/>
          <p:nvPr/>
        </p:nvSpPr>
        <p:spPr>
          <a:xfrm>
            <a:off x="10256253" y="1883664"/>
            <a:ext cx="1386802" cy="914400"/>
          </a:xfrm>
          <a:prstGeom prst="rect">
            <a:avLst/>
          </a:prstGeom>
          <a:noFill/>
          <a:ln/>
        </p:spPr>
        <p:txBody>
          <a:bodyPr wrap="square" lIns="0" tIns="0" rIns="0" bIns="0" rtlCol="0" anchor="t"/>
          <a:lstStyle/>
          <a:p>
            <a:pPr marL="0" indent="0">
              <a:buNone/>
            </a:pPr>
            <a:r>
              <a:rPr lang="en-US" sz="1600" dirty="0">
                <a:solidFill>
                  <a:schemeClr val="tx1"/>
                </a:solidFill>
                <a:latin typeface="Calibri" pitchFamily="34" charset="0"/>
                <a:ea typeface="Calibri" pitchFamily="34" charset="-122"/>
                <a:cs typeface="Calibri" pitchFamily="34" charset="-120"/>
              </a:rPr>
              <a:t>Regional Emergency Communications Memo</a:t>
            </a:r>
            <a:endParaRPr lang="en-US" sz="1600" dirty="0"/>
          </a:p>
        </p:txBody>
      </p:sp>
      <p:sp>
        <p:nvSpPr>
          <p:cNvPr id="1025" name="Text 25"/>
          <p:cNvSpPr txBox="1"/>
          <p:nvPr/>
        </p:nvSpPr>
        <p:spPr>
          <a:xfrm>
            <a:off x="548640" y="2944368"/>
            <a:ext cx="11094415" cy="274320"/>
          </a:xfrm>
          <a:prstGeom prst="rect">
            <a:avLst/>
          </a:prstGeom>
          <a:noFill/>
          <a:ln/>
        </p:spPr>
        <p:txBody>
          <a:bodyPr wrap="square" lIns="0" tIns="0" rIns="0" bIns="0" rtlCol="0" anchor="t"/>
          <a:lstStyle/>
          <a:p>
            <a:pPr marL="0" indent="0">
              <a:buNone/>
            </a:pPr>
            <a:r>
              <a:rPr lang="en-US" sz="1400" b="1" dirty="0">
                <a:solidFill>
                  <a:schemeClr val="accent1"/>
                </a:solidFill>
                <a:latin typeface="Calibri" pitchFamily="34" charset="0"/>
                <a:cs typeface="Calibri" pitchFamily="34" charset="-120"/>
              </a:rPr>
              <a:t>CONSISTENT KEY FINDINGS</a:t>
            </a:r>
            <a:endParaRPr lang="en-US" sz="1400" dirty="0"/>
          </a:p>
        </p:txBody>
      </p:sp>
      <p:sp>
        <p:nvSpPr>
          <p:cNvPr id="1100" name="findings panel"/>
          <p:cNvSpPr/>
          <p:nvPr/>
        </p:nvSpPr>
        <p:spPr>
          <a:xfrm>
            <a:off x="548640" y="3310128"/>
            <a:ext cx="11091672" cy="1645920"/>
          </a:xfrm>
          <a:prstGeom prst="roundRect">
            <a:avLst>
              <a:gd name="adj" fmla="val 3540"/>
            </a:avLst>
          </a:prstGeom>
          <a:solidFill>
            <a:schemeClr val="bg2"/>
          </a:solidFill>
          <a:ln/>
        </p:spPr>
        <p:txBody>
          <a:bodyPr/>
          <a:lstStyle/>
          <a:p>
            <a:endParaRPr lang="en-US"/>
          </a:p>
        </p:txBody>
      </p:sp>
      <p:sp>
        <p:nvSpPr>
          <p:cNvPr id="1101" name="Text 1"/>
          <p:cNvSpPr txBox="1"/>
          <p:nvPr/>
        </p:nvSpPr>
        <p:spPr>
          <a:xfrm>
            <a:off x="822960" y="3529584"/>
            <a:ext cx="5120640" cy="1371600"/>
          </a:xfrm>
          <a:prstGeom prst="rect">
            <a:avLst/>
          </a:prstGeom>
          <a:noFill/>
          <a:ln/>
        </p:spPr>
        <p:txBody>
          <a:bodyPr wrap="square" lIns="0" tIns="0" rIns="0" bIns="0" rtlCol="0" anchor="t"/>
          <a:lstStyle/>
          <a:p>
            <a:pPr marL="228600" indent="-228600">
              <a:spcAft>
                <a:spcPts val="1000"/>
              </a:spcAft>
              <a:buSzPct val="100000"/>
              <a:buChar char="•"/>
            </a:pPr>
            <a:r>
              <a:rPr lang="en-US" sz="2000" dirty="0">
                <a:solidFill>
                  <a:schemeClr val="tx1"/>
                </a:solidFill>
                <a:latin typeface="Calibri" pitchFamily="34" charset="0"/>
                <a:ea typeface="Calibri" pitchFamily="34" charset="-122"/>
                <a:cs typeface="Calibri" pitchFamily="34" charset="-120"/>
              </a:rPr>
              <a:t>Agencies rely on one another</a:t>
            </a:r>
            <a:endParaRPr lang="en-US" sz="1800" dirty="0"/>
          </a:p>
          <a:p>
            <a:pPr marL="228600" indent="-228600">
              <a:spcAft>
                <a:spcPts val="1000"/>
              </a:spcAft>
              <a:buSzPct val="100000"/>
              <a:buChar char="•"/>
            </a:pPr>
            <a:r>
              <a:rPr lang="en-US" sz="2000" dirty="0">
                <a:solidFill>
                  <a:schemeClr val="tx1"/>
                </a:solidFill>
                <a:latin typeface="Calibri" pitchFamily="34" charset="0"/>
                <a:ea typeface="Calibri" pitchFamily="34" charset="-122"/>
                <a:cs typeface="Calibri" pitchFamily="34" charset="-120"/>
              </a:rPr>
              <a:t>Dispatch needs shared rules and training</a:t>
            </a:r>
            <a:endParaRPr lang="en-US" sz="1800" dirty="0"/>
          </a:p>
          <a:p>
            <a:pPr marL="228600" indent="-228600">
              <a:spcAft>
                <a:spcPts val="1000"/>
              </a:spcAft>
              <a:buSzPct val="100000"/>
              <a:buChar char="•"/>
            </a:pPr>
            <a:r>
              <a:rPr lang="en-US" sz="2000" dirty="0">
                <a:solidFill>
                  <a:schemeClr val="tx1"/>
                </a:solidFill>
                <a:latin typeface="Calibri" pitchFamily="34" charset="0"/>
                <a:ea typeface="Calibri" pitchFamily="34" charset="-122"/>
                <a:cs typeface="Calibri" pitchFamily="34" charset="-120"/>
              </a:rPr>
              <a:t>Send the closest available unit</a:t>
            </a:r>
            <a:endParaRPr lang="en-US" sz="1800" dirty="0"/>
          </a:p>
        </p:txBody>
      </p:sp>
      <p:sp>
        <p:nvSpPr>
          <p:cNvPr id="1102" name="Text 2"/>
          <p:cNvSpPr txBox="1"/>
          <p:nvPr/>
        </p:nvSpPr>
        <p:spPr>
          <a:xfrm>
            <a:off x="6309360" y="3529584"/>
            <a:ext cx="5120640" cy="1371600"/>
          </a:xfrm>
          <a:prstGeom prst="rect">
            <a:avLst/>
          </a:prstGeom>
          <a:noFill/>
          <a:ln/>
        </p:spPr>
        <p:txBody>
          <a:bodyPr wrap="square" lIns="0" tIns="0" rIns="0" bIns="0" rtlCol="0" anchor="t"/>
          <a:lstStyle/>
          <a:p>
            <a:pPr marL="228600" indent="-228600">
              <a:spcAft>
                <a:spcPts val="1000"/>
              </a:spcAft>
              <a:buSzPct val="100000"/>
              <a:buChar char="•"/>
            </a:pPr>
            <a:r>
              <a:rPr lang="en-US" sz="2000" dirty="0">
                <a:solidFill>
                  <a:schemeClr val="tx1"/>
                </a:solidFill>
                <a:latin typeface="Calibri" pitchFamily="34" charset="0"/>
                <a:ea typeface="Calibri" pitchFamily="34" charset="-122"/>
                <a:cs typeface="Calibri" pitchFamily="34" charset="-120"/>
              </a:rPr>
              <a:t>Use common performance measures</a:t>
            </a:r>
            <a:endParaRPr lang="en-US" sz="1800" dirty="0"/>
          </a:p>
          <a:p>
            <a:pPr marL="228600" indent="-228600">
              <a:spcAft>
                <a:spcPts val="1000"/>
              </a:spcAft>
              <a:buSzPct val="100000"/>
              <a:buChar char="•"/>
            </a:pPr>
            <a:r>
              <a:rPr lang="en-US" sz="2000" dirty="0">
                <a:solidFill>
                  <a:schemeClr val="tx1"/>
                </a:solidFill>
                <a:latin typeface="Calibri" pitchFamily="34" charset="0"/>
                <a:ea typeface="Calibri" pitchFamily="34" charset="-122"/>
                <a:cs typeface="Calibri" pitchFamily="34" charset="-120"/>
              </a:rPr>
              <a:t>Integrate fire and EMS patient care</a:t>
            </a:r>
            <a:endParaRPr lang="en-US" sz="1800" dirty="0"/>
          </a:p>
          <a:p>
            <a:pPr marL="228600" indent="-228600">
              <a:spcAft>
                <a:spcPts val="1000"/>
              </a:spcAft>
              <a:buSzPct val="100000"/>
              <a:buChar char="•"/>
            </a:pPr>
            <a:r>
              <a:rPr lang="en-US" sz="2000" dirty="0">
                <a:solidFill>
                  <a:schemeClr val="tx1"/>
                </a:solidFill>
                <a:latin typeface="Calibri" pitchFamily="34" charset="0"/>
                <a:ea typeface="Calibri" pitchFamily="34" charset="-122"/>
                <a:cs typeface="Calibri" pitchFamily="34" charset="-120"/>
              </a:rPr>
              <a:t>Address governance, finance and labor</a:t>
            </a:r>
            <a:endParaRPr lang="en-US" sz="1800" dirty="0"/>
          </a:p>
        </p:txBody>
      </p:sp>
      <p:sp>
        <p:nvSpPr>
          <p:cNvPr id="1050" name="key message"/>
          <p:cNvSpPr/>
          <p:nvPr/>
        </p:nvSpPr>
        <p:spPr>
          <a:xfrm>
            <a:off x="548640" y="5175504"/>
            <a:ext cx="11094415" cy="548640"/>
          </a:xfrm>
          <a:prstGeom prst="roundRect">
            <a:avLst>
              <a:gd name="adj" fmla="val 13333"/>
            </a:avLst>
          </a:prstGeom>
          <a:solidFill>
            <a:schemeClr val="tx2"/>
          </a:solidFill>
          <a:ln/>
        </p:spPr>
        <p:txBody>
          <a:bodyPr/>
          <a:lstStyle/>
          <a:p>
            <a:endParaRPr lang="en-US"/>
          </a:p>
        </p:txBody>
      </p:sp>
      <p:sp>
        <p:nvSpPr>
          <p:cNvPr id="1051" name="Text 51"/>
          <p:cNvSpPr txBox="1"/>
          <p:nvPr/>
        </p:nvSpPr>
        <p:spPr>
          <a:xfrm>
            <a:off x="777240" y="5175504"/>
            <a:ext cx="10637215" cy="548640"/>
          </a:xfrm>
          <a:prstGeom prst="rect">
            <a:avLst/>
          </a:prstGeom>
          <a:noFill/>
          <a:ln/>
        </p:spPr>
        <p:txBody>
          <a:bodyPr wrap="square" lIns="0" tIns="0" rIns="0" bIns="0" rtlCol="0" anchor="ctr"/>
          <a:lstStyle/>
          <a:p>
            <a:pPr marL="0" indent="0">
              <a:buNone/>
            </a:pPr>
            <a:r>
              <a:rPr lang="en-US" sz="1600" b="1" dirty="0">
                <a:solidFill>
                  <a:schemeClr val="bg1"/>
                </a:solidFill>
                <a:latin typeface="Calibri" pitchFamily="34" charset="0"/>
                <a:ea typeface="Calibri" pitchFamily="34" charset="-122"/>
                <a:cs typeface="Calibri" pitchFamily="34" charset="-120"/>
              </a:rPr>
              <a:t>How is this Study different? It provides options for implementation.</a:t>
            </a:r>
            <a:endParaRPr lang="en-US" sz="1600" dirty="0"/>
          </a:p>
        </p:txBody>
      </p:sp>
      <p:sp>
        <p:nvSpPr>
          <p:cNvPr id="1052" name="Text 52"/>
          <p:cNvSpPr txBox="1"/>
          <p:nvPr/>
        </p:nvSpPr>
        <p:spPr>
          <a:xfrm>
            <a:off x="548640" y="6291072"/>
            <a:ext cx="8229600" cy="237744"/>
          </a:xfrm>
          <a:prstGeom prst="rect">
            <a:avLst/>
          </a:prstGeom>
          <a:noFill/>
          <a:ln/>
        </p:spPr>
        <p:txBody>
          <a:bodyPr wrap="square" lIns="0" tIns="0" rIns="0" bIns="0" rtlCol="0" anchor="t"/>
          <a:lstStyle/>
          <a:p>
            <a:pPr marL="0" indent="0">
              <a:buNone/>
            </a:pPr>
            <a:endParaRPr lang="en-US" sz="1200" dirty="0"/>
          </a:p>
        </p:txBody>
      </p:sp>
      <p:sp>
        <p:nvSpPr>
          <p:cNvPr id="1103" name="Slide number"/>
          <p:cNvSpPr txBox="1"/>
          <p:nvPr/>
        </p:nvSpPr>
        <p:spPr>
          <a:xfrm>
            <a:off x="11475720" y="6492240"/>
            <a:ext cx="411480" cy="246888"/>
          </a:xfrm>
          <a:prstGeom prst="rect">
            <a:avLst/>
          </a:prstGeom>
          <a:noFill/>
        </p:spPr>
        <p:txBody>
          <a:bodyPr wrap="square" lIns="0" tIns="0" rIns="0" bIns="0"/>
          <a:lstStyle/>
          <a:p>
            <a:pPr algn="ctr">
              <a:spcAft>
                <a:spcPts val="0"/>
              </a:spcAft>
            </a:pPr>
            <a:r>
              <a:rPr lang="en-US" sz="1200" b="0">
                <a:solidFill>
                  <a:srgbClr val="48606B"/>
                </a:solidFill>
                <a:latin typeface="Calibri"/>
              </a:rPr>
              <a:t>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txBox="1">
            <a:spLocks noGrp="1"/>
          </p:cNvSpPr>
          <p:nvPr>
            <p:ph type="title"/>
          </p:nvPr>
        </p:nvSpPr>
        <p:spPr>
          <a:xfrm>
            <a:off x="594360" y="438912"/>
            <a:ext cx="10972800" cy="640080"/>
          </a:xfrm>
          <a:prstGeom prst="rect">
            <a:avLst/>
          </a:prstGeom>
          <a:noFill/>
        </p:spPr>
        <p:txBody>
          <a:bodyPr wrap="square" lIns="0" tIns="0" rIns="0" bIns="0">
            <a:spAutoFit/>
          </a:bodyPr>
          <a:lstStyle/>
          <a:p>
            <a:pPr marL="0" indent="0" algn="l"/>
            <a:r>
              <a:rPr lang="en-US" sz="3800" b="1">
                <a:solidFill>
                  <a:srgbClr val="22333B"/>
                </a:solidFill>
                <a:latin typeface="Cambria"/>
              </a:rPr>
              <a:t>What This Study Found</a:t>
            </a:r>
          </a:p>
        </p:txBody>
      </p:sp>
      <p:sp>
        <p:nvSpPr>
          <p:cNvPr id="100" name="Finding 1 number"/>
          <p:cNvSpPr txBox="1"/>
          <p:nvPr/>
        </p:nvSpPr>
        <p:spPr>
          <a:xfrm>
            <a:off x="612648" y="1371600"/>
            <a:ext cx="502920" cy="411480"/>
          </a:xfrm>
          <a:prstGeom prst="rect">
            <a:avLst/>
          </a:prstGeom>
          <a:noFill/>
        </p:spPr>
        <p:txBody>
          <a:bodyPr wrap="square" lIns="0" tIns="0" rIns="0" bIns="0">
            <a:spAutoFit/>
          </a:bodyPr>
          <a:lstStyle/>
          <a:p>
            <a:pPr marL="0" indent="0" algn="l"/>
            <a:r>
              <a:rPr lang="en-US" sz="2400" b="1">
                <a:solidFill>
                  <a:srgbClr val="A83C18"/>
                </a:solidFill>
                <a:latin typeface="Calibri"/>
              </a:rPr>
              <a:t>01</a:t>
            </a:r>
          </a:p>
        </p:txBody>
      </p:sp>
      <p:sp>
        <p:nvSpPr>
          <p:cNvPr id="101" name="Finding 1 text"/>
          <p:cNvSpPr txBox="1"/>
          <p:nvPr/>
        </p:nvSpPr>
        <p:spPr>
          <a:xfrm>
            <a:off x="1371600" y="1371600"/>
            <a:ext cx="10149840" cy="676656"/>
          </a:xfrm>
          <a:prstGeom prst="rect">
            <a:avLst/>
          </a:prstGeom>
          <a:noFill/>
        </p:spPr>
        <p:txBody>
          <a:bodyPr wrap="square" lIns="0" tIns="0" rIns="0" bIns="0">
            <a:spAutoFit/>
          </a:bodyPr>
          <a:lstStyle/>
          <a:p>
            <a:pPr marL="0" indent="0" algn="l"/>
            <a:r>
              <a:rPr lang="en-US" sz="2200" b="0" dirty="0">
                <a:solidFill>
                  <a:srgbClr val="22333B"/>
                </a:solidFill>
                <a:latin typeface="Calibri"/>
              </a:rPr>
              <a:t>Response performance needs improvement across the region</a:t>
            </a:r>
            <a:r>
              <a:rPr lang="en-US" sz="2200" dirty="0">
                <a:solidFill>
                  <a:srgbClr val="22333B"/>
                </a:solidFill>
                <a:latin typeface="Calibri"/>
              </a:rPr>
              <a:t>,</a:t>
            </a:r>
            <a:r>
              <a:rPr lang="en-US" sz="2200" b="0" dirty="0">
                <a:solidFill>
                  <a:srgbClr val="22333B"/>
                </a:solidFill>
                <a:latin typeface="Calibri"/>
              </a:rPr>
              <a:t> although the causes and solutions differ by agency and location.</a:t>
            </a:r>
          </a:p>
        </p:txBody>
      </p:sp>
      <p:sp>
        <p:nvSpPr>
          <p:cNvPr id="102" name="Finding 2 number"/>
          <p:cNvSpPr txBox="1"/>
          <p:nvPr/>
        </p:nvSpPr>
        <p:spPr>
          <a:xfrm>
            <a:off x="612648" y="2414016"/>
            <a:ext cx="502920" cy="411480"/>
          </a:xfrm>
          <a:prstGeom prst="rect">
            <a:avLst/>
          </a:prstGeom>
          <a:noFill/>
        </p:spPr>
        <p:txBody>
          <a:bodyPr wrap="square" lIns="0" tIns="0" rIns="0" bIns="0">
            <a:spAutoFit/>
          </a:bodyPr>
          <a:lstStyle/>
          <a:p>
            <a:pPr marL="0" indent="0" algn="l"/>
            <a:r>
              <a:rPr lang="en-US" sz="2400" b="1">
                <a:solidFill>
                  <a:srgbClr val="A83C18"/>
                </a:solidFill>
                <a:latin typeface="Calibri"/>
              </a:rPr>
              <a:t>02</a:t>
            </a:r>
          </a:p>
        </p:txBody>
      </p:sp>
      <p:sp>
        <p:nvSpPr>
          <p:cNvPr id="103" name="Finding 2 text"/>
          <p:cNvSpPr txBox="1"/>
          <p:nvPr/>
        </p:nvSpPr>
        <p:spPr>
          <a:xfrm>
            <a:off x="1371600" y="2414016"/>
            <a:ext cx="10149840" cy="338328"/>
          </a:xfrm>
          <a:prstGeom prst="rect">
            <a:avLst/>
          </a:prstGeom>
          <a:noFill/>
        </p:spPr>
        <p:txBody>
          <a:bodyPr wrap="square" lIns="0" tIns="0" rIns="0" bIns="0">
            <a:spAutoFit/>
          </a:bodyPr>
          <a:lstStyle/>
          <a:p>
            <a:pPr marL="0" indent="0" algn="l"/>
            <a:r>
              <a:rPr lang="en-US" sz="2200" b="0" dirty="0">
                <a:solidFill>
                  <a:srgbClr val="22333B"/>
                </a:solidFill>
                <a:latin typeface="Calibri"/>
              </a:rPr>
              <a:t>Operations and governance are distinct but connected. </a:t>
            </a:r>
          </a:p>
        </p:txBody>
      </p:sp>
      <p:sp>
        <p:nvSpPr>
          <p:cNvPr id="104" name="Finding 3 number"/>
          <p:cNvSpPr txBox="1"/>
          <p:nvPr/>
        </p:nvSpPr>
        <p:spPr>
          <a:xfrm>
            <a:off x="612648" y="3118104"/>
            <a:ext cx="502920" cy="411480"/>
          </a:xfrm>
          <a:prstGeom prst="rect">
            <a:avLst/>
          </a:prstGeom>
          <a:noFill/>
        </p:spPr>
        <p:txBody>
          <a:bodyPr wrap="square" lIns="0" tIns="0" rIns="0" bIns="0">
            <a:spAutoFit/>
          </a:bodyPr>
          <a:lstStyle/>
          <a:p>
            <a:pPr marL="0" indent="0" algn="l"/>
            <a:r>
              <a:rPr lang="en-US" sz="2400" b="1">
                <a:solidFill>
                  <a:srgbClr val="A83C18"/>
                </a:solidFill>
                <a:latin typeface="Calibri"/>
              </a:rPr>
              <a:t>03</a:t>
            </a:r>
          </a:p>
        </p:txBody>
      </p:sp>
      <p:sp>
        <p:nvSpPr>
          <p:cNvPr id="105" name="Finding 3 text"/>
          <p:cNvSpPr txBox="1"/>
          <p:nvPr/>
        </p:nvSpPr>
        <p:spPr>
          <a:xfrm>
            <a:off x="1371600" y="3118104"/>
            <a:ext cx="10149840" cy="338328"/>
          </a:xfrm>
          <a:prstGeom prst="rect">
            <a:avLst/>
          </a:prstGeom>
          <a:noFill/>
        </p:spPr>
        <p:txBody>
          <a:bodyPr wrap="square" lIns="0" tIns="0" rIns="0" bIns="0">
            <a:spAutoFit/>
          </a:bodyPr>
          <a:lstStyle/>
          <a:p>
            <a:pPr marL="0" indent="0" algn="l"/>
            <a:r>
              <a:rPr lang="en-US" sz="2200" b="0" dirty="0">
                <a:solidFill>
                  <a:srgbClr val="22333B"/>
                </a:solidFill>
                <a:latin typeface="Calibri"/>
              </a:rPr>
              <a:t>Every option faces a significant funding challenge under the study’s assumptions.</a:t>
            </a:r>
          </a:p>
        </p:txBody>
      </p:sp>
      <p:sp>
        <p:nvSpPr>
          <p:cNvPr id="106" name="Finding 4 number"/>
          <p:cNvSpPr txBox="1"/>
          <p:nvPr/>
        </p:nvSpPr>
        <p:spPr>
          <a:xfrm>
            <a:off x="612648" y="3822192"/>
            <a:ext cx="502920" cy="411480"/>
          </a:xfrm>
          <a:prstGeom prst="rect">
            <a:avLst/>
          </a:prstGeom>
          <a:noFill/>
        </p:spPr>
        <p:txBody>
          <a:bodyPr wrap="square" lIns="0" tIns="0" rIns="0" bIns="0">
            <a:spAutoFit/>
          </a:bodyPr>
          <a:lstStyle/>
          <a:p>
            <a:pPr marL="0" indent="0" algn="l"/>
            <a:r>
              <a:rPr lang="en-US" sz="2400" b="1">
                <a:solidFill>
                  <a:srgbClr val="A83C18"/>
                </a:solidFill>
                <a:latin typeface="Calibri"/>
              </a:rPr>
              <a:t>04</a:t>
            </a:r>
          </a:p>
        </p:txBody>
      </p:sp>
      <p:sp>
        <p:nvSpPr>
          <p:cNvPr id="107" name="Finding 4 text"/>
          <p:cNvSpPr txBox="1"/>
          <p:nvPr/>
        </p:nvSpPr>
        <p:spPr>
          <a:xfrm>
            <a:off x="1371600" y="3822192"/>
            <a:ext cx="10149840" cy="731520"/>
          </a:xfrm>
          <a:prstGeom prst="rect">
            <a:avLst/>
          </a:prstGeom>
          <a:noFill/>
        </p:spPr>
        <p:txBody>
          <a:bodyPr wrap="square" lIns="0" tIns="0" rIns="0" bIns="0">
            <a:spAutoFit/>
          </a:bodyPr>
          <a:lstStyle/>
          <a:p>
            <a:pPr marL="0" indent="0" algn="l"/>
            <a:r>
              <a:rPr lang="en-US" sz="2200" b="0" dirty="0">
                <a:solidFill>
                  <a:srgbClr val="22333B"/>
                </a:solidFill>
                <a:latin typeface="Calibri"/>
              </a:rPr>
              <a:t>Maintaining current protection requires a sustainable funding plan beyond the projected continuation of existing governmental support.</a:t>
            </a:r>
          </a:p>
        </p:txBody>
      </p:sp>
      <p:sp>
        <p:nvSpPr>
          <p:cNvPr id="108" name="Finding 5 number"/>
          <p:cNvSpPr txBox="1"/>
          <p:nvPr/>
        </p:nvSpPr>
        <p:spPr>
          <a:xfrm>
            <a:off x="612648" y="4919472"/>
            <a:ext cx="502920" cy="411480"/>
          </a:xfrm>
          <a:prstGeom prst="rect">
            <a:avLst/>
          </a:prstGeom>
          <a:noFill/>
        </p:spPr>
        <p:txBody>
          <a:bodyPr wrap="square" lIns="0" tIns="0" rIns="0" bIns="0">
            <a:spAutoFit/>
          </a:bodyPr>
          <a:lstStyle/>
          <a:p>
            <a:pPr marL="0" indent="0" algn="l"/>
            <a:r>
              <a:rPr lang="en-US" sz="2400" b="1">
                <a:solidFill>
                  <a:srgbClr val="A83C18"/>
                </a:solidFill>
                <a:latin typeface="Calibri"/>
              </a:rPr>
              <a:t>05</a:t>
            </a:r>
          </a:p>
        </p:txBody>
      </p:sp>
      <p:sp>
        <p:nvSpPr>
          <p:cNvPr id="109" name="Finding 5 text"/>
          <p:cNvSpPr txBox="1"/>
          <p:nvPr/>
        </p:nvSpPr>
        <p:spPr>
          <a:xfrm>
            <a:off x="1371600" y="4919472"/>
            <a:ext cx="10149840" cy="676656"/>
          </a:xfrm>
          <a:prstGeom prst="rect">
            <a:avLst/>
          </a:prstGeom>
          <a:noFill/>
        </p:spPr>
        <p:txBody>
          <a:bodyPr wrap="square" lIns="0" tIns="0" rIns="0" bIns="0">
            <a:spAutoFit/>
          </a:bodyPr>
          <a:lstStyle/>
          <a:p>
            <a:pPr marL="0" indent="0" algn="l"/>
            <a:r>
              <a:rPr lang="en-US" sz="2200" b="0" dirty="0">
                <a:solidFill>
                  <a:srgbClr val="22333B"/>
                </a:solidFill>
                <a:latin typeface="Calibri"/>
              </a:rPr>
              <a:t>The </a:t>
            </a:r>
            <a:r>
              <a:rPr lang="en-US" sz="2200" dirty="0">
                <a:solidFill>
                  <a:srgbClr val="22333B"/>
                </a:solidFill>
                <a:latin typeface="Calibri"/>
              </a:rPr>
              <a:t>S</a:t>
            </a:r>
            <a:r>
              <a:rPr lang="en-US" sz="2200" b="0" dirty="0">
                <a:solidFill>
                  <a:srgbClr val="22333B"/>
                </a:solidFill>
                <a:latin typeface="Calibri"/>
              </a:rPr>
              <a:t>tudy recommends a legislated Regional Fire Authority as the pathway to additional regional funding options.</a:t>
            </a:r>
          </a:p>
        </p:txBody>
      </p:sp>
      <p:sp>
        <p:nvSpPr>
          <p:cNvPr id="110" name="Slide number"/>
          <p:cNvSpPr txBox="1"/>
          <p:nvPr/>
        </p:nvSpPr>
        <p:spPr>
          <a:xfrm>
            <a:off x="11475720" y="6492240"/>
            <a:ext cx="411480" cy="246888"/>
          </a:xfrm>
          <a:prstGeom prst="rect">
            <a:avLst/>
          </a:prstGeom>
          <a:noFill/>
        </p:spPr>
        <p:txBody>
          <a:bodyPr wrap="square" lIns="0" tIns="0" rIns="0" bIns="0"/>
          <a:lstStyle/>
          <a:p>
            <a:pPr algn="ctr">
              <a:spcAft>
                <a:spcPts val="0"/>
              </a:spcAft>
            </a:pPr>
            <a:r>
              <a:rPr lang="en-US" sz="1200" b="0">
                <a:solidFill>
                  <a:srgbClr val="48606B"/>
                </a:solidFill>
                <a:latin typeface="Calibri"/>
              </a:rPr>
              <a:t>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4">
    <p:bg>
      <p:bgPr>
        <a:solidFill>
          <a:srgbClr val="22333B"/>
        </a:solidFill>
        <a:effectLst/>
      </p:bgPr>
    </p:bg>
    <p:spTree>
      <p:nvGrpSpPr>
        <p:cNvPr id="1" name=""/>
        <p:cNvGrpSpPr/>
        <p:nvPr/>
      </p:nvGrpSpPr>
      <p:grpSpPr>
        <a:xfrm>
          <a:off x="0" y="0"/>
          <a:ext cx="0" cy="0"/>
          <a:chOff x="0" y="0"/>
          <a:chExt cx="0" cy="0"/>
        </a:xfrm>
      </p:grpSpPr>
      <p:sp>
        <p:nvSpPr>
          <p:cNvPr id="2" name="Title 1"/>
          <p:cNvSpPr txBox="1">
            <a:spLocks noGrp="1"/>
          </p:cNvSpPr>
          <p:nvPr>
            <p:ph type="title"/>
          </p:nvPr>
        </p:nvSpPr>
        <p:spPr>
          <a:xfrm>
            <a:off x="594360" y="502920"/>
            <a:ext cx="10972800" cy="685800"/>
          </a:xfrm>
          <a:prstGeom prst="rect">
            <a:avLst/>
          </a:prstGeom>
          <a:noFill/>
        </p:spPr>
        <p:txBody>
          <a:bodyPr wrap="square" lIns="0" tIns="0" rIns="0" bIns="0">
            <a:spAutoFit/>
          </a:bodyPr>
          <a:lstStyle/>
          <a:p>
            <a:pPr marL="0" indent="0" algn="l"/>
            <a:r>
              <a:rPr lang="en-US" sz="3400" b="1">
                <a:solidFill>
                  <a:srgbClr val="FFFFFF"/>
                </a:solidFill>
                <a:latin typeface="Cambria"/>
              </a:rPr>
              <a:t>The Bottom Line: Act Now and Plan in Parallel</a:t>
            </a:r>
          </a:p>
        </p:txBody>
      </p:sp>
      <p:sp>
        <p:nvSpPr>
          <p:cNvPr id="3" name="TextBox 2"/>
          <p:cNvSpPr txBox="1"/>
          <p:nvPr/>
        </p:nvSpPr>
        <p:spPr>
          <a:xfrm>
            <a:off x="612648" y="1673352"/>
            <a:ext cx="2423160" cy="822960"/>
          </a:xfrm>
          <a:prstGeom prst="rect">
            <a:avLst/>
          </a:prstGeom>
          <a:noFill/>
        </p:spPr>
        <p:txBody>
          <a:bodyPr wrap="square" lIns="0" tIns="0" rIns="0" bIns="0">
            <a:spAutoFit/>
          </a:bodyPr>
          <a:lstStyle/>
          <a:p>
            <a:pPr marL="0" indent="0" algn="l"/>
            <a:r>
              <a:rPr lang="en-US" sz="2500" b="1">
                <a:solidFill>
                  <a:srgbClr val="F3AA43"/>
                </a:solidFill>
                <a:latin typeface="Calibri"/>
              </a:rPr>
              <a:t>Improve operations now</a:t>
            </a:r>
          </a:p>
        </p:txBody>
      </p:sp>
      <p:sp>
        <p:nvSpPr>
          <p:cNvPr id="4" name="TextBox 3"/>
          <p:cNvSpPr txBox="1"/>
          <p:nvPr/>
        </p:nvSpPr>
        <p:spPr>
          <a:xfrm>
            <a:off x="3429000" y="1673352"/>
            <a:ext cx="8092440" cy="868680"/>
          </a:xfrm>
          <a:prstGeom prst="rect">
            <a:avLst/>
          </a:prstGeom>
          <a:noFill/>
        </p:spPr>
        <p:txBody>
          <a:bodyPr wrap="square" lIns="0" tIns="0" rIns="0" bIns="0">
            <a:spAutoFit/>
          </a:bodyPr>
          <a:lstStyle/>
          <a:p>
            <a:pPr marL="0" indent="0" algn="l"/>
            <a:r>
              <a:rPr lang="en-US" sz="2400" b="0">
                <a:solidFill>
                  <a:srgbClr val="FFFFFF"/>
                </a:solidFill>
                <a:latin typeface="Calibri"/>
              </a:rPr>
              <a:t>Begin Regional Alignment with common standards, coordinated response and clear accountability.</a:t>
            </a:r>
          </a:p>
        </p:txBody>
      </p:sp>
      <p:sp>
        <p:nvSpPr>
          <p:cNvPr id="5" name="Rectangle 4">
            <a:extLst>
              <a:ext uri="{C183D7F6-B498-43B3-948B-1728B52AA6E4}">
                <adec:decorative xmlns:adec="http://schemas.microsoft.com/office/drawing/2017/decorative" val="1"/>
              </a:ext>
            </a:extLst>
          </p:cNvPr>
          <p:cNvSpPr/>
          <p:nvPr/>
        </p:nvSpPr>
        <p:spPr>
          <a:xfrm>
            <a:off x="612648" y="2606040"/>
            <a:ext cx="10972800" cy="10972"/>
          </a:xfrm>
          <a:prstGeom prst="rect">
            <a:avLst/>
          </a:prstGeom>
          <a:solidFill>
            <a:srgbClr val="DCE2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12648" y="2843784"/>
            <a:ext cx="2423160" cy="822960"/>
          </a:xfrm>
          <a:prstGeom prst="rect">
            <a:avLst/>
          </a:prstGeom>
          <a:noFill/>
        </p:spPr>
        <p:txBody>
          <a:bodyPr wrap="square" lIns="0" tIns="0" rIns="0" bIns="0">
            <a:spAutoFit/>
          </a:bodyPr>
          <a:lstStyle/>
          <a:p>
            <a:pPr marL="0" indent="0" algn="l"/>
            <a:r>
              <a:rPr lang="en-US" sz="2500" b="1">
                <a:solidFill>
                  <a:srgbClr val="F3AA43"/>
                </a:solidFill>
                <a:latin typeface="Calibri"/>
              </a:rPr>
              <a:t>Define the service choice</a:t>
            </a:r>
          </a:p>
        </p:txBody>
      </p:sp>
      <p:sp>
        <p:nvSpPr>
          <p:cNvPr id="7" name="TextBox 6"/>
          <p:cNvSpPr txBox="1"/>
          <p:nvPr/>
        </p:nvSpPr>
        <p:spPr>
          <a:xfrm>
            <a:off x="3429000" y="2843784"/>
            <a:ext cx="8092440" cy="369332"/>
          </a:xfrm>
          <a:prstGeom prst="rect">
            <a:avLst/>
          </a:prstGeom>
          <a:noFill/>
        </p:spPr>
        <p:txBody>
          <a:bodyPr wrap="square" lIns="0" tIns="0" rIns="0" bIns="0">
            <a:spAutoFit/>
          </a:bodyPr>
          <a:lstStyle/>
          <a:p>
            <a:pPr marL="0" indent="0" algn="l"/>
            <a:r>
              <a:rPr lang="en-US" sz="2400" b="0" dirty="0">
                <a:solidFill>
                  <a:srgbClr val="FFFFFF"/>
                </a:solidFill>
                <a:latin typeface="Calibri"/>
              </a:rPr>
              <a:t>Public support will be key to advancing regionalization forward.</a:t>
            </a:r>
          </a:p>
        </p:txBody>
      </p:sp>
      <p:sp>
        <p:nvSpPr>
          <p:cNvPr id="8" name="Rectangle 7">
            <a:extLst>
              <a:ext uri="{C183D7F6-B498-43B3-948B-1728B52AA6E4}">
                <adec:decorative xmlns:adec="http://schemas.microsoft.com/office/drawing/2017/decorative" val="1"/>
              </a:ext>
            </a:extLst>
          </p:cNvPr>
          <p:cNvSpPr/>
          <p:nvPr/>
        </p:nvSpPr>
        <p:spPr>
          <a:xfrm>
            <a:off x="612648" y="3776472"/>
            <a:ext cx="10972800" cy="10972"/>
          </a:xfrm>
          <a:prstGeom prst="rect">
            <a:avLst/>
          </a:prstGeom>
          <a:solidFill>
            <a:srgbClr val="DCE2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612648" y="4014216"/>
            <a:ext cx="2423160" cy="822960"/>
          </a:xfrm>
          <a:prstGeom prst="rect">
            <a:avLst/>
          </a:prstGeom>
          <a:noFill/>
        </p:spPr>
        <p:txBody>
          <a:bodyPr wrap="square" lIns="0" tIns="0" rIns="0" bIns="0">
            <a:spAutoFit/>
          </a:bodyPr>
          <a:lstStyle/>
          <a:p>
            <a:pPr marL="0" indent="0" algn="l"/>
            <a:r>
              <a:rPr lang="en-US" sz="2500" b="1">
                <a:solidFill>
                  <a:srgbClr val="F3AA43"/>
                </a:solidFill>
                <a:latin typeface="Calibri"/>
              </a:rPr>
              <a:t>Build the regional proposal</a:t>
            </a:r>
          </a:p>
        </p:txBody>
      </p:sp>
      <p:sp>
        <p:nvSpPr>
          <p:cNvPr id="10" name="TextBox 9"/>
          <p:cNvSpPr txBox="1"/>
          <p:nvPr/>
        </p:nvSpPr>
        <p:spPr>
          <a:xfrm>
            <a:off x="3429000" y="4014216"/>
            <a:ext cx="8092440" cy="738664"/>
          </a:xfrm>
          <a:prstGeom prst="rect">
            <a:avLst/>
          </a:prstGeom>
          <a:noFill/>
        </p:spPr>
        <p:txBody>
          <a:bodyPr wrap="square" lIns="0" tIns="0" rIns="0" bIns="0">
            <a:spAutoFit/>
          </a:bodyPr>
          <a:lstStyle/>
          <a:p>
            <a:pPr marL="0" indent="0" algn="l"/>
            <a:r>
              <a:rPr lang="en-US" sz="2400" b="0" dirty="0">
                <a:solidFill>
                  <a:srgbClr val="FFFFFF"/>
                </a:solidFill>
                <a:latin typeface="Calibri"/>
              </a:rPr>
              <a:t>In parallel, select the service, funding and legislative framework for a Regional Fire Authority.</a:t>
            </a:r>
          </a:p>
        </p:txBody>
      </p:sp>
      <p:sp>
        <p:nvSpPr>
          <p:cNvPr id="11" name="Rectangle 10">
            <a:extLst>
              <a:ext uri="{C183D7F6-B498-43B3-948B-1728B52AA6E4}">
                <adec:decorative xmlns:adec="http://schemas.microsoft.com/office/drawing/2017/decorative" val="1"/>
              </a:ext>
            </a:extLst>
          </p:cNvPr>
          <p:cNvSpPr/>
          <p:nvPr/>
        </p:nvSpPr>
        <p:spPr>
          <a:xfrm>
            <a:off x="612648" y="4946904"/>
            <a:ext cx="10972800" cy="10972"/>
          </a:xfrm>
          <a:prstGeom prst="rect">
            <a:avLst/>
          </a:prstGeom>
          <a:solidFill>
            <a:srgbClr val="DCE2E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612648" y="5184648"/>
            <a:ext cx="2423160" cy="822960"/>
          </a:xfrm>
          <a:prstGeom prst="rect">
            <a:avLst/>
          </a:prstGeom>
          <a:noFill/>
        </p:spPr>
        <p:txBody>
          <a:bodyPr wrap="square" lIns="0" tIns="0" rIns="0" bIns="0">
            <a:spAutoFit/>
          </a:bodyPr>
          <a:lstStyle/>
          <a:p>
            <a:pPr marL="0" indent="0" algn="l"/>
            <a:r>
              <a:rPr lang="en-US" sz="2500" b="1">
                <a:solidFill>
                  <a:srgbClr val="F3AA43"/>
                </a:solidFill>
                <a:latin typeface="Calibri"/>
              </a:rPr>
              <a:t>Transfer when ready</a:t>
            </a:r>
          </a:p>
        </p:txBody>
      </p:sp>
      <p:sp>
        <p:nvSpPr>
          <p:cNvPr id="13" name="TextBox 12"/>
          <p:cNvSpPr txBox="1"/>
          <p:nvPr/>
        </p:nvSpPr>
        <p:spPr>
          <a:xfrm>
            <a:off x="3429000" y="5184648"/>
            <a:ext cx="8092440" cy="868680"/>
          </a:xfrm>
          <a:prstGeom prst="rect">
            <a:avLst/>
          </a:prstGeom>
          <a:noFill/>
        </p:spPr>
        <p:txBody>
          <a:bodyPr wrap="square" lIns="0" tIns="0" rIns="0" bIns="0">
            <a:spAutoFit/>
          </a:bodyPr>
          <a:lstStyle/>
          <a:p>
            <a:pPr marL="0" indent="0" algn="l"/>
            <a:r>
              <a:rPr lang="en-US" sz="2400" b="0" dirty="0">
                <a:solidFill>
                  <a:srgbClr val="FFFFFF"/>
                </a:solidFill>
                <a:latin typeface="Calibri"/>
              </a:rPr>
              <a:t>Complete required approvals, funding, workforce agreements and continuity arrangements before transferring operations.</a:t>
            </a:r>
          </a:p>
        </p:txBody>
      </p:sp>
      <p:sp>
        <p:nvSpPr>
          <p:cNvPr id="14" name="Slide number"/>
          <p:cNvSpPr txBox="1"/>
          <p:nvPr/>
        </p:nvSpPr>
        <p:spPr>
          <a:xfrm>
            <a:off x="11475720" y="6492240"/>
            <a:ext cx="411480" cy="246888"/>
          </a:xfrm>
          <a:prstGeom prst="rect">
            <a:avLst/>
          </a:prstGeom>
          <a:noFill/>
        </p:spPr>
        <p:txBody>
          <a:bodyPr wrap="square" lIns="0" tIns="0" rIns="0" bIns="0"/>
          <a:lstStyle/>
          <a:p>
            <a:pPr algn="ctr">
              <a:spcAft>
                <a:spcPts val="0"/>
              </a:spcAft>
            </a:pPr>
            <a:r>
              <a:rPr lang="en-US" sz="1200" b="0">
                <a:solidFill>
                  <a:srgbClr val="FFFFFF"/>
                </a:solidFill>
                <a:latin typeface="Calibri"/>
              </a:rPr>
              <a:t>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22333B"/>
        </a:solidFill>
        <a:effectLst/>
      </p:bgPr>
    </p:bg>
    <p:spTree>
      <p:nvGrpSpPr>
        <p:cNvPr id="1" name="">
          <a:extLst>
            <a:ext uri="{FF2B5EF4-FFF2-40B4-BE49-F238E27FC236}">
              <a16:creationId xmlns:a16="http://schemas.microsoft.com/office/drawing/2014/main" id="{EF7C5B52-CFA2-28DB-1EC1-46B2B10AB23F}"/>
            </a:ext>
          </a:extLst>
        </p:cNvPr>
        <p:cNvGrpSpPr/>
        <p:nvPr/>
      </p:nvGrpSpPr>
      <p:grpSpPr>
        <a:xfrm>
          <a:off x="0" y="0"/>
          <a:ext cx="0" cy="0"/>
          <a:chOff x="0" y="0"/>
          <a:chExt cx="0" cy="0"/>
        </a:xfrm>
      </p:grpSpPr>
      <p:sp>
        <p:nvSpPr>
          <p:cNvPr id="2" name="Where We Are Today"/>
          <p:cNvSpPr txBox="1">
            <a:spLocks noGrp="1"/>
          </p:cNvSpPr>
          <p:nvPr>
            <p:ph type="title"/>
          </p:nvPr>
        </p:nvSpPr>
        <p:spPr>
          <a:xfrm>
            <a:off x="2788920" y="1600200"/>
            <a:ext cx="8732520" cy="1231106"/>
          </a:xfrm>
          <a:prstGeom prst="rect">
            <a:avLst/>
          </a:prstGeom>
          <a:noFill/>
        </p:spPr>
        <p:txBody>
          <a:bodyPr wrap="square" lIns="0" tIns="0" rIns="0" bIns="0">
            <a:spAutoFit/>
          </a:bodyPr>
          <a:lstStyle/>
          <a:p>
            <a:pPr algn="l"/>
            <a:r>
              <a:rPr lang="en-US" sz="4000" b="1" dirty="0">
                <a:solidFill>
                  <a:srgbClr val="FFFFFF"/>
                </a:solidFill>
                <a:latin typeface="Cambria"/>
              </a:rPr>
              <a:t>Where Washoe is
Today</a:t>
            </a:r>
          </a:p>
        </p:txBody>
      </p:sp>
      <p:sp>
        <p:nvSpPr>
          <p:cNvPr id="3" name="PART 2 OF 6  /  WILL HELP COME WHEN I CALL?"/>
          <p:cNvSpPr txBox="1"/>
          <p:nvPr/>
        </p:nvSpPr>
        <p:spPr>
          <a:xfrm>
            <a:off x="2816352" y="950976"/>
            <a:ext cx="8595360" cy="365760"/>
          </a:xfrm>
          <a:prstGeom prst="rect">
            <a:avLst/>
          </a:prstGeom>
          <a:noFill/>
        </p:spPr>
        <p:txBody>
          <a:bodyPr wrap="square" lIns="0" tIns="0" rIns="0" bIns="0">
            <a:spAutoFit/>
          </a:bodyPr>
          <a:lstStyle/>
          <a:p>
            <a:r>
              <a:rPr lang="en-US" sz="1700" b="1">
                <a:solidFill>
                  <a:srgbClr val="E0E8EB"/>
                </a:solidFill>
                <a:latin typeface="Calibri"/>
              </a:rPr>
              <a:t>PART 2 OF 6  /  WILL HELP COME WHEN I CALL?</a:t>
            </a:r>
          </a:p>
        </p:txBody>
      </p:sp>
      <p:sp>
        <p:nvSpPr>
          <p:cNvPr id="4" name="The region we protect, the calls we answer, and how response performs now."/>
          <p:cNvSpPr txBox="1"/>
          <p:nvPr/>
        </p:nvSpPr>
        <p:spPr>
          <a:xfrm>
            <a:off x="2816352" y="3657600"/>
            <a:ext cx="8138160" cy="769441"/>
          </a:xfrm>
          <a:prstGeom prst="rect">
            <a:avLst/>
          </a:prstGeom>
          <a:noFill/>
        </p:spPr>
        <p:txBody>
          <a:bodyPr wrap="square" lIns="0" tIns="0" rIns="0" bIns="0">
            <a:spAutoFit/>
          </a:bodyPr>
          <a:lstStyle/>
          <a:p>
            <a:r>
              <a:rPr lang="en-US" sz="2500" b="0" dirty="0">
                <a:solidFill>
                  <a:srgbClr val="FFFFFF"/>
                </a:solidFill>
                <a:latin typeface="Calibri"/>
              </a:rPr>
              <a:t>The region served, the calls answered, and how response performs today</a:t>
            </a:r>
          </a:p>
        </p:txBody>
      </p:sp>
      <p:sp>
        <p:nvSpPr>
          <p:cNvPr id="5" name="02">
            <a:extLst>
              <a:ext uri="{C183D7F6-B498-43B3-948B-1728B52AA6E4}">
                <adec:decorative xmlns:adec="http://schemas.microsoft.com/office/drawing/2017/decorative" val="1"/>
              </a:ext>
            </a:extLst>
          </p:cNvPr>
          <p:cNvSpPr txBox="1"/>
          <p:nvPr/>
        </p:nvSpPr>
        <p:spPr>
          <a:xfrm>
            <a:off x="585216" y="1426464"/>
            <a:ext cx="1938528" cy="1737360"/>
          </a:xfrm>
          <a:prstGeom prst="rect">
            <a:avLst/>
          </a:prstGeom>
          <a:noFill/>
        </p:spPr>
        <p:txBody>
          <a:bodyPr wrap="square" lIns="0" tIns="0" rIns="0" bIns="0">
            <a:spAutoFit/>
          </a:bodyPr>
          <a:lstStyle/>
          <a:p>
            <a:r>
              <a:rPr lang="en-US" sz="10200" b="1">
                <a:solidFill>
                  <a:srgbClr val="F3AA43"/>
                </a:solidFill>
                <a:latin typeface="Calibri"/>
              </a:rPr>
              <a:t>02</a:t>
            </a:r>
          </a:p>
        </p:txBody>
      </p:sp>
      <p:sp>
        <p:nvSpPr>
          <p:cNvPr id="6" name="Rectangle 5">
            <a:extLst>
              <a:ext uri="{C183D7F6-B498-43B3-948B-1728B52AA6E4}">
                <adec:decorative xmlns:adec="http://schemas.microsoft.com/office/drawing/2017/decorative" val="1"/>
              </a:ext>
            </a:extLst>
          </p:cNvPr>
          <p:cNvSpPr/>
          <p:nvPr/>
        </p:nvSpPr>
        <p:spPr>
          <a:xfrm>
            <a:off x="2423160" y="1051560"/>
            <a:ext cx="41148" cy="4069080"/>
          </a:xfrm>
          <a:prstGeom prst="rect">
            <a:avLst/>
          </a:prstGeom>
          <a:solidFill>
            <a:srgbClr val="6D879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a:extLst>
              <a:ext uri="{C183D7F6-B498-43B3-948B-1728B52AA6E4}">
                <adec:decorative xmlns:adec="http://schemas.microsoft.com/office/drawing/2017/decorative" val="1"/>
              </a:ext>
            </a:extLst>
          </p:cNvPr>
          <p:cNvSpPr/>
          <p:nvPr/>
        </p:nvSpPr>
        <p:spPr>
          <a:xfrm>
            <a:off x="2816352" y="3355848"/>
            <a:ext cx="1024128" cy="64008"/>
          </a:xfrm>
          <a:prstGeom prst="rect">
            <a:avLst/>
          </a:prstGeom>
          <a:solidFill>
            <a:srgbClr val="F3AA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a:extLst>
              <a:ext uri="{C183D7F6-B498-43B3-948B-1728B52AA6E4}">
                <adec:decorative xmlns:adec="http://schemas.microsoft.com/office/drawing/2017/decorative" val="1"/>
              </a:ext>
            </a:extLst>
          </p:cNvPr>
          <p:cNvSpPr/>
          <p:nvPr/>
        </p:nvSpPr>
        <p:spPr>
          <a:xfrm>
            <a:off x="2816352" y="5614416"/>
            <a:ext cx="1234440" cy="100584"/>
          </a:xfrm>
          <a:prstGeom prst="rect">
            <a:avLst/>
          </a:prstGeom>
          <a:solidFill>
            <a:srgbClr val="617A8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a:extLst>
              <a:ext uri="{C183D7F6-B498-43B3-948B-1728B52AA6E4}">
                <adec:decorative xmlns:adec="http://schemas.microsoft.com/office/drawing/2017/decorative" val="1"/>
              </a:ext>
            </a:extLst>
          </p:cNvPr>
          <p:cNvSpPr/>
          <p:nvPr/>
        </p:nvSpPr>
        <p:spPr>
          <a:xfrm>
            <a:off x="4251960" y="5614416"/>
            <a:ext cx="1234440" cy="100584"/>
          </a:xfrm>
          <a:prstGeom prst="rect">
            <a:avLst/>
          </a:prstGeom>
          <a:solidFill>
            <a:srgbClr val="F3AA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a:extLst>
              <a:ext uri="{C183D7F6-B498-43B3-948B-1728B52AA6E4}">
                <adec:decorative xmlns:adec="http://schemas.microsoft.com/office/drawing/2017/decorative" val="1"/>
              </a:ext>
            </a:extLst>
          </p:cNvPr>
          <p:cNvSpPr/>
          <p:nvPr/>
        </p:nvSpPr>
        <p:spPr>
          <a:xfrm>
            <a:off x="5687568" y="5614416"/>
            <a:ext cx="1234440" cy="100584"/>
          </a:xfrm>
          <a:prstGeom prst="rect">
            <a:avLst/>
          </a:prstGeom>
          <a:solidFill>
            <a:srgbClr val="617A8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a:extLst>
              <a:ext uri="{C183D7F6-B498-43B3-948B-1728B52AA6E4}">
                <adec:decorative xmlns:adec="http://schemas.microsoft.com/office/drawing/2017/decorative" val="1"/>
              </a:ext>
            </a:extLst>
          </p:cNvPr>
          <p:cNvSpPr/>
          <p:nvPr/>
        </p:nvSpPr>
        <p:spPr>
          <a:xfrm>
            <a:off x="7123176" y="5614416"/>
            <a:ext cx="1234440" cy="100584"/>
          </a:xfrm>
          <a:prstGeom prst="rect">
            <a:avLst/>
          </a:prstGeom>
          <a:solidFill>
            <a:srgbClr val="617A8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a:extLst>
              <a:ext uri="{C183D7F6-B498-43B3-948B-1728B52AA6E4}">
                <adec:decorative xmlns:adec="http://schemas.microsoft.com/office/drawing/2017/decorative" val="1"/>
              </a:ext>
            </a:extLst>
          </p:cNvPr>
          <p:cNvSpPr/>
          <p:nvPr/>
        </p:nvSpPr>
        <p:spPr>
          <a:xfrm>
            <a:off x="8558784" y="5614416"/>
            <a:ext cx="1234440" cy="100584"/>
          </a:xfrm>
          <a:prstGeom prst="rect">
            <a:avLst/>
          </a:prstGeom>
          <a:solidFill>
            <a:srgbClr val="617A8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a:extLst>
              <a:ext uri="{C183D7F6-B498-43B3-948B-1728B52AA6E4}">
                <adec:decorative xmlns:adec="http://schemas.microsoft.com/office/drawing/2017/decorative" val="1"/>
              </a:ext>
            </a:extLst>
          </p:cNvPr>
          <p:cNvSpPr/>
          <p:nvPr/>
        </p:nvSpPr>
        <p:spPr>
          <a:xfrm>
            <a:off x="9994392" y="5614416"/>
            <a:ext cx="1234440" cy="100584"/>
          </a:xfrm>
          <a:prstGeom prst="rect">
            <a:avLst/>
          </a:prstGeom>
          <a:solidFill>
            <a:srgbClr val="617A8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GIONAL FIRE AND EMS STUDY"/>
          <p:cNvSpPr txBox="1"/>
          <p:nvPr/>
        </p:nvSpPr>
        <p:spPr>
          <a:xfrm>
            <a:off x="2816352" y="5925312"/>
            <a:ext cx="8503920" cy="320040"/>
          </a:xfrm>
          <a:prstGeom prst="rect">
            <a:avLst/>
          </a:prstGeom>
          <a:noFill/>
        </p:spPr>
        <p:txBody>
          <a:bodyPr wrap="square" lIns="0" tIns="0" rIns="0" bIns="0">
            <a:spAutoFit/>
          </a:bodyPr>
          <a:lstStyle/>
          <a:p>
            <a:r>
              <a:rPr lang="en-US" sz="1500" b="0">
                <a:solidFill>
                  <a:srgbClr val="E0E8EB"/>
                </a:solidFill>
                <a:latin typeface="Calibri"/>
              </a:rPr>
              <a:t>REGIONAL FIRE AND EMS STUDY</a:t>
            </a:r>
          </a:p>
        </p:txBody>
      </p:sp>
      <p:sp>
        <p:nvSpPr>
          <p:cNvPr id="15" name="Slide number"/>
          <p:cNvSpPr txBox="1"/>
          <p:nvPr/>
        </p:nvSpPr>
        <p:spPr>
          <a:xfrm>
            <a:off x="11475720" y="6492240"/>
            <a:ext cx="411480" cy="246888"/>
          </a:xfrm>
          <a:prstGeom prst="rect">
            <a:avLst/>
          </a:prstGeom>
          <a:noFill/>
        </p:spPr>
        <p:txBody>
          <a:bodyPr wrap="square" lIns="0" tIns="0" rIns="0" bIns="0"/>
          <a:lstStyle/>
          <a:p>
            <a:pPr algn="ctr">
              <a:spcAft>
                <a:spcPts val="0"/>
              </a:spcAft>
            </a:pPr>
            <a:r>
              <a:rPr lang="en-US" sz="1200" b="0">
                <a:solidFill>
                  <a:srgbClr val="FFFFFF"/>
                </a:solidFill>
                <a:latin typeface="Calibri"/>
              </a:rPr>
              <a:t>9</a:t>
            </a:r>
          </a:p>
        </p:txBody>
      </p:sp>
    </p:spTree>
    <p:extLst>
      <p:ext uri="{BB962C8B-B14F-4D97-AF65-F5344CB8AC3E}">
        <p14:creationId xmlns:p14="http://schemas.microsoft.com/office/powerpoint/2010/main" val="17901483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3" name="Slide title: A Region with Demanding Fire Conditions"/>
          <p:cNvSpPr txBox="1">
            <a:spLocks noGrp="1"/>
          </p:cNvSpPr>
          <p:nvPr>
            <p:ph type="title"/>
          </p:nvPr>
        </p:nvSpPr>
        <p:spPr>
          <a:xfrm>
            <a:off x="548640" y="621792"/>
            <a:ext cx="11091672" cy="685800"/>
          </a:xfrm>
          <a:prstGeom prst="rect">
            <a:avLst/>
          </a:prstGeom>
          <a:noFill/>
        </p:spPr>
        <p:txBody>
          <a:bodyPr wrap="square" lIns="0" tIns="0" rIns="0" bIns="0">
            <a:noAutofit/>
          </a:bodyPr>
          <a:lstStyle/>
          <a:p>
            <a:pPr algn="l">
              <a:spcBef>
                <a:spcPts val="0"/>
              </a:spcBef>
              <a:spcAft>
                <a:spcPts val="0"/>
              </a:spcAft>
            </a:pPr>
            <a:r>
              <a:rPr lang="en-US" sz="3000" b="1">
                <a:solidFill>
                  <a:srgbClr val="22333B"/>
                </a:solidFill>
                <a:latin typeface="Cambria"/>
              </a:rPr>
              <a:t>A Region with Demanding Fire Conditions</a:t>
            </a:r>
          </a:p>
        </p:txBody>
      </p:sp>
      <p:sp>
        <p:nvSpPr>
          <p:cNvPr id="2" name="OVERVIEW"/>
          <p:cNvSpPr txBox="1"/>
          <p:nvPr/>
        </p:nvSpPr>
        <p:spPr>
          <a:xfrm>
            <a:off x="548640" y="274320"/>
            <a:ext cx="10972800" cy="347472"/>
          </a:xfrm>
          <a:prstGeom prst="rect">
            <a:avLst/>
          </a:prstGeom>
          <a:noFill/>
        </p:spPr>
        <p:txBody>
          <a:bodyPr wrap="square" lIns="0" tIns="0" rIns="0" bIns="0">
            <a:noAutofit/>
          </a:bodyPr>
          <a:lstStyle/>
          <a:p>
            <a:pPr>
              <a:spcBef>
                <a:spcPts val="0"/>
              </a:spcBef>
              <a:spcAft>
                <a:spcPts val="0"/>
              </a:spcAft>
            </a:pPr>
            <a:r>
              <a:rPr lang="en-US" sz="1600" b="1">
                <a:solidFill>
                  <a:srgbClr val="C24E25"/>
                </a:solidFill>
                <a:latin typeface="Calibri"/>
              </a:rPr>
              <a:t>OVERVIEW</a:t>
            </a:r>
          </a:p>
        </p:txBody>
      </p:sp>
      <p:sp>
        <p:nvSpPr>
          <p:cNvPr id="4" name="Rectangle 3">
            <a:extLst>
              <a:ext uri="{C183D7F6-B498-43B3-948B-1728B52AA6E4}">
                <adec:decorative xmlns:adec="http://schemas.microsoft.com/office/drawing/2017/decorative" val="1"/>
              </a:ext>
            </a:extLst>
          </p:cNvPr>
          <p:cNvSpPr/>
          <p:nvPr/>
        </p:nvSpPr>
        <p:spPr>
          <a:xfrm>
            <a:off x="548640" y="1554480"/>
            <a:ext cx="3931920" cy="3886200"/>
          </a:xfrm>
          <a:prstGeom prst="rect">
            <a:avLst/>
          </a:prstGeom>
          <a:solidFill>
            <a:srgbClr val="2233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13,484"/>
          <p:cNvSpPr txBox="1"/>
          <p:nvPr/>
        </p:nvSpPr>
        <p:spPr>
          <a:xfrm>
            <a:off x="868680" y="1847088"/>
            <a:ext cx="3291840" cy="777240"/>
          </a:xfrm>
          <a:prstGeom prst="rect">
            <a:avLst/>
          </a:prstGeom>
          <a:noFill/>
        </p:spPr>
        <p:txBody>
          <a:bodyPr wrap="square" lIns="0" tIns="0" rIns="0" bIns="0">
            <a:noAutofit/>
          </a:bodyPr>
          <a:lstStyle/>
          <a:p>
            <a:pPr>
              <a:spcBef>
                <a:spcPts val="0"/>
              </a:spcBef>
              <a:spcAft>
                <a:spcPts val="0"/>
              </a:spcAft>
            </a:pPr>
            <a:r>
              <a:rPr lang="en-US" sz="4800" b="1" dirty="0">
                <a:solidFill>
                  <a:srgbClr val="E89A22"/>
                </a:solidFill>
                <a:latin typeface="Cambria"/>
              </a:rPr>
              <a:t>13,484</a:t>
            </a:r>
          </a:p>
        </p:txBody>
      </p:sp>
      <p:sp>
        <p:nvSpPr>
          <p:cNvPr id="6" name="residential units in Washoe County High or Extreme Fire-Risk Zones within the st"/>
          <p:cNvSpPr txBox="1"/>
          <p:nvPr/>
        </p:nvSpPr>
        <p:spPr>
          <a:xfrm>
            <a:off x="868680" y="2862072"/>
            <a:ext cx="3291840" cy="1234440"/>
          </a:xfrm>
          <a:prstGeom prst="rect">
            <a:avLst/>
          </a:prstGeom>
          <a:noFill/>
        </p:spPr>
        <p:txBody>
          <a:bodyPr wrap="square" lIns="0" tIns="0" rIns="0" bIns="0">
            <a:noAutofit/>
          </a:bodyPr>
          <a:lstStyle/>
          <a:p>
            <a:pPr>
              <a:spcBef>
                <a:spcPts val="0"/>
              </a:spcBef>
              <a:spcAft>
                <a:spcPts val="0"/>
              </a:spcAft>
            </a:pPr>
            <a:r>
              <a:rPr lang="en-US" sz="2000" b="0" dirty="0">
                <a:solidFill>
                  <a:srgbClr val="FFFFFF"/>
                </a:solidFill>
                <a:latin typeface="Calibri"/>
              </a:rPr>
              <a:t>residential units in Washoe County High or Extreme Fire-Risk Zones within the study area</a:t>
            </a:r>
          </a:p>
        </p:txBody>
      </p:sp>
      <p:sp>
        <p:nvSpPr>
          <p:cNvPr id="8" name="Rectangle 7">
            <a:extLst>
              <a:ext uri="{C183D7F6-B498-43B3-948B-1728B52AA6E4}">
                <adec:decorative xmlns:adec="http://schemas.microsoft.com/office/drawing/2017/decorative" val="1"/>
              </a:ext>
            </a:extLst>
          </p:cNvPr>
          <p:cNvSpPr/>
          <p:nvPr/>
        </p:nvSpPr>
        <p:spPr>
          <a:xfrm>
            <a:off x="4892040" y="1613916"/>
            <a:ext cx="50292" cy="795528"/>
          </a:xfrm>
          <a:prstGeom prst="rect">
            <a:avLst/>
          </a:prstGeom>
          <a:solidFill>
            <a:srgbClr val="C24E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Urban"/>
          <p:cNvSpPr txBox="1"/>
          <p:nvPr/>
        </p:nvSpPr>
        <p:spPr>
          <a:xfrm>
            <a:off x="5102352" y="1581912"/>
            <a:ext cx="6537960" cy="347472"/>
          </a:xfrm>
          <a:prstGeom prst="rect">
            <a:avLst/>
          </a:prstGeom>
          <a:noFill/>
        </p:spPr>
        <p:txBody>
          <a:bodyPr wrap="square" lIns="0" tIns="0" rIns="0" bIns="0">
            <a:noAutofit/>
          </a:bodyPr>
          <a:lstStyle/>
          <a:p>
            <a:pPr>
              <a:spcBef>
                <a:spcPts val="0"/>
              </a:spcBef>
              <a:spcAft>
                <a:spcPts val="0"/>
              </a:spcAft>
            </a:pPr>
            <a:r>
              <a:rPr lang="en-US" sz="2300" b="1">
                <a:solidFill>
                  <a:srgbClr val="22333B"/>
                </a:solidFill>
                <a:latin typeface="Cambria"/>
              </a:rPr>
              <a:t>Urban</a:t>
            </a:r>
          </a:p>
        </p:txBody>
      </p:sp>
      <p:sp>
        <p:nvSpPr>
          <p:cNvPr id="10" name="Large and occupied buildings, hospitals, schools, care homes, detention faciliti"/>
          <p:cNvSpPr txBox="1"/>
          <p:nvPr/>
        </p:nvSpPr>
        <p:spPr>
          <a:xfrm>
            <a:off x="5102352" y="1975104"/>
            <a:ext cx="6537960" cy="539496"/>
          </a:xfrm>
          <a:prstGeom prst="rect">
            <a:avLst/>
          </a:prstGeom>
          <a:noFill/>
        </p:spPr>
        <p:txBody>
          <a:bodyPr wrap="square" lIns="0" tIns="0" rIns="0" bIns="0">
            <a:noAutofit/>
          </a:bodyPr>
          <a:lstStyle/>
          <a:p>
            <a:pPr>
              <a:spcBef>
                <a:spcPts val="0"/>
              </a:spcBef>
              <a:spcAft>
                <a:spcPts val="0"/>
              </a:spcAft>
            </a:pPr>
            <a:r>
              <a:rPr lang="en-US" sz="1800" b="0" dirty="0">
                <a:solidFill>
                  <a:srgbClr val="22333B"/>
                </a:solidFill>
                <a:latin typeface="Calibri"/>
              </a:rPr>
              <a:t>Large and occupied buildings, hospitals, schools, care homes, detention facilities, airports, and high-rises</a:t>
            </a:r>
          </a:p>
        </p:txBody>
      </p:sp>
      <p:sp>
        <p:nvSpPr>
          <p:cNvPr id="11" name="Rectangle 10">
            <a:extLst>
              <a:ext uri="{C183D7F6-B498-43B3-948B-1728B52AA6E4}">
                <adec:decorative xmlns:adec="http://schemas.microsoft.com/office/drawing/2017/decorative" val="1"/>
              </a:ext>
            </a:extLst>
          </p:cNvPr>
          <p:cNvSpPr/>
          <p:nvPr/>
        </p:nvSpPr>
        <p:spPr>
          <a:xfrm>
            <a:off x="4892040" y="2592324"/>
            <a:ext cx="50292" cy="795528"/>
          </a:xfrm>
          <a:prstGeom prst="rect">
            <a:avLst/>
          </a:prstGeom>
          <a:solidFill>
            <a:srgbClr val="C24E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Suburban/High-Growth"/>
          <p:cNvSpPr txBox="1"/>
          <p:nvPr/>
        </p:nvSpPr>
        <p:spPr>
          <a:xfrm>
            <a:off x="5102352" y="2560320"/>
            <a:ext cx="6537960" cy="347472"/>
          </a:xfrm>
          <a:prstGeom prst="rect">
            <a:avLst/>
          </a:prstGeom>
          <a:noFill/>
        </p:spPr>
        <p:txBody>
          <a:bodyPr wrap="square" lIns="0" tIns="0" rIns="0" bIns="0">
            <a:noAutofit/>
          </a:bodyPr>
          <a:lstStyle/>
          <a:p>
            <a:pPr>
              <a:spcBef>
                <a:spcPts val="0"/>
              </a:spcBef>
              <a:spcAft>
                <a:spcPts val="0"/>
              </a:spcAft>
            </a:pPr>
            <a:r>
              <a:rPr lang="en-US" sz="2300" b="1">
                <a:solidFill>
                  <a:srgbClr val="22333B"/>
                </a:solidFill>
                <a:latin typeface="Cambria"/>
              </a:rPr>
              <a:t>Suburban/High-Growth</a:t>
            </a:r>
          </a:p>
        </p:txBody>
      </p:sp>
      <p:sp>
        <p:nvSpPr>
          <p:cNvPr id="13" name="Expanding neighborhoods, rising demand, and the need to align coverage and infra"/>
          <p:cNvSpPr txBox="1"/>
          <p:nvPr/>
        </p:nvSpPr>
        <p:spPr>
          <a:xfrm>
            <a:off x="5102352" y="2953512"/>
            <a:ext cx="6537960" cy="539496"/>
          </a:xfrm>
          <a:prstGeom prst="rect">
            <a:avLst/>
          </a:prstGeom>
          <a:noFill/>
        </p:spPr>
        <p:txBody>
          <a:bodyPr wrap="square" lIns="0" tIns="0" rIns="0" bIns="0">
            <a:noAutofit/>
          </a:bodyPr>
          <a:lstStyle/>
          <a:p>
            <a:pPr>
              <a:spcBef>
                <a:spcPts val="0"/>
              </a:spcBef>
              <a:spcAft>
                <a:spcPts val="0"/>
              </a:spcAft>
            </a:pPr>
            <a:r>
              <a:rPr lang="en-US" sz="1800" b="0">
                <a:solidFill>
                  <a:srgbClr val="22333B"/>
                </a:solidFill>
                <a:latin typeface="Calibri"/>
              </a:rPr>
              <a:t>Expanding neighborhoods, rising demand, and the need to align coverage and infrastructure with growth</a:t>
            </a:r>
          </a:p>
        </p:txBody>
      </p:sp>
      <p:sp>
        <p:nvSpPr>
          <p:cNvPr id="14" name="Rectangle 13">
            <a:extLst>
              <a:ext uri="{C183D7F6-B498-43B3-948B-1728B52AA6E4}">
                <adec:decorative xmlns:adec="http://schemas.microsoft.com/office/drawing/2017/decorative" val="1"/>
              </a:ext>
            </a:extLst>
          </p:cNvPr>
          <p:cNvSpPr/>
          <p:nvPr/>
        </p:nvSpPr>
        <p:spPr>
          <a:xfrm>
            <a:off x="4892040" y="3570732"/>
            <a:ext cx="50292" cy="795528"/>
          </a:xfrm>
          <a:prstGeom prst="rect">
            <a:avLst/>
          </a:prstGeom>
          <a:solidFill>
            <a:srgbClr val="C24E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ural"/>
          <p:cNvSpPr txBox="1"/>
          <p:nvPr/>
        </p:nvSpPr>
        <p:spPr>
          <a:xfrm>
            <a:off x="5102352" y="3538728"/>
            <a:ext cx="6537960" cy="347472"/>
          </a:xfrm>
          <a:prstGeom prst="rect">
            <a:avLst/>
          </a:prstGeom>
          <a:noFill/>
        </p:spPr>
        <p:txBody>
          <a:bodyPr wrap="square" lIns="0" tIns="0" rIns="0" bIns="0">
            <a:noAutofit/>
          </a:bodyPr>
          <a:lstStyle/>
          <a:p>
            <a:pPr>
              <a:spcBef>
                <a:spcPts val="0"/>
              </a:spcBef>
              <a:spcAft>
                <a:spcPts val="0"/>
              </a:spcAft>
            </a:pPr>
            <a:r>
              <a:rPr lang="en-US" sz="2300" b="1">
                <a:solidFill>
                  <a:srgbClr val="22333B"/>
                </a:solidFill>
                <a:latin typeface="Cambria"/>
              </a:rPr>
              <a:t>Rural</a:t>
            </a:r>
          </a:p>
        </p:txBody>
      </p:sp>
      <p:sp>
        <p:nvSpPr>
          <p:cNvPr id="16" name="Distance, limited alternate roads, water supply, and longer reinforcement times"/>
          <p:cNvSpPr txBox="1"/>
          <p:nvPr/>
        </p:nvSpPr>
        <p:spPr>
          <a:xfrm>
            <a:off x="5102352" y="3931920"/>
            <a:ext cx="6537960" cy="539496"/>
          </a:xfrm>
          <a:prstGeom prst="rect">
            <a:avLst/>
          </a:prstGeom>
          <a:noFill/>
        </p:spPr>
        <p:txBody>
          <a:bodyPr wrap="square" lIns="0" tIns="0" rIns="0" bIns="0">
            <a:noAutofit/>
          </a:bodyPr>
          <a:lstStyle/>
          <a:p>
            <a:pPr>
              <a:spcBef>
                <a:spcPts val="0"/>
              </a:spcBef>
              <a:spcAft>
                <a:spcPts val="0"/>
              </a:spcAft>
            </a:pPr>
            <a:r>
              <a:rPr lang="en-US" sz="1800" b="0">
                <a:solidFill>
                  <a:srgbClr val="22333B"/>
                </a:solidFill>
                <a:latin typeface="Calibri"/>
              </a:rPr>
              <a:t>Distance, limited alternate roads, water supply, and longer reinforcement times</a:t>
            </a:r>
          </a:p>
        </p:txBody>
      </p:sp>
      <p:sp>
        <p:nvSpPr>
          <p:cNvPr id="17" name="Rectangle 16">
            <a:extLst>
              <a:ext uri="{C183D7F6-B498-43B3-948B-1728B52AA6E4}">
                <adec:decorative xmlns:adec="http://schemas.microsoft.com/office/drawing/2017/decorative" val="1"/>
              </a:ext>
            </a:extLst>
          </p:cNvPr>
          <p:cNvSpPr/>
          <p:nvPr/>
        </p:nvSpPr>
        <p:spPr>
          <a:xfrm>
            <a:off x="4892040" y="4549140"/>
            <a:ext cx="50292" cy="795528"/>
          </a:xfrm>
          <a:prstGeom prst="rect">
            <a:avLst/>
          </a:prstGeom>
          <a:solidFill>
            <a:srgbClr val="C24E2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Wildfire"/>
          <p:cNvSpPr txBox="1"/>
          <p:nvPr/>
        </p:nvSpPr>
        <p:spPr>
          <a:xfrm>
            <a:off x="5102352" y="4517136"/>
            <a:ext cx="6537960" cy="347472"/>
          </a:xfrm>
          <a:prstGeom prst="rect">
            <a:avLst/>
          </a:prstGeom>
          <a:noFill/>
        </p:spPr>
        <p:txBody>
          <a:bodyPr wrap="square" lIns="0" tIns="0" rIns="0" bIns="0">
            <a:noAutofit/>
          </a:bodyPr>
          <a:lstStyle/>
          <a:p>
            <a:pPr>
              <a:spcBef>
                <a:spcPts val="0"/>
              </a:spcBef>
              <a:spcAft>
                <a:spcPts val="0"/>
              </a:spcAft>
            </a:pPr>
            <a:r>
              <a:rPr lang="en-US" sz="2300" b="1">
                <a:solidFill>
                  <a:srgbClr val="22333B"/>
                </a:solidFill>
                <a:latin typeface="Cambria"/>
              </a:rPr>
              <a:t>Wildfire</a:t>
            </a:r>
          </a:p>
        </p:txBody>
      </p:sp>
      <p:sp>
        <p:nvSpPr>
          <p:cNvPr id="19" name="Evacuation, traffic, vulnerable residents, and structure protection during rapid"/>
          <p:cNvSpPr txBox="1"/>
          <p:nvPr/>
        </p:nvSpPr>
        <p:spPr>
          <a:xfrm>
            <a:off x="5102352" y="4910327"/>
            <a:ext cx="6537960" cy="539496"/>
          </a:xfrm>
          <a:prstGeom prst="rect">
            <a:avLst/>
          </a:prstGeom>
          <a:noFill/>
        </p:spPr>
        <p:txBody>
          <a:bodyPr wrap="square" lIns="0" tIns="0" rIns="0" bIns="0">
            <a:noAutofit/>
          </a:bodyPr>
          <a:lstStyle/>
          <a:p>
            <a:pPr>
              <a:spcBef>
                <a:spcPts val="0"/>
              </a:spcBef>
              <a:spcAft>
                <a:spcPts val="0"/>
              </a:spcAft>
            </a:pPr>
            <a:r>
              <a:rPr lang="en-US" sz="1800" b="0">
                <a:solidFill>
                  <a:srgbClr val="22333B"/>
                </a:solidFill>
                <a:latin typeface="Calibri"/>
              </a:rPr>
              <a:t>Evacuation, traffic, vulnerable residents, and structure protection during rapidly changing conditions</a:t>
            </a:r>
          </a:p>
        </p:txBody>
      </p:sp>
      <p:sp>
        <p:nvSpPr>
          <p:cNvPr id="20" name="Rectangle 19">
            <a:extLst>
              <a:ext uri="{C183D7F6-B498-43B3-948B-1728B52AA6E4}">
                <adec:decorative xmlns:adec="http://schemas.microsoft.com/office/drawing/2017/decorative" val="1"/>
              </a:ext>
            </a:extLst>
          </p:cNvPr>
          <p:cNvSpPr/>
          <p:nvPr/>
        </p:nvSpPr>
        <p:spPr>
          <a:xfrm>
            <a:off x="548640" y="5623560"/>
            <a:ext cx="11091672" cy="566928"/>
          </a:xfrm>
          <a:prstGeom prst="rect">
            <a:avLst/>
          </a:prstGeom>
          <a:solidFill>
            <a:srgbClr val="2233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Call volume alone cannot determine whether a station or crew is needed."/>
          <p:cNvSpPr txBox="1"/>
          <p:nvPr/>
        </p:nvSpPr>
        <p:spPr>
          <a:xfrm>
            <a:off x="822960" y="5769864"/>
            <a:ext cx="10543032" cy="347472"/>
          </a:xfrm>
          <a:prstGeom prst="rect">
            <a:avLst/>
          </a:prstGeom>
          <a:noFill/>
        </p:spPr>
        <p:txBody>
          <a:bodyPr wrap="square" lIns="0" tIns="0" rIns="0" bIns="0">
            <a:noAutofit/>
          </a:bodyPr>
          <a:lstStyle/>
          <a:p>
            <a:pPr>
              <a:spcBef>
                <a:spcPts val="0"/>
              </a:spcBef>
              <a:spcAft>
                <a:spcPts val="0"/>
              </a:spcAft>
            </a:pPr>
            <a:r>
              <a:rPr lang="en-US" sz="2000" b="1">
                <a:solidFill>
                  <a:srgbClr val="FFFFFF"/>
                </a:solidFill>
                <a:latin typeface="Calibri"/>
              </a:rPr>
              <a:t>Call volume alone cannot determine whether a station or crew is needed.</a:t>
            </a:r>
          </a:p>
        </p:txBody>
      </p:sp>
      <p:sp>
        <p:nvSpPr>
          <p:cNvPr id="22" name="Slide number"/>
          <p:cNvSpPr txBox="1"/>
          <p:nvPr/>
        </p:nvSpPr>
        <p:spPr>
          <a:xfrm>
            <a:off x="11475720" y="6492240"/>
            <a:ext cx="411480" cy="246888"/>
          </a:xfrm>
          <a:prstGeom prst="rect">
            <a:avLst/>
          </a:prstGeom>
          <a:noFill/>
        </p:spPr>
        <p:txBody>
          <a:bodyPr wrap="square" lIns="0" tIns="0" rIns="0" bIns="0"/>
          <a:lstStyle/>
          <a:p>
            <a:pPr algn="ctr">
              <a:spcAft>
                <a:spcPts val="0"/>
              </a:spcAft>
            </a:pPr>
            <a:r>
              <a:rPr lang="en-US" sz="1200" b="0">
                <a:solidFill>
                  <a:srgbClr val="48606B"/>
                </a:solidFill>
                <a:latin typeface="Calibri"/>
              </a:rPr>
              <a:t>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3" name="Slide title: Demand Today and Growth Ahead"/>
          <p:cNvSpPr>
            <a:spLocks noGrp="1"/>
          </p:cNvSpPr>
          <p:nvPr>
            <p:ph type="title"/>
          </p:nvPr>
        </p:nvSpPr>
        <p:spPr>
          <a:xfrm>
            <a:off x="548640" y="621792"/>
            <a:ext cx="11094415" cy="731520"/>
          </a:xfrm>
          <a:prstGeom prst="rect">
            <a:avLst/>
          </a:prstGeom>
          <a:noFill/>
          <a:ln/>
        </p:spPr>
        <p:txBody>
          <a:bodyPr wrap="square" lIns="0" tIns="0" rIns="0" bIns="0" rtlCol="0" anchor="t">
            <a:noAutofit/>
          </a:bodyPr>
          <a:lstStyle/>
          <a:p>
            <a:pPr marL="0" indent="0" algn="l">
              <a:spcBef>
                <a:spcPts val="0"/>
              </a:spcBef>
              <a:spcAft>
                <a:spcPts val="0"/>
              </a:spcAft>
              <a:buNone/>
            </a:pPr>
            <a:r>
              <a:rPr lang="en-US" sz="3000" b="1" dirty="0">
                <a:solidFill>
                  <a:schemeClr val="tx2"/>
                </a:solidFill>
                <a:latin typeface="Cambria"/>
              </a:rPr>
              <a:t>Demand Today and Growth Ahead</a:t>
            </a:r>
            <a:endParaRPr lang="en-US" sz="3000" dirty="0"/>
          </a:p>
        </p:txBody>
      </p:sp>
      <p:sp>
        <p:nvSpPr>
          <p:cNvPr id="2" name="Text 0"/>
          <p:cNvSpPr>
            <a:spLocks noGrp="1"/>
          </p:cNvSpPr>
          <p:nvPr>
            <p:ph type="body" idx="100" hasCustomPrompt="1"/>
          </p:nvPr>
        </p:nvSpPr>
        <p:spPr>
          <a:xfrm>
            <a:off x="548640" y="274320"/>
            <a:ext cx="11094415" cy="347472"/>
          </a:xfrm>
          <a:prstGeom prst="rect">
            <a:avLst/>
          </a:prstGeom>
          <a:noFill/>
          <a:ln/>
        </p:spPr>
        <p:txBody>
          <a:bodyPr wrap="square" lIns="0" tIns="0" rIns="0" bIns="0" rtlCol="0" anchor="ctr">
            <a:noAutofit/>
          </a:bodyPr>
          <a:lstStyle/>
          <a:p>
            <a:pPr>
              <a:spcBef>
                <a:spcPts val="0"/>
              </a:spcBef>
              <a:spcAft>
                <a:spcPts val="0"/>
              </a:spcAft>
            </a:pPr>
            <a:r>
              <a:rPr lang="en-US" sz="1600" b="1" dirty="0">
                <a:solidFill>
                  <a:schemeClr val="accent1"/>
                </a:solidFill>
              </a:rPr>
              <a:t>OVERVIEW</a:t>
            </a:r>
            <a:endParaRPr lang="en-US" sz="1400" dirty="0"/>
          </a:p>
        </p:txBody>
      </p:sp>
      <p:sp>
        <p:nvSpPr>
          <p:cNvPr id="4" name="card">
            <a:extLst>
              <a:ext uri="{C183D7F6-B498-43B3-948B-1728B52AA6E4}">
                <adec:decorative xmlns:adec="http://schemas.microsoft.com/office/drawing/2017/decorative" val="1"/>
              </a:ext>
            </a:extLst>
          </p:cNvPr>
          <p:cNvSpPr/>
          <p:nvPr/>
        </p:nvSpPr>
        <p:spPr>
          <a:xfrm>
            <a:off x="548640" y="1554480"/>
            <a:ext cx="3520440" cy="1828800"/>
          </a:xfrm>
          <a:prstGeom prst="roundRect">
            <a:avLst>
              <a:gd name="adj" fmla="val 4000"/>
            </a:avLst>
          </a:prstGeom>
          <a:solidFill>
            <a:schemeClr val="bg2"/>
          </a:solidFill>
          <a:ln/>
        </p:spPr>
        <p:txBody>
          <a:bodyPr/>
          <a:lstStyle/>
          <a:p>
            <a:endParaRPr lang="en-US"/>
          </a:p>
        </p:txBody>
      </p:sp>
      <p:sp>
        <p:nvSpPr>
          <p:cNvPr id="5" name="Text 3"/>
          <p:cNvSpPr txBox="1"/>
          <p:nvPr/>
        </p:nvSpPr>
        <p:spPr>
          <a:xfrm>
            <a:off x="822960" y="1737360"/>
            <a:ext cx="2971800" cy="762000"/>
          </a:xfrm>
          <a:prstGeom prst="rect">
            <a:avLst/>
          </a:prstGeom>
          <a:noFill/>
          <a:ln/>
        </p:spPr>
        <p:txBody>
          <a:bodyPr wrap="square" lIns="0" tIns="0" rIns="0" bIns="0" rtlCol="0" anchor="b">
            <a:noAutofit/>
          </a:bodyPr>
          <a:lstStyle/>
          <a:p>
            <a:pPr marL="0" indent="0">
              <a:spcBef>
                <a:spcPts val="0"/>
              </a:spcBef>
              <a:spcAft>
                <a:spcPts val="0"/>
              </a:spcAft>
              <a:buNone/>
            </a:pPr>
            <a:r>
              <a:rPr lang="en-US" sz="4400" b="1" dirty="0">
                <a:solidFill>
                  <a:schemeClr val="accent1"/>
                </a:solidFill>
                <a:latin typeface="Cambria" pitchFamily="34" charset="0"/>
                <a:ea typeface="Cambria" pitchFamily="34" charset="-122"/>
                <a:cs typeface="Cambria" pitchFamily="34" charset="-120"/>
              </a:rPr>
              <a:t>97,000+</a:t>
            </a:r>
            <a:endParaRPr lang="en-US" sz="4400" dirty="0"/>
          </a:p>
        </p:txBody>
      </p:sp>
      <p:sp>
        <p:nvSpPr>
          <p:cNvPr id="6" name="Text 4"/>
          <p:cNvSpPr txBox="1"/>
          <p:nvPr/>
        </p:nvSpPr>
        <p:spPr>
          <a:xfrm>
            <a:off x="822960" y="2572512"/>
            <a:ext cx="2971800" cy="731520"/>
          </a:xfrm>
          <a:prstGeom prst="rect">
            <a:avLst/>
          </a:prstGeom>
          <a:noFill/>
          <a:ln/>
        </p:spPr>
        <p:txBody>
          <a:bodyPr wrap="square" lIns="0" tIns="0" rIns="0" bIns="0" rtlCol="0" anchor="t">
            <a:noAutofit/>
          </a:bodyPr>
          <a:lstStyle/>
          <a:p>
            <a:pPr marL="0" indent="0">
              <a:spcBef>
                <a:spcPts val="0"/>
              </a:spcBef>
              <a:spcAft>
                <a:spcPts val="0"/>
              </a:spcAft>
              <a:buNone/>
            </a:pPr>
            <a:r>
              <a:rPr lang="en-US" sz="1800" dirty="0">
                <a:solidFill>
                  <a:schemeClr val="tx1"/>
                </a:solidFill>
              </a:rPr>
              <a:t>unique incidents in 2025</a:t>
            </a:r>
            <a:endParaRPr lang="en-US" sz="1600" dirty="0"/>
          </a:p>
        </p:txBody>
      </p:sp>
      <p:sp>
        <p:nvSpPr>
          <p:cNvPr id="7" name="card">
            <a:extLst>
              <a:ext uri="{C183D7F6-B498-43B3-948B-1728B52AA6E4}">
                <adec:decorative xmlns:adec="http://schemas.microsoft.com/office/drawing/2017/decorative" val="1"/>
              </a:ext>
            </a:extLst>
          </p:cNvPr>
          <p:cNvSpPr/>
          <p:nvPr/>
        </p:nvSpPr>
        <p:spPr>
          <a:xfrm>
            <a:off x="4343400" y="1554480"/>
            <a:ext cx="3520440" cy="1828800"/>
          </a:xfrm>
          <a:prstGeom prst="roundRect">
            <a:avLst>
              <a:gd name="adj" fmla="val 4000"/>
            </a:avLst>
          </a:prstGeom>
          <a:solidFill>
            <a:schemeClr val="bg2"/>
          </a:solidFill>
          <a:ln/>
        </p:spPr>
        <p:txBody>
          <a:bodyPr/>
          <a:lstStyle/>
          <a:p>
            <a:endParaRPr lang="en-US"/>
          </a:p>
        </p:txBody>
      </p:sp>
      <p:sp>
        <p:nvSpPr>
          <p:cNvPr id="8" name="Text 6"/>
          <p:cNvSpPr txBox="1"/>
          <p:nvPr/>
        </p:nvSpPr>
        <p:spPr>
          <a:xfrm>
            <a:off x="4617720" y="1737360"/>
            <a:ext cx="2971800" cy="762000"/>
          </a:xfrm>
          <a:prstGeom prst="rect">
            <a:avLst/>
          </a:prstGeom>
          <a:noFill/>
          <a:ln/>
        </p:spPr>
        <p:txBody>
          <a:bodyPr wrap="square" lIns="0" tIns="0" rIns="0" bIns="0" rtlCol="0" anchor="b">
            <a:noAutofit/>
          </a:bodyPr>
          <a:lstStyle/>
          <a:p>
            <a:pPr marL="0" indent="0">
              <a:spcBef>
                <a:spcPts val="0"/>
              </a:spcBef>
              <a:spcAft>
                <a:spcPts val="0"/>
              </a:spcAft>
              <a:buNone/>
            </a:pPr>
            <a:r>
              <a:rPr lang="en-US" sz="4400" b="1" dirty="0">
                <a:solidFill>
                  <a:schemeClr val="accent1"/>
                </a:solidFill>
                <a:latin typeface="Cambria" pitchFamily="34" charset="0"/>
                <a:ea typeface="Cambria" pitchFamily="34" charset="-122"/>
                <a:cs typeface="Cambria" pitchFamily="34" charset="-120"/>
              </a:rPr>
              <a:t>266</a:t>
            </a:r>
            <a:endParaRPr lang="en-US" sz="4400" dirty="0"/>
          </a:p>
        </p:txBody>
      </p:sp>
      <p:sp>
        <p:nvSpPr>
          <p:cNvPr id="9" name="Text 7"/>
          <p:cNvSpPr txBox="1"/>
          <p:nvPr/>
        </p:nvSpPr>
        <p:spPr>
          <a:xfrm>
            <a:off x="4617720" y="2572512"/>
            <a:ext cx="2971800" cy="731520"/>
          </a:xfrm>
          <a:prstGeom prst="rect">
            <a:avLst/>
          </a:prstGeom>
          <a:noFill/>
          <a:ln/>
        </p:spPr>
        <p:txBody>
          <a:bodyPr wrap="square" lIns="0" tIns="0" rIns="0" bIns="0" rtlCol="0" anchor="t">
            <a:noAutofit/>
          </a:bodyPr>
          <a:lstStyle/>
          <a:p>
            <a:pPr marL="0" indent="0">
              <a:spcBef>
                <a:spcPts val="0"/>
              </a:spcBef>
              <a:spcAft>
                <a:spcPts val="0"/>
              </a:spcAft>
              <a:buNone/>
            </a:pPr>
            <a:r>
              <a:rPr lang="en-US" sz="1800" dirty="0">
                <a:solidFill>
                  <a:schemeClr val="tx1"/>
                </a:solidFill>
              </a:rPr>
              <a:t>incidents every day, on average</a:t>
            </a:r>
            <a:endParaRPr lang="en-US" sz="1600" dirty="0"/>
          </a:p>
        </p:txBody>
      </p:sp>
      <p:sp>
        <p:nvSpPr>
          <p:cNvPr id="10" name="card">
            <a:extLst>
              <a:ext uri="{C183D7F6-B498-43B3-948B-1728B52AA6E4}">
                <adec:decorative xmlns:adec="http://schemas.microsoft.com/office/drawing/2017/decorative" val="1"/>
              </a:ext>
            </a:extLst>
          </p:cNvPr>
          <p:cNvSpPr/>
          <p:nvPr/>
        </p:nvSpPr>
        <p:spPr>
          <a:xfrm>
            <a:off x="8138160" y="1554480"/>
            <a:ext cx="3520440" cy="1828800"/>
          </a:xfrm>
          <a:prstGeom prst="roundRect">
            <a:avLst>
              <a:gd name="adj" fmla="val 4000"/>
            </a:avLst>
          </a:prstGeom>
          <a:solidFill>
            <a:schemeClr val="bg2"/>
          </a:solidFill>
          <a:ln/>
        </p:spPr>
        <p:txBody>
          <a:bodyPr/>
          <a:lstStyle/>
          <a:p>
            <a:endParaRPr lang="en-US"/>
          </a:p>
        </p:txBody>
      </p:sp>
      <p:sp>
        <p:nvSpPr>
          <p:cNvPr id="11" name="Text 9"/>
          <p:cNvSpPr txBox="1"/>
          <p:nvPr/>
        </p:nvSpPr>
        <p:spPr>
          <a:xfrm>
            <a:off x="8412480" y="1737360"/>
            <a:ext cx="2971800" cy="762000"/>
          </a:xfrm>
          <a:prstGeom prst="rect">
            <a:avLst/>
          </a:prstGeom>
          <a:noFill/>
          <a:ln/>
        </p:spPr>
        <p:txBody>
          <a:bodyPr wrap="square" lIns="0" tIns="0" rIns="0" bIns="0" rtlCol="0" anchor="b">
            <a:noAutofit/>
          </a:bodyPr>
          <a:lstStyle/>
          <a:p>
            <a:pPr marL="0" indent="0">
              <a:spcBef>
                <a:spcPts val="0"/>
              </a:spcBef>
              <a:spcAft>
                <a:spcPts val="0"/>
              </a:spcAft>
              <a:buNone/>
            </a:pPr>
            <a:r>
              <a:rPr lang="en-US" sz="4400" b="1" dirty="0">
                <a:solidFill>
                  <a:schemeClr val="accent1"/>
                </a:solidFill>
                <a:latin typeface="Cambria" pitchFamily="34" charset="0"/>
                <a:ea typeface="Cambria" pitchFamily="34" charset="-122"/>
                <a:cs typeface="Cambria" pitchFamily="34" charset="-120"/>
              </a:rPr>
              <a:t>73–80%</a:t>
            </a:r>
            <a:endParaRPr lang="en-US" sz="4400" dirty="0"/>
          </a:p>
        </p:txBody>
      </p:sp>
      <p:sp>
        <p:nvSpPr>
          <p:cNvPr id="12" name="Text 10"/>
          <p:cNvSpPr txBox="1"/>
          <p:nvPr/>
        </p:nvSpPr>
        <p:spPr>
          <a:xfrm>
            <a:off x="8412480" y="2572512"/>
            <a:ext cx="2971800" cy="731520"/>
          </a:xfrm>
          <a:prstGeom prst="rect">
            <a:avLst/>
          </a:prstGeom>
          <a:noFill/>
          <a:ln/>
        </p:spPr>
        <p:txBody>
          <a:bodyPr wrap="square" lIns="0" tIns="0" rIns="0" bIns="0" rtlCol="0" anchor="t">
            <a:noAutofit/>
          </a:bodyPr>
          <a:lstStyle/>
          <a:p>
            <a:pPr marL="0" indent="0">
              <a:spcBef>
                <a:spcPts val="0"/>
              </a:spcBef>
              <a:spcAft>
                <a:spcPts val="0"/>
              </a:spcAft>
              <a:buNone/>
            </a:pPr>
            <a:r>
              <a:rPr lang="en-US" sz="1800" dirty="0">
                <a:solidFill>
                  <a:schemeClr val="tx1"/>
                </a:solidFill>
              </a:rPr>
              <a:t>of each agency's calls are medical</a:t>
            </a:r>
            <a:endParaRPr lang="en-US" sz="1600" dirty="0"/>
          </a:p>
        </p:txBody>
      </p:sp>
      <p:sp>
        <p:nvSpPr>
          <p:cNvPr id="13" name="card">
            <a:extLst>
              <a:ext uri="{C183D7F6-B498-43B3-948B-1728B52AA6E4}">
                <adec:decorative xmlns:adec="http://schemas.microsoft.com/office/drawing/2017/decorative" val="1"/>
              </a:ext>
            </a:extLst>
          </p:cNvPr>
          <p:cNvSpPr/>
          <p:nvPr/>
        </p:nvSpPr>
        <p:spPr>
          <a:xfrm>
            <a:off x="548640" y="3657600"/>
            <a:ext cx="3520440" cy="1828800"/>
          </a:xfrm>
          <a:prstGeom prst="roundRect">
            <a:avLst>
              <a:gd name="adj" fmla="val 4000"/>
            </a:avLst>
          </a:prstGeom>
          <a:solidFill>
            <a:schemeClr val="bg2"/>
          </a:solidFill>
          <a:ln/>
        </p:spPr>
        <p:txBody>
          <a:bodyPr/>
          <a:lstStyle/>
          <a:p>
            <a:endParaRPr lang="en-US"/>
          </a:p>
        </p:txBody>
      </p:sp>
      <p:sp>
        <p:nvSpPr>
          <p:cNvPr id="14" name="Text 12"/>
          <p:cNvSpPr txBox="1"/>
          <p:nvPr/>
        </p:nvSpPr>
        <p:spPr>
          <a:xfrm>
            <a:off x="822960" y="3840480"/>
            <a:ext cx="2971800" cy="762000"/>
          </a:xfrm>
          <a:prstGeom prst="rect">
            <a:avLst/>
          </a:prstGeom>
          <a:noFill/>
          <a:ln/>
        </p:spPr>
        <p:txBody>
          <a:bodyPr wrap="square" lIns="0" tIns="0" rIns="0" bIns="0" rtlCol="0" anchor="b">
            <a:noAutofit/>
          </a:bodyPr>
          <a:lstStyle/>
          <a:p>
            <a:pPr marL="0" indent="0">
              <a:spcBef>
                <a:spcPts val="0"/>
              </a:spcBef>
              <a:spcAft>
                <a:spcPts val="0"/>
              </a:spcAft>
              <a:buNone/>
            </a:pPr>
            <a:r>
              <a:rPr lang="en-US" sz="4400" b="1" dirty="0">
                <a:solidFill>
                  <a:schemeClr val="accent2"/>
                </a:solidFill>
                <a:latin typeface="Cambria" pitchFamily="34" charset="0"/>
                <a:ea typeface="Cambria" pitchFamily="34" charset="-122"/>
                <a:cs typeface="Cambria" pitchFamily="34" charset="-120"/>
              </a:rPr>
              <a:t>+30,000</a:t>
            </a:r>
            <a:endParaRPr lang="en-US" sz="4400" dirty="0"/>
          </a:p>
        </p:txBody>
      </p:sp>
      <p:sp>
        <p:nvSpPr>
          <p:cNvPr id="15" name="Text 13"/>
          <p:cNvSpPr txBox="1"/>
          <p:nvPr/>
        </p:nvSpPr>
        <p:spPr>
          <a:xfrm>
            <a:off x="822960" y="4675632"/>
            <a:ext cx="2971800" cy="731520"/>
          </a:xfrm>
          <a:prstGeom prst="rect">
            <a:avLst/>
          </a:prstGeom>
          <a:noFill/>
          <a:ln/>
        </p:spPr>
        <p:txBody>
          <a:bodyPr wrap="square" lIns="0" tIns="0" rIns="0" bIns="0" rtlCol="0" anchor="t">
            <a:noAutofit/>
          </a:bodyPr>
          <a:lstStyle/>
          <a:p>
            <a:pPr marL="0" indent="0">
              <a:spcBef>
                <a:spcPts val="0"/>
              </a:spcBef>
              <a:spcAft>
                <a:spcPts val="0"/>
              </a:spcAft>
              <a:buNone/>
            </a:pPr>
            <a:r>
              <a:rPr lang="en-US" sz="1800" dirty="0">
                <a:solidFill>
                  <a:schemeClr val="tx1"/>
                </a:solidFill>
              </a:rPr>
              <a:t>more predicted residents, 2025–2031</a:t>
            </a:r>
            <a:endParaRPr lang="en-US" sz="1600" dirty="0"/>
          </a:p>
        </p:txBody>
      </p:sp>
      <p:sp>
        <p:nvSpPr>
          <p:cNvPr id="16" name="card">
            <a:extLst>
              <a:ext uri="{C183D7F6-B498-43B3-948B-1728B52AA6E4}">
                <adec:decorative xmlns:adec="http://schemas.microsoft.com/office/drawing/2017/decorative" val="1"/>
              </a:ext>
            </a:extLst>
          </p:cNvPr>
          <p:cNvSpPr/>
          <p:nvPr/>
        </p:nvSpPr>
        <p:spPr>
          <a:xfrm>
            <a:off x="4343400" y="3657600"/>
            <a:ext cx="3520440" cy="1828800"/>
          </a:xfrm>
          <a:prstGeom prst="roundRect">
            <a:avLst>
              <a:gd name="adj" fmla="val 4000"/>
            </a:avLst>
          </a:prstGeom>
          <a:solidFill>
            <a:schemeClr val="bg2"/>
          </a:solidFill>
          <a:ln/>
        </p:spPr>
        <p:txBody>
          <a:bodyPr/>
          <a:lstStyle/>
          <a:p>
            <a:endParaRPr lang="en-US"/>
          </a:p>
        </p:txBody>
      </p:sp>
      <p:sp>
        <p:nvSpPr>
          <p:cNvPr id="17" name="Text 15"/>
          <p:cNvSpPr txBox="1"/>
          <p:nvPr/>
        </p:nvSpPr>
        <p:spPr>
          <a:xfrm>
            <a:off x="4617720" y="3840480"/>
            <a:ext cx="2971800" cy="762000"/>
          </a:xfrm>
          <a:prstGeom prst="rect">
            <a:avLst/>
          </a:prstGeom>
          <a:noFill/>
          <a:ln/>
        </p:spPr>
        <p:txBody>
          <a:bodyPr wrap="square" lIns="0" tIns="0" rIns="0" bIns="0" rtlCol="0" anchor="b">
            <a:noAutofit/>
          </a:bodyPr>
          <a:lstStyle/>
          <a:p>
            <a:pPr marL="0" indent="0">
              <a:spcBef>
                <a:spcPts val="0"/>
              </a:spcBef>
              <a:spcAft>
                <a:spcPts val="0"/>
              </a:spcAft>
              <a:buNone/>
            </a:pPr>
            <a:r>
              <a:rPr lang="en-US" sz="4400" b="1" dirty="0">
                <a:solidFill>
                  <a:schemeClr val="accent2"/>
                </a:solidFill>
                <a:latin typeface="Cambria" pitchFamily="34" charset="0"/>
                <a:ea typeface="Cambria" pitchFamily="34" charset="-122"/>
                <a:cs typeface="Cambria" pitchFamily="34" charset="-120"/>
              </a:rPr>
              <a:t>+5.6%</a:t>
            </a:r>
            <a:endParaRPr lang="en-US" sz="4400" dirty="0"/>
          </a:p>
        </p:txBody>
      </p:sp>
      <p:sp>
        <p:nvSpPr>
          <p:cNvPr id="18" name="Text 16"/>
          <p:cNvSpPr txBox="1"/>
          <p:nvPr/>
        </p:nvSpPr>
        <p:spPr>
          <a:xfrm>
            <a:off x="4617720" y="4675632"/>
            <a:ext cx="2971800" cy="731520"/>
          </a:xfrm>
          <a:prstGeom prst="rect">
            <a:avLst/>
          </a:prstGeom>
          <a:noFill/>
          <a:ln/>
        </p:spPr>
        <p:txBody>
          <a:bodyPr wrap="square" lIns="0" tIns="0" rIns="0" bIns="0" rtlCol="0" anchor="t">
            <a:noAutofit/>
          </a:bodyPr>
          <a:lstStyle/>
          <a:p>
            <a:pPr marL="0" indent="0">
              <a:spcBef>
                <a:spcPts val="0"/>
              </a:spcBef>
              <a:spcAft>
                <a:spcPts val="0"/>
              </a:spcAft>
              <a:buNone/>
            </a:pPr>
            <a:r>
              <a:rPr lang="en-US" dirty="0"/>
              <a:t>p</a:t>
            </a:r>
            <a:r>
              <a:rPr lang="en-US" sz="1800" dirty="0">
                <a:solidFill>
                  <a:schemeClr val="tx1"/>
                </a:solidFill>
              </a:rPr>
              <a:t>redicted more annual incidents, 2025–2031</a:t>
            </a:r>
            <a:endParaRPr lang="en-US" sz="1600" dirty="0"/>
          </a:p>
        </p:txBody>
      </p:sp>
      <p:sp>
        <p:nvSpPr>
          <p:cNvPr id="19" name="growth areas">
            <a:extLst>
              <a:ext uri="{C183D7F6-B498-43B3-948B-1728B52AA6E4}">
                <adec:decorative xmlns:adec="http://schemas.microsoft.com/office/drawing/2017/decorative" val="1"/>
              </a:ext>
            </a:extLst>
          </p:cNvPr>
          <p:cNvSpPr/>
          <p:nvPr/>
        </p:nvSpPr>
        <p:spPr>
          <a:xfrm>
            <a:off x="8138160" y="3657600"/>
            <a:ext cx="3520440" cy="1828800"/>
          </a:xfrm>
          <a:prstGeom prst="roundRect">
            <a:avLst>
              <a:gd name="adj" fmla="val 4000"/>
            </a:avLst>
          </a:prstGeom>
          <a:solidFill>
            <a:schemeClr val="tx2"/>
          </a:solidFill>
          <a:ln/>
        </p:spPr>
        <p:txBody>
          <a:bodyPr/>
          <a:lstStyle/>
          <a:p>
            <a:endParaRPr lang="en-US"/>
          </a:p>
        </p:txBody>
      </p:sp>
      <p:sp>
        <p:nvSpPr>
          <p:cNvPr id="20" name="Text 18"/>
          <p:cNvSpPr txBox="1"/>
          <p:nvPr/>
        </p:nvSpPr>
        <p:spPr>
          <a:xfrm>
            <a:off x="8412480" y="3840480"/>
            <a:ext cx="2971800" cy="365760"/>
          </a:xfrm>
          <a:prstGeom prst="rect">
            <a:avLst/>
          </a:prstGeom>
          <a:noFill/>
          <a:ln/>
        </p:spPr>
        <p:txBody>
          <a:bodyPr wrap="square" lIns="0" tIns="0" rIns="0" bIns="0" rtlCol="0" anchor="t">
            <a:noAutofit/>
          </a:bodyPr>
          <a:lstStyle/>
          <a:p>
            <a:pPr marL="0" indent="0">
              <a:spcBef>
                <a:spcPts val="0"/>
              </a:spcBef>
              <a:spcAft>
                <a:spcPts val="0"/>
              </a:spcAft>
              <a:buNone/>
            </a:pPr>
            <a:r>
              <a:rPr lang="en-US" sz="1800" b="1" dirty="0">
                <a:solidFill>
                  <a:schemeClr val="accent3"/>
                </a:solidFill>
              </a:rPr>
              <a:t>Growth areas</a:t>
            </a:r>
            <a:endParaRPr lang="en-US" dirty="0"/>
          </a:p>
        </p:txBody>
      </p:sp>
      <p:sp>
        <p:nvSpPr>
          <p:cNvPr id="21" name="Text 19"/>
          <p:cNvSpPr txBox="1"/>
          <p:nvPr/>
        </p:nvSpPr>
        <p:spPr>
          <a:xfrm>
            <a:off x="8412480" y="4251960"/>
            <a:ext cx="2971800" cy="1097280"/>
          </a:xfrm>
          <a:prstGeom prst="rect">
            <a:avLst/>
          </a:prstGeom>
          <a:noFill/>
          <a:ln/>
        </p:spPr>
        <p:txBody>
          <a:bodyPr wrap="square" lIns="0" tIns="0" rIns="0" bIns="0" rtlCol="0" anchor="t">
            <a:noAutofit/>
          </a:bodyPr>
          <a:lstStyle/>
          <a:p>
            <a:pPr marL="0" indent="0">
              <a:spcBef>
                <a:spcPts val="0"/>
              </a:spcBef>
              <a:spcAft>
                <a:spcPts val="0"/>
              </a:spcAft>
              <a:buNone/>
            </a:pPr>
            <a:r>
              <a:rPr lang="en-US" sz="1800" dirty="0">
                <a:solidFill>
                  <a:schemeClr val="bg1"/>
                </a:solidFill>
              </a:rPr>
              <a:t>North Valleys, Spanish Springs, northern Sparks, and urbanizing edges</a:t>
            </a:r>
            <a:endParaRPr lang="en-US" dirty="0"/>
          </a:p>
        </p:txBody>
      </p:sp>
      <p:sp>
        <p:nvSpPr>
          <p:cNvPr id="22" name="Text 20"/>
          <p:cNvSpPr txBox="1"/>
          <p:nvPr/>
        </p:nvSpPr>
        <p:spPr>
          <a:xfrm>
            <a:off x="548640" y="5760720"/>
            <a:ext cx="11094415" cy="365760"/>
          </a:xfrm>
          <a:prstGeom prst="rect">
            <a:avLst/>
          </a:prstGeom>
          <a:noFill/>
          <a:ln/>
        </p:spPr>
        <p:txBody>
          <a:bodyPr wrap="square" lIns="0" tIns="0" rIns="0" bIns="0" rtlCol="0" anchor="t">
            <a:noAutofit/>
          </a:bodyPr>
          <a:lstStyle/>
          <a:p>
            <a:pPr marL="0" indent="0">
              <a:spcBef>
                <a:spcPts val="0"/>
              </a:spcBef>
              <a:spcAft>
                <a:spcPts val="0"/>
              </a:spcAft>
              <a:buNone/>
            </a:pPr>
            <a:r>
              <a:rPr lang="en-US" sz="1800" i="1" dirty="0">
                <a:solidFill>
                  <a:schemeClr val="accent4"/>
                </a:solidFill>
              </a:rPr>
              <a:t>Growth adds pressure where travel distances are already longer or crews are often busy.</a:t>
            </a:r>
            <a:endParaRPr lang="en-US" sz="1600" dirty="0"/>
          </a:p>
        </p:txBody>
      </p:sp>
      <p:sp>
        <p:nvSpPr>
          <p:cNvPr id="23" name="Slide number"/>
          <p:cNvSpPr txBox="1"/>
          <p:nvPr/>
        </p:nvSpPr>
        <p:spPr>
          <a:xfrm>
            <a:off x="11475720" y="6492240"/>
            <a:ext cx="411480" cy="246888"/>
          </a:xfrm>
          <a:prstGeom prst="rect">
            <a:avLst/>
          </a:prstGeom>
          <a:noFill/>
        </p:spPr>
        <p:txBody>
          <a:bodyPr wrap="square" lIns="0" tIns="0" rIns="0" bIns="0"/>
          <a:lstStyle/>
          <a:p>
            <a:pPr algn="ctr">
              <a:spcAft>
                <a:spcPts val="0"/>
              </a:spcAft>
            </a:pPr>
            <a:r>
              <a:rPr lang="en-US" sz="1200" b="0">
                <a:solidFill>
                  <a:srgbClr val="48606B"/>
                </a:solidFill>
                <a:latin typeface="Calibri"/>
              </a:rPr>
              <a:t>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txBox="1">
            <a:spLocks noGrp="1"/>
          </p:cNvSpPr>
          <p:nvPr>
            <p:ph type="title"/>
          </p:nvPr>
        </p:nvSpPr>
        <p:spPr>
          <a:xfrm>
            <a:off x="594360" y="365760"/>
            <a:ext cx="10972800" cy="594360"/>
          </a:xfrm>
          <a:prstGeom prst="rect">
            <a:avLst/>
          </a:prstGeom>
          <a:noFill/>
        </p:spPr>
        <p:txBody>
          <a:bodyPr wrap="square" lIns="0" tIns="0" rIns="0" bIns="0">
            <a:spAutoFit/>
          </a:bodyPr>
          <a:lstStyle/>
          <a:p>
            <a:pPr marL="0" indent="0" algn="l"/>
            <a:r>
              <a:rPr lang="en-US" sz="3600" b="1">
                <a:solidFill>
                  <a:srgbClr val="22333B"/>
                </a:solidFill>
                <a:latin typeface="Cambria"/>
              </a:rPr>
              <a:t>Where Growth Is Concentrated</a:t>
            </a:r>
          </a:p>
        </p:txBody>
      </p:sp>
      <p:sp>
        <p:nvSpPr>
          <p:cNvPr id="3" name="TextBox 2"/>
          <p:cNvSpPr txBox="1"/>
          <p:nvPr/>
        </p:nvSpPr>
        <p:spPr>
          <a:xfrm>
            <a:off x="612648" y="1005840"/>
            <a:ext cx="10972800" cy="320040"/>
          </a:xfrm>
          <a:prstGeom prst="rect">
            <a:avLst/>
          </a:prstGeom>
          <a:noFill/>
        </p:spPr>
        <p:txBody>
          <a:bodyPr wrap="square" lIns="0" tIns="0" rIns="0" bIns="0">
            <a:spAutoFit/>
          </a:bodyPr>
          <a:lstStyle/>
          <a:p>
            <a:pPr marL="0" indent="0" algn="l"/>
            <a:r>
              <a:rPr lang="en-US" sz="2000" b="0">
                <a:solidFill>
                  <a:srgbClr val="48606B"/>
                </a:solidFill>
                <a:latin typeface="Calibri"/>
              </a:rPr>
              <a:t>Modeled population growth, 2025–2031</a:t>
            </a:r>
          </a:p>
        </p:txBody>
      </p:sp>
      <p:pic>
        <p:nvPicPr>
          <p:cNvPr id="4" name="GIS map of modeled growth locations, 2025 to 2031" descr="Map of the Reno–Sparks metropolitan area using original WGS84 coordinates from the Study growth model. North is up. Number 1 marks North Valleys and north Reno, 8,297 modeled added residents; 2 marks Spanish Springs and northern Sparks, 5,895; 3 marks South Reno and Foothill–Thomas Creek, 4,195; 4 marks West Reno and Verdi, 3,363. Other growth locations appear gray. Circles represent mapped projects and diamonds represent diffuse neighborhood allocations. Larger symbols indicate more added residents. Symbols show representative locations, not development footprints. A georeferenced topographic basemap shows terrain, roads, lakes, streams and communities. Reno, Sparks, Spanish Springs and Stead have emphasized place labels. Growth coordinates are transformed from WGS84 to EPSG:3857 to align precisely with the basemap. Full description and method are in the speaker notes."/>
          <p:cNvPicPr>
            <a:picLocks noChangeAspect="1"/>
          </p:cNvPicPr>
          <p:nvPr/>
        </p:nvPicPr>
        <p:blipFill>
          <a:blip r:embed="rId3"/>
          <a:stretch>
            <a:fillRect/>
          </a:stretch>
        </p:blipFill>
        <p:spPr>
          <a:xfrm>
            <a:off x="201168" y="1426464"/>
            <a:ext cx="6126480" cy="4892040"/>
          </a:xfrm>
          <a:prstGeom prst="rect">
            <a:avLst/>
          </a:prstGeom>
        </p:spPr>
      </p:pic>
      <p:sp>
        <p:nvSpPr>
          <p:cNvPr id="5" name="TextBox 4"/>
          <p:cNvSpPr txBox="1"/>
          <p:nvPr/>
        </p:nvSpPr>
        <p:spPr>
          <a:xfrm>
            <a:off x="6537960" y="1572768"/>
            <a:ext cx="411480" cy="365760"/>
          </a:xfrm>
          <a:prstGeom prst="rect">
            <a:avLst/>
          </a:prstGeom>
          <a:noFill/>
        </p:spPr>
        <p:txBody>
          <a:bodyPr wrap="square" lIns="0" tIns="0" rIns="0" bIns="0">
            <a:spAutoFit/>
          </a:bodyPr>
          <a:lstStyle/>
          <a:p>
            <a:pPr marL="0" indent="0" algn="l"/>
            <a:r>
              <a:rPr lang="en-US" sz="2500" b="1">
                <a:solidFill>
                  <a:srgbClr val="246A9E"/>
                </a:solidFill>
                <a:latin typeface="Calibri"/>
              </a:rPr>
              <a:t>1</a:t>
            </a:r>
          </a:p>
        </p:txBody>
      </p:sp>
      <p:sp>
        <p:nvSpPr>
          <p:cNvPr id="6" name="TextBox 5"/>
          <p:cNvSpPr txBox="1"/>
          <p:nvPr/>
        </p:nvSpPr>
        <p:spPr>
          <a:xfrm>
            <a:off x="7068312" y="1572768"/>
            <a:ext cx="4526280" cy="548640"/>
          </a:xfrm>
          <a:prstGeom prst="rect">
            <a:avLst/>
          </a:prstGeom>
          <a:noFill/>
        </p:spPr>
        <p:txBody>
          <a:bodyPr wrap="square" lIns="0" tIns="0" rIns="0" bIns="0">
            <a:spAutoFit/>
          </a:bodyPr>
          <a:lstStyle/>
          <a:p>
            <a:pPr marL="0" indent="0" algn="l"/>
            <a:r>
              <a:rPr lang="en-US" sz="2100" b="1">
                <a:solidFill>
                  <a:srgbClr val="22333B"/>
                </a:solidFill>
                <a:latin typeface="Calibri"/>
              </a:rPr>
              <a:t>North Valleys / north Reno</a:t>
            </a:r>
          </a:p>
        </p:txBody>
      </p:sp>
      <p:sp>
        <p:nvSpPr>
          <p:cNvPr id="7" name="TextBox 6"/>
          <p:cNvSpPr txBox="1"/>
          <p:nvPr/>
        </p:nvSpPr>
        <p:spPr>
          <a:xfrm>
            <a:off x="7068312" y="2112264"/>
            <a:ext cx="4526280" cy="292608"/>
          </a:xfrm>
          <a:prstGeom prst="rect">
            <a:avLst/>
          </a:prstGeom>
          <a:noFill/>
        </p:spPr>
        <p:txBody>
          <a:bodyPr wrap="square" lIns="0" tIns="0" rIns="0" bIns="0">
            <a:spAutoFit/>
          </a:bodyPr>
          <a:lstStyle/>
          <a:p>
            <a:pPr marL="0" indent="0" algn="l"/>
            <a:r>
              <a:rPr lang="en-US" sz="1800" b="0">
                <a:solidFill>
                  <a:srgbClr val="48606B"/>
                </a:solidFill>
                <a:latin typeface="Calibri"/>
              </a:rPr>
              <a:t>8,297 added residents</a:t>
            </a:r>
          </a:p>
        </p:txBody>
      </p:sp>
      <p:sp>
        <p:nvSpPr>
          <p:cNvPr id="8" name="TextBox 7"/>
          <p:cNvSpPr txBox="1"/>
          <p:nvPr/>
        </p:nvSpPr>
        <p:spPr>
          <a:xfrm>
            <a:off x="6537960" y="2432304"/>
            <a:ext cx="411480" cy="365760"/>
          </a:xfrm>
          <a:prstGeom prst="rect">
            <a:avLst/>
          </a:prstGeom>
          <a:noFill/>
        </p:spPr>
        <p:txBody>
          <a:bodyPr wrap="square" lIns="0" tIns="0" rIns="0" bIns="0">
            <a:spAutoFit/>
          </a:bodyPr>
          <a:lstStyle/>
          <a:p>
            <a:pPr marL="0" indent="0" algn="l"/>
            <a:r>
              <a:rPr lang="en-US" sz="2500" b="1">
                <a:solidFill>
                  <a:srgbClr val="A83C18"/>
                </a:solidFill>
                <a:latin typeface="Calibri"/>
              </a:rPr>
              <a:t>2</a:t>
            </a:r>
          </a:p>
        </p:txBody>
      </p:sp>
      <p:sp>
        <p:nvSpPr>
          <p:cNvPr id="9" name="TextBox 8"/>
          <p:cNvSpPr txBox="1"/>
          <p:nvPr/>
        </p:nvSpPr>
        <p:spPr>
          <a:xfrm>
            <a:off x="7068312" y="2432304"/>
            <a:ext cx="4526280" cy="548640"/>
          </a:xfrm>
          <a:prstGeom prst="rect">
            <a:avLst/>
          </a:prstGeom>
          <a:noFill/>
        </p:spPr>
        <p:txBody>
          <a:bodyPr wrap="square" lIns="0" tIns="0" rIns="0" bIns="0">
            <a:spAutoFit/>
          </a:bodyPr>
          <a:lstStyle/>
          <a:p>
            <a:pPr marL="0" indent="0" algn="l"/>
            <a:r>
              <a:rPr lang="en-US" sz="2100" b="1">
                <a:solidFill>
                  <a:srgbClr val="22333B"/>
                </a:solidFill>
                <a:latin typeface="Calibri"/>
              </a:rPr>
              <a:t>Spanish Springs / northern Sparks</a:t>
            </a:r>
          </a:p>
        </p:txBody>
      </p:sp>
      <p:sp>
        <p:nvSpPr>
          <p:cNvPr id="10" name="TextBox 9"/>
          <p:cNvSpPr txBox="1"/>
          <p:nvPr/>
        </p:nvSpPr>
        <p:spPr>
          <a:xfrm>
            <a:off x="7068312" y="2971800"/>
            <a:ext cx="4526280" cy="292608"/>
          </a:xfrm>
          <a:prstGeom prst="rect">
            <a:avLst/>
          </a:prstGeom>
          <a:noFill/>
        </p:spPr>
        <p:txBody>
          <a:bodyPr wrap="square" lIns="0" tIns="0" rIns="0" bIns="0">
            <a:spAutoFit/>
          </a:bodyPr>
          <a:lstStyle/>
          <a:p>
            <a:pPr marL="0" indent="0" algn="l"/>
            <a:r>
              <a:rPr lang="en-US" sz="1800" b="0">
                <a:solidFill>
                  <a:srgbClr val="48606B"/>
                </a:solidFill>
                <a:latin typeface="Calibri"/>
              </a:rPr>
              <a:t>5,895 added residents</a:t>
            </a:r>
          </a:p>
        </p:txBody>
      </p:sp>
      <p:sp>
        <p:nvSpPr>
          <p:cNvPr id="11" name="TextBox 10"/>
          <p:cNvSpPr txBox="1"/>
          <p:nvPr/>
        </p:nvSpPr>
        <p:spPr>
          <a:xfrm>
            <a:off x="6537960" y="3291839"/>
            <a:ext cx="411480" cy="365760"/>
          </a:xfrm>
          <a:prstGeom prst="rect">
            <a:avLst/>
          </a:prstGeom>
          <a:noFill/>
        </p:spPr>
        <p:txBody>
          <a:bodyPr wrap="square" lIns="0" tIns="0" rIns="0" bIns="0">
            <a:spAutoFit/>
          </a:bodyPr>
          <a:lstStyle/>
          <a:p>
            <a:pPr marL="0" indent="0" algn="l"/>
            <a:r>
              <a:rPr lang="en-US" sz="2500" b="1">
                <a:solidFill>
                  <a:srgbClr val="256D54"/>
                </a:solidFill>
                <a:latin typeface="Calibri"/>
              </a:rPr>
              <a:t>3</a:t>
            </a:r>
          </a:p>
        </p:txBody>
      </p:sp>
      <p:sp>
        <p:nvSpPr>
          <p:cNvPr id="12" name="TextBox 11"/>
          <p:cNvSpPr txBox="1"/>
          <p:nvPr/>
        </p:nvSpPr>
        <p:spPr>
          <a:xfrm>
            <a:off x="7068312" y="3291839"/>
            <a:ext cx="4526280" cy="548640"/>
          </a:xfrm>
          <a:prstGeom prst="rect">
            <a:avLst/>
          </a:prstGeom>
          <a:noFill/>
        </p:spPr>
        <p:txBody>
          <a:bodyPr wrap="square" lIns="0" tIns="0" rIns="0" bIns="0">
            <a:spAutoFit/>
          </a:bodyPr>
          <a:lstStyle/>
          <a:p>
            <a:pPr marL="0" indent="0" algn="l"/>
            <a:r>
              <a:rPr lang="en-US" sz="2100" b="1">
                <a:solidFill>
                  <a:srgbClr val="22333B"/>
                </a:solidFill>
                <a:latin typeface="Calibri"/>
              </a:rPr>
              <a:t>South Reno / Foothill–Thomas Creek</a:t>
            </a:r>
          </a:p>
        </p:txBody>
      </p:sp>
      <p:sp>
        <p:nvSpPr>
          <p:cNvPr id="13" name="TextBox 12"/>
          <p:cNvSpPr txBox="1"/>
          <p:nvPr/>
        </p:nvSpPr>
        <p:spPr>
          <a:xfrm>
            <a:off x="7068312" y="3831335"/>
            <a:ext cx="4526280" cy="292608"/>
          </a:xfrm>
          <a:prstGeom prst="rect">
            <a:avLst/>
          </a:prstGeom>
          <a:noFill/>
        </p:spPr>
        <p:txBody>
          <a:bodyPr wrap="square" lIns="0" tIns="0" rIns="0" bIns="0">
            <a:spAutoFit/>
          </a:bodyPr>
          <a:lstStyle/>
          <a:p>
            <a:pPr marL="0" indent="0" algn="l"/>
            <a:r>
              <a:rPr lang="en-US" sz="1800" b="0">
                <a:solidFill>
                  <a:srgbClr val="48606B"/>
                </a:solidFill>
                <a:latin typeface="Calibri"/>
              </a:rPr>
              <a:t>4,195 added residents</a:t>
            </a:r>
          </a:p>
        </p:txBody>
      </p:sp>
      <p:sp>
        <p:nvSpPr>
          <p:cNvPr id="14" name="TextBox 13"/>
          <p:cNvSpPr txBox="1"/>
          <p:nvPr/>
        </p:nvSpPr>
        <p:spPr>
          <a:xfrm>
            <a:off x="6537960" y="4151376"/>
            <a:ext cx="411480" cy="365760"/>
          </a:xfrm>
          <a:prstGeom prst="rect">
            <a:avLst/>
          </a:prstGeom>
          <a:noFill/>
        </p:spPr>
        <p:txBody>
          <a:bodyPr wrap="square" lIns="0" tIns="0" rIns="0" bIns="0">
            <a:spAutoFit/>
          </a:bodyPr>
          <a:lstStyle/>
          <a:p>
            <a:pPr marL="0" indent="0" algn="l"/>
            <a:r>
              <a:rPr lang="en-US" sz="2500" b="1">
                <a:solidFill>
                  <a:srgbClr val="73518C"/>
                </a:solidFill>
                <a:latin typeface="Calibri"/>
              </a:rPr>
              <a:t>4</a:t>
            </a:r>
          </a:p>
        </p:txBody>
      </p:sp>
      <p:sp>
        <p:nvSpPr>
          <p:cNvPr id="15" name="TextBox 14"/>
          <p:cNvSpPr txBox="1"/>
          <p:nvPr/>
        </p:nvSpPr>
        <p:spPr>
          <a:xfrm>
            <a:off x="7068312" y="4151376"/>
            <a:ext cx="4526280" cy="548640"/>
          </a:xfrm>
          <a:prstGeom prst="rect">
            <a:avLst/>
          </a:prstGeom>
          <a:noFill/>
        </p:spPr>
        <p:txBody>
          <a:bodyPr wrap="square" lIns="0" tIns="0" rIns="0" bIns="0">
            <a:spAutoFit/>
          </a:bodyPr>
          <a:lstStyle/>
          <a:p>
            <a:pPr marL="0" indent="0" algn="l"/>
            <a:r>
              <a:rPr lang="en-US" sz="2100" b="1">
                <a:solidFill>
                  <a:srgbClr val="22333B"/>
                </a:solidFill>
                <a:latin typeface="Calibri"/>
              </a:rPr>
              <a:t>West Reno / Verdi</a:t>
            </a:r>
          </a:p>
        </p:txBody>
      </p:sp>
      <p:sp>
        <p:nvSpPr>
          <p:cNvPr id="16" name="TextBox 15"/>
          <p:cNvSpPr txBox="1"/>
          <p:nvPr/>
        </p:nvSpPr>
        <p:spPr>
          <a:xfrm>
            <a:off x="7068312" y="4690872"/>
            <a:ext cx="4526280" cy="292608"/>
          </a:xfrm>
          <a:prstGeom prst="rect">
            <a:avLst/>
          </a:prstGeom>
          <a:noFill/>
        </p:spPr>
        <p:txBody>
          <a:bodyPr wrap="square" lIns="0" tIns="0" rIns="0" bIns="0">
            <a:spAutoFit/>
          </a:bodyPr>
          <a:lstStyle/>
          <a:p>
            <a:pPr marL="0" indent="0" algn="l"/>
            <a:r>
              <a:rPr lang="en-US" sz="1800" b="0">
                <a:solidFill>
                  <a:srgbClr val="48606B"/>
                </a:solidFill>
                <a:latin typeface="Calibri"/>
              </a:rPr>
              <a:t>3,363 added residents</a:t>
            </a:r>
          </a:p>
        </p:txBody>
      </p:sp>
      <p:sp>
        <p:nvSpPr>
          <p:cNvPr id="17" name="TextBox 16"/>
          <p:cNvSpPr txBox="1"/>
          <p:nvPr/>
        </p:nvSpPr>
        <p:spPr>
          <a:xfrm>
            <a:off x="6537960" y="5387273"/>
            <a:ext cx="5074920" cy="283464"/>
          </a:xfrm>
          <a:prstGeom prst="rect">
            <a:avLst/>
          </a:prstGeom>
          <a:noFill/>
        </p:spPr>
        <p:txBody>
          <a:bodyPr wrap="square" lIns="0" tIns="0" rIns="0" bIns="0">
            <a:spAutoFit/>
          </a:bodyPr>
          <a:lstStyle/>
          <a:p>
            <a:pPr marL="0" indent="0" algn="l"/>
            <a:r>
              <a:rPr lang="en-US" sz="1700" b="1" dirty="0">
                <a:solidFill>
                  <a:srgbClr val="22333B"/>
                </a:solidFill>
                <a:latin typeface="Calibri"/>
              </a:rPr>
              <a:t>Larger symbols = more added residents</a:t>
            </a:r>
          </a:p>
        </p:txBody>
      </p:sp>
      <p:sp>
        <p:nvSpPr>
          <p:cNvPr id="22" name="Basemap source"/>
          <p:cNvSpPr txBox="1"/>
          <p:nvPr/>
        </p:nvSpPr>
        <p:spPr>
          <a:xfrm>
            <a:off x="612648" y="6464808"/>
            <a:ext cx="10515600" cy="228600"/>
          </a:xfrm>
          <a:prstGeom prst="rect">
            <a:avLst/>
          </a:prstGeom>
          <a:noFill/>
        </p:spPr>
        <p:txBody>
          <a:bodyPr wrap="square" lIns="0" tIns="0" rIns="0" bIns="0">
            <a:spAutoFit/>
          </a:bodyPr>
          <a:lstStyle/>
          <a:p>
            <a:pPr marL="0" indent="0" algn="l"/>
            <a:r>
              <a:rPr lang="en-US" sz="1100" b="0">
                <a:solidFill>
                  <a:srgbClr val="48606B"/>
                </a:solidFill>
                <a:latin typeface="Calibri"/>
              </a:rPr>
              <a:t>Basemap: Esri, HERE, Garmin, USGS, © OpenStreetMap contributors and GIS User Community.</a:t>
            </a:r>
          </a:p>
        </p:txBody>
      </p:sp>
      <p:sp>
        <p:nvSpPr>
          <p:cNvPr id="23" name="Slide number"/>
          <p:cNvSpPr txBox="1"/>
          <p:nvPr/>
        </p:nvSpPr>
        <p:spPr>
          <a:xfrm>
            <a:off x="11475720" y="6492240"/>
            <a:ext cx="411480" cy="246888"/>
          </a:xfrm>
          <a:prstGeom prst="rect">
            <a:avLst/>
          </a:prstGeom>
          <a:noFill/>
        </p:spPr>
        <p:txBody>
          <a:bodyPr wrap="square" lIns="0" tIns="0" rIns="0" bIns="0"/>
          <a:lstStyle/>
          <a:p>
            <a:pPr algn="ctr">
              <a:spcAft>
                <a:spcPts val="0"/>
              </a:spcAft>
            </a:pPr>
            <a:r>
              <a:rPr lang="en-US" sz="1200" b="0">
                <a:solidFill>
                  <a:srgbClr val="48606B"/>
                </a:solidFill>
                <a:latin typeface="Calibri"/>
              </a:rPr>
              <a:t>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3" name="Slide title: How Response Time Is Measured"/>
          <p:cNvSpPr>
            <a:spLocks noGrp="1"/>
          </p:cNvSpPr>
          <p:nvPr>
            <p:ph type="title"/>
          </p:nvPr>
        </p:nvSpPr>
        <p:spPr>
          <a:xfrm>
            <a:off x="548640" y="621792"/>
            <a:ext cx="11094415" cy="731520"/>
          </a:xfrm>
          <a:prstGeom prst="rect">
            <a:avLst/>
          </a:prstGeom>
          <a:noFill/>
          <a:ln/>
        </p:spPr>
        <p:txBody>
          <a:bodyPr wrap="square" lIns="0" tIns="0" rIns="0" bIns="0" rtlCol="0" anchor="t">
            <a:noAutofit/>
          </a:bodyPr>
          <a:lstStyle/>
          <a:p>
            <a:pPr marL="0" indent="0" algn="l">
              <a:spcBef>
                <a:spcPts val="0"/>
              </a:spcBef>
              <a:spcAft>
                <a:spcPts val="0"/>
              </a:spcAft>
              <a:buNone/>
            </a:pPr>
            <a:r>
              <a:rPr lang="en-US" sz="3000" b="1" dirty="0">
                <a:solidFill>
                  <a:schemeClr val="tx2"/>
                </a:solidFill>
                <a:latin typeface="Cambria"/>
              </a:rPr>
              <a:t>How Response Time Is Measured</a:t>
            </a:r>
            <a:endParaRPr lang="en-US" sz="3000" dirty="0"/>
          </a:p>
        </p:txBody>
      </p:sp>
      <p:sp>
        <p:nvSpPr>
          <p:cNvPr id="2" name="Text 0"/>
          <p:cNvSpPr>
            <a:spLocks noGrp="1"/>
          </p:cNvSpPr>
          <p:nvPr>
            <p:ph type="body" idx="100" hasCustomPrompt="1"/>
          </p:nvPr>
        </p:nvSpPr>
        <p:spPr>
          <a:xfrm>
            <a:off x="548640" y="274320"/>
            <a:ext cx="11094415" cy="347472"/>
          </a:xfrm>
          <a:prstGeom prst="rect">
            <a:avLst/>
          </a:prstGeom>
          <a:noFill/>
          <a:ln/>
        </p:spPr>
        <p:txBody>
          <a:bodyPr wrap="square" lIns="0" tIns="0" rIns="0" bIns="0" rtlCol="0" anchor="ctr">
            <a:noAutofit/>
          </a:bodyPr>
          <a:lstStyle/>
          <a:p>
            <a:pPr marL="0" indent="0">
              <a:spcBef>
                <a:spcPts val="0"/>
              </a:spcBef>
              <a:spcAft>
                <a:spcPts val="0"/>
              </a:spcAft>
              <a:buNone/>
            </a:pPr>
            <a:r>
              <a:rPr lang="en-US" sz="1600" b="1" dirty="0">
                <a:solidFill>
                  <a:schemeClr val="accent1"/>
                </a:solidFill>
              </a:rPr>
              <a:t>OPERATIONS AND STANDARDS OF COVER</a:t>
            </a:r>
            <a:endParaRPr lang="en-US" sz="1400" dirty="0"/>
          </a:p>
        </p:txBody>
      </p:sp>
      <p:sp>
        <p:nvSpPr>
          <p:cNvPr id="4" name="Text 2"/>
          <p:cNvSpPr txBox="1"/>
          <p:nvPr/>
        </p:nvSpPr>
        <p:spPr>
          <a:xfrm>
            <a:off x="548640" y="1417320"/>
            <a:ext cx="11094415" cy="411480"/>
          </a:xfrm>
          <a:prstGeom prst="rect">
            <a:avLst/>
          </a:prstGeom>
          <a:noFill/>
          <a:ln/>
        </p:spPr>
        <p:txBody>
          <a:bodyPr wrap="square" lIns="0" tIns="0" rIns="0" bIns="0" rtlCol="0" anchor="t">
            <a:noAutofit/>
          </a:bodyPr>
          <a:lstStyle/>
          <a:p>
            <a:pPr marL="0" indent="0">
              <a:spcBef>
                <a:spcPts val="0"/>
              </a:spcBef>
              <a:spcAft>
                <a:spcPts val="0"/>
              </a:spcAft>
              <a:buNone/>
            </a:pPr>
            <a:r>
              <a:rPr lang="en-US" sz="1800" i="1" dirty="0">
                <a:solidFill>
                  <a:schemeClr val="accent2"/>
                </a:solidFill>
              </a:rPr>
              <a:t>Every emergency starts the same way: a call for help, and a wait for help to arrive.</a:t>
            </a:r>
            <a:endParaRPr lang="en-US" sz="1600" dirty="0"/>
          </a:p>
        </p:txBody>
      </p:sp>
      <p:sp>
        <p:nvSpPr>
          <p:cNvPr id="5" name="card">
            <a:extLst>
              <a:ext uri="{C183D7F6-B498-43B3-948B-1728B52AA6E4}">
                <adec:decorative xmlns:adec="http://schemas.microsoft.com/office/drawing/2017/decorative" val="1"/>
              </a:ext>
            </a:extLst>
          </p:cNvPr>
          <p:cNvSpPr/>
          <p:nvPr/>
        </p:nvSpPr>
        <p:spPr>
          <a:xfrm>
            <a:off x="548640" y="2057400"/>
            <a:ext cx="1691640" cy="2103120"/>
          </a:xfrm>
          <a:prstGeom prst="roundRect">
            <a:avLst>
              <a:gd name="adj" fmla="val 4324"/>
            </a:avLst>
          </a:prstGeom>
          <a:solidFill>
            <a:schemeClr val="bg2"/>
          </a:solidFill>
          <a:ln/>
        </p:spPr>
        <p:txBody>
          <a:bodyPr/>
          <a:lstStyle/>
          <a:p>
            <a:endParaRPr lang="en-US"/>
          </a:p>
        </p:txBody>
      </p:sp>
      <p:sp>
        <p:nvSpPr>
          <p:cNvPr id="6" name="icon circle">
            <a:extLst>
              <a:ext uri="{C183D7F6-B498-43B3-948B-1728B52AA6E4}">
                <adec:decorative xmlns:adec="http://schemas.microsoft.com/office/drawing/2017/decorative" val="1"/>
              </a:ext>
            </a:extLst>
          </p:cNvPr>
          <p:cNvSpPr/>
          <p:nvPr/>
        </p:nvSpPr>
        <p:spPr>
          <a:xfrm>
            <a:off x="982980" y="2286000"/>
            <a:ext cx="822960" cy="822960"/>
          </a:xfrm>
          <a:prstGeom prst="ellipse">
            <a:avLst/>
          </a:prstGeom>
          <a:solidFill>
            <a:schemeClr val="accent1"/>
          </a:solidFill>
          <a:ln/>
        </p:spPr>
        <p:txBody>
          <a:bodyPr/>
          <a:lstStyle/>
          <a:p>
            <a:endParaRPr lang="en-US"/>
          </a:p>
        </p:txBody>
      </p:sp>
      <p:pic>
        <p:nvPicPr>
          <p:cNvPr id="7" name="Image 0">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196950" y="2499970"/>
            <a:ext cx="395021" cy="395021"/>
          </a:xfrm>
          <a:prstGeom prst="rect">
            <a:avLst/>
          </a:prstGeom>
        </p:spPr>
      </p:pic>
      <p:sp>
        <p:nvSpPr>
          <p:cNvPr id="8" name="Text 5"/>
          <p:cNvSpPr txBox="1"/>
          <p:nvPr/>
        </p:nvSpPr>
        <p:spPr>
          <a:xfrm>
            <a:off x="640080" y="3246120"/>
            <a:ext cx="1508760" cy="777240"/>
          </a:xfrm>
          <a:prstGeom prst="rect">
            <a:avLst/>
          </a:prstGeom>
          <a:noFill/>
          <a:ln/>
        </p:spPr>
        <p:txBody>
          <a:bodyPr wrap="square" lIns="0" tIns="0" rIns="0" bIns="0" rtlCol="0" anchor="t">
            <a:noAutofit/>
          </a:bodyPr>
          <a:lstStyle/>
          <a:p>
            <a:pPr marL="0" indent="0" algn="ctr">
              <a:spcBef>
                <a:spcPts val="0"/>
              </a:spcBef>
              <a:spcAft>
                <a:spcPts val="0"/>
              </a:spcAft>
              <a:buNone/>
            </a:pPr>
            <a:r>
              <a:rPr lang="en-US" sz="1800" b="1" dirty="0">
                <a:solidFill>
                  <a:schemeClr val="tx2"/>
                </a:solidFill>
              </a:rPr>
              <a:t>Call answered</a:t>
            </a:r>
            <a:endParaRPr lang="en-US" sz="1600" dirty="0"/>
          </a:p>
        </p:txBody>
      </p:sp>
      <p:sp>
        <p:nvSpPr>
          <p:cNvPr id="9" name="arrow">
            <a:extLst>
              <a:ext uri="{C183D7F6-B498-43B3-948B-1728B52AA6E4}">
                <adec:decorative xmlns:adec="http://schemas.microsoft.com/office/drawing/2017/decorative" val="1"/>
              </a:ext>
            </a:extLst>
          </p:cNvPr>
          <p:cNvSpPr/>
          <p:nvPr/>
        </p:nvSpPr>
        <p:spPr>
          <a:xfrm>
            <a:off x="2243298" y="3017520"/>
            <a:ext cx="182880" cy="228600"/>
          </a:xfrm>
          <a:prstGeom prst="chevron">
            <a:avLst/>
          </a:prstGeom>
          <a:solidFill>
            <a:schemeClr val="accent4"/>
          </a:solidFill>
          <a:ln/>
        </p:spPr>
        <p:txBody>
          <a:bodyPr/>
          <a:lstStyle/>
          <a:p>
            <a:endParaRPr lang="en-US"/>
          </a:p>
        </p:txBody>
      </p:sp>
      <p:sp>
        <p:nvSpPr>
          <p:cNvPr id="10" name="card">
            <a:extLst>
              <a:ext uri="{C183D7F6-B498-43B3-948B-1728B52AA6E4}">
                <adec:decorative xmlns:adec="http://schemas.microsoft.com/office/drawing/2017/decorative" val="1"/>
              </a:ext>
            </a:extLst>
          </p:cNvPr>
          <p:cNvSpPr/>
          <p:nvPr/>
        </p:nvSpPr>
        <p:spPr>
          <a:xfrm>
            <a:off x="2429195" y="2057400"/>
            <a:ext cx="1691640" cy="2103120"/>
          </a:xfrm>
          <a:prstGeom prst="roundRect">
            <a:avLst>
              <a:gd name="adj" fmla="val 4324"/>
            </a:avLst>
          </a:prstGeom>
          <a:solidFill>
            <a:schemeClr val="bg2"/>
          </a:solidFill>
          <a:ln/>
        </p:spPr>
        <p:txBody>
          <a:bodyPr/>
          <a:lstStyle/>
          <a:p>
            <a:endParaRPr lang="en-US"/>
          </a:p>
        </p:txBody>
      </p:sp>
      <p:sp>
        <p:nvSpPr>
          <p:cNvPr id="11" name="icon circle">
            <a:extLst>
              <a:ext uri="{C183D7F6-B498-43B3-948B-1728B52AA6E4}">
                <adec:decorative xmlns:adec="http://schemas.microsoft.com/office/drawing/2017/decorative" val="1"/>
              </a:ext>
            </a:extLst>
          </p:cNvPr>
          <p:cNvSpPr/>
          <p:nvPr/>
        </p:nvSpPr>
        <p:spPr>
          <a:xfrm>
            <a:off x="2863535" y="2286000"/>
            <a:ext cx="822960" cy="822960"/>
          </a:xfrm>
          <a:prstGeom prst="ellipse">
            <a:avLst/>
          </a:prstGeom>
          <a:solidFill>
            <a:schemeClr val="accent1"/>
          </a:solidFill>
          <a:ln/>
        </p:spPr>
        <p:txBody>
          <a:bodyPr/>
          <a:lstStyle/>
          <a:p>
            <a:endParaRPr lang="en-US"/>
          </a:p>
        </p:txBody>
      </p:sp>
      <p:pic>
        <p:nvPicPr>
          <p:cNvPr id="12" name="Image 1">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3077505" y="2499970"/>
            <a:ext cx="395021" cy="395021"/>
          </a:xfrm>
          <a:prstGeom prst="rect">
            <a:avLst/>
          </a:prstGeom>
        </p:spPr>
      </p:pic>
      <p:sp>
        <p:nvSpPr>
          <p:cNvPr id="13" name="Text 9"/>
          <p:cNvSpPr txBox="1"/>
          <p:nvPr/>
        </p:nvSpPr>
        <p:spPr>
          <a:xfrm>
            <a:off x="2520635" y="3246120"/>
            <a:ext cx="1508760" cy="777240"/>
          </a:xfrm>
          <a:prstGeom prst="rect">
            <a:avLst/>
          </a:prstGeom>
          <a:noFill/>
          <a:ln/>
        </p:spPr>
        <p:txBody>
          <a:bodyPr wrap="square" lIns="0" tIns="0" rIns="0" bIns="0" rtlCol="0" anchor="t">
            <a:noAutofit/>
          </a:bodyPr>
          <a:lstStyle/>
          <a:p>
            <a:pPr marL="0" indent="0" algn="ctr">
              <a:spcBef>
                <a:spcPts val="0"/>
              </a:spcBef>
              <a:spcAft>
                <a:spcPts val="0"/>
              </a:spcAft>
              <a:buNone/>
            </a:pPr>
            <a:r>
              <a:rPr lang="en-US" sz="1800" b="1" dirty="0">
                <a:solidFill>
                  <a:schemeClr val="tx2"/>
                </a:solidFill>
              </a:rPr>
              <a:t>Call processed</a:t>
            </a:r>
            <a:endParaRPr lang="en-US" sz="1600" dirty="0"/>
          </a:p>
        </p:txBody>
      </p:sp>
      <p:sp>
        <p:nvSpPr>
          <p:cNvPr id="14" name="arrow">
            <a:extLst>
              <a:ext uri="{C183D7F6-B498-43B3-948B-1728B52AA6E4}">
                <adec:decorative xmlns:adec="http://schemas.microsoft.com/office/drawing/2017/decorative" val="1"/>
              </a:ext>
            </a:extLst>
          </p:cNvPr>
          <p:cNvSpPr/>
          <p:nvPr/>
        </p:nvSpPr>
        <p:spPr>
          <a:xfrm>
            <a:off x="4123853" y="3017520"/>
            <a:ext cx="182880" cy="228600"/>
          </a:xfrm>
          <a:prstGeom prst="chevron">
            <a:avLst/>
          </a:prstGeom>
          <a:solidFill>
            <a:schemeClr val="accent4"/>
          </a:solidFill>
          <a:ln/>
        </p:spPr>
        <p:txBody>
          <a:bodyPr/>
          <a:lstStyle/>
          <a:p>
            <a:endParaRPr lang="en-US"/>
          </a:p>
        </p:txBody>
      </p:sp>
      <p:sp>
        <p:nvSpPr>
          <p:cNvPr id="15" name="card">
            <a:extLst>
              <a:ext uri="{C183D7F6-B498-43B3-948B-1728B52AA6E4}">
                <adec:decorative xmlns:adec="http://schemas.microsoft.com/office/drawing/2017/decorative" val="1"/>
              </a:ext>
            </a:extLst>
          </p:cNvPr>
          <p:cNvSpPr/>
          <p:nvPr/>
        </p:nvSpPr>
        <p:spPr>
          <a:xfrm>
            <a:off x="4309750" y="2057400"/>
            <a:ext cx="1691640" cy="2103120"/>
          </a:xfrm>
          <a:prstGeom prst="roundRect">
            <a:avLst>
              <a:gd name="adj" fmla="val 4324"/>
            </a:avLst>
          </a:prstGeom>
          <a:solidFill>
            <a:schemeClr val="bg2"/>
          </a:solidFill>
          <a:ln/>
        </p:spPr>
        <p:txBody>
          <a:bodyPr/>
          <a:lstStyle/>
          <a:p>
            <a:endParaRPr lang="en-US"/>
          </a:p>
        </p:txBody>
      </p:sp>
      <p:sp>
        <p:nvSpPr>
          <p:cNvPr id="16" name="icon circle">
            <a:extLst>
              <a:ext uri="{C183D7F6-B498-43B3-948B-1728B52AA6E4}">
                <adec:decorative xmlns:adec="http://schemas.microsoft.com/office/drawing/2017/decorative" val="1"/>
              </a:ext>
            </a:extLst>
          </p:cNvPr>
          <p:cNvSpPr/>
          <p:nvPr/>
        </p:nvSpPr>
        <p:spPr>
          <a:xfrm>
            <a:off x="4744090" y="2286000"/>
            <a:ext cx="822960" cy="822960"/>
          </a:xfrm>
          <a:prstGeom prst="ellipse">
            <a:avLst/>
          </a:prstGeom>
          <a:solidFill>
            <a:schemeClr val="accent1"/>
          </a:solidFill>
          <a:ln/>
        </p:spPr>
        <p:txBody>
          <a:bodyPr/>
          <a:lstStyle/>
          <a:p>
            <a:endParaRPr lang="en-US"/>
          </a:p>
        </p:txBody>
      </p:sp>
      <p:pic>
        <p:nvPicPr>
          <p:cNvPr id="17" name="Image 2">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4958060" y="2499970"/>
            <a:ext cx="395021" cy="395021"/>
          </a:xfrm>
          <a:prstGeom prst="rect">
            <a:avLst/>
          </a:prstGeom>
        </p:spPr>
      </p:pic>
      <p:sp>
        <p:nvSpPr>
          <p:cNvPr id="18" name="Text 13"/>
          <p:cNvSpPr txBox="1"/>
          <p:nvPr/>
        </p:nvSpPr>
        <p:spPr>
          <a:xfrm>
            <a:off x="4401190" y="3246120"/>
            <a:ext cx="1508760" cy="777240"/>
          </a:xfrm>
          <a:prstGeom prst="rect">
            <a:avLst/>
          </a:prstGeom>
          <a:noFill/>
          <a:ln/>
        </p:spPr>
        <p:txBody>
          <a:bodyPr wrap="square" lIns="0" tIns="0" rIns="0" bIns="0" rtlCol="0" anchor="t">
            <a:noAutofit/>
          </a:bodyPr>
          <a:lstStyle/>
          <a:p>
            <a:pPr marL="0" indent="0" algn="ctr">
              <a:spcBef>
                <a:spcPts val="0"/>
              </a:spcBef>
              <a:spcAft>
                <a:spcPts val="0"/>
              </a:spcAft>
              <a:buNone/>
            </a:pPr>
            <a:r>
              <a:rPr lang="en-US" sz="1800" b="1" dirty="0">
                <a:solidFill>
                  <a:schemeClr val="tx2"/>
                </a:solidFill>
              </a:rPr>
              <a:t>Crew turns out</a:t>
            </a:r>
            <a:endParaRPr lang="en-US" sz="1600" dirty="0"/>
          </a:p>
        </p:txBody>
      </p:sp>
      <p:sp>
        <p:nvSpPr>
          <p:cNvPr id="19" name="arrow">
            <a:extLst>
              <a:ext uri="{C183D7F6-B498-43B3-948B-1728B52AA6E4}">
                <adec:decorative xmlns:adec="http://schemas.microsoft.com/office/drawing/2017/decorative" val="1"/>
              </a:ext>
            </a:extLst>
          </p:cNvPr>
          <p:cNvSpPr/>
          <p:nvPr/>
        </p:nvSpPr>
        <p:spPr>
          <a:xfrm>
            <a:off x="6004408" y="3017520"/>
            <a:ext cx="182880" cy="228600"/>
          </a:xfrm>
          <a:prstGeom prst="chevron">
            <a:avLst/>
          </a:prstGeom>
          <a:solidFill>
            <a:schemeClr val="accent4"/>
          </a:solidFill>
          <a:ln/>
        </p:spPr>
        <p:txBody>
          <a:bodyPr/>
          <a:lstStyle/>
          <a:p>
            <a:endParaRPr lang="en-US"/>
          </a:p>
        </p:txBody>
      </p:sp>
      <p:sp>
        <p:nvSpPr>
          <p:cNvPr id="20" name="card">
            <a:extLst>
              <a:ext uri="{C183D7F6-B498-43B3-948B-1728B52AA6E4}">
                <adec:decorative xmlns:adec="http://schemas.microsoft.com/office/drawing/2017/decorative" val="1"/>
              </a:ext>
            </a:extLst>
          </p:cNvPr>
          <p:cNvSpPr/>
          <p:nvPr/>
        </p:nvSpPr>
        <p:spPr>
          <a:xfrm>
            <a:off x="6190305" y="2057400"/>
            <a:ext cx="1691640" cy="2103120"/>
          </a:xfrm>
          <a:prstGeom prst="roundRect">
            <a:avLst>
              <a:gd name="adj" fmla="val 4324"/>
            </a:avLst>
          </a:prstGeom>
          <a:solidFill>
            <a:schemeClr val="bg2"/>
          </a:solidFill>
          <a:ln/>
        </p:spPr>
        <p:txBody>
          <a:bodyPr/>
          <a:lstStyle/>
          <a:p>
            <a:endParaRPr lang="en-US"/>
          </a:p>
        </p:txBody>
      </p:sp>
      <p:sp>
        <p:nvSpPr>
          <p:cNvPr id="21" name="icon circle">
            <a:extLst>
              <a:ext uri="{C183D7F6-B498-43B3-948B-1728B52AA6E4}">
                <adec:decorative xmlns:adec="http://schemas.microsoft.com/office/drawing/2017/decorative" val="1"/>
              </a:ext>
            </a:extLst>
          </p:cNvPr>
          <p:cNvSpPr/>
          <p:nvPr/>
        </p:nvSpPr>
        <p:spPr>
          <a:xfrm>
            <a:off x="6624645" y="2286000"/>
            <a:ext cx="822960" cy="822960"/>
          </a:xfrm>
          <a:prstGeom prst="ellipse">
            <a:avLst/>
          </a:prstGeom>
          <a:solidFill>
            <a:schemeClr val="accent1"/>
          </a:solidFill>
          <a:ln/>
        </p:spPr>
        <p:txBody>
          <a:bodyPr/>
          <a:lstStyle/>
          <a:p>
            <a:endParaRPr lang="en-US"/>
          </a:p>
        </p:txBody>
      </p:sp>
      <p:pic>
        <p:nvPicPr>
          <p:cNvPr id="22" name="Image 3">
            <a:extLs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6838615" y="2499970"/>
            <a:ext cx="395021" cy="395021"/>
          </a:xfrm>
          <a:prstGeom prst="rect">
            <a:avLst/>
          </a:prstGeom>
        </p:spPr>
      </p:pic>
      <p:sp>
        <p:nvSpPr>
          <p:cNvPr id="23" name="Text 17"/>
          <p:cNvSpPr txBox="1"/>
          <p:nvPr/>
        </p:nvSpPr>
        <p:spPr>
          <a:xfrm>
            <a:off x="6281745" y="3246120"/>
            <a:ext cx="1508760" cy="777240"/>
          </a:xfrm>
          <a:prstGeom prst="rect">
            <a:avLst/>
          </a:prstGeom>
          <a:noFill/>
          <a:ln/>
        </p:spPr>
        <p:txBody>
          <a:bodyPr wrap="square" lIns="0" tIns="0" rIns="0" bIns="0" rtlCol="0" anchor="t">
            <a:noAutofit/>
          </a:bodyPr>
          <a:lstStyle/>
          <a:p>
            <a:pPr marL="0" indent="0" algn="ctr">
              <a:spcBef>
                <a:spcPts val="0"/>
              </a:spcBef>
              <a:spcAft>
                <a:spcPts val="0"/>
              </a:spcAft>
              <a:buNone/>
            </a:pPr>
            <a:r>
              <a:rPr lang="en-US" sz="1800" b="1" dirty="0">
                <a:solidFill>
                  <a:schemeClr val="tx2"/>
                </a:solidFill>
              </a:rPr>
              <a:t>Travel</a:t>
            </a:r>
            <a:endParaRPr lang="en-US" sz="1600" dirty="0"/>
          </a:p>
        </p:txBody>
      </p:sp>
      <p:sp>
        <p:nvSpPr>
          <p:cNvPr id="24" name="arrow">
            <a:extLst>
              <a:ext uri="{C183D7F6-B498-43B3-948B-1728B52AA6E4}">
                <adec:decorative xmlns:adec="http://schemas.microsoft.com/office/drawing/2017/decorative" val="1"/>
              </a:ext>
            </a:extLst>
          </p:cNvPr>
          <p:cNvSpPr/>
          <p:nvPr/>
        </p:nvSpPr>
        <p:spPr>
          <a:xfrm>
            <a:off x="7884963" y="3017520"/>
            <a:ext cx="182880" cy="228600"/>
          </a:xfrm>
          <a:prstGeom prst="chevron">
            <a:avLst/>
          </a:prstGeom>
          <a:solidFill>
            <a:schemeClr val="accent4"/>
          </a:solidFill>
          <a:ln/>
        </p:spPr>
        <p:txBody>
          <a:bodyPr/>
          <a:lstStyle/>
          <a:p>
            <a:endParaRPr lang="en-US"/>
          </a:p>
        </p:txBody>
      </p:sp>
      <p:sp>
        <p:nvSpPr>
          <p:cNvPr id="25" name="card">
            <a:extLst>
              <a:ext uri="{C183D7F6-B498-43B3-948B-1728B52AA6E4}">
                <adec:decorative xmlns:adec="http://schemas.microsoft.com/office/drawing/2017/decorative" val="1"/>
              </a:ext>
            </a:extLst>
          </p:cNvPr>
          <p:cNvSpPr/>
          <p:nvPr/>
        </p:nvSpPr>
        <p:spPr>
          <a:xfrm>
            <a:off x="8070860" y="2057400"/>
            <a:ext cx="1691640" cy="2103120"/>
          </a:xfrm>
          <a:prstGeom prst="roundRect">
            <a:avLst>
              <a:gd name="adj" fmla="val 4324"/>
            </a:avLst>
          </a:prstGeom>
          <a:solidFill>
            <a:schemeClr val="bg2"/>
          </a:solidFill>
          <a:ln/>
        </p:spPr>
        <p:txBody>
          <a:bodyPr/>
          <a:lstStyle/>
          <a:p>
            <a:endParaRPr lang="en-US"/>
          </a:p>
        </p:txBody>
      </p:sp>
      <p:sp>
        <p:nvSpPr>
          <p:cNvPr id="26" name="icon circle">
            <a:extLst>
              <a:ext uri="{C183D7F6-B498-43B3-948B-1728B52AA6E4}">
                <adec:decorative xmlns:adec="http://schemas.microsoft.com/office/drawing/2017/decorative" val="1"/>
              </a:ext>
            </a:extLst>
          </p:cNvPr>
          <p:cNvSpPr/>
          <p:nvPr/>
        </p:nvSpPr>
        <p:spPr>
          <a:xfrm>
            <a:off x="8505200" y="2286000"/>
            <a:ext cx="822960" cy="822960"/>
          </a:xfrm>
          <a:prstGeom prst="ellipse">
            <a:avLst/>
          </a:prstGeom>
          <a:solidFill>
            <a:schemeClr val="accent1"/>
          </a:solidFill>
          <a:ln/>
        </p:spPr>
        <p:txBody>
          <a:bodyPr/>
          <a:lstStyle/>
          <a:p>
            <a:endParaRPr lang="en-US"/>
          </a:p>
        </p:txBody>
      </p:sp>
      <p:pic>
        <p:nvPicPr>
          <p:cNvPr id="27" name="Image 4">
            <a:extLs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8719170" y="2499970"/>
            <a:ext cx="395021" cy="395021"/>
          </a:xfrm>
          <a:prstGeom prst="rect">
            <a:avLst/>
          </a:prstGeom>
        </p:spPr>
      </p:pic>
      <p:sp>
        <p:nvSpPr>
          <p:cNvPr id="28" name="Text 21"/>
          <p:cNvSpPr txBox="1"/>
          <p:nvPr/>
        </p:nvSpPr>
        <p:spPr>
          <a:xfrm>
            <a:off x="8162300" y="3246120"/>
            <a:ext cx="1508760" cy="777240"/>
          </a:xfrm>
          <a:prstGeom prst="rect">
            <a:avLst/>
          </a:prstGeom>
          <a:noFill/>
          <a:ln/>
        </p:spPr>
        <p:txBody>
          <a:bodyPr wrap="square" lIns="0" tIns="0" rIns="0" bIns="0" rtlCol="0" anchor="t">
            <a:noAutofit/>
          </a:bodyPr>
          <a:lstStyle/>
          <a:p>
            <a:pPr marL="0" indent="0" algn="ctr">
              <a:spcBef>
                <a:spcPts val="0"/>
              </a:spcBef>
              <a:spcAft>
                <a:spcPts val="0"/>
              </a:spcAft>
              <a:buNone/>
            </a:pPr>
            <a:r>
              <a:rPr lang="en-US" sz="1800" b="1" dirty="0">
                <a:solidFill>
                  <a:schemeClr val="tx2"/>
                </a:solidFill>
              </a:rPr>
              <a:t>First arrival</a:t>
            </a:r>
            <a:endParaRPr lang="en-US" sz="1600" dirty="0"/>
          </a:p>
        </p:txBody>
      </p:sp>
      <p:sp>
        <p:nvSpPr>
          <p:cNvPr id="29" name="arrow">
            <a:extLst>
              <a:ext uri="{C183D7F6-B498-43B3-948B-1728B52AA6E4}">
                <adec:decorative xmlns:adec="http://schemas.microsoft.com/office/drawing/2017/decorative" val="1"/>
              </a:ext>
            </a:extLst>
          </p:cNvPr>
          <p:cNvSpPr/>
          <p:nvPr/>
        </p:nvSpPr>
        <p:spPr>
          <a:xfrm>
            <a:off x="9765518" y="3017520"/>
            <a:ext cx="182880" cy="228600"/>
          </a:xfrm>
          <a:prstGeom prst="chevron">
            <a:avLst/>
          </a:prstGeom>
          <a:solidFill>
            <a:schemeClr val="accent4"/>
          </a:solidFill>
          <a:ln/>
        </p:spPr>
        <p:txBody>
          <a:bodyPr/>
          <a:lstStyle/>
          <a:p>
            <a:endParaRPr lang="en-US"/>
          </a:p>
        </p:txBody>
      </p:sp>
      <p:sp>
        <p:nvSpPr>
          <p:cNvPr id="30" name="card">
            <a:extLst>
              <a:ext uri="{C183D7F6-B498-43B3-948B-1728B52AA6E4}">
                <adec:decorative xmlns:adec="http://schemas.microsoft.com/office/drawing/2017/decorative" val="1"/>
              </a:ext>
            </a:extLst>
          </p:cNvPr>
          <p:cNvSpPr/>
          <p:nvPr/>
        </p:nvSpPr>
        <p:spPr>
          <a:xfrm>
            <a:off x="9951415" y="2057400"/>
            <a:ext cx="1691640" cy="2103120"/>
          </a:xfrm>
          <a:prstGeom prst="roundRect">
            <a:avLst>
              <a:gd name="adj" fmla="val 4324"/>
            </a:avLst>
          </a:prstGeom>
          <a:solidFill>
            <a:schemeClr val="bg2"/>
          </a:solidFill>
          <a:ln/>
        </p:spPr>
        <p:txBody>
          <a:bodyPr/>
          <a:lstStyle/>
          <a:p>
            <a:endParaRPr lang="en-US"/>
          </a:p>
        </p:txBody>
      </p:sp>
      <p:sp>
        <p:nvSpPr>
          <p:cNvPr id="31" name="icon circle">
            <a:extLst>
              <a:ext uri="{C183D7F6-B498-43B3-948B-1728B52AA6E4}">
                <adec:decorative xmlns:adec="http://schemas.microsoft.com/office/drawing/2017/decorative" val="1"/>
              </a:ext>
            </a:extLst>
          </p:cNvPr>
          <p:cNvSpPr/>
          <p:nvPr/>
        </p:nvSpPr>
        <p:spPr>
          <a:xfrm>
            <a:off x="10385755" y="2286000"/>
            <a:ext cx="822960" cy="822960"/>
          </a:xfrm>
          <a:prstGeom prst="ellipse">
            <a:avLst/>
          </a:prstGeom>
          <a:solidFill>
            <a:schemeClr val="tx2"/>
          </a:solidFill>
          <a:ln/>
        </p:spPr>
        <p:txBody>
          <a:bodyPr/>
          <a:lstStyle/>
          <a:p>
            <a:endParaRPr lang="en-US"/>
          </a:p>
        </p:txBody>
      </p:sp>
      <p:pic>
        <p:nvPicPr>
          <p:cNvPr id="32" name="Image 5">
            <a:extLs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10599725" y="2499970"/>
            <a:ext cx="395021" cy="395021"/>
          </a:xfrm>
          <a:prstGeom prst="rect">
            <a:avLst/>
          </a:prstGeom>
        </p:spPr>
      </p:pic>
      <p:sp>
        <p:nvSpPr>
          <p:cNvPr id="33" name="Text 25"/>
          <p:cNvSpPr txBox="1"/>
          <p:nvPr/>
        </p:nvSpPr>
        <p:spPr>
          <a:xfrm>
            <a:off x="10042855" y="3246120"/>
            <a:ext cx="1508760" cy="777240"/>
          </a:xfrm>
          <a:prstGeom prst="rect">
            <a:avLst/>
          </a:prstGeom>
          <a:noFill/>
          <a:ln/>
        </p:spPr>
        <p:txBody>
          <a:bodyPr wrap="square" lIns="0" tIns="0" rIns="0" bIns="0" rtlCol="0" anchor="t">
            <a:noAutofit/>
          </a:bodyPr>
          <a:lstStyle/>
          <a:p>
            <a:pPr marL="0" indent="0" algn="ctr">
              <a:spcBef>
                <a:spcPts val="0"/>
              </a:spcBef>
              <a:spcAft>
                <a:spcPts val="0"/>
              </a:spcAft>
              <a:buNone/>
            </a:pPr>
            <a:r>
              <a:rPr lang="en-US" sz="1800" b="1" dirty="0">
                <a:solidFill>
                  <a:schemeClr val="tx2"/>
                </a:solidFill>
              </a:rPr>
              <a:t>Full response assembled</a:t>
            </a:r>
          </a:p>
        </p:txBody>
      </p:sp>
      <p:sp>
        <p:nvSpPr>
          <p:cNvPr id="34" name="card">
            <a:extLst>
              <a:ext uri="{C183D7F6-B498-43B3-948B-1728B52AA6E4}">
                <adec:decorative xmlns:adec="http://schemas.microsoft.com/office/drawing/2017/decorative" val="1"/>
              </a:ext>
            </a:extLst>
          </p:cNvPr>
          <p:cNvSpPr/>
          <p:nvPr/>
        </p:nvSpPr>
        <p:spPr>
          <a:xfrm>
            <a:off x="548640" y="4434840"/>
            <a:ext cx="5394960" cy="1051560"/>
          </a:xfrm>
          <a:prstGeom prst="roundRect">
            <a:avLst>
              <a:gd name="adj" fmla="val 6957"/>
            </a:avLst>
          </a:prstGeom>
          <a:solidFill>
            <a:schemeClr val="bg2"/>
          </a:solidFill>
          <a:ln/>
        </p:spPr>
        <p:txBody>
          <a:bodyPr/>
          <a:lstStyle/>
          <a:p>
            <a:endParaRPr lang="en-US"/>
          </a:p>
        </p:txBody>
      </p:sp>
      <p:sp>
        <p:nvSpPr>
          <p:cNvPr id="35" name="card">
            <a:extLst>
              <a:ext uri="{C183D7F6-B498-43B3-948B-1728B52AA6E4}">
                <adec:decorative xmlns:adec="http://schemas.microsoft.com/office/drawing/2017/decorative" val="1"/>
              </a:ext>
            </a:extLst>
          </p:cNvPr>
          <p:cNvSpPr/>
          <p:nvPr/>
        </p:nvSpPr>
        <p:spPr>
          <a:xfrm>
            <a:off x="6245352" y="4434840"/>
            <a:ext cx="5394960" cy="1051560"/>
          </a:xfrm>
          <a:prstGeom prst="roundRect">
            <a:avLst>
              <a:gd name="adj" fmla="val 6957"/>
            </a:avLst>
          </a:prstGeom>
          <a:solidFill>
            <a:schemeClr val="bg2"/>
          </a:solidFill>
          <a:ln/>
        </p:spPr>
        <p:txBody>
          <a:bodyPr/>
          <a:lstStyle/>
          <a:p>
            <a:endParaRPr lang="en-US"/>
          </a:p>
        </p:txBody>
      </p:sp>
      <p:sp>
        <p:nvSpPr>
          <p:cNvPr id="36" name="Text 28"/>
          <p:cNvSpPr txBox="1"/>
          <p:nvPr/>
        </p:nvSpPr>
        <p:spPr>
          <a:xfrm>
            <a:off x="822960" y="4434840"/>
            <a:ext cx="4846320" cy="1051560"/>
          </a:xfrm>
          <a:prstGeom prst="rect">
            <a:avLst/>
          </a:prstGeom>
          <a:noFill/>
          <a:ln/>
        </p:spPr>
        <p:txBody>
          <a:bodyPr wrap="square" lIns="0" tIns="0" rIns="0" bIns="0" rtlCol="0" anchor="ctr">
            <a:noAutofit/>
          </a:bodyPr>
          <a:lstStyle/>
          <a:p>
            <a:pPr marL="0" indent="0">
              <a:spcBef>
                <a:spcPts val="0"/>
              </a:spcBef>
              <a:spcAft>
                <a:spcPts val="0"/>
              </a:spcAft>
              <a:buNone/>
            </a:pPr>
            <a:r>
              <a:rPr lang="en-US" sz="1800" dirty="0">
                <a:solidFill>
                  <a:schemeClr val="tx1"/>
                </a:solidFill>
              </a:rPr>
              <a:t>Every link affects how long residents wait. Improving response means working on the whole chain.</a:t>
            </a:r>
            <a:endParaRPr lang="en-US" sz="1600" dirty="0"/>
          </a:p>
        </p:txBody>
      </p:sp>
      <p:sp>
        <p:nvSpPr>
          <p:cNvPr id="37" name="Text 29"/>
          <p:cNvSpPr txBox="1"/>
          <p:nvPr/>
        </p:nvSpPr>
        <p:spPr>
          <a:xfrm>
            <a:off x="6519672" y="4434840"/>
            <a:ext cx="4846320" cy="1051560"/>
          </a:xfrm>
          <a:prstGeom prst="rect">
            <a:avLst/>
          </a:prstGeom>
          <a:noFill/>
          <a:ln/>
        </p:spPr>
        <p:txBody>
          <a:bodyPr wrap="square" lIns="0" tIns="0" rIns="0" bIns="0" rtlCol="0" anchor="ctr">
            <a:noAutofit/>
          </a:bodyPr>
          <a:lstStyle/>
          <a:p>
            <a:pPr marL="0" indent="0">
              <a:spcBef>
                <a:spcPts val="0"/>
              </a:spcBef>
              <a:spcAft>
                <a:spcPts val="0"/>
              </a:spcAft>
              <a:buNone/>
            </a:pPr>
            <a:r>
              <a:rPr lang="en-US" sz="1800" dirty="0">
                <a:solidFill>
                  <a:schemeClr val="tx1"/>
                </a:solidFill>
              </a:rPr>
              <a:t>Complete ERF combines personnel, apparatus, qualifications, and assignments needed for critical incident tasks.</a:t>
            </a:r>
            <a:endParaRPr lang="en-US" sz="1600" dirty="0"/>
          </a:p>
        </p:txBody>
      </p:sp>
      <p:sp>
        <p:nvSpPr>
          <p:cNvPr id="38" name="Text 30"/>
          <p:cNvSpPr txBox="1"/>
          <p:nvPr/>
        </p:nvSpPr>
        <p:spPr>
          <a:xfrm>
            <a:off x="548640" y="5760720"/>
            <a:ext cx="11094415" cy="365760"/>
          </a:xfrm>
          <a:prstGeom prst="rect">
            <a:avLst/>
          </a:prstGeom>
          <a:noFill/>
          <a:ln/>
        </p:spPr>
        <p:txBody>
          <a:bodyPr wrap="square" lIns="0" tIns="0" rIns="0" bIns="0" rtlCol="0" anchor="t">
            <a:noAutofit/>
          </a:bodyPr>
          <a:lstStyle/>
          <a:p>
            <a:pPr marL="0" indent="0">
              <a:spcBef>
                <a:spcPts val="0"/>
              </a:spcBef>
              <a:spcAft>
                <a:spcPts val="0"/>
              </a:spcAft>
              <a:buNone/>
            </a:pPr>
            <a:r>
              <a:rPr lang="en-US" sz="1800" i="1" dirty="0">
                <a:solidFill>
                  <a:schemeClr val="accent4"/>
                </a:solidFill>
              </a:rPr>
              <a:t>Study benchmarks inform comparison</a:t>
            </a:r>
            <a:r>
              <a:rPr lang="en-US" i="1" dirty="0">
                <a:solidFill>
                  <a:schemeClr val="accent4"/>
                </a:solidFill>
              </a:rPr>
              <a:t>. </a:t>
            </a:r>
            <a:r>
              <a:rPr lang="en-US" sz="1800" i="1" dirty="0">
                <a:solidFill>
                  <a:schemeClr val="accent4"/>
                </a:solidFill>
              </a:rPr>
              <a:t> </a:t>
            </a:r>
            <a:endParaRPr lang="en-US" sz="1400" dirty="0"/>
          </a:p>
        </p:txBody>
      </p:sp>
      <p:sp>
        <p:nvSpPr>
          <p:cNvPr id="39" name="Slide number"/>
          <p:cNvSpPr txBox="1"/>
          <p:nvPr/>
        </p:nvSpPr>
        <p:spPr>
          <a:xfrm>
            <a:off x="11475720" y="6492240"/>
            <a:ext cx="411480" cy="246888"/>
          </a:xfrm>
          <a:prstGeom prst="rect">
            <a:avLst/>
          </a:prstGeom>
          <a:noFill/>
        </p:spPr>
        <p:txBody>
          <a:bodyPr wrap="square" lIns="0" tIns="0" rIns="0" bIns="0"/>
          <a:lstStyle/>
          <a:p>
            <a:pPr algn="ctr">
              <a:spcAft>
                <a:spcPts val="0"/>
              </a:spcAft>
            </a:pPr>
            <a:r>
              <a:rPr lang="en-US" sz="1200" b="0">
                <a:solidFill>
                  <a:srgbClr val="48606B"/>
                </a:solidFill>
                <a:latin typeface="Calibri"/>
              </a:rPr>
              <a:t>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Title 1"/>
          <p:cNvSpPr txBox="1">
            <a:spLocks noGrp="1"/>
          </p:cNvSpPr>
          <p:nvPr>
            <p:ph type="title"/>
          </p:nvPr>
        </p:nvSpPr>
        <p:spPr>
          <a:xfrm>
            <a:off x="594360" y="438912"/>
            <a:ext cx="10972800" cy="523220"/>
          </a:xfrm>
          <a:prstGeom prst="rect">
            <a:avLst/>
          </a:prstGeom>
          <a:noFill/>
        </p:spPr>
        <p:txBody>
          <a:bodyPr wrap="square" lIns="0" tIns="0" rIns="0" bIns="0">
            <a:spAutoFit/>
          </a:bodyPr>
          <a:lstStyle/>
          <a:p>
            <a:pPr marL="0" indent="0" algn="l"/>
            <a:r>
              <a:rPr lang="en-US" sz="3400" b="1" dirty="0">
                <a:solidFill>
                  <a:srgbClr val="22333B"/>
                </a:solidFill>
                <a:latin typeface="Cambria"/>
              </a:rPr>
              <a:t>How Response Is Measured and What We Found</a:t>
            </a:r>
          </a:p>
        </p:txBody>
      </p:sp>
      <p:sp>
        <p:nvSpPr>
          <p:cNvPr id="1000" name="Text 0"/>
          <p:cNvSpPr txBox="1"/>
          <p:nvPr/>
        </p:nvSpPr>
        <p:spPr>
          <a:xfrm>
            <a:off x="548640" y="1115568"/>
            <a:ext cx="11094415" cy="329184"/>
          </a:xfrm>
          <a:prstGeom prst="rect">
            <a:avLst/>
          </a:prstGeom>
          <a:noFill/>
          <a:ln/>
        </p:spPr>
        <p:txBody>
          <a:bodyPr wrap="square" lIns="0" tIns="0" rIns="0" bIns="0" rtlCol="0" anchor="t"/>
          <a:lstStyle/>
          <a:p>
            <a:pPr marL="0" indent="0">
              <a:buNone/>
            </a:pPr>
            <a:r>
              <a:rPr lang="en-US" sz="2000" dirty="0">
                <a:solidFill>
                  <a:schemeClr val="accent2"/>
                </a:solidFill>
                <a:latin typeface="Calibri" pitchFamily="34" charset="0"/>
                <a:ea typeface="Calibri" pitchFamily="34" charset="-122"/>
                <a:cs typeface="Calibri" pitchFamily="34" charset="-120"/>
              </a:rPr>
              <a:t>Response performance is a countywide problem, and each agency measures it differently.</a:t>
            </a:r>
            <a:endParaRPr lang="en-US" sz="2000" dirty="0"/>
          </a:p>
        </p:txBody>
      </p:sp>
      <p:sp>
        <p:nvSpPr>
          <p:cNvPr id="1001" name="rule"/>
          <p:cNvSpPr/>
          <p:nvPr/>
        </p:nvSpPr>
        <p:spPr>
          <a:xfrm>
            <a:off x="548640" y="1645920"/>
            <a:ext cx="411480" cy="45720"/>
          </a:xfrm>
          <a:prstGeom prst="rect">
            <a:avLst/>
          </a:prstGeom>
          <a:solidFill>
            <a:schemeClr val="accent1"/>
          </a:solidFill>
          <a:ln/>
        </p:spPr>
        <p:txBody>
          <a:bodyPr/>
          <a:lstStyle/>
          <a:p>
            <a:endParaRPr lang="en-US"/>
          </a:p>
        </p:txBody>
      </p:sp>
      <p:sp>
        <p:nvSpPr>
          <p:cNvPr id="1002" name="Text 2"/>
          <p:cNvSpPr txBox="1"/>
          <p:nvPr/>
        </p:nvSpPr>
        <p:spPr>
          <a:xfrm>
            <a:off x="548640" y="1783080"/>
            <a:ext cx="3484778" cy="365760"/>
          </a:xfrm>
          <a:prstGeom prst="rect">
            <a:avLst/>
          </a:prstGeom>
          <a:noFill/>
          <a:ln/>
        </p:spPr>
        <p:txBody>
          <a:bodyPr wrap="square" lIns="0" tIns="0" rIns="0" bIns="0" rtlCol="0" anchor="t"/>
          <a:lstStyle/>
          <a:p>
            <a:pPr marL="0" indent="0">
              <a:buNone/>
            </a:pPr>
            <a:r>
              <a:rPr lang="en-US" sz="1900" b="1" dirty="0">
                <a:solidFill>
                  <a:schemeClr val="tx2"/>
                </a:solidFill>
                <a:latin typeface="Cambria" pitchFamily="34" charset="0"/>
                <a:ea typeface="Cambria" pitchFamily="34" charset="-122"/>
                <a:cs typeface="Cambria" pitchFamily="34" charset="-120"/>
              </a:rPr>
              <a:t>Reno Fire Department</a:t>
            </a:r>
            <a:endParaRPr lang="en-US" sz="1900" dirty="0"/>
          </a:p>
        </p:txBody>
      </p:sp>
      <p:sp>
        <p:nvSpPr>
          <p:cNvPr id="1003" name="Text 3"/>
          <p:cNvSpPr txBox="1"/>
          <p:nvPr/>
        </p:nvSpPr>
        <p:spPr>
          <a:xfrm>
            <a:off x="548640" y="2240280"/>
            <a:ext cx="3484778" cy="256032"/>
          </a:xfrm>
          <a:prstGeom prst="rect">
            <a:avLst/>
          </a:prstGeom>
          <a:noFill/>
          <a:ln/>
        </p:spPr>
        <p:txBody>
          <a:bodyPr wrap="square" lIns="0" tIns="0" rIns="0" bIns="0" rtlCol="0" anchor="t"/>
          <a:lstStyle/>
          <a:p>
            <a:pPr marL="0" indent="0">
              <a:buNone/>
            </a:pPr>
            <a:r>
              <a:rPr lang="en-US" sz="1400" b="1" dirty="0">
                <a:solidFill>
                  <a:schemeClr val="accent1"/>
                </a:solidFill>
                <a:latin typeface="Calibri" pitchFamily="34" charset="0"/>
                <a:ea typeface="Calibri" pitchFamily="34" charset="-122"/>
                <a:cs typeface="Calibri" pitchFamily="34" charset="-120"/>
              </a:rPr>
              <a:t>HOW IT IS MEASURED</a:t>
            </a:r>
            <a:endParaRPr lang="en-US" sz="1400" dirty="0"/>
          </a:p>
        </p:txBody>
      </p:sp>
      <p:sp>
        <p:nvSpPr>
          <p:cNvPr id="1004" name="Text 4"/>
          <p:cNvSpPr txBox="1"/>
          <p:nvPr/>
        </p:nvSpPr>
        <p:spPr>
          <a:xfrm>
            <a:off x="548640" y="2514600"/>
            <a:ext cx="3484778" cy="777240"/>
          </a:xfrm>
          <a:prstGeom prst="rect">
            <a:avLst/>
          </a:prstGeom>
          <a:noFill/>
          <a:ln/>
        </p:spPr>
        <p:txBody>
          <a:bodyPr wrap="square" lIns="0" tIns="0" rIns="0" bIns="0" rtlCol="0" anchor="t"/>
          <a:lstStyle/>
          <a:p>
            <a:pPr marL="0" indent="0">
              <a:buNone/>
            </a:pPr>
            <a:r>
              <a:rPr lang="en-US" sz="1600" dirty="0">
                <a:solidFill>
                  <a:schemeClr val="tx1"/>
                </a:solidFill>
                <a:latin typeface="Calibri" pitchFamily="34" charset="0"/>
                <a:ea typeface="Calibri" pitchFamily="34" charset="-122"/>
                <a:cs typeface="Calibri" pitchFamily="34" charset="-120"/>
              </a:rPr>
              <a:t>No formally adopted response-time standard.</a:t>
            </a:r>
            <a:endParaRPr lang="en-US" sz="1600" dirty="0"/>
          </a:p>
        </p:txBody>
      </p:sp>
      <p:sp>
        <p:nvSpPr>
          <p:cNvPr id="1005" name="Text 5"/>
          <p:cNvSpPr txBox="1"/>
          <p:nvPr/>
        </p:nvSpPr>
        <p:spPr>
          <a:xfrm>
            <a:off x="548640" y="3383280"/>
            <a:ext cx="3484778" cy="256032"/>
          </a:xfrm>
          <a:prstGeom prst="rect">
            <a:avLst/>
          </a:prstGeom>
          <a:noFill/>
          <a:ln/>
        </p:spPr>
        <p:txBody>
          <a:bodyPr wrap="square" lIns="0" tIns="0" rIns="0" bIns="0" rtlCol="0" anchor="t"/>
          <a:lstStyle/>
          <a:p>
            <a:pPr marL="0" indent="0">
              <a:buNone/>
            </a:pPr>
            <a:r>
              <a:rPr lang="en-US" sz="1400" b="1" dirty="0">
                <a:solidFill>
                  <a:schemeClr val="accent1"/>
                </a:solidFill>
                <a:latin typeface="Calibri" pitchFamily="34" charset="0"/>
                <a:ea typeface="Calibri" pitchFamily="34" charset="-122"/>
                <a:cs typeface="Calibri" pitchFamily="34" charset="-120"/>
              </a:rPr>
              <a:t>WHAT THE STUDY FOUND</a:t>
            </a:r>
            <a:endParaRPr lang="en-US" sz="1400" dirty="0"/>
          </a:p>
        </p:txBody>
      </p:sp>
      <p:sp>
        <p:nvSpPr>
          <p:cNvPr id="1006" name="Text 6"/>
          <p:cNvSpPr txBox="1"/>
          <p:nvPr/>
        </p:nvSpPr>
        <p:spPr>
          <a:xfrm>
            <a:off x="548640" y="3657600"/>
            <a:ext cx="3484778" cy="1005840"/>
          </a:xfrm>
          <a:prstGeom prst="rect">
            <a:avLst/>
          </a:prstGeom>
          <a:noFill/>
          <a:ln/>
        </p:spPr>
        <p:txBody>
          <a:bodyPr wrap="square" lIns="0" tIns="0" rIns="0" bIns="0" rtlCol="0" anchor="t"/>
          <a:lstStyle/>
          <a:p>
            <a:pPr marL="0" indent="0">
              <a:buNone/>
            </a:pPr>
            <a:r>
              <a:rPr lang="en-US" sz="1600" dirty="0">
                <a:solidFill>
                  <a:schemeClr val="tx1"/>
                </a:solidFill>
                <a:latin typeface="Calibri" pitchFamily="34" charset="0"/>
                <a:ea typeface="Calibri" pitchFamily="34" charset="-122"/>
                <a:cs typeface="Calibri" pitchFamily="34" charset="-120"/>
              </a:rPr>
              <a:t>Call processing, turnout, travel, and total first arrival exceeded benchmarks.</a:t>
            </a:r>
            <a:endParaRPr lang="en-US" sz="1600" dirty="0"/>
          </a:p>
        </p:txBody>
      </p:sp>
      <p:sp>
        <p:nvSpPr>
          <p:cNvPr id="1007" name="divider"/>
          <p:cNvSpPr/>
          <p:nvPr/>
        </p:nvSpPr>
        <p:spPr>
          <a:xfrm>
            <a:off x="4193438" y="1691640"/>
            <a:ext cx="0" cy="3017520"/>
          </a:xfrm>
          <a:prstGeom prst="line">
            <a:avLst/>
          </a:prstGeom>
          <a:noFill/>
          <a:ln w="12700">
            <a:solidFill>
              <a:srgbClr val="D5DCE0"/>
            </a:solidFill>
            <a:prstDash val="solid"/>
          </a:ln>
        </p:spPr>
        <p:txBody>
          <a:bodyPr/>
          <a:lstStyle/>
          <a:p>
            <a:endParaRPr lang="en-US"/>
          </a:p>
        </p:txBody>
      </p:sp>
      <p:sp>
        <p:nvSpPr>
          <p:cNvPr id="1008" name="rule"/>
          <p:cNvSpPr/>
          <p:nvPr/>
        </p:nvSpPr>
        <p:spPr>
          <a:xfrm>
            <a:off x="4353458" y="1645920"/>
            <a:ext cx="411480" cy="45720"/>
          </a:xfrm>
          <a:prstGeom prst="rect">
            <a:avLst/>
          </a:prstGeom>
          <a:solidFill>
            <a:schemeClr val="accent1"/>
          </a:solidFill>
          <a:ln/>
        </p:spPr>
        <p:txBody>
          <a:bodyPr/>
          <a:lstStyle/>
          <a:p>
            <a:endParaRPr lang="en-US"/>
          </a:p>
        </p:txBody>
      </p:sp>
      <p:sp>
        <p:nvSpPr>
          <p:cNvPr id="1009" name="Text 9"/>
          <p:cNvSpPr txBox="1"/>
          <p:nvPr/>
        </p:nvSpPr>
        <p:spPr>
          <a:xfrm>
            <a:off x="4353458" y="1783080"/>
            <a:ext cx="3484778" cy="365760"/>
          </a:xfrm>
          <a:prstGeom prst="rect">
            <a:avLst/>
          </a:prstGeom>
          <a:noFill/>
          <a:ln/>
        </p:spPr>
        <p:txBody>
          <a:bodyPr wrap="square" lIns="0" tIns="0" rIns="0" bIns="0" rtlCol="0" anchor="t"/>
          <a:lstStyle/>
          <a:p>
            <a:pPr marL="0" indent="0">
              <a:buNone/>
            </a:pPr>
            <a:r>
              <a:rPr lang="en-US" sz="1900" b="1" dirty="0">
                <a:solidFill>
                  <a:schemeClr val="tx2"/>
                </a:solidFill>
                <a:latin typeface="Cambria" pitchFamily="34" charset="0"/>
                <a:ea typeface="Cambria" pitchFamily="34" charset="-122"/>
                <a:cs typeface="Cambria" pitchFamily="34" charset="-120"/>
              </a:rPr>
              <a:t>Sparks Fire Department</a:t>
            </a:r>
            <a:endParaRPr lang="en-US" sz="1900" dirty="0"/>
          </a:p>
        </p:txBody>
      </p:sp>
      <p:sp>
        <p:nvSpPr>
          <p:cNvPr id="1010" name="Text 10"/>
          <p:cNvSpPr txBox="1"/>
          <p:nvPr/>
        </p:nvSpPr>
        <p:spPr>
          <a:xfrm>
            <a:off x="4353458" y="2240280"/>
            <a:ext cx="3484778" cy="256032"/>
          </a:xfrm>
          <a:prstGeom prst="rect">
            <a:avLst/>
          </a:prstGeom>
          <a:noFill/>
          <a:ln/>
        </p:spPr>
        <p:txBody>
          <a:bodyPr wrap="square" lIns="0" tIns="0" rIns="0" bIns="0" rtlCol="0" anchor="t"/>
          <a:lstStyle/>
          <a:p>
            <a:pPr marL="0" indent="0">
              <a:buNone/>
            </a:pPr>
            <a:r>
              <a:rPr lang="en-US" sz="1400" b="1" dirty="0">
                <a:solidFill>
                  <a:schemeClr val="accent1"/>
                </a:solidFill>
                <a:latin typeface="Calibri" pitchFamily="34" charset="0"/>
                <a:ea typeface="Calibri" pitchFamily="34" charset="-122"/>
                <a:cs typeface="Calibri" pitchFamily="34" charset="-120"/>
              </a:rPr>
              <a:t>HOW IT IS MEASURED</a:t>
            </a:r>
            <a:endParaRPr lang="en-US" sz="1400" dirty="0"/>
          </a:p>
        </p:txBody>
      </p:sp>
      <p:sp>
        <p:nvSpPr>
          <p:cNvPr id="1011" name="Text 11"/>
          <p:cNvSpPr txBox="1"/>
          <p:nvPr/>
        </p:nvSpPr>
        <p:spPr>
          <a:xfrm>
            <a:off x="4353458" y="2514600"/>
            <a:ext cx="3484778" cy="777240"/>
          </a:xfrm>
          <a:prstGeom prst="rect">
            <a:avLst/>
          </a:prstGeom>
          <a:noFill/>
          <a:ln/>
        </p:spPr>
        <p:txBody>
          <a:bodyPr wrap="square" lIns="0" tIns="0" rIns="0" bIns="0" rtlCol="0" anchor="t"/>
          <a:lstStyle/>
          <a:p>
            <a:pPr marL="0" indent="0">
              <a:buNone/>
            </a:pPr>
            <a:r>
              <a:rPr lang="en-US" sz="1600" dirty="0">
                <a:solidFill>
                  <a:schemeClr val="tx1"/>
                </a:solidFill>
                <a:latin typeface="Calibri" pitchFamily="34" charset="0"/>
                <a:ea typeface="Calibri" pitchFamily="34" charset="-122"/>
                <a:cs typeface="Calibri" pitchFamily="34" charset="-120"/>
              </a:rPr>
              <a:t>Standards adopted at the 90th percentile but not routinely tracked or reported.</a:t>
            </a:r>
            <a:endParaRPr lang="en-US" sz="1600" dirty="0"/>
          </a:p>
        </p:txBody>
      </p:sp>
      <p:sp>
        <p:nvSpPr>
          <p:cNvPr id="1012" name="Text 12"/>
          <p:cNvSpPr txBox="1"/>
          <p:nvPr/>
        </p:nvSpPr>
        <p:spPr>
          <a:xfrm>
            <a:off x="4353458" y="3383280"/>
            <a:ext cx="3484778" cy="256032"/>
          </a:xfrm>
          <a:prstGeom prst="rect">
            <a:avLst/>
          </a:prstGeom>
          <a:noFill/>
          <a:ln/>
        </p:spPr>
        <p:txBody>
          <a:bodyPr wrap="square" lIns="0" tIns="0" rIns="0" bIns="0" rtlCol="0" anchor="t"/>
          <a:lstStyle/>
          <a:p>
            <a:pPr marL="0" indent="0">
              <a:buNone/>
            </a:pPr>
            <a:r>
              <a:rPr lang="en-US" sz="1400" b="1" dirty="0">
                <a:solidFill>
                  <a:schemeClr val="accent1"/>
                </a:solidFill>
                <a:latin typeface="Calibri" pitchFamily="34" charset="0"/>
                <a:ea typeface="Calibri" pitchFamily="34" charset="-122"/>
                <a:cs typeface="Calibri" pitchFamily="34" charset="-120"/>
              </a:rPr>
              <a:t>WHAT THE STUDY FOUND</a:t>
            </a:r>
            <a:endParaRPr lang="en-US" sz="1400" dirty="0"/>
          </a:p>
        </p:txBody>
      </p:sp>
      <p:sp>
        <p:nvSpPr>
          <p:cNvPr id="1013" name="Text 13"/>
          <p:cNvSpPr txBox="1"/>
          <p:nvPr/>
        </p:nvSpPr>
        <p:spPr>
          <a:xfrm>
            <a:off x="4353458" y="3657600"/>
            <a:ext cx="3484778" cy="1005840"/>
          </a:xfrm>
          <a:prstGeom prst="rect">
            <a:avLst/>
          </a:prstGeom>
          <a:noFill/>
          <a:ln/>
        </p:spPr>
        <p:txBody>
          <a:bodyPr wrap="square" lIns="0" tIns="0" rIns="0" bIns="0" rtlCol="0" anchor="t"/>
          <a:lstStyle/>
          <a:p>
            <a:pPr marL="0" indent="0">
              <a:buNone/>
            </a:pPr>
            <a:r>
              <a:rPr lang="en-US" sz="1600" dirty="0">
                <a:solidFill>
                  <a:schemeClr val="tx1"/>
                </a:solidFill>
                <a:latin typeface="Calibri" pitchFamily="34" charset="0"/>
                <a:ea typeface="Calibri" pitchFamily="34" charset="-122"/>
                <a:cs typeface="Calibri" pitchFamily="34" charset="-120"/>
              </a:rPr>
              <a:t>EMS turnout</a:t>
            </a:r>
            <a:r>
              <a:rPr lang="en-US" sz="1600" dirty="0">
                <a:latin typeface="Calibri" pitchFamily="34" charset="0"/>
                <a:ea typeface="Calibri" pitchFamily="34" charset="-122"/>
                <a:cs typeface="Calibri" pitchFamily="34" charset="-120"/>
              </a:rPr>
              <a:t> </a:t>
            </a:r>
            <a:r>
              <a:rPr lang="en-US" sz="1600" dirty="0">
                <a:solidFill>
                  <a:schemeClr val="tx1"/>
                </a:solidFill>
                <a:latin typeface="Calibri" pitchFamily="34" charset="0"/>
                <a:ea typeface="Calibri" pitchFamily="34" charset="-122"/>
                <a:cs typeface="Calibri" pitchFamily="34" charset="-120"/>
              </a:rPr>
              <a:t>and urban travel exceeded benchmarks. </a:t>
            </a:r>
          </a:p>
          <a:p>
            <a:pPr marL="0" indent="0">
              <a:buNone/>
            </a:pPr>
            <a:endParaRPr lang="en-US" sz="1600" dirty="0">
              <a:latin typeface="Calibri" pitchFamily="34" charset="0"/>
              <a:ea typeface="Calibri" pitchFamily="34" charset="-122"/>
              <a:cs typeface="Calibri" pitchFamily="34" charset="-120"/>
            </a:endParaRPr>
          </a:p>
          <a:p>
            <a:pPr marL="0" indent="0">
              <a:buNone/>
            </a:pPr>
            <a:r>
              <a:rPr lang="en-US" sz="1600" dirty="0">
                <a:solidFill>
                  <a:schemeClr val="tx1"/>
                </a:solidFill>
                <a:latin typeface="Calibri" pitchFamily="34" charset="0"/>
                <a:ea typeface="Calibri" pitchFamily="34" charset="-122"/>
                <a:cs typeface="Calibri" pitchFamily="34" charset="-120"/>
              </a:rPr>
              <a:t>New Station 6 is already improving response.</a:t>
            </a:r>
            <a:endParaRPr lang="en-US" sz="1600" dirty="0"/>
          </a:p>
        </p:txBody>
      </p:sp>
      <p:sp>
        <p:nvSpPr>
          <p:cNvPr id="1014" name="divider"/>
          <p:cNvSpPr/>
          <p:nvPr/>
        </p:nvSpPr>
        <p:spPr>
          <a:xfrm>
            <a:off x="7998257" y="1691640"/>
            <a:ext cx="0" cy="3017520"/>
          </a:xfrm>
          <a:prstGeom prst="line">
            <a:avLst/>
          </a:prstGeom>
          <a:noFill/>
          <a:ln w="12700">
            <a:solidFill>
              <a:srgbClr val="D5DCE0"/>
            </a:solidFill>
            <a:prstDash val="solid"/>
          </a:ln>
        </p:spPr>
        <p:txBody>
          <a:bodyPr/>
          <a:lstStyle/>
          <a:p>
            <a:endParaRPr lang="en-US"/>
          </a:p>
        </p:txBody>
      </p:sp>
      <p:sp>
        <p:nvSpPr>
          <p:cNvPr id="1015" name="rule"/>
          <p:cNvSpPr/>
          <p:nvPr/>
        </p:nvSpPr>
        <p:spPr>
          <a:xfrm>
            <a:off x="8158277" y="1645920"/>
            <a:ext cx="411480" cy="45720"/>
          </a:xfrm>
          <a:prstGeom prst="rect">
            <a:avLst/>
          </a:prstGeom>
          <a:solidFill>
            <a:schemeClr val="accent1"/>
          </a:solidFill>
          <a:ln/>
        </p:spPr>
        <p:txBody>
          <a:bodyPr/>
          <a:lstStyle/>
          <a:p>
            <a:endParaRPr lang="en-US"/>
          </a:p>
        </p:txBody>
      </p:sp>
      <p:sp>
        <p:nvSpPr>
          <p:cNvPr id="1016" name="Text 16"/>
          <p:cNvSpPr txBox="1"/>
          <p:nvPr/>
        </p:nvSpPr>
        <p:spPr>
          <a:xfrm>
            <a:off x="8158277" y="1783080"/>
            <a:ext cx="3484778" cy="365760"/>
          </a:xfrm>
          <a:prstGeom prst="rect">
            <a:avLst/>
          </a:prstGeom>
          <a:noFill/>
          <a:ln/>
        </p:spPr>
        <p:txBody>
          <a:bodyPr wrap="square" lIns="0" tIns="0" rIns="0" bIns="0" rtlCol="0" anchor="t"/>
          <a:lstStyle/>
          <a:p>
            <a:pPr marL="0" indent="0">
              <a:buNone/>
            </a:pPr>
            <a:r>
              <a:rPr lang="en-US" sz="1900" b="1" dirty="0">
                <a:solidFill>
                  <a:schemeClr val="tx2"/>
                </a:solidFill>
                <a:latin typeface="Cambria" pitchFamily="34" charset="0"/>
                <a:ea typeface="Cambria" pitchFamily="34" charset="-122"/>
                <a:cs typeface="Cambria" pitchFamily="34" charset="-120"/>
              </a:rPr>
              <a:t>Truckee Meadows FPD</a:t>
            </a:r>
            <a:endParaRPr lang="en-US" sz="1900" dirty="0"/>
          </a:p>
        </p:txBody>
      </p:sp>
      <p:sp>
        <p:nvSpPr>
          <p:cNvPr id="1017" name="Text 17"/>
          <p:cNvSpPr txBox="1"/>
          <p:nvPr/>
        </p:nvSpPr>
        <p:spPr>
          <a:xfrm>
            <a:off x="8158277" y="2240280"/>
            <a:ext cx="3484778" cy="256032"/>
          </a:xfrm>
          <a:prstGeom prst="rect">
            <a:avLst/>
          </a:prstGeom>
          <a:noFill/>
          <a:ln/>
        </p:spPr>
        <p:txBody>
          <a:bodyPr wrap="square" lIns="0" tIns="0" rIns="0" bIns="0" rtlCol="0" anchor="t"/>
          <a:lstStyle/>
          <a:p>
            <a:pPr marL="0" indent="0">
              <a:buNone/>
            </a:pPr>
            <a:r>
              <a:rPr lang="en-US" sz="1400" b="1" dirty="0">
                <a:solidFill>
                  <a:schemeClr val="accent1"/>
                </a:solidFill>
                <a:latin typeface="Calibri" pitchFamily="34" charset="0"/>
                <a:ea typeface="Calibri" pitchFamily="34" charset="-122"/>
                <a:cs typeface="Calibri" pitchFamily="34" charset="-120"/>
              </a:rPr>
              <a:t>HOW IT IS MEASURED</a:t>
            </a:r>
            <a:endParaRPr lang="en-US" sz="1400" dirty="0"/>
          </a:p>
        </p:txBody>
      </p:sp>
      <p:sp>
        <p:nvSpPr>
          <p:cNvPr id="1018" name="Text 18"/>
          <p:cNvSpPr txBox="1"/>
          <p:nvPr/>
        </p:nvSpPr>
        <p:spPr>
          <a:xfrm>
            <a:off x="8158277" y="2514600"/>
            <a:ext cx="3484778" cy="777240"/>
          </a:xfrm>
          <a:prstGeom prst="rect">
            <a:avLst/>
          </a:prstGeom>
          <a:noFill/>
          <a:ln/>
        </p:spPr>
        <p:txBody>
          <a:bodyPr wrap="square" lIns="0" tIns="0" rIns="0" bIns="0" rtlCol="0" anchor="t"/>
          <a:lstStyle/>
          <a:p>
            <a:pPr marL="0" indent="0">
              <a:buNone/>
            </a:pPr>
            <a:r>
              <a:rPr lang="en-US" sz="1600" dirty="0">
                <a:solidFill>
                  <a:schemeClr val="tx1"/>
                </a:solidFill>
                <a:latin typeface="Calibri" pitchFamily="34" charset="0"/>
                <a:ea typeface="Calibri" pitchFamily="34" charset="-122"/>
                <a:cs typeface="Calibri" pitchFamily="34" charset="-120"/>
              </a:rPr>
              <a:t>Zone-based standards adopted and measured (90th / 85th percentile).</a:t>
            </a:r>
            <a:endParaRPr lang="en-US" sz="1600" dirty="0"/>
          </a:p>
        </p:txBody>
      </p:sp>
      <p:sp>
        <p:nvSpPr>
          <p:cNvPr id="1019" name="Text 19"/>
          <p:cNvSpPr txBox="1"/>
          <p:nvPr/>
        </p:nvSpPr>
        <p:spPr>
          <a:xfrm>
            <a:off x="8158277" y="3383280"/>
            <a:ext cx="3484778" cy="256032"/>
          </a:xfrm>
          <a:prstGeom prst="rect">
            <a:avLst/>
          </a:prstGeom>
          <a:noFill/>
          <a:ln/>
        </p:spPr>
        <p:txBody>
          <a:bodyPr wrap="square" lIns="0" tIns="0" rIns="0" bIns="0" rtlCol="0" anchor="t"/>
          <a:lstStyle/>
          <a:p>
            <a:pPr marL="0" indent="0">
              <a:buNone/>
            </a:pPr>
            <a:r>
              <a:rPr lang="en-US" sz="1400" b="1" dirty="0">
                <a:solidFill>
                  <a:schemeClr val="accent1"/>
                </a:solidFill>
                <a:latin typeface="Calibri" pitchFamily="34" charset="0"/>
                <a:ea typeface="Calibri" pitchFamily="34" charset="-122"/>
                <a:cs typeface="Calibri" pitchFamily="34" charset="-120"/>
              </a:rPr>
              <a:t>WHAT THE STUDY FOUND</a:t>
            </a:r>
            <a:endParaRPr lang="en-US" sz="1400" dirty="0"/>
          </a:p>
        </p:txBody>
      </p:sp>
      <p:sp>
        <p:nvSpPr>
          <p:cNvPr id="1020" name="Text 20"/>
          <p:cNvSpPr txBox="1"/>
          <p:nvPr/>
        </p:nvSpPr>
        <p:spPr>
          <a:xfrm>
            <a:off x="8158277" y="3657600"/>
            <a:ext cx="3484778" cy="1005840"/>
          </a:xfrm>
          <a:prstGeom prst="rect">
            <a:avLst/>
          </a:prstGeom>
          <a:noFill/>
          <a:ln/>
        </p:spPr>
        <p:txBody>
          <a:bodyPr wrap="square" lIns="0" tIns="0" rIns="0" bIns="0" rtlCol="0" anchor="t"/>
          <a:lstStyle/>
          <a:p>
            <a:pPr marL="0" indent="0">
              <a:buNone/>
            </a:pPr>
            <a:r>
              <a:rPr lang="en-US" sz="1600" dirty="0">
                <a:solidFill>
                  <a:schemeClr val="tx1"/>
                </a:solidFill>
                <a:latin typeface="Calibri" pitchFamily="34" charset="0"/>
                <a:ea typeface="Calibri" pitchFamily="34" charset="-122"/>
                <a:cs typeface="Calibri" pitchFamily="34" charset="-120"/>
              </a:rPr>
              <a:t>Urban travel and other measures exceeded benchmarks. </a:t>
            </a:r>
          </a:p>
          <a:p>
            <a:pPr marL="0" indent="0">
              <a:buNone/>
            </a:pPr>
            <a:endParaRPr lang="en-US" sz="1600" dirty="0">
              <a:latin typeface="Calibri" pitchFamily="34" charset="0"/>
              <a:ea typeface="Calibri" pitchFamily="34" charset="-122"/>
              <a:cs typeface="Calibri" pitchFamily="34" charset="-120"/>
            </a:endParaRPr>
          </a:p>
          <a:p>
            <a:pPr marL="0" indent="0">
              <a:buNone/>
            </a:pPr>
            <a:r>
              <a:rPr lang="en-US" sz="1600" dirty="0">
                <a:solidFill>
                  <a:schemeClr val="tx1"/>
                </a:solidFill>
                <a:latin typeface="Calibri" pitchFamily="34" charset="0"/>
                <a:ea typeface="Calibri" pitchFamily="34" charset="-122"/>
                <a:cs typeface="Calibri" pitchFamily="34" charset="-120"/>
              </a:rPr>
              <a:t>Call processing and travel improved, 2023–2025.</a:t>
            </a:r>
            <a:endParaRPr lang="en-US" sz="1600" dirty="0"/>
          </a:p>
        </p:txBody>
      </p:sp>
      <p:sp>
        <p:nvSpPr>
          <p:cNvPr id="1021" name="Text 21"/>
          <p:cNvSpPr txBox="1"/>
          <p:nvPr/>
        </p:nvSpPr>
        <p:spPr>
          <a:xfrm>
            <a:off x="548640" y="4864608"/>
            <a:ext cx="11094415" cy="548640"/>
          </a:xfrm>
          <a:prstGeom prst="rect">
            <a:avLst/>
          </a:prstGeom>
          <a:noFill/>
          <a:ln/>
        </p:spPr>
        <p:txBody>
          <a:bodyPr wrap="square" lIns="0" tIns="0" rIns="0" bIns="0" rtlCol="0" anchor="t"/>
          <a:lstStyle/>
          <a:p>
            <a:pPr marL="0" indent="0">
              <a:buNone/>
            </a:pPr>
            <a:endParaRPr lang="en-US" dirty="0"/>
          </a:p>
        </p:txBody>
      </p:sp>
      <p:sp>
        <p:nvSpPr>
          <p:cNvPr id="1022" name="key message"/>
          <p:cNvSpPr/>
          <p:nvPr/>
        </p:nvSpPr>
        <p:spPr>
          <a:xfrm>
            <a:off x="533552" y="5257800"/>
            <a:ext cx="11094415" cy="713232"/>
          </a:xfrm>
          <a:prstGeom prst="roundRect">
            <a:avLst>
              <a:gd name="adj" fmla="val 10256"/>
            </a:avLst>
          </a:prstGeom>
          <a:solidFill>
            <a:schemeClr val="tx2"/>
          </a:solidFill>
          <a:ln/>
        </p:spPr>
        <p:txBody>
          <a:bodyPr/>
          <a:lstStyle/>
          <a:p>
            <a:endParaRPr lang="en-US"/>
          </a:p>
        </p:txBody>
      </p:sp>
      <p:sp>
        <p:nvSpPr>
          <p:cNvPr id="1023" name="Text 23"/>
          <p:cNvSpPr txBox="1"/>
          <p:nvPr/>
        </p:nvSpPr>
        <p:spPr>
          <a:xfrm>
            <a:off x="815645" y="5221224"/>
            <a:ext cx="10637215" cy="713232"/>
          </a:xfrm>
          <a:prstGeom prst="rect">
            <a:avLst/>
          </a:prstGeom>
          <a:noFill/>
          <a:ln/>
        </p:spPr>
        <p:txBody>
          <a:bodyPr wrap="square" lIns="0" tIns="0" rIns="0" bIns="0" rtlCol="0" anchor="ctr"/>
          <a:lstStyle/>
          <a:p>
            <a:pPr marL="0" indent="0">
              <a:buNone/>
            </a:pPr>
            <a:r>
              <a:rPr lang="en-US" sz="1600" b="1" dirty="0">
                <a:solidFill>
                  <a:schemeClr val="bg1"/>
                </a:solidFill>
                <a:latin typeface="Calibri" pitchFamily="34" charset="0"/>
                <a:ea typeface="Calibri" pitchFamily="34" charset="-122"/>
                <a:cs typeface="Calibri" pitchFamily="34" charset="-120"/>
              </a:rPr>
              <a:t>Adopt common regional response times, definitions and reporting; improve call handling though dispatch recommendations.</a:t>
            </a:r>
            <a:endParaRPr lang="en-US" sz="1600" dirty="0"/>
          </a:p>
        </p:txBody>
      </p:sp>
      <p:sp>
        <p:nvSpPr>
          <p:cNvPr id="1024" name="Slide number"/>
          <p:cNvSpPr txBox="1"/>
          <p:nvPr/>
        </p:nvSpPr>
        <p:spPr>
          <a:xfrm>
            <a:off x="11475720" y="6492240"/>
            <a:ext cx="411480" cy="246888"/>
          </a:xfrm>
          <a:prstGeom prst="rect">
            <a:avLst/>
          </a:prstGeom>
          <a:noFill/>
        </p:spPr>
        <p:txBody>
          <a:bodyPr wrap="square" lIns="0" tIns="0" rIns="0" bIns="0"/>
          <a:lstStyle/>
          <a:p>
            <a:pPr algn="ctr">
              <a:spcAft>
                <a:spcPts val="0"/>
              </a:spcAft>
            </a:pPr>
            <a:r>
              <a:rPr lang="en-US" sz="1200" b="0">
                <a:solidFill>
                  <a:srgbClr val="48606B"/>
                </a:solidFill>
                <a:latin typeface="Calibri"/>
              </a:rPr>
              <a:t>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6" name="Slide title: EMS Response Trends"/>
          <p:cNvSpPr txBox="1">
            <a:spLocks noGrp="1"/>
          </p:cNvSpPr>
          <p:nvPr>
            <p:ph type="title"/>
          </p:nvPr>
        </p:nvSpPr>
        <p:spPr>
          <a:xfrm>
            <a:off x="548640" y="658368"/>
            <a:ext cx="11064240" cy="566928"/>
          </a:xfrm>
          <a:prstGeom prst="rect">
            <a:avLst/>
          </a:prstGeom>
          <a:noFill/>
        </p:spPr>
        <p:txBody>
          <a:bodyPr wrap="square" lIns="0" tIns="0" rIns="0" bIns="0">
            <a:noAutofit/>
          </a:bodyPr>
          <a:lstStyle/>
          <a:p>
            <a:pPr algn="l">
              <a:spcBef>
                <a:spcPts val="0"/>
              </a:spcBef>
              <a:spcAft>
                <a:spcPts val="0"/>
              </a:spcAft>
            </a:pPr>
            <a:r>
              <a:rPr lang="en-US" sz="3200" b="1">
                <a:solidFill>
                  <a:srgbClr val="22333B"/>
                </a:solidFill>
                <a:latin typeface="Cambria"/>
              </a:rPr>
              <a:t>EMS Response Trends and Contributing Factors</a:t>
            </a:r>
          </a:p>
        </p:txBody>
      </p:sp>
      <p:graphicFrame>
        <p:nvGraphicFramePr>
          <p:cNvPr id="4" name="Chart: EMS Response Trends" descr="Priority 1 median time from PSAP answer to first unit on scene, regardless of provider. Values are minutes:seconds. Priority 1 median, 911 answer to first unit. FY18: 5:52, FY19: 6:20, FY20: 6:38, FY21: 7:06, FY22: 7:07, FY23: 6:42, FY24: 6:45."/>
          <p:cNvGraphicFramePr/>
          <p:nvPr/>
        </p:nvGraphicFramePr>
        <p:xfrm>
          <a:off x="594360" y="1463040"/>
          <a:ext cx="7406640" cy="324612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548640" y="256032"/>
            <a:ext cx="10972800" cy="347472"/>
          </a:xfrm>
          <a:prstGeom prst="rect">
            <a:avLst/>
          </a:prstGeom>
          <a:noFill/>
        </p:spPr>
        <p:txBody>
          <a:bodyPr wrap="square" lIns="0" tIns="0" rIns="0" bIns="0">
            <a:noAutofit/>
          </a:bodyPr>
          <a:lstStyle/>
          <a:p>
            <a:pPr>
              <a:spcBef>
                <a:spcPts val="0"/>
              </a:spcBef>
              <a:spcAft>
                <a:spcPts val="0"/>
              </a:spcAft>
            </a:pPr>
            <a:endParaRPr lang="en-US" sz="1600" b="1" dirty="0">
              <a:solidFill>
                <a:srgbClr val="A83C18"/>
              </a:solidFill>
              <a:latin typeface="Calibri"/>
            </a:endParaRPr>
          </a:p>
        </p:txBody>
      </p:sp>
      <p:sp>
        <p:nvSpPr>
          <p:cNvPr id="7" name="TextBox 6"/>
          <p:cNvSpPr txBox="1"/>
          <p:nvPr/>
        </p:nvSpPr>
        <p:spPr>
          <a:xfrm>
            <a:off x="8229600" y="1783080"/>
            <a:ext cx="3383280" cy="502920"/>
          </a:xfrm>
          <a:prstGeom prst="rect">
            <a:avLst/>
          </a:prstGeom>
          <a:noFill/>
        </p:spPr>
        <p:txBody>
          <a:bodyPr wrap="square" lIns="0" tIns="0" rIns="0" bIns="0">
            <a:noAutofit/>
          </a:bodyPr>
          <a:lstStyle/>
          <a:p>
            <a:pPr>
              <a:spcBef>
                <a:spcPts val="0"/>
              </a:spcBef>
              <a:spcAft>
                <a:spcPts val="0"/>
              </a:spcAft>
            </a:pPr>
            <a:r>
              <a:rPr lang="en-US" sz="3200" b="1">
                <a:solidFill>
                  <a:srgbClr val="A83C18"/>
                </a:solidFill>
                <a:latin typeface="Calibri"/>
              </a:rPr>
              <a:t>+31.6%</a:t>
            </a:r>
          </a:p>
        </p:txBody>
      </p:sp>
      <p:sp>
        <p:nvSpPr>
          <p:cNvPr id="8" name="TextBox 7"/>
          <p:cNvSpPr txBox="1"/>
          <p:nvPr/>
        </p:nvSpPr>
        <p:spPr>
          <a:xfrm>
            <a:off x="8229600" y="2359152"/>
            <a:ext cx="3383280" cy="731520"/>
          </a:xfrm>
          <a:prstGeom prst="rect">
            <a:avLst/>
          </a:prstGeom>
          <a:noFill/>
        </p:spPr>
        <p:txBody>
          <a:bodyPr wrap="square" lIns="0" tIns="0" rIns="0" bIns="0">
            <a:noAutofit/>
          </a:bodyPr>
          <a:lstStyle/>
          <a:p>
            <a:pPr>
              <a:spcBef>
                <a:spcPts val="0"/>
              </a:spcBef>
              <a:spcAft>
                <a:spcPts val="300"/>
              </a:spcAft>
            </a:pPr>
            <a:r>
              <a:rPr lang="en-US" sz="2000" b="0">
                <a:solidFill>
                  <a:srgbClr val="22333B"/>
                </a:solidFill>
                <a:latin typeface="Calibri"/>
              </a:rPr>
              <a:t>EMS call volume</a:t>
            </a:r>
          </a:p>
          <a:p>
            <a:pPr>
              <a:spcBef>
                <a:spcPts val="0"/>
              </a:spcBef>
              <a:spcAft>
                <a:spcPts val="300"/>
              </a:spcAft>
            </a:pPr>
            <a:r>
              <a:rPr lang="en-US" sz="2000" b="0">
                <a:solidFill>
                  <a:srgbClr val="22333B"/>
                </a:solidFill>
                <a:latin typeface="Calibri"/>
              </a:rPr>
              <a:t>FY2018–FY2024</a:t>
            </a:r>
          </a:p>
        </p:txBody>
      </p:sp>
      <p:sp>
        <p:nvSpPr>
          <p:cNvPr id="9" name="TextBox 8"/>
          <p:cNvSpPr txBox="1"/>
          <p:nvPr/>
        </p:nvSpPr>
        <p:spPr>
          <a:xfrm>
            <a:off x="8229600" y="3154680"/>
            <a:ext cx="3383280" cy="502920"/>
          </a:xfrm>
          <a:prstGeom prst="rect">
            <a:avLst/>
          </a:prstGeom>
          <a:noFill/>
        </p:spPr>
        <p:txBody>
          <a:bodyPr wrap="square" lIns="0" tIns="0" rIns="0" bIns="0">
            <a:noAutofit/>
          </a:bodyPr>
          <a:lstStyle/>
          <a:p>
            <a:pPr>
              <a:spcBef>
                <a:spcPts val="0"/>
              </a:spcBef>
              <a:spcAft>
                <a:spcPts val="0"/>
              </a:spcAft>
            </a:pPr>
            <a:r>
              <a:rPr lang="en-US" sz="3200" b="1">
                <a:solidFill>
                  <a:srgbClr val="3F7185"/>
                </a:solidFill>
                <a:latin typeface="Calibri"/>
              </a:rPr>
              <a:t>+8.9%</a:t>
            </a:r>
          </a:p>
        </p:txBody>
      </p:sp>
      <p:sp>
        <p:nvSpPr>
          <p:cNvPr id="10" name="TextBox 9"/>
          <p:cNvSpPr txBox="1"/>
          <p:nvPr/>
        </p:nvSpPr>
        <p:spPr>
          <a:xfrm>
            <a:off x="8229600" y="3730752"/>
            <a:ext cx="3383280" cy="731520"/>
          </a:xfrm>
          <a:prstGeom prst="rect">
            <a:avLst/>
          </a:prstGeom>
          <a:noFill/>
        </p:spPr>
        <p:txBody>
          <a:bodyPr wrap="square" lIns="0" tIns="0" rIns="0" bIns="0">
            <a:noAutofit/>
          </a:bodyPr>
          <a:lstStyle/>
          <a:p>
            <a:pPr>
              <a:spcBef>
                <a:spcPts val="0"/>
              </a:spcBef>
              <a:spcAft>
                <a:spcPts val="300"/>
              </a:spcAft>
            </a:pPr>
            <a:r>
              <a:rPr lang="en-US" sz="2000" b="0">
                <a:solidFill>
                  <a:srgbClr val="22333B"/>
                </a:solidFill>
                <a:latin typeface="Calibri"/>
              </a:rPr>
              <a:t>Population over</a:t>
            </a:r>
          </a:p>
          <a:p>
            <a:pPr>
              <a:spcBef>
                <a:spcPts val="0"/>
              </a:spcBef>
              <a:spcAft>
                <a:spcPts val="300"/>
              </a:spcAft>
            </a:pPr>
            <a:r>
              <a:rPr lang="en-US" sz="2000" b="0">
                <a:solidFill>
                  <a:srgbClr val="22333B"/>
                </a:solidFill>
                <a:latin typeface="Calibri"/>
              </a:rPr>
              <a:t>the same period</a:t>
            </a:r>
          </a:p>
        </p:txBody>
      </p:sp>
      <p:sp>
        <p:nvSpPr>
          <p:cNvPr id="14" name="TextBox 3"/>
          <p:cNvSpPr txBox="1"/>
          <p:nvPr/>
        </p:nvSpPr>
        <p:spPr>
          <a:xfrm>
            <a:off x="594360" y="4773168"/>
            <a:ext cx="4429816" cy="365760"/>
          </a:xfrm>
          <a:prstGeom prst="rect">
            <a:avLst/>
          </a:prstGeom>
          <a:noFill/>
        </p:spPr>
        <p:txBody>
          <a:bodyPr wrap="square" lIns="0" tIns="0" rIns="0" bIns="0">
            <a:noAutofit/>
          </a:bodyPr>
          <a:lstStyle/>
          <a:p>
            <a:pPr>
              <a:spcBef>
                <a:spcPts val="0"/>
              </a:spcBef>
              <a:spcAft>
                <a:spcPts val="0"/>
              </a:spcAft>
            </a:pPr>
            <a:r>
              <a:rPr lang="en-US" sz="2000" b="1" dirty="0">
                <a:solidFill>
                  <a:srgbClr val="22333B"/>
                </a:solidFill>
                <a:latin typeface="Calibri"/>
              </a:rPr>
              <a:t>Call handling and information exchange</a:t>
            </a:r>
          </a:p>
        </p:txBody>
      </p:sp>
      <p:sp>
        <p:nvSpPr>
          <p:cNvPr id="16" name="TextBox 5"/>
          <p:cNvSpPr txBox="1"/>
          <p:nvPr/>
        </p:nvSpPr>
        <p:spPr>
          <a:xfrm>
            <a:off x="594360" y="5074920"/>
            <a:ext cx="3474720" cy="320040"/>
          </a:xfrm>
          <a:prstGeom prst="rect">
            <a:avLst/>
          </a:prstGeom>
          <a:noFill/>
        </p:spPr>
        <p:txBody>
          <a:bodyPr wrap="square" lIns="0" tIns="0" rIns="0" bIns="0">
            <a:noAutofit/>
          </a:bodyPr>
          <a:lstStyle/>
          <a:p>
            <a:pPr>
              <a:spcBef>
                <a:spcPts val="0"/>
              </a:spcBef>
              <a:spcAft>
                <a:spcPts val="0"/>
              </a:spcAft>
            </a:pPr>
            <a:r>
              <a:rPr lang="en-US" sz="2000" b="1" dirty="0">
                <a:solidFill>
                  <a:srgbClr val="22333B"/>
                </a:solidFill>
                <a:latin typeface="Calibri"/>
              </a:rPr>
              <a:t>Crew turnout and travel</a:t>
            </a:r>
          </a:p>
        </p:txBody>
      </p:sp>
      <p:sp>
        <p:nvSpPr>
          <p:cNvPr id="18" name="TextBox 7"/>
          <p:cNvSpPr txBox="1"/>
          <p:nvPr/>
        </p:nvSpPr>
        <p:spPr>
          <a:xfrm>
            <a:off x="594360" y="5385916"/>
            <a:ext cx="4264686" cy="365660"/>
          </a:xfrm>
          <a:prstGeom prst="rect">
            <a:avLst/>
          </a:prstGeom>
          <a:noFill/>
        </p:spPr>
        <p:txBody>
          <a:bodyPr wrap="square" lIns="0" tIns="0" rIns="0" bIns="0">
            <a:noAutofit/>
          </a:bodyPr>
          <a:lstStyle/>
          <a:p>
            <a:pPr>
              <a:spcBef>
                <a:spcPts val="0"/>
              </a:spcBef>
              <a:spcAft>
                <a:spcPts val="0"/>
              </a:spcAft>
            </a:pPr>
            <a:r>
              <a:rPr lang="en-US" sz="2000" b="1" dirty="0">
                <a:solidFill>
                  <a:srgbClr val="22333B"/>
                </a:solidFill>
                <a:latin typeface="Calibri"/>
              </a:rPr>
              <a:t>Availability during overlapping calls</a:t>
            </a:r>
          </a:p>
        </p:txBody>
      </p:sp>
      <p:sp>
        <p:nvSpPr>
          <p:cNvPr id="3" name="TextBox 7">
            <a:extLst>
              <a:ext uri="{FF2B5EF4-FFF2-40B4-BE49-F238E27FC236}">
                <a16:creationId xmlns:a16="http://schemas.microsoft.com/office/drawing/2014/main" id="{8D0D77F2-D438-1E49-68D9-2EA3B6EE78F7}"/>
              </a:ext>
            </a:extLst>
          </p:cNvPr>
          <p:cNvSpPr txBox="1"/>
          <p:nvPr/>
        </p:nvSpPr>
        <p:spPr>
          <a:xfrm>
            <a:off x="594359" y="5696712"/>
            <a:ext cx="6590211" cy="365660"/>
          </a:xfrm>
          <a:prstGeom prst="rect">
            <a:avLst/>
          </a:prstGeom>
          <a:noFill/>
        </p:spPr>
        <p:txBody>
          <a:bodyPr wrap="square" lIns="0" tIns="0" rIns="0" bIns="0">
            <a:noAutofit/>
          </a:bodyPr>
          <a:lstStyle/>
          <a:p>
            <a:pPr>
              <a:spcBef>
                <a:spcPts val="0"/>
              </a:spcBef>
              <a:spcAft>
                <a:spcPts val="0"/>
              </a:spcAft>
            </a:pPr>
            <a:r>
              <a:rPr lang="en-US" sz="2000" b="1" dirty="0">
                <a:solidFill>
                  <a:srgbClr val="22333B"/>
                </a:solidFill>
                <a:latin typeface="Calibri"/>
              </a:rPr>
              <a:t>Translation has a significant impact on a small number of calls</a:t>
            </a:r>
          </a:p>
        </p:txBody>
      </p:sp>
      <p:sp>
        <p:nvSpPr>
          <p:cNvPr id="19" name="Slide number"/>
          <p:cNvSpPr txBox="1"/>
          <p:nvPr/>
        </p:nvSpPr>
        <p:spPr>
          <a:xfrm>
            <a:off x="11475720" y="6492240"/>
            <a:ext cx="411480" cy="246888"/>
          </a:xfrm>
          <a:prstGeom prst="rect">
            <a:avLst/>
          </a:prstGeom>
          <a:noFill/>
        </p:spPr>
        <p:txBody>
          <a:bodyPr wrap="square" lIns="0" tIns="0" rIns="0" bIns="0"/>
          <a:lstStyle/>
          <a:p>
            <a:pPr algn="ctr">
              <a:spcAft>
                <a:spcPts val="0"/>
              </a:spcAft>
            </a:pPr>
            <a:r>
              <a:rPr lang="en-US" sz="1200" b="0">
                <a:solidFill>
                  <a:srgbClr val="48606B"/>
                </a:solidFill>
                <a:latin typeface="Calibri"/>
              </a:rPr>
              <a:t>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6" name="Slide title: EMS Response Trends"/>
          <p:cNvSpPr txBox="1">
            <a:spLocks noGrp="1"/>
          </p:cNvSpPr>
          <p:nvPr>
            <p:ph type="title"/>
          </p:nvPr>
        </p:nvSpPr>
        <p:spPr>
          <a:xfrm>
            <a:off x="548640" y="658368"/>
            <a:ext cx="11064240" cy="566928"/>
          </a:xfrm>
          <a:prstGeom prst="rect">
            <a:avLst/>
          </a:prstGeom>
          <a:noFill/>
        </p:spPr>
        <p:txBody>
          <a:bodyPr wrap="square" lIns="0" tIns="0" rIns="0" bIns="0">
            <a:noAutofit/>
          </a:bodyPr>
          <a:lstStyle/>
          <a:p>
            <a:pPr algn="l">
              <a:spcBef>
                <a:spcPts val="0"/>
              </a:spcBef>
              <a:spcAft>
                <a:spcPts val="0"/>
              </a:spcAft>
            </a:pPr>
            <a:r>
              <a:rPr lang="en-US" sz="3200" b="1">
                <a:solidFill>
                  <a:srgbClr val="22333B"/>
                </a:solidFill>
                <a:latin typeface="Cambria"/>
              </a:rPr>
              <a:t>Fire Response: How Fast Help Arrives</a:t>
            </a:r>
          </a:p>
        </p:txBody>
      </p:sp>
      <p:sp>
        <p:nvSpPr>
          <p:cNvPr id="80" name="Assembly sample and processing definition"/>
          <p:cNvSpPr txBox="1"/>
          <p:nvPr/>
        </p:nvSpPr>
        <p:spPr>
          <a:xfrm>
            <a:off x="594360" y="1188720"/>
            <a:ext cx="10972800" cy="347472"/>
          </a:xfrm>
          <a:prstGeom prst="rect">
            <a:avLst/>
          </a:prstGeom>
          <a:noFill/>
        </p:spPr>
        <p:txBody>
          <a:bodyPr wrap="square" lIns="0" tIns="0" rIns="0" bIns="0">
            <a:noAutofit/>
          </a:bodyPr>
          <a:lstStyle/>
          <a:p>
            <a:pPr>
              <a:spcBef>
                <a:spcPts val="0"/>
              </a:spcBef>
              <a:spcAft>
                <a:spcPts val="0"/>
              </a:spcAft>
            </a:pPr>
            <a:r>
              <a:rPr lang="en-US" sz="1800" b="1" dirty="0">
                <a:solidFill>
                  <a:srgbClr val="48606B"/>
                </a:solidFill>
                <a:latin typeface="Calibri"/>
              </a:rPr>
              <a:t>2025 structure fires: the time within which 9 out of 10 fires were reached ( 90</a:t>
            </a:r>
            <a:r>
              <a:rPr lang="en-US" sz="1800" b="1" baseline="30000" dirty="0">
                <a:solidFill>
                  <a:srgbClr val="48606B"/>
                </a:solidFill>
                <a:latin typeface="Calibri"/>
              </a:rPr>
              <a:t>th</a:t>
            </a:r>
            <a:r>
              <a:rPr lang="en-US" sz="1800" b="1" dirty="0">
                <a:solidFill>
                  <a:srgbClr val="48606B"/>
                </a:solidFill>
                <a:latin typeface="Calibri"/>
              </a:rPr>
              <a:t> percentil</a:t>
            </a:r>
            <a:r>
              <a:rPr lang="en-US" b="1" dirty="0">
                <a:solidFill>
                  <a:srgbClr val="48606B"/>
                </a:solidFill>
                <a:latin typeface="Calibri"/>
              </a:rPr>
              <a:t>e)</a:t>
            </a:r>
            <a:r>
              <a:rPr lang="en-US" sz="1800" b="1" dirty="0">
                <a:solidFill>
                  <a:srgbClr val="48606B"/>
                </a:solidFill>
                <a:latin typeface="Calibri"/>
              </a:rPr>
              <a:t>.</a:t>
            </a:r>
          </a:p>
        </p:txBody>
      </p:sp>
      <p:sp>
        <p:nvSpPr>
          <p:cNvPr id="1000" name="Text 0"/>
          <p:cNvSpPr txBox="1"/>
          <p:nvPr/>
        </p:nvSpPr>
        <p:spPr>
          <a:xfrm>
            <a:off x="548640" y="1700784"/>
            <a:ext cx="5486400" cy="256032"/>
          </a:xfrm>
          <a:prstGeom prst="rect">
            <a:avLst/>
          </a:prstGeom>
          <a:noFill/>
          <a:ln/>
        </p:spPr>
        <p:txBody>
          <a:bodyPr wrap="square" lIns="0" tIns="0" rIns="0" bIns="0" rtlCol="0" anchor="t"/>
          <a:lstStyle/>
          <a:p>
            <a:pPr marL="0" indent="0">
              <a:buNone/>
            </a:pPr>
            <a:r>
              <a:rPr lang="en-US" sz="1400" b="1" dirty="0">
                <a:solidFill>
                  <a:srgbClr val="456F80"/>
                </a:solidFill>
                <a:latin typeface="Calibri" pitchFamily="34" charset="0"/>
                <a:ea typeface="Calibri" pitchFamily="34" charset="-122"/>
                <a:cs typeface="Calibri" pitchFamily="34" charset="-120"/>
              </a:rPr>
              <a:t>FIRST CREW ON SCENE</a:t>
            </a:r>
            <a:endParaRPr lang="en-US" sz="1400" dirty="0"/>
          </a:p>
        </p:txBody>
      </p:sp>
      <p:sp>
        <p:nvSpPr>
          <p:cNvPr id="1001" name="Text 1"/>
          <p:cNvSpPr txBox="1"/>
          <p:nvPr/>
        </p:nvSpPr>
        <p:spPr>
          <a:xfrm>
            <a:off x="548640" y="2084832"/>
            <a:ext cx="1874520" cy="530352"/>
          </a:xfrm>
          <a:prstGeom prst="rect">
            <a:avLst/>
          </a:prstGeom>
          <a:noFill/>
          <a:ln/>
        </p:spPr>
        <p:txBody>
          <a:bodyPr wrap="square" lIns="0" tIns="0" rIns="0" bIns="0" rtlCol="0" anchor="ctr"/>
          <a:lstStyle/>
          <a:p>
            <a:pPr marL="0" indent="0">
              <a:buNone/>
            </a:pPr>
            <a:r>
              <a:rPr lang="en-US" sz="1700" b="1" dirty="0">
                <a:solidFill>
                  <a:schemeClr val="tx2"/>
                </a:solidFill>
                <a:latin typeface="Calibri" pitchFamily="34" charset="0"/>
                <a:ea typeface="Calibri" pitchFamily="34" charset="-122"/>
                <a:cs typeface="Calibri" pitchFamily="34" charset="-120"/>
              </a:rPr>
              <a:t>Urban</a:t>
            </a:r>
            <a:endParaRPr lang="en-US" sz="1700" dirty="0"/>
          </a:p>
        </p:txBody>
      </p:sp>
      <p:sp>
        <p:nvSpPr>
          <p:cNvPr id="1002" name="track"/>
          <p:cNvSpPr/>
          <p:nvPr/>
        </p:nvSpPr>
        <p:spPr>
          <a:xfrm>
            <a:off x="2514600" y="2157984"/>
            <a:ext cx="3886200" cy="384048"/>
          </a:xfrm>
          <a:prstGeom prst="rect">
            <a:avLst/>
          </a:prstGeom>
          <a:solidFill>
            <a:srgbClr val="EEF2F4"/>
          </a:solidFill>
          <a:ln/>
        </p:spPr>
        <p:txBody>
          <a:bodyPr/>
          <a:lstStyle/>
          <a:p>
            <a:endParaRPr lang="en-US"/>
          </a:p>
        </p:txBody>
      </p:sp>
      <p:sp>
        <p:nvSpPr>
          <p:cNvPr id="1003" name="2025 bar"/>
          <p:cNvSpPr/>
          <p:nvPr/>
        </p:nvSpPr>
        <p:spPr>
          <a:xfrm>
            <a:off x="2514600" y="2157984"/>
            <a:ext cx="2022263" cy="384048"/>
          </a:xfrm>
          <a:prstGeom prst="rect">
            <a:avLst/>
          </a:prstGeom>
          <a:solidFill>
            <a:srgbClr val="456F80"/>
          </a:solidFill>
          <a:ln/>
        </p:spPr>
        <p:txBody>
          <a:bodyPr/>
          <a:lstStyle/>
          <a:p>
            <a:endParaRPr lang="en-US"/>
          </a:p>
        </p:txBody>
      </p:sp>
      <p:sp>
        <p:nvSpPr>
          <p:cNvPr id="1004" name="goal marker"/>
          <p:cNvSpPr/>
          <p:nvPr/>
        </p:nvSpPr>
        <p:spPr>
          <a:xfrm>
            <a:off x="3881967" y="2048256"/>
            <a:ext cx="0" cy="603504"/>
          </a:xfrm>
          <a:prstGeom prst="line">
            <a:avLst/>
          </a:prstGeom>
          <a:noFill/>
          <a:ln w="38100">
            <a:solidFill>
              <a:srgbClr val="1E262B"/>
            </a:solidFill>
            <a:prstDash val="solid"/>
          </a:ln>
        </p:spPr>
        <p:txBody>
          <a:bodyPr/>
          <a:lstStyle/>
          <a:p>
            <a:endParaRPr lang="en-US"/>
          </a:p>
        </p:txBody>
      </p:sp>
      <p:sp>
        <p:nvSpPr>
          <p:cNvPr id="1005" name="Text 5"/>
          <p:cNvSpPr txBox="1"/>
          <p:nvPr/>
        </p:nvSpPr>
        <p:spPr>
          <a:xfrm>
            <a:off x="2418927" y="1828800"/>
            <a:ext cx="1417320" cy="219456"/>
          </a:xfrm>
          <a:prstGeom prst="rect">
            <a:avLst/>
          </a:prstGeom>
          <a:noFill/>
          <a:ln/>
        </p:spPr>
        <p:txBody>
          <a:bodyPr wrap="square" lIns="0" tIns="0" rIns="0" bIns="0" rtlCol="0" anchor="t"/>
          <a:lstStyle/>
          <a:p>
            <a:pPr marL="0" indent="0" algn="r">
              <a:buNone/>
            </a:pPr>
            <a:r>
              <a:rPr lang="en-US" sz="1400" dirty="0">
                <a:solidFill>
                  <a:srgbClr val="1E262B"/>
                </a:solidFill>
                <a:latin typeface="Calibri" pitchFamily="34" charset="0"/>
                <a:ea typeface="Calibri" pitchFamily="34" charset="-122"/>
                <a:cs typeface="Calibri" pitchFamily="34" charset="-120"/>
              </a:rPr>
              <a:t>NFPA 1750 6:20</a:t>
            </a:r>
            <a:endParaRPr lang="en-US" sz="1400" dirty="0"/>
          </a:p>
        </p:txBody>
      </p:sp>
      <p:sp>
        <p:nvSpPr>
          <p:cNvPr id="1006" name="Text 6"/>
          <p:cNvSpPr txBox="1"/>
          <p:nvPr/>
        </p:nvSpPr>
        <p:spPr>
          <a:xfrm>
            <a:off x="4646591" y="2121408"/>
            <a:ext cx="2011680" cy="457200"/>
          </a:xfrm>
          <a:prstGeom prst="rect">
            <a:avLst/>
          </a:prstGeom>
          <a:noFill/>
          <a:ln/>
        </p:spPr>
        <p:txBody>
          <a:bodyPr wrap="square" lIns="0" tIns="0" rIns="0" bIns="0" rtlCol="0" anchor="ctr"/>
          <a:lstStyle/>
          <a:p>
            <a:pPr marL="0" indent="0">
              <a:buNone/>
            </a:pPr>
            <a:r>
              <a:rPr lang="en-US" sz="2200" b="1" dirty="0">
                <a:solidFill>
                  <a:srgbClr val="456F80"/>
                </a:solidFill>
                <a:latin typeface="Cambria" pitchFamily="34" charset="0"/>
                <a:ea typeface="Cambria" pitchFamily="34" charset="-122"/>
                <a:cs typeface="Cambria" pitchFamily="34" charset="-120"/>
              </a:rPr>
              <a:t>9:22</a:t>
            </a:r>
            <a:r>
              <a:rPr lang="en-US" sz="1500" b="1" dirty="0">
                <a:solidFill>
                  <a:srgbClr val="B5452A"/>
                </a:solidFill>
                <a:latin typeface="Calibri" pitchFamily="34" charset="0"/>
                <a:ea typeface="Calibri" pitchFamily="34" charset="-122"/>
                <a:cs typeface="Calibri" pitchFamily="34" charset="-120"/>
              </a:rPr>
              <a:t>  +3:02</a:t>
            </a:r>
            <a:endParaRPr lang="en-US" sz="1600" dirty="0"/>
          </a:p>
        </p:txBody>
      </p:sp>
      <p:sp>
        <p:nvSpPr>
          <p:cNvPr id="1007" name="Text 7"/>
          <p:cNvSpPr txBox="1"/>
          <p:nvPr/>
        </p:nvSpPr>
        <p:spPr>
          <a:xfrm>
            <a:off x="548640" y="2999232"/>
            <a:ext cx="1874520" cy="530352"/>
          </a:xfrm>
          <a:prstGeom prst="rect">
            <a:avLst/>
          </a:prstGeom>
          <a:noFill/>
          <a:ln/>
        </p:spPr>
        <p:txBody>
          <a:bodyPr wrap="square" lIns="0" tIns="0" rIns="0" bIns="0" rtlCol="0" anchor="ctr"/>
          <a:lstStyle/>
          <a:p>
            <a:pPr marL="0" indent="0">
              <a:buNone/>
            </a:pPr>
            <a:r>
              <a:rPr lang="en-US" sz="1700" b="1" dirty="0">
                <a:solidFill>
                  <a:schemeClr val="tx2"/>
                </a:solidFill>
                <a:latin typeface="Calibri" pitchFamily="34" charset="0"/>
                <a:ea typeface="Calibri" pitchFamily="34" charset="-122"/>
                <a:cs typeface="Calibri" pitchFamily="34" charset="-120"/>
              </a:rPr>
              <a:t>Suburban</a:t>
            </a:r>
            <a:endParaRPr lang="en-US" sz="1700" dirty="0"/>
          </a:p>
        </p:txBody>
      </p:sp>
      <p:sp>
        <p:nvSpPr>
          <p:cNvPr id="1008" name="track"/>
          <p:cNvSpPr/>
          <p:nvPr/>
        </p:nvSpPr>
        <p:spPr>
          <a:xfrm>
            <a:off x="2514600" y="3072384"/>
            <a:ext cx="3886200" cy="384048"/>
          </a:xfrm>
          <a:prstGeom prst="rect">
            <a:avLst/>
          </a:prstGeom>
          <a:solidFill>
            <a:srgbClr val="EEF2F4"/>
          </a:solidFill>
          <a:ln/>
        </p:spPr>
        <p:txBody>
          <a:bodyPr/>
          <a:lstStyle/>
          <a:p>
            <a:endParaRPr lang="en-US"/>
          </a:p>
        </p:txBody>
      </p:sp>
      <p:sp>
        <p:nvSpPr>
          <p:cNvPr id="1009" name="2025 bar"/>
          <p:cNvSpPr/>
          <p:nvPr/>
        </p:nvSpPr>
        <p:spPr>
          <a:xfrm>
            <a:off x="2514600" y="3072384"/>
            <a:ext cx="2230967" cy="384048"/>
          </a:xfrm>
          <a:prstGeom prst="rect">
            <a:avLst/>
          </a:prstGeom>
          <a:solidFill>
            <a:srgbClr val="456F80"/>
          </a:solidFill>
          <a:ln/>
        </p:spPr>
        <p:txBody>
          <a:bodyPr/>
          <a:lstStyle/>
          <a:p>
            <a:endParaRPr lang="en-US"/>
          </a:p>
        </p:txBody>
      </p:sp>
      <p:sp>
        <p:nvSpPr>
          <p:cNvPr id="1010" name="goal marker"/>
          <p:cNvSpPr/>
          <p:nvPr/>
        </p:nvSpPr>
        <p:spPr>
          <a:xfrm>
            <a:off x="4313767" y="2962656"/>
            <a:ext cx="0" cy="603504"/>
          </a:xfrm>
          <a:prstGeom prst="line">
            <a:avLst/>
          </a:prstGeom>
          <a:noFill/>
          <a:ln w="38100">
            <a:solidFill>
              <a:srgbClr val="1E262B"/>
            </a:solidFill>
            <a:prstDash val="solid"/>
          </a:ln>
        </p:spPr>
        <p:txBody>
          <a:bodyPr/>
          <a:lstStyle/>
          <a:p>
            <a:endParaRPr lang="en-US"/>
          </a:p>
        </p:txBody>
      </p:sp>
      <p:sp>
        <p:nvSpPr>
          <p:cNvPr id="1011" name="Text 11"/>
          <p:cNvSpPr txBox="1"/>
          <p:nvPr/>
        </p:nvSpPr>
        <p:spPr>
          <a:xfrm>
            <a:off x="2850727" y="2743200"/>
            <a:ext cx="1417320" cy="219456"/>
          </a:xfrm>
          <a:prstGeom prst="rect">
            <a:avLst/>
          </a:prstGeom>
          <a:noFill/>
          <a:ln/>
        </p:spPr>
        <p:txBody>
          <a:bodyPr wrap="square" lIns="0" tIns="0" rIns="0" bIns="0" rtlCol="0" anchor="t"/>
          <a:lstStyle/>
          <a:p>
            <a:pPr marL="0" indent="0" algn="r">
              <a:buNone/>
            </a:pPr>
            <a:r>
              <a:rPr lang="en-US" sz="1400" dirty="0">
                <a:solidFill>
                  <a:srgbClr val="1E262B"/>
                </a:solidFill>
                <a:latin typeface="Calibri" pitchFamily="34" charset="0"/>
                <a:ea typeface="Calibri" pitchFamily="34" charset="-122"/>
                <a:cs typeface="Calibri" pitchFamily="34" charset="-120"/>
              </a:rPr>
              <a:t>Study goal 8:20</a:t>
            </a:r>
            <a:endParaRPr lang="en-US" sz="1400" dirty="0"/>
          </a:p>
        </p:txBody>
      </p:sp>
      <p:sp>
        <p:nvSpPr>
          <p:cNvPr id="1012" name="Text 12"/>
          <p:cNvSpPr txBox="1"/>
          <p:nvPr/>
        </p:nvSpPr>
        <p:spPr>
          <a:xfrm>
            <a:off x="4855295" y="3035808"/>
            <a:ext cx="2011680" cy="457200"/>
          </a:xfrm>
          <a:prstGeom prst="rect">
            <a:avLst/>
          </a:prstGeom>
          <a:noFill/>
          <a:ln/>
        </p:spPr>
        <p:txBody>
          <a:bodyPr wrap="square" lIns="0" tIns="0" rIns="0" bIns="0" rtlCol="0" anchor="ctr"/>
          <a:lstStyle/>
          <a:p>
            <a:pPr marL="0" indent="0">
              <a:buNone/>
            </a:pPr>
            <a:r>
              <a:rPr lang="en-US" sz="2200" b="1" dirty="0">
                <a:solidFill>
                  <a:srgbClr val="456F80"/>
                </a:solidFill>
                <a:latin typeface="Cambria" pitchFamily="34" charset="0"/>
                <a:ea typeface="Cambria" pitchFamily="34" charset="-122"/>
                <a:cs typeface="Cambria" pitchFamily="34" charset="-120"/>
              </a:rPr>
              <a:t>10:20</a:t>
            </a:r>
            <a:r>
              <a:rPr lang="en-US" sz="1500" b="1" dirty="0">
                <a:solidFill>
                  <a:srgbClr val="B5452A"/>
                </a:solidFill>
                <a:latin typeface="Calibri" pitchFamily="34" charset="0"/>
                <a:ea typeface="Calibri" pitchFamily="34" charset="-122"/>
                <a:cs typeface="Calibri" pitchFamily="34" charset="-120"/>
              </a:rPr>
              <a:t>  +2:00</a:t>
            </a:r>
            <a:endParaRPr lang="en-US" sz="1600" dirty="0"/>
          </a:p>
        </p:txBody>
      </p:sp>
      <p:sp>
        <p:nvSpPr>
          <p:cNvPr id="1013" name="Text 13"/>
          <p:cNvSpPr txBox="1"/>
          <p:nvPr/>
        </p:nvSpPr>
        <p:spPr>
          <a:xfrm>
            <a:off x="548640" y="3913632"/>
            <a:ext cx="1874520" cy="530352"/>
          </a:xfrm>
          <a:prstGeom prst="rect">
            <a:avLst/>
          </a:prstGeom>
          <a:noFill/>
          <a:ln/>
        </p:spPr>
        <p:txBody>
          <a:bodyPr wrap="square" lIns="0" tIns="0" rIns="0" bIns="0" rtlCol="0" anchor="ctr"/>
          <a:lstStyle/>
          <a:p>
            <a:pPr marL="0" indent="0">
              <a:buNone/>
            </a:pPr>
            <a:r>
              <a:rPr lang="en-US" sz="1700" b="1" dirty="0">
                <a:solidFill>
                  <a:schemeClr val="tx2"/>
                </a:solidFill>
                <a:latin typeface="Calibri" pitchFamily="34" charset="0"/>
                <a:ea typeface="Calibri" pitchFamily="34" charset="-122"/>
                <a:cs typeface="Calibri" pitchFamily="34" charset="-120"/>
              </a:rPr>
              <a:t>Rural / wildland</a:t>
            </a:r>
            <a:endParaRPr lang="en-US" sz="1700" dirty="0"/>
          </a:p>
        </p:txBody>
      </p:sp>
      <p:sp>
        <p:nvSpPr>
          <p:cNvPr id="1014" name="track"/>
          <p:cNvSpPr/>
          <p:nvPr/>
        </p:nvSpPr>
        <p:spPr>
          <a:xfrm>
            <a:off x="2514600" y="3986784"/>
            <a:ext cx="3886200" cy="384048"/>
          </a:xfrm>
          <a:prstGeom prst="rect">
            <a:avLst/>
          </a:prstGeom>
          <a:solidFill>
            <a:srgbClr val="EEF2F4"/>
          </a:solidFill>
          <a:ln/>
        </p:spPr>
        <p:txBody>
          <a:bodyPr/>
          <a:lstStyle/>
          <a:p>
            <a:endParaRPr lang="en-US"/>
          </a:p>
        </p:txBody>
      </p:sp>
      <p:sp>
        <p:nvSpPr>
          <p:cNvPr id="1015" name="2025 bar"/>
          <p:cNvSpPr/>
          <p:nvPr/>
        </p:nvSpPr>
        <p:spPr>
          <a:xfrm>
            <a:off x="2514600" y="3986784"/>
            <a:ext cx="3396827" cy="384048"/>
          </a:xfrm>
          <a:prstGeom prst="rect">
            <a:avLst/>
          </a:prstGeom>
          <a:solidFill>
            <a:srgbClr val="456F80"/>
          </a:solidFill>
          <a:ln/>
        </p:spPr>
        <p:txBody>
          <a:bodyPr/>
          <a:lstStyle/>
          <a:p>
            <a:endParaRPr lang="en-US"/>
          </a:p>
        </p:txBody>
      </p:sp>
      <p:sp>
        <p:nvSpPr>
          <p:cNvPr id="1016" name="goal marker"/>
          <p:cNvSpPr/>
          <p:nvPr/>
        </p:nvSpPr>
        <p:spPr>
          <a:xfrm>
            <a:off x="5177367" y="3877056"/>
            <a:ext cx="0" cy="603504"/>
          </a:xfrm>
          <a:prstGeom prst="line">
            <a:avLst/>
          </a:prstGeom>
          <a:noFill/>
          <a:ln w="38100">
            <a:solidFill>
              <a:srgbClr val="1E262B"/>
            </a:solidFill>
            <a:prstDash val="solid"/>
          </a:ln>
        </p:spPr>
        <p:txBody>
          <a:bodyPr/>
          <a:lstStyle/>
          <a:p>
            <a:endParaRPr lang="en-US"/>
          </a:p>
        </p:txBody>
      </p:sp>
      <p:sp>
        <p:nvSpPr>
          <p:cNvPr id="1017" name="Text 17"/>
          <p:cNvSpPr txBox="1"/>
          <p:nvPr/>
        </p:nvSpPr>
        <p:spPr>
          <a:xfrm>
            <a:off x="3714327" y="3657600"/>
            <a:ext cx="1417320" cy="219456"/>
          </a:xfrm>
          <a:prstGeom prst="rect">
            <a:avLst/>
          </a:prstGeom>
          <a:noFill/>
          <a:ln/>
        </p:spPr>
        <p:txBody>
          <a:bodyPr wrap="square" lIns="0" tIns="0" rIns="0" bIns="0" rtlCol="0" anchor="t"/>
          <a:lstStyle/>
          <a:p>
            <a:pPr marL="0" indent="0" algn="r">
              <a:buNone/>
            </a:pPr>
            <a:r>
              <a:rPr lang="en-US" sz="1400" dirty="0">
                <a:solidFill>
                  <a:srgbClr val="1E262B"/>
                </a:solidFill>
                <a:latin typeface="Calibri" pitchFamily="34" charset="0"/>
                <a:ea typeface="Calibri" pitchFamily="34" charset="-122"/>
                <a:cs typeface="Calibri" pitchFamily="34" charset="-120"/>
              </a:rPr>
              <a:t>Study goal 12:20</a:t>
            </a:r>
            <a:endParaRPr lang="en-US" sz="1400" dirty="0"/>
          </a:p>
        </p:txBody>
      </p:sp>
      <p:sp>
        <p:nvSpPr>
          <p:cNvPr id="1018" name="Text 18"/>
          <p:cNvSpPr txBox="1"/>
          <p:nvPr/>
        </p:nvSpPr>
        <p:spPr>
          <a:xfrm>
            <a:off x="6021155" y="3950208"/>
            <a:ext cx="2011680" cy="457200"/>
          </a:xfrm>
          <a:prstGeom prst="rect">
            <a:avLst/>
          </a:prstGeom>
          <a:noFill/>
          <a:ln/>
        </p:spPr>
        <p:txBody>
          <a:bodyPr wrap="square" lIns="0" tIns="0" rIns="0" bIns="0" rtlCol="0" anchor="ctr"/>
          <a:lstStyle/>
          <a:p>
            <a:pPr marL="0" indent="0">
              <a:buNone/>
            </a:pPr>
            <a:r>
              <a:rPr lang="en-US" sz="2200" b="1" dirty="0">
                <a:solidFill>
                  <a:srgbClr val="456F80"/>
                </a:solidFill>
                <a:latin typeface="Cambria" pitchFamily="34" charset="0"/>
                <a:ea typeface="Cambria" pitchFamily="34" charset="-122"/>
                <a:cs typeface="Cambria" pitchFamily="34" charset="-120"/>
              </a:rPr>
              <a:t>15:44</a:t>
            </a:r>
            <a:r>
              <a:rPr lang="en-US" sz="1500" b="1" dirty="0">
                <a:solidFill>
                  <a:srgbClr val="B5452A"/>
                </a:solidFill>
                <a:latin typeface="Calibri" pitchFamily="34" charset="0"/>
                <a:ea typeface="Calibri" pitchFamily="34" charset="-122"/>
                <a:cs typeface="Calibri" pitchFamily="34" charset="-120"/>
              </a:rPr>
              <a:t>  +3:24</a:t>
            </a:r>
            <a:endParaRPr lang="en-US" sz="1600" dirty="0"/>
          </a:p>
        </p:txBody>
      </p:sp>
      <p:sp>
        <p:nvSpPr>
          <p:cNvPr id="1019" name="Text 19"/>
          <p:cNvSpPr txBox="1"/>
          <p:nvPr/>
        </p:nvSpPr>
        <p:spPr>
          <a:xfrm>
            <a:off x="548640" y="4498848"/>
            <a:ext cx="5486400" cy="256032"/>
          </a:xfrm>
          <a:prstGeom prst="rect">
            <a:avLst/>
          </a:prstGeom>
          <a:noFill/>
          <a:ln/>
        </p:spPr>
        <p:txBody>
          <a:bodyPr wrap="square" lIns="0" tIns="0" rIns="0" bIns="0" rtlCol="0" anchor="t"/>
          <a:lstStyle/>
          <a:p>
            <a:pPr marL="0" indent="0">
              <a:buNone/>
            </a:pPr>
            <a:r>
              <a:rPr lang="en-US" sz="1400" b="1" dirty="0">
                <a:solidFill>
                  <a:srgbClr val="B5452A"/>
                </a:solidFill>
                <a:latin typeface="Calibri" pitchFamily="34" charset="0"/>
                <a:ea typeface="Calibri" pitchFamily="34" charset="-122"/>
                <a:cs typeface="Calibri" pitchFamily="34" charset="-120"/>
              </a:rPr>
              <a:t>FULL FIRE TEAM (21 PERSONNEL)</a:t>
            </a:r>
            <a:endParaRPr lang="en-US" sz="1400" dirty="0"/>
          </a:p>
        </p:txBody>
      </p:sp>
      <p:sp>
        <p:nvSpPr>
          <p:cNvPr id="1020" name="Text 20"/>
          <p:cNvSpPr txBox="1"/>
          <p:nvPr/>
        </p:nvSpPr>
        <p:spPr>
          <a:xfrm>
            <a:off x="548640" y="4882896"/>
            <a:ext cx="1874520" cy="530352"/>
          </a:xfrm>
          <a:prstGeom prst="rect">
            <a:avLst/>
          </a:prstGeom>
          <a:noFill/>
          <a:ln/>
        </p:spPr>
        <p:txBody>
          <a:bodyPr wrap="square" lIns="0" tIns="0" rIns="0" bIns="0" rtlCol="0" anchor="ctr"/>
          <a:lstStyle/>
          <a:p>
            <a:pPr marL="0" indent="0">
              <a:buNone/>
            </a:pPr>
            <a:r>
              <a:rPr lang="en-US" sz="1700" b="1" dirty="0">
                <a:solidFill>
                  <a:schemeClr val="tx2"/>
                </a:solidFill>
                <a:latin typeface="Calibri" pitchFamily="34" charset="0"/>
                <a:ea typeface="Calibri" pitchFamily="34" charset="-122"/>
                <a:cs typeface="Calibri" pitchFamily="34" charset="-120"/>
              </a:rPr>
              <a:t>Urban</a:t>
            </a:r>
            <a:endParaRPr lang="en-US" sz="1700" dirty="0"/>
          </a:p>
        </p:txBody>
      </p:sp>
      <p:sp>
        <p:nvSpPr>
          <p:cNvPr id="1021" name="track"/>
          <p:cNvSpPr/>
          <p:nvPr/>
        </p:nvSpPr>
        <p:spPr>
          <a:xfrm>
            <a:off x="2514600" y="4956048"/>
            <a:ext cx="3886200" cy="384048"/>
          </a:xfrm>
          <a:prstGeom prst="rect">
            <a:avLst/>
          </a:prstGeom>
          <a:solidFill>
            <a:srgbClr val="EEF2F4"/>
          </a:solidFill>
          <a:ln/>
        </p:spPr>
        <p:txBody>
          <a:bodyPr/>
          <a:lstStyle/>
          <a:p>
            <a:endParaRPr lang="en-US"/>
          </a:p>
        </p:txBody>
      </p:sp>
      <p:sp>
        <p:nvSpPr>
          <p:cNvPr id="1022" name="2025 bar"/>
          <p:cNvSpPr/>
          <p:nvPr/>
        </p:nvSpPr>
        <p:spPr>
          <a:xfrm>
            <a:off x="2514600" y="4956048"/>
            <a:ext cx="3353647" cy="384048"/>
          </a:xfrm>
          <a:prstGeom prst="rect">
            <a:avLst/>
          </a:prstGeom>
          <a:solidFill>
            <a:srgbClr val="B5452A"/>
          </a:solidFill>
          <a:ln/>
        </p:spPr>
        <p:txBody>
          <a:bodyPr/>
          <a:lstStyle/>
          <a:p>
            <a:endParaRPr lang="en-US"/>
          </a:p>
        </p:txBody>
      </p:sp>
      <p:sp>
        <p:nvSpPr>
          <p:cNvPr id="1023" name="goal marker"/>
          <p:cNvSpPr/>
          <p:nvPr/>
        </p:nvSpPr>
        <p:spPr>
          <a:xfrm>
            <a:off x="4745567" y="4846320"/>
            <a:ext cx="0" cy="603504"/>
          </a:xfrm>
          <a:prstGeom prst="line">
            <a:avLst/>
          </a:prstGeom>
          <a:noFill/>
          <a:ln w="38100">
            <a:solidFill>
              <a:srgbClr val="1E262B"/>
            </a:solidFill>
            <a:prstDash val="solid"/>
          </a:ln>
        </p:spPr>
        <p:txBody>
          <a:bodyPr/>
          <a:lstStyle/>
          <a:p>
            <a:endParaRPr lang="en-US"/>
          </a:p>
        </p:txBody>
      </p:sp>
      <p:sp>
        <p:nvSpPr>
          <p:cNvPr id="1024" name="Text 24"/>
          <p:cNvSpPr txBox="1"/>
          <p:nvPr/>
        </p:nvSpPr>
        <p:spPr>
          <a:xfrm>
            <a:off x="3282527" y="4626864"/>
            <a:ext cx="1417320" cy="219456"/>
          </a:xfrm>
          <a:prstGeom prst="rect">
            <a:avLst/>
          </a:prstGeom>
          <a:noFill/>
          <a:ln/>
        </p:spPr>
        <p:txBody>
          <a:bodyPr wrap="square" lIns="0" tIns="0" rIns="0" bIns="0" rtlCol="0" anchor="t"/>
          <a:lstStyle/>
          <a:p>
            <a:pPr marL="0" indent="0" algn="r">
              <a:buNone/>
            </a:pPr>
            <a:r>
              <a:rPr lang="en-US" sz="1400" dirty="0">
                <a:solidFill>
                  <a:srgbClr val="1E262B"/>
                </a:solidFill>
                <a:latin typeface="Calibri" pitchFamily="34" charset="0"/>
                <a:ea typeface="Calibri" pitchFamily="34" charset="-122"/>
                <a:cs typeface="Calibri" pitchFamily="34" charset="-120"/>
              </a:rPr>
              <a:t>NFPA 1750 10:20</a:t>
            </a:r>
            <a:endParaRPr lang="en-US" sz="1400" dirty="0"/>
          </a:p>
        </p:txBody>
      </p:sp>
      <p:sp>
        <p:nvSpPr>
          <p:cNvPr id="1025" name="Text 25"/>
          <p:cNvSpPr txBox="1"/>
          <p:nvPr/>
        </p:nvSpPr>
        <p:spPr>
          <a:xfrm>
            <a:off x="5977975" y="4919472"/>
            <a:ext cx="2011680" cy="457200"/>
          </a:xfrm>
          <a:prstGeom prst="rect">
            <a:avLst/>
          </a:prstGeom>
          <a:noFill/>
          <a:ln/>
        </p:spPr>
        <p:txBody>
          <a:bodyPr wrap="square" lIns="0" tIns="0" rIns="0" bIns="0" rtlCol="0" anchor="ctr"/>
          <a:lstStyle/>
          <a:p>
            <a:pPr marL="0" indent="0">
              <a:buNone/>
            </a:pPr>
            <a:r>
              <a:rPr lang="en-US" sz="2200" b="1" dirty="0">
                <a:solidFill>
                  <a:srgbClr val="B5452A"/>
                </a:solidFill>
                <a:latin typeface="Cambria" pitchFamily="34" charset="0"/>
                <a:ea typeface="Cambria" pitchFamily="34" charset="-122"/>
                <a:cs typeface="Cambria" pitchFamily="34" charset="-120"/>
              </a:rPr>
              <a:t>15:32</a:t>
            </a:r>
            <a:r>
              <a:rPr lang="en-US" sz="1500" b="1" dirty="0">
                <a:solidFill>
                  <a:srgbClr val="B5452A"/>
                </a:solidFill>
                <a:latin typeface="Calibri" pitchFamily="34" charset="0"/>
                <a:ea typeface="Calibri" pitchFamily="34" charset="-122"/>
                <a:cs typeface="Calibri" pitchFamily="34" charset="-120"/>
              </a:rPr>
              <a:t>  +5:12</a:t>
            </a:r>
            <a:endParaRPr lang="en-US" sz="1600" dirty="0"/>
          </a:p>
        </p:txBody>
      </p:sp>
      <p:sp>
        <p:nvSpPr>
          <p:cNvPr id="1026" name="Text 26"/>
          <p:cNvSpPr txBox="1"/>
          <p:nvPr/>
        </p:nvSpPr>
        <p:spPr>
          <a:xfrm>
            <a:off x="548640" y="5468112"/>
            <a:ext cx="7589520" cy="256032"/>
          </a:xfrm>
          <a:prstGeom prst="rect">
            <a:avLst/>
          </a:prstGeom>
          <a:noFill/>
          <a:ln/>
        </p:spPr>
        <p:txBody>
          <a:bodyPr wrap="square" lIns="0" tIns="0" rIns="0" bIns="0" rtlCol="0" anchor="t"/>
          <a:lstStyle/>
          <a:p>
            <a:pPr marL="0" indent="0">
              <a:buNone/>
            </a:pPr>
            <a:r>
              <a:rPr lang="en-US" sz="1400" i="1" dirty="0">
                <a:solidFill>
                  <a:srgbClr val="6A7B84"/>
                </a:solidFill>
                <a:latin typeface="Calibri" pitchFamily="34" charset="0"/>
                <a:ea typeface="Calibri" pitchFamily="34" charset="-122"/>
                <a:cs typeface="Calibri" pitchFamily="34" charset="-120"/>
              </a:rPr>
              <a:t>Suburban and rural: too few fires (8 and 7) to report a full-team time.</a:t>
            </a:r>
            <a:endParaRPr lang="en-US" sz="1400" dirty="0"/>
          </a:p>
        </p:txBody>
      </p:sp>
      <p:sp>
        <p:nvSpPr>
          <p:cNvPr id="1027" name="Text 27"/>
          <p:cNvSpPr txBox="1"/>
          <p:nvPr/>
        </p:nvSpPr>
        <p:spPr>
          <a:xfrm>
            <a:off x="548640" y="5815584"/>
            <a:ext cx="7589520" cy="256032"/>
          </a:xfrm>
          <a:prstGeom prst="rect">
            <a:avLst/>
          </a:prstGeom>
          <a:noFill/>
          <a:ln/>
        </p:spPr>
        <p:txBody>
          <a:bodyPr wrap="square" lIns="0" tIns="0" rIns="0" bIns="0" rtlCol="0" anchor="t"/>
          <a:lstStyle/>
          <a:p>
            <a:pPr marL="0" indent="0">
              <a:buNone/>
            </a:pPr>
            <a:r>
              <a:rPr lang="en-US" sz="1400" dirty="0">
                <a:solidFill>
                  <a:srgbClr val="4F6470"/>
                </a:solidFill>
                <a:latin typeface="Calibri" pitchFamily="34" charset="0"/>
                <a:ea typeface="Calibri" pitchFamily="34" charset="-122"/>
                <a:cs typeface="Calibri" pitchFamily="34" charset="-120"/>
              </a:rPr>
              <a:t>Bar = 2025 time  ·  black line = goal  ·  red = minutes over the goal</a:t>
            </a:r>
            <a:endParaRPr lang="en-US" sz="1400" dirty="0"/>
          </a:p>
        </p:txBody>
      </p:sp>
      <p:sp>
        <p:nvSpPr>
          <p:cNvPr id="1028" name="house fire card"/>
          <p:cNvSpPr/>
          <p:nvPr/>
        </p:nvSpPr>
        <p:spPr>
          <a:xfrm>
            <a:off x="8503920" y="1554480"/>
            <a:ext cx="3136392" cy="2468880"/>
          </a:xfrm>
          <a:prstGeom prst="roundRect">
            <a:avLst>
              <a:gd name="adj" fmla="val 2963"/>
            </a:avLst>
          </a:prstGeom>
          <a:solidFill>
            <a:schemeClr val="bg1"/>
          </a:solidFill>
          <a:ln w="15875">
            <a:solidFill>
              <a:schemeClr val="accent1"/>
            </a:solidFill>
            <a:prstDash val="solid"/>
          </a:ln>
        </p:spPr>
        <p:txBody>
          <a:bodyPr/>
          <a:lstStyle/>
          <a:p>
            <a:endParaRPr lang="en-US"/>
          </a:p>
        </p:txBody>
      </p:sp>
      <p:sp>
        <p:nvSpPr>
          <p:cNvPr id="1029" name="Text 29"/>
          <p:cNvSpPr txBox="1"/>
          <p:nvPr/>
        </p:nvSpPr>
        <p:spPr>
          <a:xfrm>
            <a:off x="8705088" y="1664208"/>
            <a:ext cx="2770632" cy="256032"/>
          </a:xfrm>
          <a:prstGeom prst="rect">
            <a:avLst/>
          </a:prstGeom>
          <a:noFill/>
          <a:ln/>
        </p:spPr>
        <p:txBody>
          <a:bodyPr wrap="square" lIns="0" tIns="0" rIns="0" bIns="0" rtlCol="0" anchor="t"/>
          <a:lstStyle/>
          <a:p>
            <a:pPr marL="0" indent="0">
              <a:buNone/>
            </a:pPr>
            <a:r>
              <a:rPr lang="en-US" sz="1400" b="1" dirty="0">
                <a:solidFill>
                  <a:schemeClr val="accent1"/>
                </a:solidFill>
                <a:latin typeface="Calibri" pitchFamily="34" charset="0"/>
                <a:ea typeface="Calibri" pitchFamily="34" charset="-122"/>
                <a:cs typeface="Calibri" pitchFamily="34" charset="-120"/>
              </a:rPr>
              <a:t>SENT TO A HOUSE FIRE TODAY (ERF)</a:t>
            </a:r>
            <a:endParaRPr lang="en-US" sz="1400" dirty="0"/>
          </a:p>
        </p:txBody>
      </p:sp>
      <p:sp>
        <p:nvSpPr>
          <p:cNvPr id="1030" name="Text 30"/>
          <p:cNvSpPr txBox="1"/>
          <p:nvPr/>
        </p:nvSpPr>
        <p:spPr>
          <a:xfrm>
            <a:off x="8705088" y="1975104"/>
            <a:ext cx="1737360" cy="347472"/>
          </a:xfrm>
          <a:prstGeom prst="rect">
            <a:avLst/>
          </a:prstGeom>
          <a:noFill/>
          <a:ln/>
        </p:spPr>
        <p:txBody>
          <a:bodyPr wrap="square" lIns="0" tIns="0" rIns="0" bIns="0" rtlCol="0" anchor="ctr"/>
          <a:lstStyle/>
          <a:p>
            <a:pPr marL="0" indent="0">
              <a:buNone/>
            </a:pPr>
            <a:r>
              <a:rPr lang="en-US" sz="1600" dirty="0">
                <a:solidFill>
                  <a:schemeClr val="tx1"/>
                </a:solidFill>
                <a:latin typeface="Calibri" pitchFamily="34" charset="0"/>
                <a:ea typeface="Calibri" pitchFamily="34" charset="-122"/>
                <a:cs typeface="Calibri" pitchFamily="34" charset="-120"/>
              </a:rPr>
              <a:t>Reno</a:t>
            </a:r>
            <a:endParaRPr lang="en-US" sz="1600" dirty="0"/>
          </a:p>
        </p:txBody>
      </p:sp>
      <p:sp>
        <p:nvSpPr>
          <p:cNvPr id="1031" name="Text 31"/>
          <p:cNvSpPr txBox="1"/>
          <p:nvPr/>
        </p:nvSpPr>
        <p:spPr>
          <a:xfrm>
            <a:off x="10515600" y="1975104"/>
            <a:ext cx="914400" cy="347472"/>
          </a:xfrm>
          <a:prstGeom prst="rect">
            <a:avLst/>
          </a:prstGeom>
          <a:noFill/>
          <a:ln/>
        </p:spPr>
        <p:txBody>
          <a:bodyPr wrap="square" lIns="0" tIns="0" rIns="0" bIns="0" rtlCol="0" anchor="ctr"/>
          <a:lstStyle/>
          <a:p>
            <a:pPr marL="0" indent="0" algn="r">
              <a:buNone/>
            </a:pPr>
            <a:r>
              <a:rPr lang="en-US" sz="2000" b="1" dirty="0">
                <a:solidFill>
                  <a:schemeClr val="tx2"/>
                </a:solidFill>
                <a:latin typeface="Cambria" pitchFamily="34" charset="0"/>
                <a:ea typeface="Cambria" pitchFamily="34" charset="-122"/>
                <a:cs typeface="Cambria" pitchFamily="34" charset="-120"/>
              </a:rPr>
              <a:t>33</a:t>
            </a:r>
            <a:endParaRPr lang="en-US" sz="2000" dirty="0"/>
          </a:p>
        </p:txBody>
      </p:sp>
      <p:sp>
        <p:nvSpPr>
          <p:cNvPr id="1032" name="Text 32"/>
          <p:cNvSpPr txBox="1"/>
          <p:nvPr/>
        </p:nvSpPr>
        <p:spPr>
          <a:xfrm>
            <a:off x="8705088" y="2359152"/>
            <a:ext cx="1737360" cy="347472"/>
          </a:xfrm>
          <a:prstGeom prst="rect">
            <a:avLst/>
          </a:prstGeom>
          <a:noFill/>
          <a:ln/>
        </p:spPr>
        <p:txBody>
          <a:bodyPr wrap="square" lIns="0" tIns="0" rIns="0" bIns="0" rtlCol="0" anchor="ctr"/>
          <a:lstStyle/>
          <a:p>
            <a:pPr marL="0" indent="0">
              <a:buNone/>
            </a:pPr>
            <a:r>
              <a:rPr lang="en-US" sz="1600" dirty="0">
                <a:solidFill>
                  <a:schemeClr val="tx1"/>
                </a:solidFill>
                <a:latin typeface="Calibri" pitchFamily="34" charset="0"/>
                <a:ea typeface="Calibri" pitchFamily="34" charset="-122"/>
                <a:cs typeface="Calibri" pitchFamily="34" charset="-120"/>
              </a:rPr>
              <a:t>Sparks</a:t>
            </a:r>
            <a:endParaRPr lang="en-US" sz="1600" dirty="0"/>
          </a:p>
        </p:txBody>
      </p:sp>
      <p:sp>
        <p:nvSpPr>
          <p:cNvPr id="1033" name="Text 33"/>
          <p:cNvSpPr txBox="1"/>
          <p:nvPr/>
        </p:nvSpPr>
        <p:spPr>
          <a:xfrm>
            <a:off x="10515600" y="2359152"/>
            <a:ext cx="914400" cy="347472"/>
          </a:xfrm>
          <a:prstGeom prst="rect">
            <a:avLst/>
          </a:prstGeom>
          <a:noFill/>
          <a:ln/>
        </p:spPr>
        <p:txBody>
          <a:bodyPr wrap="square" lIns="0" tIns="0" rIns="0" bIns="0" rtlCol="0" anchor="ctr"/>
          <a:lstStyle/>
          <a:p>
            <a:pPr marL="0" indent="0" algn="r">
              <a:buNone/>
            </a:pPr>
            <a:r>
              <a:rPr lang="en-US" sz="2000" b="1" dirty="0">
                <a:solidFill>
                  <a:schemeClr val="tx2"/>
                </a:solidFill>
                <a:latin typeface="Cambria" pitchFamily="34" charset="0"/>
                <a:ea typeface="Cambria" pitchFamily="34" charset="-122"/>
                <a:cs typeface="Cambria" pitchFamily="34" charset="-120"/>
              </a:rPr>
              <a:t>16</a:t>
            </a:r>
            <a:endParaRPr lang="en-US" sz="2000" dirty="0"/>
          </a:p>
        </p:txBody>
      </p:sp>
      <p:sp>
        <p:nvSpPr>
          <p:cNvPr id="1034" name="Text 34"/>
          <p:cNvSpPr txBox="1"/>
          <p:nvPr/>
        </p:nvSpPr>
        <p:spPr>
          <a:xfrm>
            <a:off x="8705088" y="2743200"/>
            <a:ext cx="1737360" cy="347472"/>
          </a:xfrm>
          <a:prstGeom prst="rect">
            <a:avLst/>
          </a:prstGeom>
          <a:noFill/>
          <a:ln/>
        </p:spPr>
        <p:txBody>
          <a:bodyPr wrap="square" lIns="0" tIns="0" rIns="0" bIns="0" rtlCol="0" anchor="ctr"/>
          <a:lstStyle/>
          <a:p>
            <a:pPr marL="0" indent="0">
              <a:buNone/>
            </a:pPr>
            <a:r>
              <a:rPr lang="en-US" sz="1600" dirty="0">
                <a:solidFill>
                  <a:schemeClr val="tx1"/>
                </a:solidFill>
                <a:latin typeface="Calibri" pitchFamily="34" charset="0"/>
                <a:ea typeface="Calibri" pitchFamily="34" charset="-122"/>
                <a:cs typeface="Calibri" pitchFamily="34" charset="-120"/>
              </a:rPr>
              <a:t>TMFPD</a:t>
            </a:r>
            <a:endParaRPr lang="en-US" sz="1600" dirty="0"/>
          </a:p>
        </p:txBody>
      </p:sp>
      <p:sp>
        <p:nvSpPr>
          <p:cNvPr id="1035" name="Text 35"/>
          <p:cNvSpPr txBox="1"/>
          <p:nvPr/>
        </p:nvSpPr>
        <p:spPr>
          <a:xfrm>
            <a:off x="10515600" y="2743200"/>
            <a:ext cx="914400" cy="347472"/>
          </a:xfrm>
          <a:prstGeom prst="rect">
            <a:avLst/>
          </a:prstGeom>
          <a:noFill/>
          <a:ln/>
        </p:spPr>
        <p:txBody>
          <a:bodyPr wrap="square" lIns="0" tIns="0" rIns="0" bIns="0" rtlCol="0" anchor="ctr"/>
          <a:lstStyle/>
          <a:p>
            <a:pPr marL="0" indent="0" algn="r">
              <a:buNone/>
            </a:pPr>
            <a:r>
              <a:rPr lang="en-US" sz="2000" b="1" dirty="0">
                <a:solidFill>
                  <a:schemeClr val="tx2"/>
                </a:solidFill>
                <a:latin typeface="Cambria" pitchFamily="34" charset="0"/>
                <a:ea typeface="Cambria" pitchFamily="34" charset="-122"/>
                <a:cs typeface="Cambria" pitchFamily="34" charset="-120"/>
              </a:rPr>
              <a:t>16</a:t>
            </a:r>
            <a:endParaRPr lang="en-US" sz="2000" dirty="0"/>
          </a:p>
        </p:txBody>
      </p:sp>
      <p:sp>
        <p:nvSpPr>
          <p:cNvPr id="1036" name="Text 36"/>
          <p:cNvSpPr txBox="1"/>
          <p:nvPr/>
        </p:nvSpPr>
        <p:spPr>
          <a:xfrm>
            <a:off x="8705088" y="3127248"/>
            <a:ext cx="1737360" cy="347472"/>
          </a:xfrm>
          <a:prstGeom prst="rect">
            <a:avLst/>
          </a:prstGeom>
          <a:noFill/>
          <a:ln/>
        </p:spPr>
        <p:txBody>
          <a:bodyPr wrap="square" lIns="0" tIns="0" rIns="0" bIns="0" rtlCol="0" anchor="ctr"/>
          <a:lstStyle/>
          <a:p>
            <a:pPr marL="0" indent="0">
              <a:buNone/>
            </a:pPr>
            <a:r>
              <a:rPr lang="en-US" sz="1600" b="1" dirty="0">
                <a:solidFill>
                  <a:schemeClr val="accent1"/>
                </a:solidFill>
                <a:latin typeface="Calibri" pitchFamily="34" charset="0"/>
                <a:ea typeface="Calibri" pitchFamily="34" charset="-122"/>
                <a:cs typeface="Calibri" pitchFamily="34" charset="-120"/>
              </a:rPr>
              <a:t>NFPA 1750</a:t>
            </a:r>
            <a:endParaRPr lang="en-US" sz="1600" dirty="0"/>
          </a:p>
        </p:txBody>
      </p:sp>
      <p:sp>
        <p:nvSpPr>
          <p:cNvPr id="1037" name="Text 37"/>
          <p:cNvSpPr txBox="1"/>
          <p:nvPr/>
        </p:nvSpPr>
        <p:spPr>
          <a:xfrm>
            <a:off x="10515600" y="3127248"/>
            <a:ext cx="914400" cy="347472"/>
          </a:xfrm>
          <a:prstGeom prst="rect">
            <a:avLst/>
          </a:prstGeom>
          <a:noFill/>
          <a:ln/>
        </p:spPr>
        <p:txBody>
          <a:bodyPr wrap="square" lIns="0" tIns="0" rIns="0" bIns="0" rtlCol="0" anchor="ctr"/>
          <a:lstStyle/>
          <a:p>
            <a:pPr marL="0" indent="0" algn="r">
              <a:buNone/>
            </a:pPr>
            <a:r>
              <a:rPr lang="en-US" sz="2000" b="1" dirty="0">
                <a:solidFill>
                  <a:schemeClr val="accent1"/>
                </a:solidFill>
                <a:latin typeface="Cambria" pitchFamily="34" charset="0"/>
                <a:ea typeface="Cambria" pitchFamily="34" charset="-122"/>
                <a:cs typeface="Cambria" pitchFamily="34" charset="-120"/>
              </a:rPr>
              <a:t>21</a:t>
            </a:r>
            <a:endParaRPr lang="en-US" sz="2000" dirty="0"/>
          </a:p>
        </p:txBody>
      </p:sp>
      <p:sp>
        <p:nvSpPr>
          <p:cNvPr id="1038" name="Text 38"/>
          <p:cNvSpPr txBox="1"/>
          <p:nvPr/>
        </p:nvSpPr>
        <p:spPr>
          <a:xfrm>
            <a:off x="8705088" y="3493008"/>
            <a:ext cx="2770632" cy="475488"/>
          </a:xfrm>
          <a:prstGeom prst="rect">
            <a:avLst/>
          </a:prstGeom>
          <a:noFill/>
          <a:ln/>
        </p:spPr>
        <p:txBody>
          <a:bodyPr wrap="square" lIns="0" tIns="0" rIns="0" bIns="0" rtlCol="0" anchor="t"/>
          <a:lstStyle/>
          <a:p>
            <a:pPr marL="0" indent="0">
              <a:buNone/>
            </a:pPr>
            <a:r>
              <a:rPr lang="en-US" sz="1400" i="1" dirty="0">
                <a:solidFill>
                  <a:schemeClr val="accent2"/>
                </a:solidFill>
                <a:latin typeface="Calibri" pitchFamily="34" charset="0"/>
                <a:ea typeface="Calibri" pitchFamily="34" charset="-122"/>
                <a:cs typeface="Calibri" pitchFamily="34" charset="-120"/>
              </a:rPr>
              <a:t>Opportunity: one regional standard by risk level.</a:t>
            </a:r>
            <a:endParaRPr lang="en-US" sz="1400" dirty="0"/>
          </a:p>
        </p:txBody>
      </p:sp>
      <p:sp>
        <p:nvSpPr>
          <p:cNvPr id="1039" name="staffing note"/>
          <p:cNvSpPr/>
          <p:nvPr/>
        </p:nvSpPr>
        <p:spPr>
          <a:xfrm>
            <a:off x="8503920" y="4160520"/>
            <a:ext cx="3136392" cy="1847088"/>
          </a:xfrm>
          <a:prstGeom prst="roundRect">
            <a:avLst>
              <a:gd name="adj" fmla="val 3960"/>
            </a:avLst>
          </a:prstGeom>
          <a:solidFill>
            <a:schemeClr val="tx2"/>
          </a:solidFill>
          <a:ln/>
        </p:spPr>
        <p:txBody>
          <a:bodyPr/>
          <a:lstStyle/>
          <a:p>
            <a:endParaRPr lang="en-US"/>
          </a:p>
        </p:txBody>
      </p:sp>
      <p:sp>
        <p:nvSpPr>
          <p:cNvPr id="1040" name="Text 40"/>
          <p:cNvSpPr txBox="1"/>
          <p:nvPr/>
        </p:nvSpPr>
        <p:spPr>
          <a:xfrm>
            <a:off x="8705088" y="4270248"/>
            <a:ext cx="2770632" cy="310896"/>
          </a:xfrm>
          <a:prstGeom prst="rect">
            <a:avLst/>
          </a:prstGeom>
          <a:noFill/>
          <a:ln/>
        </p:spPr>
        <p:txBody>
          <a:bodyPr wrap="square" lIns="0" tIns="0" rIns="0" bIns="0" rtlCol="0" anchor="t"/>
          <a:lstStyle/>
          <a:p>
            <a:pPr marL="0" indent="0">
              <a:buNone/>
            </a:pPr>
            <a:r>
              <a:rPr lang="en-US" sz="1700" b="1" dirty="0">
                <a:solidFill>
                  <a:schemeClr val="accent3"/>
                </a:solidFill>
                <a:latin typeface="Cambria" pitchFamily="34" charset="0"/>
                <a:ea typeface="Cambria" pitchFamily="34" charset="-122"/>
                <a:cs typeface="Cambria" pitchFamily="34" charset="-120"/>
              </a:rPr>
              <a:t>3- vs. 4-person staffing</a:t>
            </a:r>
            <a:endParaRPr lang="en-US" sz="1700" dirty="0"/>
          </a:p>
        </p:txBody>
      </p:sp>
      <p:sp>
        <p:nvSpPr>
          <p:cNvPr id="1041" name="Text 41"/>
          <p:cNvSpPr txBox="1"/>
          <p:nvPr/>
        </p:nvSpPr>
        <p:spPr>
          <a:xfrm>
            <a:off x="8705088" y="4636008"/>
            <a:ext cx="2770632" cy="1280160"/>
          </a:xfrm>
          <a:prstGeom prst="rect">
            <a:avLst/>
          </a:prstGeom>
          <a:noFill/>
          <a:ln/>
        </p:spPr>
        <p:txBody>
          <a:bodyPr wrap="square" lIns="0" tIns="0" rIns="0" bIns="0" rtlCol="0" anchor="t"/>
          <a:lstStyle/>
          <a:p>
            <a:pPr marL="0" indent="0">
              <a:buNone/>
            </a:pPr>
            <a:r>
              <a:rPr lang="en-US" sz="1600" dirty="0">
                <a:solidFill>
                  <a:schemeClr val="bg1"/>
                </a:solidFill>
                <a:latin typeface="Calibri" pitchFamily="34" charset="0"/>
                <a:ea typeface="Calibri" pitchFamily="34" charset="-122"/>
                <a:cs typeface="Calibri" pitchFamily="34" charset="-120"/>
              </a:rPr>
              <a:t>Three-person companies may need more arriving companies to reach the same team size, which can delay a full fire team (ERF).</a:t>
            </a:r>
            <a:endParaRPr lang="en-US" sz="1600" dirty="0"/>
          </a:p>
        </p:txBody>
      </p:sp>
      <p:sp>
        <p:nvSpPr>
          <p:cNvPr id="1042" name="Slide number"/>
          <p:cNvSpPr txBox="1"/>
          <p:nvPr/>
        </p:nvSpPr>
        <p:spPr>
          <a:xfrm>
            <a:off x="11475720" y="6492240"/>
            <a:ext cx="411480" cy="246888"/>
          </a:xfrm>
          <a:prstGeom prst="rect">
            <a:avLst/>
          </a:prstGeom>
          <a:noFill/>
        </p:spPr>
        <p:txBody>
          <a:bodyPr wrap="square" lIns="0" tIns="0" rIns="0" bIns="0"/>
          <a:lstStyle/>
          <a:p>
            <a:pPr algn="ctr">
              <a:spcAft>
                <a:spcPts val="0"/>
              </a:spcAft>
            </a:pPr>
            <a:r>
              <a:rPr lang="en-US" sz="1200" b="0">
                <a:solidFill>
                  <a:srgbClr val="48606B"/>
                </a:solidFill>
                <a:latin typeface="Calibri"/>
              </a:rPr>
              <a:t>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p:cNvSpPr txBox="1">
            <a:spLocks noGrp="1"/>
          </p:cNvSpPr>
          <p:nvPr>
            <p:ph type="title"/>
          </p:nvPr>
        </p:nvSpPr>
        <p:spPr>
          <a:xfrm>
            <a:off x="594360" y="438912"/>
            <a:ext cx="10972800" cy="685800"/>
          </a:xfrm>
          <a:prstGeom prst="rect">
            <a:avLst/>
          </a:prstGeom>
          <a:noFill/>
        </p:spPr>
        <p:txBody>
          <a:bodyPr wrap="square" lIns="0" tIns="0" rIns="0" bIns="0">
            <a:spAutoFit/>
          </a:bodyPr>
          <a:lstStyle/>
          <a:p>
            <a:pPr marL="0" indent="0" algn="l"/>
            <a:r>
              <a:rPr lang="en-US" sz="3800" b="1" dirty="0">
                <a:solidFill>
                  <a:srgbClr val="22333B"/>
                </a:solidFill>
                <a:latin typeface="Cambria"/>
              </a:rPr>
              <a:t>Choosing Response-Time Objectives</a:t>
            </a:r>
          </a:p>
        </p:txBody>
      </p:sp>
      <p:sp>
        <p:nvSpPr>
          <p:cNvPr id="5" name="TextBox 4"/>
          <p:cNvSpPr txBox="1"/>
          <p:nvPr/>
        </p:nvSpPr>
        <p:spPr>
          <a:xfrm>
            <a:off x="594360" y="5596128"/>
            <a:ext cx="7543800" cy="274320"/>
          </a:xfrm>
          <a:prstGeom prst="rect">
            <a:avLst/>
          </a:prstGeom>
          <a:noFill/>
        </p:spPr>
        <p:txBody>
          <a:bodyPr wrap="square" lIns="0" tIns="0" rIns="0" bIns="0">
            <a:spAutoFit/>
          </a:bodyPr>
          <a:lstStyle/>
          <a:p>
            <a:pPr marL="0" indent="0" algn="l"/>
            <a:r>
              <a:rPr lang="en-US" sz="1300" b="0" i="1" dirty="0">
                <a:solidFill>
                  <a:srgbClr val="48606B"/>
                </a:solidFill>
                <a:latin typeface="Calibri"/>
              </a:rPr>
              <a:t>Source: Chapter 19, Table 19-2. Track = measure and publish; a target is set once agency dispatch clocks are aligned.</a:t>
            </a:r>
          </a:p>
        </p:txBody>
      </p:sp>
      <p:sp>
        <p:nvSpPr>
          <p:cNvPr id="500" name="Text 0"/>
          <p:cNvSpPr txBox="1"/>
          <p:nvPr/>
        </p:nvSpPr>
        <p:spPr>
          <a:xfrm>
            <a:off x="594360" y="1170432"/>
            <a:ext cx="10972800" cy="411480"/>
          </a:xfrm>
          <a:prstGeom prst="rect">
            <a:avLst/>
          </a:prstGeom>
          <a:noFill/>
          <a:ln/>
        </p:spPr>
        <p:txBody>
          <a:bodyPr wrap="square" lIns="0" tIns="0" rIns="0" bIns="0" rtlCol="0" anchor="t"/>
          <a:lstStyle/>
          <a:p>
            <a:pPr marL="0" indent="0">
              <a:buNone/>
            </a:pPr>
            <a:r>
              <a:rPr lang="en-US" sz="1600" i="1" dirty="0">
                <a:solidFill>
                  <a:schemeClr val="accent2"/>
                </a:solidFill>
                <a:latin typeface="Calibri" pitchFamily="34" charset="0"/>
                <a:ea typeface="Calibri" pitchFamily="34" charset="-122"/>
                <a:cs typeface="Calibri" pitchFamily="34" charset="-120"/>
              </a:rPr>
              <a:t>Proposed 90th-percentile objectives: the longest each step should take on 9 of every 10 calls.</a:t>
            </a:r>
            <a:endParaRPr lang="en-US" sz="1600" dirty="0"/>
          </a:p>
        </p:txBody>
      </p:sp>
      <p:graphicFrame>
        <p:nvGraphicFramePr>
          <p:cNvPr id="3" name="Table 0"/>
          <p:cNvGraphicFramePr>
            <a:graphicFrameLocks noGrp="1"/>
          </p:cNvGraphicFramePr>
          <p:nvPr>
            <p:extLst>
              <p:ext uri="{D42A27DB-BD31-4B8C-83A1-F6EECF244321}">
                <p14:modId xmlns:p14="http://schemas.microsoft.com/office/powerpoint/2010/main" val="3577738530"/>
              </p:ext>
            </p:extLst>
          </p:nvPr>
        </p:nvGraphicFramePr>
        <p:xfrm>
          <a:off x="594360" y="1645920"/>
          <a:ext cx="7543800" cy="3749040"/>
        </p:xfrm>
        <a:graphic>
          <a:graphicData uri="http://schemas.openxmlformats.org/drawingml/2006/table">
            <a:tbl>
              <a:tblPr/>
              <a:tblGrid>
                <a:gridCol w="2240280">
                  <a:extLst>
                    <a:ext uri="{9D8B030D-6E8A-4147-A177-3AD203B41FA5}">
                      <a16:colId xmlns:a16="http://schemas.microsoft.com/office/drawing/2014/main" val="20000"/>
                    </a:ext>
                  </a:extLst>
                </a:gridCol>
                <a:gridCol w="1691640">
                  <a:extLst>
                    <a:ext uri="{9D8B030D-6E8A-4147-A177-3AD203B41FA5}">
                      <a16:colId xmlns:a16="http://schemas.microsoft.com/office/drawing/2014/main" val="20001"/>
                    </a:ext>
                  </a:extLst>
                </a:gridCol>
                <a:gridCol w="1691640">
                  <a:extLst>
                    <a:ext uri="{9D8B030D-6E8A-4147-A177-3AD203B41FA5}">
                      <a16:colId xmlns:a16="http://schemas.microsoft.com/office/drawing/2014/main" val="20002"/>
                    </a:ext>
                  </a:extLst>
                </a:gridCol>
                <a:gridCol w="1920240">
                  <a:extLst>
                    <a:ext uri="{9D8B030D-6E8A-4147-A177-3AD203B41FA5}">
                      <a16:colId xmlns:a16="http://schemas.microsoft.com/office/drawing/2014/main" val="20003"/>
                    </a:ext>
                  </a:extLst>
                </a:gridCol>
              </a:tblGrid>
              <a:tr h="457200">
                <a:tc>
                  <a:txBody>
                    <a:bodyPr/>
                    <a:lstStyle/>
                    <a:p>
                      <a:pPr marL="0" indent="0" algn="l">
                        <a:buNone/>
                      </a:pPr>
                      <a:r>
                        <a:rPr lang="en-US" sz="1500" b="1" dirty="0">
                          <a:solidFill>
                            <a:srgbClr val="FFFFFF"/>
                          </a:solidFill>
                          <a:latin typeface="Calibri" pitchFamily="34" charset="0"/>
                          <a:ea typeface="Calibri" pitchFamily="34" charset="-122"/>
                          <a:cs typeface="Calibri" pitchFamily="34" charset="-120"/>
                        </a:rPr>
                        <a:t>Response step</a:t>
                      </a:r>
                      <a:endParaRPr lang="en-US" sz="1500" dirty="0">
                        <a:latin typeface="Calibri" charset="0"/>
                        <a:ea typeface="Calibri" charset="0"/>
                        <a:cs typeface="Calibri" charset="0"/>
                      </a:endParaRPr>
                    </a:p>
                  </a:txBody>
                  <a:tcPr marT="36576" marB="36576" anchor="ctr">
                    <a:lnL w="0" cap="flat" cmpd="sng" algn="ctr">
                      <a:noFill/>
                    </a:lnL>
                    <a:lnR w="0" cap="flat" cmpd="sng" algn="ctr">
                      <a:noFill/>
                    </a:lnR>
                    <a:lnT w="0" cap="flat" cmpd="sng" algn="ctr">
                      <a:noFill/>
                    </a:lnT>
                    <a:lnB w="0" cap="flat" cmpd="sng" algn="ctr">
                      <a:noFill/>
                    </a:lnB>
                    <a:solidFill>
                      <a:srgbClr val="263238"/>
                    </a:solidFill>
                  </a:tcPr>
                </a:tc>
                <a:tc>
                  <a:txBody>
                    <a:bodyPr/>
                    <a:lstStyle/>
                    <a:p>
                      <a:pPr marL="0" indent="0" algn="ctr">
                        <a:buNone/>
                      </a:pPr>
                      <a:r>
                        <a:rPr lang="en-US" sz="1500" b="1" dirty="0">
                          <a:solidFill>
                            <a:srgbClr val="FFFFFF"/>
                          </a:solidFill>
                          <a:latin typeface="Calibri" pitchFamily="34" charset="0"/>
                          <a:ea typeface="Calibri" pitchFamily="34" charset="-122"/>
                          <a:cs typeface="Calibri" pitchFamily="34" charset="-120"/>
                        </a:rPr>
                        <a:t>Near term</a:t>
                      </a:r>
                      <a:endParaRPr lang="en-US" sz="1500" dirty="0">
                        <a:latin typeface="Calibri" charset="0"/>
                        <a:ea typeface="Calibri" charset="0"/>
                        <a:cs typeface="Calibri" charset="0"/>
                      </a:endParaRPr>
                    </a:p>
                  </a:txBody>
                  <a:tcPr marT="36576" marB="36576" anchor="ctr">
                    <a:lnL w="0" cap="flat" cmpd="sng" algn="ctr">
                      <a:noFill/>
                    </a:lnL>
                    <a:lnR w="0" cap="flat" cmpd="sng" algn="ctr">
                      <a:noFill/>
                    </a:lnR>
                    <a:lnT w="0" cap="flat" cmpd="sng" algn="ctr">
                      <a:noFill/>
                    </a:lnT>
                    <a:lnB w="0" cap="flat" cmpd="sng" algn="ctr">
                      <a:noFill/>
                    </a:lnB>
                    <a:solidFill>
                      <a:srgbClr val="4F7D5C"/>
                    </a:solidFill>
                  </a:tcPr>
                </a:tc>
                <a:tc>
                  <a:txBody>
                    <a:bodyPr/>
                    <a:lstStyle/>
                    <a:p>
                      <a:pPr marL="0" indent="0" algn="ctr">
                        <a:buNone/>
                      </a:pPr>
                      <a:r>
                        <a:rPr lang="en-US" sz="1500" b="1" dirty="0">
                          <a:solidFill>
                            <a:srgbClr val="FFFFFF"/>
                          </a:solidFill>
                          <a:latin typeface="Calibri" pitchFamily="34" charset="0"/>
                          <a:ea typeface="Calibri" pitchFamily="34" charset="-122"/>
                          <a:cs typeface="Calibri" pitchFamily="34" charset="-120"/>
                        </a:rPr>
                        <a:t>Medium term</a:t>
                      </a:r>
                      <a:endParaRPr lang="en-US" sz="1500" dirty="0">
                        <a:latin typeface="Calibri" charset="0"/>
                        <a:ea typeface="Calibri" charset="0"/>
                        <a:cs typeface="Calibri" charset="0"/>
                      </a:endParaRPr>
                    </a:p>
                  </a:txBody>
                  <a:tcPr marT="36576" marB="36576" anchor="ctr">
                    <a:lnL w="0" cap="flat" cmpd="sng" algn="ctr">
                      <a:noFill/>
                    </a:lnL>
                    <a:lnR w="0" cap="flat" cmpd="sng" algn="ctr">
                      <a:noFill/>
                    </a:lnR>
                    <a:lnT w="0" cap="flat" cmpd="sng" algn="ctr">
                      <a:noFill/>
                    </a:lnT>
                    <a:lnB w="0" cap="flat" cmpd="sng" algn="ctr">
                      <a:noFill/>
                    </a:lnB>
                    <a:solidFill>
                      <a:srgbClr val="456F80"/>
                    </a:solidFill>
                  </a:tcPr>
                </a:tc>
                <a:tc>
                  <a:txBody>
                    <a:bodyPr/>
                    <a:lstStyle/>
                    <a:p>
                      <a:pPr marL="0" indent="0" algn="ctr">
                        <a:buNone/>
                      </a:pPr>
                      <a:r>
                        <a:rPr lang="en-US" sz="1500" b="1" dirty="0">
                          <a:solidFill>
                            <a:srgbClr val="FFFFFF"/>
                          </a:solidFill>
                          <a:latin typeface="Calibri" pitchFamily="34" charset="0"/>
                          <a:ea typeface="Calibri" pitchFamily="34" charset="-122"/>
                          <a:cs typeface="Calibri" pitchFamily="34" charset="-120"/>
                        </a:rPr>
                        <a:t>Long-term goal</a:t>
                      </a:r>
                      <a:endParaRPr lang="en-US" sz="1500" dirty="0">
                        <a:latin typeface="Calibri" charset="0"/>
                        <a:ea typeface="Calibri" charset="0"/>
                        <a:cs typeface="Calibri" charset="0"/>
                      </a:endParaRPr>
                    </a:p>
                  </a:txBody>
                  <a:tcPr marT="36576" marB="36576" anchor="ctr">
                    <a:lnL w="0" cap="flat" cmpd="sng" algn="ctr">
                      <a:noFill/>
                    </a:lnL>
                    <a:lnR w="0" cap="flat" cmpd="sng" algn="ctr">
                      <a:noFill/>
                    </a:lnR>
                    <a:lnT w="0" cap="flat" cmpd="sng" algn="ctr">
                      <a:noFill/>
                    </a:lnT>
                    <a:lnB w="0" cap="flat" cmpd="sng" algn="ctr">
                      <a:noFill/>
                    </a:lnB>
                    <a:solidFill>
                      <a:srgbClr val="B5452A"/>
                    </a:solidFill>
                  </a:tcPr>
                </a:tc>
                <a:extLst>
                  <a:ext uri="{0D108BD9-81ED-4DB2-BD59-A6C34878D82A}">
                    <a16:rowId xmlns:a16="http://schemas.microsoft.com/office/drawing/2014/main" val="10000"/>
                  </a:ext>
                </a:extLst>
              </a:tr>
              <a:tr h="365760">
                <a:tc>
                  <a:txBody>
                    <a:bodyPr/>
                    <a:lstStyle/>
                    <a:p>
                      <a:pPr marL="0" indent="0" algn="l">
                        <a:buNone/>
                      </a:pPr>
                      <a:r>
                        <a:rPr lang="en-US" sz="1600" dirty="0">
                          <a:solidFill>
                            <a:srgbClr val="1E262B"/>
                          </a:solidFill>
                          <a:latin typeface="Calibri" pitchFamily="34" charset="0"/>
                          <a:ea typeface="Calibri" pitchFamily="34" charset="-122"/>
                          <a:cs typeface="Calibri" pitchFamily="34" charset="-120"/>
                        </a:rPr>
                        <a:t>Call processing</a:t>
                      </a:r>
                      <a:endParaRPr lang="en-US" sz="1600" dirty="0">
                        <a:latin typeface="Calibri" charset="0"/>
                        <a:ea typeface="Calibri" charset="0"/>
                        <a:cs typeface="Calibri" charset="0"/>
                      </a:endParaRPr>
                    </a:p>
                  </a:txBody>
                  <a:tcPr marT="36576" marB="36576" anchor="ctr">
                    <a:lnL w="12700" cap="flat" cmpd="sng" algn="ctr">
                      <a:solidFill>
                        <a:srgbClr val="D5DCE0"/>
                      </a:solidFill>
                      <a:prstDash val="solid"/>
                      <a:round/>
                      <a:headEnd type="none" w="med" len="med"/>
                      <a:tailEnd type="none" w="med" len="med"/>
                    </a:lnL>
                    <a:lnR w="12700" cap="flat" cmpd="sng" algn="ctr">
                      <a:solidFill>
                        <a:srgbClr val="D5DCE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D5DCE0"/>
                      </a:solidFill>
                      <a:prstDash val="solid"/>
                      <a:round/>
                      <a:headEnd type="none" w="med" len="med"/>
                      <a:tailEnd type="none" w="med" len="med"/>
                    </a:lnB>
                    <a:solidFill>
                      <a:srgbClr val="EEF2F4"/>
                    </a:solidFill>
                  </a:tcPr>
                </a:tc>
                <a:tc>
                  <a:txBody>
                    <a:bodyPr/>
                    <a:lstStyle/>
                    <a:p>
                      <a:pPr marL="0" indent="0" algn="ctr">
                        <a:buNone/>
                      </a:pPr>
                      <a:r>
                        <a:rPr lang="en-US" sz="1700" b="1" dirty="0">
                          <a:solidFill>
                            <a:srgbClr val="1E262B"/>
                          </a:solidFill>
                          <a:latin typeface="Calibri" pitchFamily="34" charset="0"/>
                          <a:ea typeface="Calibri" pitchFamily="34" charset="-122"/>
                          <a:cs typeface="Calibri" pitchFamily="34" charset="-120"/>
                        </a:rPr>
                        <a:t>2:30</a:t>
                      </a:r>
                      <a:endParaRPr lang="en-US" sz="1700" dirty="0">
                        <a:latin typeface="Calibri" charset="0"/>
                        <a:ea typeface="Calibri" charset="0"/>
                        <a:cs typeface="Calibri" charset="0"/>
                      </a:endParaRPr>
                    </a:p>
                  </a:txBody>
                  <a:tcPr marT="36576" marB="36576" anchor="ctr">
                    <a:lnL w="12700" cap="flat" cmpd="sng" algn="ctr">
                      <a:solidFill>
                        <a:srgbClr val="D5DCE0"/>
                      </a:solidFill>
                      <a:prstDash val="solid"/>
                      <a:round/>
                      <a:headEnd type="none" w="med" len="med"/>
                      <a:tailEnd type="none" w="med" len="med"/>
                    </a:lnL>
                    <a:lnR w="12700" cap="flat" cmpd="sng" algn="ctr">
                      <a:solidFill>
                        <a:srgbClr val="D5DCE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D5DCE0"/>
                      </a:solidFill>
                      <a:prstDash val="solid"/>
                      <a:round/>
                      <a:headEnd type="none" w="med" len="med"/>
                      <a:tailEnd type="none" w="med" len="med"/>
                    </a:lnB>
                    <a:solidFill>
                      <a:srgbClr val="FFFFFF"/>
                    </a:solidFill>
                  </a:tcPr>
                </a:tc>
                <a:tc>
                  <a:txBody>
                    <a:bodyPr/>
                    <a:lstStyle/>
                    <a:p>
                      <a:pPr marL="0" indent="0" algn="ctr">
                        <a:buNone/>
                      </a:pPr>
                      <a:r>
                        <a:rPr lang="en-US" sz="1700" b="1" dirty="0">
                          <a:solidFill>
                            <a:srgbClr val="1E262B"/>
                          </a:solidFill>
                          <a:latin typeface="Calibri" pitchFamily="34" charset="0"/>
                          <a:ea typeface="Calibri" pitchFamily="34" charset="-122"/>
                          <a:cs typeface="Calibri" pitchFamily="34" charset="-120"/>
                        </a:rPr>
                        <a:t>2:00</a:t>
                      </a:r>
                      <a:endParaRPr lang="en-US" sz="1700" dirty="0">
                        <a:latin typeface="Calibri" charset="0"/>
                        <a:ea typeface="Calibri" charset="0"/>
                        <a:cs typeface="Calibri" charset="0"/>
                      </a:endParaRPr>
                    </a:p>
                  </a:txBody>
                  <a:tcPr marT="36576" marB="36576" anchor="ctr">
                    <a:lnL w="12700" cap="flat" cmpd="sng" algn="ctr">
                      <a:solidFill>
                        <a:srgbClr val="D5DCE0"/>
                      </a:solidFill>
                      <a:prstDash val="solid"/>
                      <a:round/>
                      <a:headEnd type="none" w="med" len="med"/>
                      <a:tailEnd type="none" w="med" len="med"/>
                    </a:lnL>
                    <a:lnR w="12700" cap="flat" cmpd="sng" algn="ctr">
                      <a:solidFill>
                        <a:srgbClr val="D5DCE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D5DCE0"/>
                      </a:solidFill>
                      <a:prstDash val="solid"/>
                      <a:round/>
                      <a:headEnd type="none" w="med" len="med"/>
                      <a:tailEnd type="none" w="med" len="med"/>
                    </a:lnB>
                    <a:solidFill>
                      <a:srgbClr val="FFFFFF"/>
                    </a:solidFill>
                  </a:tcPr>
                </a:tc>
                <a:tc>
                  <a:txBody>
                    <a:bodyPr/>
                    <a:lstStyle/>
                    <a:p>
                      <a:pPr marL="0" indent="0" algn="ctr">
                        <a:buNone/>
                      </a:pPr>
                      <a:r>
                        <a:rPr lang="en-US" sz="1700" b="1" dirty="0">
                          <a:solidFill>
                            <a:srgbClr val="B5452A"/>
                          </a:solidFill>
                          <a:latin typeface="Calibri" pitchFamily="34" charset="0"/>
                          <a:ea typeface="Calibri" pitchFamily="34" charset="-122"/>
                          <a:cs typeface="Calibri" pitchFamily="34" charset="-120"/>
                        </a:rPr>
                        <a:t>1:00</a:t>
                      </a:r>
                      <a:endParaRPr lang="en-US" sz="1700" dirty="0">
                        <a:latin typeface="Calibri" charset="0"/>
                        <a:ea typeface="Calibri" charset="0"/>
                        <a:cs typeface="Calibri" charset="0"/>
                      </a:endParaRPr>
                    </a:p>
                  </a:txBody>
                  <a:tcPr marT="36576" marB="36576" anchor="ctr">
                    <a:lnL w="12700" cap="flat" cmpd="sng" algn="ctr">
                      <a:solidFill>
                        <a:srgbClr val="D5DCE0"/>
                      </a:solidFill>
                      <a:prstDash val="solid"/>
                      <a:round/>
                      <a:headEnd type="none" w="med" len="med"/>
                      <a:tailEnd type="none" w="med" len="med"/>
                    </a:lnL>
                    <a:lnR w="12700" cap="flat" cmpd="sng" algn="ctr">
                      <a:solidFill>
                        <a:srgbClr val="D5DCE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D5DCE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65760">
                <a:tc>
                  <a:txBody>
                    <a:bodyPr/>
                    <a:lstStyle/>
                    <a:p>
                      <a:pPr marL="0" indent="0" algn="l">
                        <a:buNone/>
                      </a:pPr>
                      <a:r>
                        <a:rPr lang="en-US" sz="1600" dirty="0">
                          <a:solidFill>
                            <a:srgbClr val="1E262B"/>
                          </a:solidFill>
                          <a:latin typeface="Calibri" pitchFamily="34" charset="0"/>
                          <a:ea typeface="Calibri" pitchFamily="34" charset="-122"/>
                          <a:cs typeface="Calibri" pitchFamily="34" charset="-120"/>
                        </a:rPr>
                        <a:t>Turnout – EMS</a:t>
                      </a:r>
                      <a:endParaRPr lang="en-US" sz="1600" dirty="0">
                        <a:latin typeface="Calibri" charset="0"/>
                        <a:ea typeface="Calibri" charset="0"/>
                        <a:cs typeface="Calibri" charset="0"/>
                      </a:endParaRPr>
                    </a:p>
                  </a:txBody>
                  <a:tcPr marT="36576" marB="36576" anchor="ctr">
                    <a:lnL w="12700" cap="flat" cmpd="sng" algn="ctr">
                      <a:solidFill>
                        <a:srgbClr val="D5DCE0"/>
                      </a:solidFill>
                      <a:prstDash val="solid"/>
                      <a:round/>
                      <a:headEnd type="none" w="med" len="med"/>
                      <a:tailEnd type="none" w="med" len="med"/>
                    </a:lnL>
                    <a:lnR w="12700" cap="flat" cmpd="sng" algn="ctr">
                      <a:solidFill>
                        <a:srgbClr val="D5DCE0"/>
                      </a:solidFill>
                      <a:prstDash val="solid"/>
                      <a:round/>
                      <a:headEnd type="none" w="med" len="med"/>
                      <a:tailEnd type="none" w="med" len="med"/>
                    </a:lnR>
                    <a:lnT w="12700" cap="flat" cmpd="sng" algn="ctr">
                      <a:solidFill>
                        <a:srgbClr val="D5DCE0"/>
                      </a:solidFill>
                      <a:prstDash val="solid"/>
                      <a:round/>
                      <a:headEnd type="none" w="med" len="med"/>
                      <a:tailEnd type="none" w="med" len="med"/>
                    </a:lnT>
                    <a:lnB w="12700" cap="flat" cmpd="sng" algn="ctr">
                      <a:solidFill>
                        <a:srgbClr val="D5DCE0"/>
                      </a:solidFill>
                      <a:prstDash val="solid"/>
                      <a:round/>
                      <a:headEnd type="none" w="med" len="med"/>
                      <a:tailEnd type="none" w="med" len="med"/>
                    </a:lnB>
                    <a:solidFill>
                      <a:srgbClr val="EEF2F4"/>
                    </a:solidFill>
                  </a:tcPr>
                </a:tc>
                <a:tc>
                  <a:txBody>
                    <a:bodyPr/>
                    <a:lstStyle/>
                    <a:p>
                      <a:pPr marL="0" indent="0" algn="ctr">
                        <a:buNone/>
                      </a:pPr>
                      <a:r>
                        <a:rPr lang="en-US" sz="1700" b="1" dirty="0">
                          <a:solidFill>
                            <a:srgbClr val="1E262B"/>
                          </a:solidFill>
                          <a:latin typeface="Calibri" pitchFamily="34" charset="0"/>
                          <a:ea typeface="Calibri" pitchFamily="34" charset="-122"/>
                          <a:cs typeface="Calibri" pitchFamily="34" charset="-120"/>
                        </a:rPr>
                        <a:t>2:30</a:t>
                      </a:r>
                      <a:endParaRPr lang="en-US" sz="1700" dirty="0">
                        <a:latin typeface="Calibri" charset="0"/>
                        <a:ea typeface="Calibri" charset="0"/>
                        <a:cs typeface="Calibri" charset="0"/>
                      </a:endParaRPr>
                    </a:p>
                  </a:txBody>
                  <a:tcPr marT="36576" marB="36576" anchor="ctr">
                    <a:lnL w="12700" cap="flat" cmpd="sng" algn="ctr">
                      <a:solidFill>
                        <a:srgbClr val="D5DCE0"/>
                      </a:solidFill>
                      <a:prstDash val="solid"/>
                      <a:round/>
                      <a:headEnd type="none" w="med" len="med"/>
                      <a:tailEnd type="none" w="med" len="med"/>
                    </a:lnL>
                    <a:lnR w="12700" cap="flat" cmpd="sng" algn="ctr">
                      <a:solidFill>
                        <a:srgbClr val="D5DCE0"/>
                      </a:solidFill>
                      <a:prstDash val="solid"/>
                      <a:round/>
                      <a:headEnd type="none" w="med" len="med"/>
                      <a:tailEnd type="none" w="med" len="med"/>
                    </a:lnR>
                    <a:lnT w="12700" cap="flat" cmpd="sng" algn="ctr">
                      <a:solidFill>
                        <a:srgbClr val="D5DCE0"/>
                      </a:solidFill>
                      <a:prstDash val="solid"/>
                      <a:round/>
                      <a:headEnd type="none" w="med" len="med"/>
                      <a:tailEnd type="none" w="med" len="med"/>
                    </a:lnT>
                    <a:lnB w="12700" cap="flat" cmpd="sng" algn="ctr">
                      <a:solidFill>
                        <a:srgbClr val="D5DCE0"/>
                      </a:solidFill>
                      <a:prstDash val="solid"/>
                      <a:round/>
                      <a:headEnd type="none" w="med" len="med"/>
                      <a:tailEnd type="none" w="med" len="med"/>
                    </a:lnB>
                    <a:solidFill>
                      <a:srgbClr val="FFFFFF"/>
                    </a:solidFill>
                  </a:tcPr>
                </a:tc>
                <a:tc>
                  <a:txBody>
                    <a:bodyPr/>
                    <a:lstStyle/>
                    <a:p>
                      <a:pPr marL="0" indent="0" algn="ctr">
                        <a:buNone/>
                      </a:pPr>
                      <a:r>
                        <a:rPr lang="en-US" sz="1700" b="1" dirty="0">
                          <a:solidFill>
                            <a:srgbClr val="1E262B"/>
                          </a:solidFill>
                          <a:latin typeface="Calibri" pitchFamily="34" charset="0"/>
                          <a:ea typeface="Calibri" pitchFamily="34" charset="-122"/>
                          <a:cs typeface="Calibri" pitchFamily="34" charset="-120"/>
                        </a:rPr>
                        <a:t>2:00</a:t>
                      </a:r>
                      <a:endParaRPr lang="en-US" sz="1700" dirty="0">
                        <a:latin typeface="Calibri" charset="0"/>
                        <a:ea typeface="Calibri" charset="0"/>
                        <a:cs typeface="Calibri" charset="0"/>
                      </a:endParaRPr>
                    </a:p>
                  </a:txBody>
                  <a:tcPr marT="36576" marB="36576" anchor="ctr">
                    <a:lnL w="12700" cap="flat" cmpd="sng" algn="ctr">
                      <a:solidFill>
                        <a:srgbClr val="D5DCE0"/>
                      </a:solidFill>
                      <a:prstDash val="solid"/>
                      <a:round/>
                      <a:headEnd type="none" w="med" len="med"/>
                      <a:tailEnd type="none" w="med" len="med"/>
                    </a:lnL>
                    <a:lnR w="12700" cap="flat" cmpd="sng" algn="ctr">
                      <a:solidFill>
                        <a:srgbClr val="D5DCE0"/>
                      </a:solidFill>
                      <a:prstDash val="solid"/>
                      <a:round/>
                      <a:headEnd type="none" w="med" len="med"/>
                      <a:tailEnd type="none" w="med" len="med"/>
                    </a:lnR>
                    <a:lnT w="12700" cap="flat" cmpd="sng" algn="ctr">
                      <a:solidFill>
                        <a:srgbClr val="D5DCE0"/>
                      </a:solidFill>
                      <a:prstDash val="solid"/>
                      <a:round/>
                      <a:headEnd type="none" w="med" len="med"/>
                      <a:tailEnd type="none" w="med" len="med"/>
                    </a:lnT>
                    <a:lnB w="12700" cap="flat" cmpd="sng" algn="ctr">
                      <a:solidFill>
                        <a:srgbClr val="D5DCE0"/>
                      </a:solidFill>
                      <a:prstDash val="solid"/>
                      <a:round/>
                      <a:headEnd type="none" w="med" len="med"/>
                      <a:tailEnd type="none" w="med" len="med"/>
                    </a:lnB>
                    <a:solidFill>
                      <a:srgbClr val="FFFFFF"/>
                    </a:solidFill>
                  </a:tcPr>
                </a:tc>
                <a:tc>
                  <a:txBody>
                    <a:bodyPr/>
                    <a:lstStyle/>
                    <a:p>
                      <a:pPr marL="0" indent="0" algn="ctr">
                        <a:buNone/>
                      </a:pPr>
                      <a:r>
                        <a:rPr lang="en-US" sz="1700" b="1" dirty="0">
                          <a:solidFill>
                            <a:srgbClr val="B5452A"/>
                          </a:solidFill>
                          <a:latin typeface="Calibri" pitchFamily="34" charset="0"/>
                          <a:ea typeface="Calibri" pitchFamily="34" charset="-122"/>
                          <a:cs typeface="Calibri" pitchFamily="34" charset="-120"/>
                        </a:rPr>
                        <a:t>1:30</a:t>
                      </a:r>
                      <a:endParaRPr lang="en-US" sz="1700" dirty="0">
                        <a:latin typeface="Calibri" charset="0"/>
                        <a:ea typeface="Calibri" charset="0"/>
                        <a:cs typeface="Calibri" charset="0"/>
                      </a:endParaRPr>
                    </a:p>
                  </a:txBody>
                  <a:tcPr marT="36576" marB="36576" anchor="ctr">
                    <a:lnL w="12700" cap="flat" cmpd="sng" algn="ctr">
                      <a:solidFill>
                        <a:srgbClr val="D5DCE0"/>
                      </a:solidFill>
                      <a:prstDash val="solid"/>
                      <a:round/>
                      <a:headEnd type="none" w="med" len="med"/>
                      <a:tailEnd type="none" w="med" len="med"/>
                    </a:lnL>
                    <a:lnR w="12700" cap="flat" cmpd="sng" algn="ctr">
                      <a:solidFill>
                        <a:srgbClr val="D5DCE0"/>
                      </a:solidFill>
                      <a:prstDash val="solid"/>
                      <a:round/>
                      <a:headEnd type="none" w="med" len="med"/>
                      <a:tailEnd type="none" w="med" len="med"/>
                    </a:lnR>
                    <a:lnT w="12700" cap="flat" cmpd="sng" algn="ctr">
                      <a:solidFill>
                        <a:srgbClr val="D5DCE0"/>
                      </a:solidFill>
                      <a:prstDash val="solid"/>
                      <a:round/>
                      <a:headEnd type="none" w="med" len="med"/>
                      <a:tailEnd type="none" w="med" len="med"/>
                    </a:lnT>
                    <a:lnB w="12700" cap="flat" cmpd="sng" algn="ctr">
                      <a:solidFill>
                        <a:srgbClr val="D5DCE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365760">
                <a:tc>
                  <a:txBody>
                    <a:bodyPr/>
                    <a:lstStyle/>
                    <a:p>
                      <a:pPr marL="0" indent="0" algn="l">
                        <a:buNone/>
                      </a:pPr>
                      <a:r>
                        <a:rPr lang="en-US" sz="1600" dirty="0">
                          <a:solidFill>
                            <a:srgbClr val="1E262B"/>
                          </a:solidFill>
                          <a:latin typeface="Calibri" pitchFamily="34" charset="0"/>
                          <a:ea typeface="Calibri" pitchFamily="34" charset="-122"/>
                          <a:cs typeface="Calibri" pitchFamily="34" charset="-120"/>
                        </a:rPr>
                        <a:t>Turnout – fire</a:t>
                      </a:r>
                      <a:endParaRPr lang="en-US" sz="1600" dirty="0">
                        <a:latin typeface="Calibri" charset="0"/>
                        <a:ea typeface="Calibri" charset="0"/>
                        <a:cs typeface="Calibri" charset="0"/>
                      </a:endParaRPr>
                    </a:p>
                  </a:txBody>
                  <a:tcPr marT="36576" marB="36576" anchor="ctr">
                    <a:lnL w="12700" cap="flat" cmpd="sng" algn="ctr">
                      <a:solidFill>
                        <a:srgbClr val="D5DCE0"/>
                      </a:solidFill>
                      <a:prstDash val="solid"/>
                      <a:round/>
                      <a:headEnd type="none" w="med" len="med"/>
                      <a:tailEnd type="none" w="med" len="med"/>
                    </a:lnL>
                    <a:lnR w="12700" cap="flat" cmpd="sng" algn="ctr">
                      <a:solidFill>
                        <a:srgbClr val="D5DCE0"/>
                      </a:solidFill>
                      <a:prstDash val="solid"/>
                      <a:round/>
                      <a:headEnd type="none" w="med" len="med"/>
                      <a:tailEnd type="none" w="med" len="med"/>
                    </a:lnR>
                    <a:lnT w="12700" cap="flat" cmpd="sng" algn="ctr">
                      <a:solidFill>
                        <a:srgbClr val="D5DCE0"/>
                      </a:solidFill>
                      <a:prstDash val="solid"/>
                      <a:round/>
                      <a:headEnd type="none" w="med" len="med"/>
                      <a:tailEnd type="none" w="med" len="med"/>
                    </a:lnT>
                    <a:lnB w="12700" cap="flat" cmpd="sng" algn="ctr">
                      <a:solidFill>
                        <a:srgbClr val="D5DCE0"/>
                      </a:solidFill>
                      <a:prstDash val="solid"/>
                      <a:round/>
                      <a:headEnd type="none" w="med" len="med"/>
                      <a:tailEnd type="none" w="med" len="med"/>
                    </a:lnB>
                    <a:solidFill>
                      <a:srgbClr val="EEF2F4"/>
                    </a:solidFill>
                  </a:tcPr>
                </a:tc>
                <a:tc>
                  <a:txBody>
                    <a:bodyPr/>
                    <a:lstStyle/>
                    <a:p>
                      <a:pPr marL="0" indent="0" algn="ctr">
                        <a:buNone/>
                      </a:pPr>
                      <a:r>
                        <a:rPr lang="en-US" sz="1700" b="1" dirty="0">
                          <a:solidFill>
                            <a:srgbClr val="1E262B"/>
                          </a:solidFill>
                          <a:latin typeface="Calibri" pitchFamily="34" charset="0"/>
                          <a:ea typeface="Calibri" pitchFamily="34" charset="-122"/>
                          <a:cs typeface="Calibri" pitchFamily="34" charset="-120"/>
                        </a:rPr>
                        <a:t>2:20</a:t>
                      </a:r>
                      <a:endParaRPr lang="en-US" sz="1700" dirty="0">
                        <a:latin typeface="Calibri" charset="0"/>
                        <a:ea typeface="Calibri" charset="0"/>
                        <a:cs typeface="Calibri" charset="0"/>
                      </a:endParaRPr>
                    </a:p>
                  </a:txBody>
                  <a:tcPr marT="36576" marB="36576" anchor="ctr">
                    <a:lnL w="12700" cap="flat" cmpd="sng" algn="ctr">
                      <a:solidFill>
                        <a:srgbClr val="D5DCE0"/>
                      </a:solidFill>
                      <a:prstDash val="solid"/>
                      <a:round/>
                      <a:headEnd type="none" w="med" len="med"/>
                      <a:tailEnd type="none" w="med" len="med"/>
                    </a:lnL>
                    <a:lnR w="12700" cap="flat" cmpd="sng" algn="ctr">
                      <a:solidFill>
                        <a:srgbClr val="D5DCE0"/>
                      </a:solidFill>
                      <a:prstDash val="solid"/>
                      <a:round/>
                      <a:headEnd type="none" w="med" len="med"/>
                      <a:tailEnd type="none" w="med" len="med"/>
                    </a:lnR>
                    <a:lnT w="12700" cap="flat" cmpd="sng" algn="ctr">
                      <a:solidFill>
                        <a:srgbClr val="D5DCE0"/>
                      </a:solidFill>
                      <a:prstDash val="solid"/>
                      <a:round/>
                      <a:headEnd type="none" w="med" len="med"/>
                      <a:tailEnd type="none" w="med" len="med"/>
                    </a:lnT>
                    <a:lnB w="12700" cap="flat" cmpd="sng" algn="ctr">
                      <a:solidFill>
                        <a:srgbClr val="D5DCE0"/>
                      </a:solidFill>
                      <a:prstDash val="solid"/>
                      <a:round/>
                      <a:headEnd type="none" w="med" len="med"/>
                      <a:tailEnd type="none" w="med" len="med"/>
                    </a:lnB>
                    <a:solidFill>
                      <a:srgbClr val="FFFFFF"/>
                    </a:solidFill>
                  </a:tcPr>
                </a:tc>
                <a:tc>
                  <a:txBody>
                    <a:bodyPr/>
                    <a:lstStyle/>
                    <a:p>
                      <a:pPr marL="0" indent="0" algn="ctr">
                        <a:buNone/>
                      </a:pPr>
                      <a:r>
                        <a:rPr lang="en-US" sz="1700" b="1" dirty="0">
                          <a:solidFill>
                            <a:srgbClr val="1E262B"/>
                          </a:solidFill>
                          <a:latin typeface="Calibri" pitchFamily="34" charset="0"/>
                          <a:ea typeface="Calibri" pitchFamily="34" charset="-122"/>
                          <a:cs typeface="Calibri" pitchFamily="34" charset="-120"/>
                        </a:rPr>
                        <a:t>1:50</a:t>
                      </a:r>
                      <a:endParaRPr lang="en-US" sz="1700" dirty="0">
                        <a:latin typeface="Calibri" charset="0"/>
                        <a:ea typeface="Calibri" charset="0"/>
                        <a:cs typeface="Calibri" charset="0"/>
                      </a:endParaRPr>
                    </a:p>
                  </a:txBody>
                  <a:tcPr marT="36576" marB="36576" anchor="ctr">
                    <a:lnL w="12700" cap="flat" cmpd="sng" algn="ctr">
                      <a:solidFill>
                        <a:srgbClr val="D5DCE0"/>
                      </a:solidFill>
                      <a:prstDash val="solid"/>
                      <a:round/>
                      <a:headEnd type="none" w="med" len="med"/>
                      <a:tailEnd type="none" w="med" len="med"/>
                    </a:lnL>
                    <a:lnR w="12700" cap="flat" cmpd="sng" algn="ctr">
                      <a:solidFill>
                        <a:srgbClr val="D5DCE0"/>
                      </a:solidFill>
                      <a:prstDash val="solid"/>
                      <a:round/>
                      <a:headEnd type="none" w="med" len="med"/>
                      <a:tailEnd type="none" w="med" len="med"/>
                    </a:lnR>
                    <a:lnT w="12700" cap="flat" cmpd="sng" algn="ctr">
                      <a:solidFill>
                        <a:srgbClr val="D5DCE0"/>
                      </a:solidFill>
                      <a:prstDash val="solid"/>
                      <a:round/>
                      <a:headEnd type="none" w="med" len="med"/>
                      <a:tailEnd type="none" w="med" len="med"/>
                    </a:lnT>
                    <a:lnB w="12700" cap="flat" cmpd="sng" algn="ctr">
                      <a:solidFill>
                        <a:srgbClr val="D5DCE0"/>
                      </a:solidFill>
                      <a:prstDash val="solid"/>
                      <a:round/>
                      <a:headEnd type="none" w="med" len="med"/>
                      <a:tailEnd type="none" w="med" len="med"/>
                    </a:lnB>
                    <a:solidFill>
                      <a:srgbClr val="FFFFFF"/>
                    </a:solidFill>
                  </a:tcPr>
                </a:tc>
                <a:tc>
                  <a:txBody>
                    <a:bodyPr/>
                    <a:lstStyle/>
                    <a:p>
                      <a:pPr marL="0" indent="0" algn="ctr">
                        <a:buNone/>
                      </a:pPr>
                      <a:r>
                        <a:rPr lang="en-US" sz="1700" b="1" dirty="0">
                          <a:solidFill>
                            <a:srgbClr val="B5452A"/>
                          </a:solidFill>
                          <a:latin typeface="Calibri" pitchFamily="34" charset="0"/>
                          <a:ea typeface="Calibri" pitchFamily="34" charset="-122"/>
                          <a:cs typeface="Calibri" pitchFamily="34" charset="-120"/>
                        </a:rPr>
                        <a:t>1:20</a:t>
                      </a:r>
                      <a:endParaRPr lang="en-US" sz="1700" dirty="0">
                        <a:latin typeface="Calibri" charset="0"/>
                        <a:ea typeface="Calibri" charset="0"/>
                        <a:cs typeface="Calibri" charset="0"/>
                      </a:endParaRPr>
                    </a:p>
                  </a:txBody>
                  <a:tcPr marT="36576" marB="36576" anchor="ctr">
                    <a:lnL w="12700" cap="flat" cmpd="sng" algn="ctr">
                      <a:solidFill>
                        <a:srgbClr val="D5DCE0"/>
                      </a:solidFill>
                      <a:prstDash val="solid"/>
                      <a:round/>
                      <a:headEnd type="none" w="med" len="med"/>
                      <a:tailEnd type="none" w="med" len="med"/>
                    </a:lnL>
                    <a:lnR w="12700" cap="flat" cmpd="sng" algn="ctr">
                      <a:solidFill>
                        <a:srgbClr val="D5DCE0"/>
                      </a:solidFill>
                      <a:prstDash val="solid"/>
                      <a:round/>
                      <a:headEnd type="none" w="med" len="med"/>
                      <a:tailEnd type="none" w="med" len="med"/>
                    </a:lnR>
                    <a:lnT w="12700" cap="flat" cmpd="sng" algn="ctr">
                      <a:solidFill>
                        <a:srgbClr val="D5DCE0"/>
                      </a:solidFill>
                      <a:prstDash val="solid"/>
                      <a:round/>
                      <a:headEnd type="none" w="med" len="med"/>
                      <a:tailEnd type="none" w="med" len="med"/>
                    </a:lnT>
                    <a:lnB w="12700" cap="flat" cmpd="sng" algn="ctr">
                      <a:solidFill>
                        <a:srgbClr val="D5DCE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65760">
                <a:tc>
                  <a:txBody>
                    <a:bodyPr/>
                    <a:lstStyle/>
                    <a:p>
                      <a:pPr marL="0" indent="0" algn="l">
                        <a:buNone/>
                      </a:pPr>
                      <a:r>
                        <a:rPr lang="en-US" sz="1600" dirty="0">
                          <a:solidFill>
                            <a:srgbClr val="1E262B"/>
                          </a:solidFill>
                          <a:latin typeface="Calibri" pitchFamily="34" charset="0"/>
                          <a:ea typeface="Calibri" pitchFamily="34" charset="-122"/>
                          <a:cs typeface="Calibri" pitchFamily="34" charset="-120"/>
                        </a:rPr>
                        <a:t>Travel – urban</a:t>
                      </a:r>
                      <a:endParaRPr lang="en-US" sz="1600" dirty="0">
                        <a:latin typeface="Calibri" charset="0"/>
                        <a:ea typeface="Calibri" charset="0"/>
                        <a:cs typeface="Calibri" charset="0"/>
                      </a:endParaRPr>
                    </a:p>
                  </a:txBody>
                  <a:tcPr marT="36576" marB="36576" anchor="ctr">
                    <a:lnL w="12700" cap="flat" cmpd="sng" algn="ctr">
                      <a:solidFill>
                        <a:srgbClr val="D5DCE0"/>
                      </a:solidFill>
                      <a:prstDash val="solid"/>
                      <a:round/>
                      <a:headEnd type="none" w="med" len="med"/>
                      <a:tailEnd type="none" w="med" len="med"/>
                    </a:lnL>
                    <a:lnR w="12700" cap="flat" cmpd="sng" algn="ctr">
                      <a:solidFill>
                        <a:srgbClr val="D5DCE0"/>
                      </a:solidFill>
                      <a:prstDash val="solid"/>
                      <a:round/>
                      <a:headEnd type="none" w="med" len="med"/>
                      <a:tailEnd type="none" w="med" len="med"/>
                    </a:lnR>
                    <a:lnT w="12700" cap="flat" cmpd="sng" algn="ctr">
                      <a:solidFill>
                        <a:srgbClr val="D5DCE0"/>
                      </a:solidFill>
                      <a:prstDash val="solid"/>
                      <a:round/>
                      <a:headEnd type="none" w="med" len="med"/>
                      <a:tailEnd type="none" w="med" len="med"/>
                    </a:lnT>
                    <a:lnB w="12700" cap="flat" cmpd="sng" algn="ctr">
                      <a:solidFill>
                        <a:srgbClr val="D5DCE0"/>
                      </a:solidFill>
                      <a:prstDash val="solid"/>
                      <a:round/>
                      <a:headEnd type="none" w="med" len="med"/>
                      <a:tailEnd type="none" w="med" len="med"/>
                    </a:lnB>
                    <a:solidFill>
                      <a:srgbClr val="EEF2F4"/>
                    </a:solidFill>
                  </a:tcPr>
                </a:tc>
                <a:tc>
                  <a:txBody>
                    <a:bodyPr/>
                    <a:lstStyle/>
                    <a:p>
                      <a:pPr marL="0" indent="0" algn="ctr">
                        <a:buNone/>
                      </a:pPr>
                      <a:r>
                        <a:rPr lang="en-US" sz="1700" b="1" dirty="0">
                          <a:solidFill>
                            <a:srgbClr val="1E262B"/>
                          </a:solidFill>
                          <a:latin typeface="Calibri" pitchFamily="34" charset="0"/>
                          <a:ea typeface="Calibri" pitchFamily="34" charset="-122"/>
                          <a:cs typeface="Calibri" pitchFamily="34" charset="-120"/>
                        </a:rPr>
                        <a:t>8:00</a:t>
                      </a:r>
                      <a:endParaRPr lang="en-US" sz="1700" dirty="0">
                        <a:latin typeface="Calibri" charset="0"/>
                        <a:ea typeface="Calibri" charset="0"/>
                        <a:cs typeface="Calibri" charset="0"/>
                      </a:endParaRPr>
                    </a:p>
                  </a:txBody>
                  <a:tcPr marT="36576" marB="36576" anchor="ctr">
                    <a:lnL w="12700" cap="flat" cmpd="sng" algn="ctr">
                      <a:solidFill>
                        <a:srgbClr val="D5DCE0"/>
                      </a:solidFill>
                      <a:prstDash val="solid"/>
                      <a:round/>
                      <a:headEnd type="none" w="med" len="med"/>
                      <a:tailEnd type="none" w="med" len="med"/>
                    </a:lnL>
                    <a:lnR w="12700" cap="flat" cmpd="sng" algn="ctr">
                      <a:solidFill>
                        <a:srgbClr val="D5DCE0"/>
                      </a:solidFill>
                      <a:prstDash val="solid"/>
                      <a:round/>
                      <a:headEnd type="none" w="med" len="med"/>
                      <a:tailEnd type="none" w="med" len="med"/>
                    </a:lnR>
                    <a:lnT w="12700" cap="flat" cmpd="sng" algn="ctr">
                      <a:solidFill>
                        <a:srgbClr val="D5DCE0"/>
                      </a:solidFill>
                      <a:prstDash val="solid"/>
                      <a:round/>
                      <a:headEnd type="none" w="med" len="med"/>
                      <a:tailEnd type="none" w="med" len="med"/>
                    </a:lnT>
                    <a:lnB w="12700" cap="flat" cmpd="sng" algn="ctr">
                      <a:solidFill>
                        <a:srgbClr val="D5DCE0"/>
                      </a:solidFill>
                      <a:prstDash val="solid"/>
                      <a:round/>
                      <a:headEnd type="none" w="med" len="med"/>
                      <a:tailEnd type="none" w="med" len="med"/>
                    </a:lnB>
                    <a:solidFill>
                      <a:srgbClr val="FFFFFF"/>
                    </a:solidFill>
                  </a:tcPr>
                </a:tc>
                <a:tc>
                  <a:txBody>
                    <a:bodyPr/>
                    <a:lstStyle/>
                    <a:p>
                      <a:pPr marL="0" indent="0" algn="ctr">
                        <a:buNone/>
                      </a:pPr>
                      <a:r>
                        <a:rPr lang="en-US" sz="1700" b="1" dirty="0">
                          <a:solidFill>
                            <a:srgbClr val="1E262B"/>
                          </a:solidFill>
                          <a:latin typeface="Calibri" pitchFamily="34" charset="0"/>
                          <a:ea typeface="Calibri" pitchFamily="34" charset="-122"/>
                          <a:cs typeface="Calibri" pitchFamily="34" charset="-120"/>
                        </a:rPr>
                        <a:t>7:00</a:t>
                      </a:r>
                      <a:endParaRPr lang="en-US" sz="1700" dirty="0">
                        <a:latin typeface="Calibri" charset="0"/>
                        <a:ea typeface="Calibri" charset="0"/>
                        <a:cs typeface="Calibri" charset="0"/>
                      </a:endParaRPr>
                    </a:p>
                  </a:txBody>
                  <a:tcPr marT="36576" marB="36576" anchor="ctr">
                    <a:lnL w="12700" cap="flat" cmpd="sng" algn="ctr">
                      <a:solidFill>
                        <a:srgbClr val="D5DCE0"/>
                      </a:solidFill>
                      <a:prstDash val="solid"/>
                      <a:round/>
                      <a:headEnd type="none" w="med" len="med"/>
                      <a:tailEnd type="none" w="med" len="med"/>
                    </a:lnL>
                    <a:lnR w="12700" cap="flat" cmpd="sng" algn="ctr">
                      <a:solidFill>
                        <a:srgbClr val="D5DCE0"/>
                      </a:solidFill>
                      <a:prstDash val="solid"/>
                      <a:round/>
                      <a:headEnd type="none" w="med" len="med"/>
                      <a:tailEnd type="none" w="med" len="med"/>
                    </a:lnR>
                    <a:lnT w="12700" cap="flat" cmpd="sng" algn="ctr">
                      <a:solidFill>
                        <a:srgbClr val="D5DCE0"/>
                      </a:solidFill>
                      <a:prstDash val="solid"/>
                      <a:round/>
                      <a:headEnd type="none" w="med" len="med"/>
                      <a:tailEnd type="none" w="med" len="med"/>
                    </a:lnT>
                    <a:lnB w="12700" cap="flat" cmpd="sng" algn="ctr">
                      <a:solidFill>
                        <a:srgbClr val="D5DCE0"/>
                      </a:solidFill>
                      <a:prstDash val="solid"/>
                      <a:round/>
                      <a:headEnd type="none" w="med" len="med"/>
                      <a:tailEnd type="none" w="med" len="med"/>
                    </a:lnB>
                    <a:solidFill>
                      <a:srgbClr val="FFFFFF"/>
                    </a:solidFill>
                  </a:tcPr>
                </a:tc>
                <a:tc>
                  <a:txBody>
                    <a:bodyPr/>
                    <a:lstStyle/>
                    <a:p>
                      <a:pPr marL="0" indent="0" algn="ctr">
                        <a:buNone/>
                      </a:pPr>
                      <a:r>
                        <a:rPr lang="en-US" sz="1700" b="1" dirty="0">
                          <a:solidFill>
                            <a:srgbClr val="B5452A"/>
                          </a:solidFill>
                          <a:latin typeface="Calibri" pitchFamily="34" charset="0"/>
                          <a:ea typeface="Calibri" pitchFamily="34" charset="-122"/>
                          <a:cs typeface="Calibri" pitchFamily="34" charset="-120"/>
                        </a:rPr>
                        <a:t>4:00</a:t>
                      </a:r>
                      <a:endParaRPr lang="en-US" sz="1700" dirty="0">
                        <a:latin typeface="Calibri" charset="0"/>
                        <a:ea typeface="Calibri" charset="0"/>
                        <a:cs typeface="Calibri" charset="0"/>
                      </a:endParaRPr>
                    </a:p>
                  </a:txBody>
                  <a:tcPr marT="36576" marB="36576" anchor="ctr">
                    <a:lnL w="12700" cap="flat" cmpd="sng" algn="ctr">
                      <a:solidFill>
                        <a:srgbClr val="D5DCE0"/>
                      </a:solidFill>
                      <a:prstDash val="solid"/>
                      <a:round/>
                      <a:headEnd type="none" w="med" len="med"/>
                      <a:tailEnd type="none" w="med" len="med"/>
                    </a:lnL>
                    <a:lnR w="12700" cap="flat" cmpd="sng" algn="ctr">
                      <a:solidFill>
                        <a:srgbClr val="D5DCE0"/>
                      </a:solidFill>
                      <a:prstDash val="solid"/>
                      <a:round/>
                      <a:headEnd type="none" w="med" len="med"/>
                      <a:tailEnd type="none" w="med" len="med"/>
                    </a:lnR>
                    <a:lnT w="12700" cap="flat" cmpd="sng" algn="ctr">
                      <a:solidFill>
                        <a:srgbClr val="D5DCE0"/>
                      </a:solidFill>
                      <a:prstDash val="solid"/>
                      <a:round/>
                      <a:headEnd type="none" w="med" len="med"/>
                      <a:tailEnd type="none" w="med" len="med"/>
                    </a:lnT>
                    <a:lnB w="12700" cap="flat" cmpd="sng" algn="ctr">
                      <a:solidFill>
                        <a:srgbClr val="D5DCE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365760">
                <a:tc>
                  <a:txBody>
                    <a:bodyPr/>
                    <a:lstStyle/>
                    <a:p>
                      <a:pPr marL="0" indent="0" algn="l">
                        <a:buNone/>
                      </a:pPr>
                      <a:r>
                        <a:rPr lang="en-US" sz="1600" dirty="0">
                          <a:solidFill>
                            <a:srgbClr val="1E262B"/>
                          </a:solidFill>
                          <a:latin typeface="Calibri" pitchFamily="34" charset="0"/>
                          <a:ea typeface="Calibri" pitchFamily="34" charset="-122"/>
                          <a:cs typeface="Calibri" pitchFamily="34" charset="-120"/>
                        </a:rPr>
                        <a:t>Travel – suburban</a:t>
                      </a:r>
                      <a:endParaRPr lang="en-US" sz="1600" dirty="0">
                        <a:latin typeface="Calibri" charset="0"/>
                        <a:ea typeface="Calibri" charset="0"/>
                        <a:cs typeface="Calibri" charset="0"/>
                      </a:endParaRPr>
                    </a:p>
                  </a:txBody>
                  <a:tcPr marT="36576" marB="36576" anchor="ctr">
                    <a:lnL w="12700" cap="flat" cmpd="sng" algn="ctr">
                      <a:solidFill>
                        <a:srgbClr val="D5DCE0"/>
                      </a:solidFill>
                      <a:prstDash val="solid"/>
                      <a:round/>
                      <a:headEnd type="none" w="med" len="med"/>
                      <a:tailEnd type="none" w="med" len="med"/>
                    </a:lnL>
                    <a:lnR w="12700" cap="flat" cmpd="sng" algn="ctr">
                      <a:solidFill>
                        <a:srgbClr val="D5DCE0"/>
                      </a:solidFill>
                      <a:prstDash val="solid"/>
                      <a:round/>
                      <a:headEnd type="none" w="med" len="med"/>
                      <a:tailEnd type="none" w="med" len="med"/>
                    </a:lnR>
                    <a:lnT w="12700" cap="flat" cmpd="sng" algn="ctr">
                      <a:solidFill>
                        <a:srgbClr val="D5DCE0"/>
                      </a:solidFill>
                      <a:prstDash val="solid"/>
                      <a:round/>
                      <a:headEnd type="none" w="med" len="med"/>
                      <a:tailEnd type="none" w="med" len="med"/>
                    </a:lnT>
                    <a:lnB w="12700" cap="flat" cmpd="sng" algn="ctr">
                      <a:solidFill>
                        <a:srgbClr val="D5DCE0"/>
                      </a:solidFill>
                      <a:prstDash val="solid"/>
                      <a:round/>
                      <a:headEnd type="none" w="med" len="med"/>
                      <a:tailEnd type="none" w="med" len="med"/>
                    </a:lnB>
                    <a:solidFill>
                      <a:srgbClr val="EEF2F4"/>
                    </a:solidFill>
                  </a:tcPr>
                </a:tc>
                <a:tc>
                  <a:txBody>
                    <a:bodyPr/>
                    <a:lstStyle/>
                    <a:p>
                      <a:pPr marL="0" indent="0" algn="ctr">
                        <a:buNone/>
                      </a:pPr>
                      <a:r>
                        <a:rPr lang="en-US" sz="1700" b="1" dirty="0">
                          <a:solidFill>
                            <a:srgbClr val="1E262B"/>
                          </a:solidFill>
                          <a:latin typeface="Calibri" pitchFamily="34" charset="0"/>
                          <a:ea typeface="Calibri" pitchFamily="34" charset="-122"/>
                          <a:cs typeface="Calibri" pitchFamily="34" charset="-120"/>
                        </a:rPr>
                        <a:t>9:00</a:t>
                      </a:r>
                      <a:endParaRPr lang="en-US" sz="1700" dirty="0">
                        <a:latin typeface="Calibri" charset="0"/>
                        <a:ea typeface="Calibri" charset="0"/>
                        <a:cs typeface="Calibri" charset="0"/>
                      </a:endParaRPr>
                    </a:p>
                  </a:txBody>
                  <a:tcPr marT="36576" marB="36576" anchor="ctr">
                    <a:lnL w="12700" cap="flat" cmpd="sng" algn="ctr">
                      <a:solidFill>
                        <a:srgbClr val="D5DCE0"/>
                      </a:solidFill>
                      <a:prstDash val="solid"/>
                      <a:round/>
                      <a:headEnd type="none" w="med" len="med"/>
                      <a:tailEnd type="none" w="med" len="med"/>
                    </a:lnL>
                    <a:lnR w="12700" cap="flat" cmpd="sng" algn="ctr">
                      <a:solidFill>
                        <a:srgbClr val="D5DCE0"/>
                      </a:solidFill>
                      <a:prstDash val="solid"/>
                      <a:round/>
                      <a:headEnd type="none" w="med" len="med"/>
                      <a:tailEnd type="none" w="med" len="med"/>
                    </a:lnR>
                    <a:lnT w="12700" cap="flat" cmpd="sng" algn="ctr">
                      <a:solidFill>
                        <a:srgbClr val="D5DCE0"/>
                      </a:solidFill>
                      <a:prstDash val="solid"/>
                      <a:round/>
                      <a:headEnd type="none" w="med" len="med"/>
                      <a:tailEnd type="none" w="med" len="med"/>
                    </a:lnT>
                    <a:lnB w="12700" cap="flat" cmpd="sng" algn="ctr">
                      <a:solidFill>
                        <a:srgbClr val="D5DCE0"/>
                      </a:solidFill>
                      <a:prstDash val="solid"/>
                      <a:round/>
                      <a:headEnd type="none" w="med" len="med"/>
                      <a:tailEnd type="none" w="med" len="med"/>
                    </a:lnB>
                    <a:solidFill>
                      <a:srgbClr val="FFFFFF"/>
                    </a:solidFill>
                  </a:tcPr>
                </a:tc>
                <a:tc>
                  <a:txBody>
                    <a:bodyPr/>
                    <a:lstStyle/>
                    <a:p>
                      <a:pPr marL="0" indent="0" algn="ctr">
                        <a:buNone/>
                      </a:pPr>
                      <a:r>
                        <a:rPr lang="en-US" sz="1700" b="1" dirty="0">
                          <a:solidFill>
                            <a:srgbClr val="1E262B"/>
                          </a:solidFill>
                          <a:latin typeface="Calibri" pitchFamily="34" charset="0"/>
                          <a:ea typeface="Calibri" pitchFamily="34" charset="-122"/>
                          <a:cs typeface="Calibri" pitchFamily="34" charset="-120"/>
                        </a:rPr>
                        <a:t>8:00</a:t>
                      </a:r>
                      <a:endParaRPr lang="en-US" sz="1700" dirty="0">
                        <a:latin typeface="Calibri" charset="0"/>
                        <a:ea typeface="Calibri" charset="0"/>
                        <a:cs typeface="Calibri" charset="0"/>
                      </a:endParaRPr>
                    </a:p>
                  </a:txBody>
                  <a:tcPr marT="36576" marB="36576" anchor="ctr">
                    <a:lnL w="12700" cap="flat" cmpd="sng" algn="ctr">
                      <a:solidFill>
                        <a:srgbClr val="D5DCE0"/>
                      </a:solidFill>
                      <a:prstDash val="solid"/>
                      <a:round/>
                      <a:headEnd type="none" w="med" len="med"/>
                      <a:tailEnd type="none" w="med" len="med"/>
                    </a:lnL>
                    <a:lnR w="12700" cap="flat" cmpd="sng" algn="ctr">
                      <a:solidFill>
                        <a:srgbClr val="D5DCE0"/>
                      </a:solidFill>
                      <a:prstDash val="solid"/>
                      <a:round/>
                      <a:headEnd type="none" w="med" len="med"/>
                      <a:tailEnd type="none" w="med" len="med"/>
                    </a:lnR>
                    <a:lnT w="12700" cap="flat" cmpd="sng" algn="ctr">
                      <a:solidFill>
                        <a:srgbClr val="D5DCE0"/>
                      </a:solidFill>
                      <a:prstDash val="solid"/>
                      <a:round/>
                      <a:headEnd type="none" w="med" len="med"/>
                      <a:tailEnd type="none" w="med" len="med"/>
                    </a:lnT>
                    <a:lnB w="12700" cap="flat" cmpd="sng" algn="ctr">
                      <a:solidFill>
                        <a:srgbClr val="D5DCE0"/>
                      </a:solidFill>
                      <a:prstDash val="solid"/>
                      <a:round/>
                      <a:headEnd type="none" w="med" len="med"/>
                      <a:tailEnd type="none" w="med" len="med"/>
                    </a:lnB>
                    <a:solidFill>
                      <a:srgbClr val="FFFFFF"/>
                    </a:solidFill>
                  </a:tcPr>
                </a:tc>
                <a:tc>
                  <a:txBody>
                    <a:bodyPr/>
                    <a:lstStyle/>
                    <a:p>
                      <a:pPr marL="0" indent="0" algn="ctr">
                        <a:buNone/>
                      </a:pPr>
                      <a:r>
                        <a:rPr lang="en-US" sz="1700" b="1" dirty="0">
                          <a:solidFill>
                            <a:srgbClr val="B5452A"/>
                          </a:solidFill>
                          <a:latin typeface="Calibri" pitchFamily="34" charset="0"/>
                          <a:ea typeface="Calibri" pitchFamily="34" charset="-122"/>
                          <a:cs typeface="Calibri" pitchFamily="34" charset="-120"/>
                        </a:rPr>
                        <a:t>6:00</a:t>
                      </a:r>
                      <a:endParaRPr lang="en-US" sz="1700" dirty="0">
                        <a:latin typeface="Calibri" charset="0"/>
                        <a:ea typeface="Calibri" charset="0"/>
                        <a:cs typeface="Calibri" charset="0"/>
                      </a:endParaRPr>
                    </a:p>
                  </a:txBody>
                  <a:tcPr marT="36576" marB="36576" anchor="ctr">
                    <a:lnL w="12700" cap="flat" cmpd="sng" algn="ctr">
                      <a:solidFill>
                        <a:srgbClr val="D5DCE0"/>
                      </a:solidFill>
                      <a:prstDash val="solid"/>
                      <a:round/>
                      <a:headEnd type="none" w="med" len="med"/>
                      <a:tailEnd type="none" w="med" len="med"/>
                    </a:lnL>
                    <a:lnR w="12700" cap="flat" cmpd="sng" algn="ctr">
                      <a:solidFill>
                        <a:srgbClr val="D5DCE0"/>
                      </a:solidFill>
                      <a:prstDash val="solid"/>
                      <a:round/>
                      <a:headEnd type="none" w="med" len="med"/>
                      <a:tailEnd type="none" w="med" len="med"/>
                    </a:lnR>
                    <a:lnT w="12700" cap="flat" cmpd="sng" algn="ctr">
                      <a:solidFill>
                        <a:srgbClr val="D5DCE0"/>
                      </a:solidFill>
                      <a:prstDash val="solid"/>
                      <a:round/>
                      <a:headEnd type="none" w="med" len="med"/>
                      <a:tailEnd type="none" w="med" len="med"/>
                    </a:lnT>
                    <a:lnB w="12700" cap="flat" cmpd="sng" algn="ctr">
                      <a:solidFill>
                        <a:srgbClr val="D5DCE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65760">
                <a:tc>
                  <a:txBody>
                    <a:bodyPr/>
                    <a:lstStyle/>
                    <a:p>
                      <a:pPr marL="0" indent="0" algn="l">
                        <a:buNone/>
                      </a:pPr>
                      <a:r>
                        <a:rPr lang="en-US" sz="1600" dirty="0">
                          <a:solidFill>
                            <a:srgbClr val="1E262B"/>
                          </a:solidFill>
                          <a:latin typeface="Calibri" pitchFamily="34" charset="0"/>
                          <a:ea typeface="Calibri" pitchFamily="34" charset="-122"/>
                          <a:cs typeface="Calibri" pitchFamily="34" charset="-120"/>
                        </a:rPr>
                        <a:t>Travel – rural / WUI</a:t>
                      </a:r>
                      <a:endParaRPr lang="en-US" sz="1600" dirty="0">
                        <a:latin typeface="Calibri" charset="0"/>
                        <a:ea typeface="Calibri" charset="0"/>
                        <a:cs typeface="Calibri" charset="0"/>
                      </a:endParaRPr>
                    </a:p>
                  </a:txBody>
                  <a:tcPr marT="36576" marB="36576" anchor="ctr">
                    <a:lnL w="12700" cap="flat" cmpd="sng" algn="ctr">
                      <a:solidFill>
                        <a:srgbClr val="D5DCE0"/>
                      </a:solidFill>
                      <a:prstDash val="solid"/>
                      <a:round/>
                      <a:headEnd type="none" w="med" len="med"/>
                      <a:tailEnd type="none" w="med" len="med"/>
                    </a:lnL>
                    <a:lnR w="12700" cap="flat" cmpd="sng" algn="ctr">
                      <a:solidFill>
                        <a:srgbClr val="D5DCE0"/>
                      </a:solidFill>
                      <a:prstDash val="solid"/>
                      <a:round/>
                      <a:headEnd type="none" w="med" len="med"/>
                      <a:tailEnd type="none" w="med" len="med"/>
                    </a:lnR>
                    <a:lnT w="12700" cap="flat" cmpd="sng" algn="ctr">
                      <a:solidFill>
                        <a:srgbClr val="D5DCE0"/>
                      </a:solidFill>
                      <a:prstDash val="solid"/>
                      <a:round/>
                      <a:headEnd type="none" w="med" len="med"/>
                      <a:tailEnd type="none" w="med" len="med"/>
                    </a:lnT>
                    <a:lnB w="12700" cap="flat" cmpd="sng" algn="ctr">
                      <a:solidFill>
                        <a:srgbClr val="D5DCE0"/>
                      </a:solidFill>
                      <a:prstDash val="solid"/>
                      <a:round/>
                      <a:headEnd type="none" w="med" len="med"/>
                      <a:tailEnd type="none" w="med" len="med"/>
                    </a:lnB>
                    <a:solidFill>
                      <a:srgbClr val="EEF2F4"/>
                    </a:solidFill>
                  </a:tcPr>
                </a:tc>
                <a:tc>
                  <a:txBody>
                    <a:bodyPr/>
                    <a:lstStyle/>
                    <a:p>
                      <a:pPr marL="0" indent="0" algn="ctr">
                        <a:buNone/>
                      </a:pPr>
                      <a:r>
                        <a:rPr lang="en-US" sz="1700" b="1" dirty="0">
                          <a:solidFill>
                            <a:srgbClr val="1E262B"/>
                          </a:solidFill>
                          <a:latin typeface="Calibri" pitchFamily="34" charset="0"/>
                          <a:ea typeface="Calibri" pitchFamily="34" charset="-122"/>
                          <a:cs typeface="Calibri" pitchFamily="34" charset="-120"/>
                        </a:rPr>
                        <a:t>14:00</a:t>
                      </a:r>
                      <a:endParaRPr lang="en-US" sz="1700" dirty="0">
                        <a:latin typeface="Calibri" charset="0"/>
                        <a:ea typeface="Calibri" charset="0"/>
                        <a:cs typeface="Calibri" charset="0"/>
                      </a:endParaRPr>
                    </a:p>
                  </a:txBody>
                  <a:tcPr marT="36576" marB="36576" anchor="ctr">
                    <a:lnL w="12700" cap="flat" cmpd="sng" algn="ctr">
                      <a:solidFill>
                        <a:srgbClr val="D5DCE0"/>
                      </a:solidFill>
                      <a:prstDash val="solid"/>
                      <a:round/>
                      <a:headEnd type="none" w="med" len="med"/>
                      <a:tailEnd type="none" w="med" len="med"/>
                    </a:lnL>
                    <a:lnR w="12700" cap="flat" cmpd="sng" algn="ctr">
                      <a:solidFill>
                        <a:srgbClr val="D5DCE0"/>
                      </a:solidFill>
                      <a:prstDash val="solid"/>
                      <a:round/>
                      <a:headEnd type="none" w="med" len="med"/>
                      <a:tailEnd type="none" w="med" len="med"/>
                    </a:lnR>
                    <a:lnT w="12700" cap="flat" cmpd="sng" algn="ctr">
                      <a:solidFill>
                        <a:srgbClr val="D5DCE0"/>
                      </a:solidFill>
                      <a:prstDash val="solid"/>
                      <a:round/>
                      <a:headEnd type="none" w="med" len="med"/>
                      <a:tailEnd type="none" w="med" len="med"/>
                    </a:lnT>
                    <a:lnB w="12700" cap="flat" cmpd="sng" algn="ctr">
                      <a:solidFill>
                        <a:srgbClr val="D5DCE0"/>
                      </a:solidFill>
                      <a:prstDash val="solid"/>
                      <a:round/>
                      <a:headEnd type="none" w="med" len="med"/>
                      <a:tailEnd type="none" w="med" len="med"/>
                    </a:lnB>
                    <a:solidFill>
                      <a:srgbClr val="FFFFFF"/>
                    </a:solidFill>
                  </a:tcPr>
                </a:tc>
                <a:tc>
                  <a:txBody>
                    <a:bodyPr/>
                    <a:lstStyle/>
                    <a:p>
                      <a:pPr marL="0" indent="0" algn="ctr">
                        <a:buNone/>
                      </a:pPr>
                      <a:r>
                        <a:rPr lang="en-US" sz="1700" b="1" dirty="0">
                          <a:solidFill>
                            <a:srgbClr val="1E262B"/>
                          </a:solidFill>
                          <a:latin typeface="Calibri" pitchFamily="34" charset="0"/>
                          <a:ea typeface="Calibri" pitchFamily="34" charset="-122"/>
                          <a:cs typeface="Calibri" pitchFamily="34" charset="-120"/>
                        </a:rPr>
                        <a:t>12:00</a:t>
                      </a:r>
                      <a:endParaRPr lang="en-US" sz="1700" dirty="0">
                        <a:latin typeface="Calibri" charset="0"/>
                        <a:ea typeface="Calibri" charset="0"/>
                        <a:cs typeface="Calibri" charset="0"/>
                      </a:endParaRPr>
                    </a:p>
                  </a:txBody>
                  <a:tcPr marT="36576" marB="36576" anchor="ctr">
                    <a:lnL w="12700" cap="flat" cmpd="sng" algn="ctr">
                      <a:solidFill>
                        <a:srgbClr val="D5DCE0"/>
                      </a:solidFill>
                      <a:prstDash val="solid"/>
                      <a:round/>
                      <a:headEnd type="none" w="med" len="med"/>
                      <a:tailEnd type="none" w="med" len="med"/>
                    </a:lnL>
                    <a:lnR w="12700" cap="flat" cmpd="sng" algn="ctr">
                      <a:solidFill>
                        <a:srgbClr val="D5DCE0"/>
                      </a:solidFill>
                      <a:prstDash val="solid"/>
                      <a:round/>
                      <a:headEnd type="none" w="med" len="med"/>
                      <a:tailEnd type="none" w="med" len="med"/>
                    </a:lnR>
                    <a:lnT w="12700" cap="flat" cmpd="sng" algn="ctr">
                      <a:solidFill>
                        <a:srgbClr val="D5DCE0"/>
                      </a:solidFill>
                      <a:prstDash val="solid"/>
                      <a:round/>
                      <a:headEnd type="none" w="med" len="med"/>
                      <a:tailEnd type="none" w="med" len="med"/>
                    </a:lnT>
                    <a:lnB w="12700" cap="flat" cmpd="sng" algn="ctr">
                      <a:solidFill>
                        <a:srgbClr val="D5DCE0"/>
                      </a:solidFill>
                      <a:prstDash val="solid"/>
                      <a:round/>
                      <a:headEnd type="none" w="med" len="med"/>
                      <a:tailEnd type="none" w="med" len="med"/>
                    </a:lnB>
                    <a:solidFill>
                      <a:srgbClr val="FFFFFF"/>
                    </a:solidFill>
                  </a:tcPr>
                </a:tc>
                <a:tc>
                  <a:txBody>
                    <a:bodyPr/>
                    <a:lstStyle/>
                    <a:p>
                      <a:pPr marL="0" indent="0" algn="ctr">
                        <a:buNone/>
                      </a:pPr>
                      <a:r>
                        <a:rPr lang="en-US" sz="1700" b="1" dirty="0">
                          <a:solidFill>
                            <a:srgbClr val="B5452A"/>
                          </a:solidFill>
                          <a:latin typeface="Calibri" pitchFamily="34" charset="0"/>
                          <a:ea typeface="Calibri" pitchFamily="34" charset="-122"/>
                          <a:cs typeface="Calibri" pitchFamily="34" charset="-120"/>
                        </a:rPr>
                        <a:t>10:00</a:t>
                      </a:r>
                      <a:endParaRPr lang="en-US" sz="1700" dirty="0">
                        <a:latin typeface="Calibri" charset="0"/>
                        <a:ea typeface="Calibri" charset="0"/>
                        <a:cs typeface="Calibri" charset="0"/>
                      </a:endParaRPr>
                    </a:p>
                  </a:txBody>
                  <a:tcPr marT="36576" marB="36576" anchor="ctr">
                    <a:lnL w="12700" cap="flat" cmpd="sng" algn="ctr">
                      <a:solidFill>
                        <a:srgbClr val="D5DCE0"/>
                      </a:solidFill>
                      <a:prstDash val="solid"/>
                      <a:round/>
                      <a:headEnd type="none" w="med" len="med"/>
                      <a:tailEnd type="none" w="med" len="med"/>
                    </a:lnL>
                    <a:lnR w="12700" cap="flat" cmpd="sng" algn="ctr">
                      <a:solidFill>
                        <a:srgbClr val="D5DCE0"/>
                      </a:solidFill>
                      <a:prstDash val="solid"/>
                      <a:round/>
                      <a:headEnd type="none" w="med" len="med"/>
                      <a:tailEnd type="none" w="med" len="med"/>
                    </a:lnR>
                    <a:lnT w="12700" cap="flat" cmpd="sng" algn="ctr">
                      <a:solidFill>
                        <a:srgbClr val="D5DCE0"/>
                      </a:solidFill>
                      <a:prstDash val="solid"/>
                      <a:round/>
                      <a:headEnd type="none" w="med" len="med"/>
                      <a:tailEnd type="none" w="med" len="med"/>
                    </a:lnT>
                    <a:lnB w="12700" cap="flat" cmpd="sng" algn="ctr">
                      <a:solidFill>
                        <a:srgbClr val="D5DCE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365760">
                <a:tc>
                  <a:txBody>
                    <a:bodyPr/>
                    <a:lstStyle/>
                    <a:p>
                      <a:pPr marL="0" indent="0" algn="l">
                        <a:buNone/>
                      </a:pPr>
                      <a:r>
                        <a:rPr lang="en-US" sz="1600" b="1" dirty="0">
                          <a:solidFill>
                            <a:srgbClr val="1E262B"/>
                          </a:solidFill>
                          <a:latin typeface="Calibri" pitchFamily="34" charset="0"/>
                          <a:ea typeface="Calibri" pitchFamily="34" charset="-122"/>
                          <a:cs typeface="Calibri" pitchFamily="34" charset="-120"/>
                        </a:rPr>
                        <a:t>Total – urban</a:t>
                      </a:r>
                      <a:endParaRPr lang="en-US" sz="1600" dirty="0">
                        <a:latin typeface="Calibri" charset="0"/>
                        <a:ea typeface="Calibri" charset="0"/>
                        <a:cs typeface="Calibri" charset="0"/>
                      </a:endParaRPr>
                    </a:p>
                  </a:txBody>
                  <a:tcPr marT="36576" marB="36576" anchor="ctr">
                    <a:lnL w="12700" cap="flat" cmpd="sng" algn="ctr">
                      <a:solidFill>
                        <a:srgbClr val="D5DCE0"/>
                      </a:solidFill>
                      <a:prstDash val="solid"/>
                      <a:round/>
                      <a:headEnd type="none" w="med" len="med"/>
                      <a:tailEnd type="none" w="med" len="med"/>
                    </a:lnL>
                    <a:lnR w="12700" cap="flat" cmpd="sng" algn="ctr">
                      <a:solidFill>
                        <a:srgbClr val="D5DCE0"/>
                      </a:solidFill>
                      <a:prstDash val="solid"/>
                      <a:round/>
                      <a:headEnd type="none" w="med" len="med"/>
                      <a:tailEnd type="none" w="med" len="med"/>
                    </a:lnR>
                    <a:lnT w="12700" cap="flat" cmpd="sng" algn="ctr">
                      <a:solidFill>
                        <a:srgbClr val="D5DCE0"/>
                      </a:solidFill>
                      <a:prstDash val="solid"/>
                      <a:round/>
                      <a:headEnd type="none" w="med" len="med"/>
                      <a:tailEnd type="none" w="med" len="med"/>
                    </a:lnT>
                    <a:lnB w="12700" cap="flat" cmpd="sng" algn="ctr">
                      <a:solidFill>
                        <a:srgbClr val="D5DCE0"/>
                      </a:solidFill>
                      <a:prstDash val="solid"/>
                      <a:round/>
                      <a:headEnd type="none" w="med" len="med"/>
                      <a:tailEnd type="none" w="med" len="med"/>
                    </a:lnB>
                    <a:solidFill>
                      <a:srgbClr val="EEF2F4"/>
                    </a:solidFill>
                  </a:tcPr>
                </a:tc>
                <a:tc>
                  <a:txBody>
                    <a:bodyPr/>
                    <a:lstStyle/>
                    <a:p>
                      <a:pPr marL="0" indent="0" algn="ctr">
                        <a:buNone/>
                      </a:pPr>
                      <a:r>
                        <a:rPr lang="en-US" sz="1500" b="1" i="1" dirty="0">
                          <a:solidFill>
                            <a:srgbClr val="6A7B84"/>
                          </a:solidFill>
                          <a:latin typeface="Calibri" pitchFamily="34" charset="0"/>
                          <a:ea typeface="Calibri" pitchFamily="34" charset="-122"/>
                          <a:cs typeface="Calibri" pitchFamily="34" charset="-120"/>
                        </a:rPr>
                        <a:t>Track →</a:t>
                      </a:r>
                      <a:endParaRPr lang="en-US" sz="1500" dirty="0">
                        <a:latin typeface="Calibri" charset="0"/>
                        <a:ea typeface="Calibri" charset="0"/>
                        <a:cs typeface="Calibri" charset="0"/>
                      </a:endParaRPr>
                    </a:p>
                  </a:txBody>
                  <a:tcPr marT="36576" marB="36576" anchor="ctr">
                    <a:lnL w="12700" cap="flat" cmpd="sng" algn="ctr">
                      <a:solidFill>
                        <a:srgbClr val="D5DCE0"/>
                      </a:solidFill>
                      <a:prstDash val="solid"/>
                      <a:round/>
                      <a:headEnd type="none" w="med" len="med"/>
                      <a:tailEnd type="none" w="med" len="med"/>
                    </a:lnL>
                    <a:lnR w="12700" cap="flat" cmpd="sng" algn="ctr">
                      <a:solidFill>
                        <a:srgbClr val="D5DCE0"/>
                      </a:solidFill>
                      <a:prstDash val="solid"/>
                      <a:round/>
                      <a:headEnd type="none" w="med" len="med"/>
                      <a:tailEnd type="none" w="med" len="med"/>
                    </a:lnR>
                    <a:lnT w="12700" cap="flat" cmpd="sng" algn="ctr">
                      <a:solidFill>
                        <a:srgbClr val="D5DCE0"/>
                      </a:solidFill>
                      <a:prstDash val="solid"/>
                      <a:round/>
                      <a:headEnd type="none" w="med" len="med"/>
                      <a:tailEnd type="none" w="med" len="med"/>
                    </a:lnT>
                    <a:lnB w="12700" cap="flat" cmpd="sng" algn="ctr">
                      <a:solidFill>
                        <a:srgbClr val="D5DCE0"/>
                      </a:solidFill>
                      <a:prstDash val="solid"/>
                      <a:round/>
                      <a:headEnd type="none" w="med" len="med"/>
                      <a:tailEnd type="none" w="med" len="med"/>
                    </a:lnB>
                    <a:solidFill>
                      <a:srgbClr val="F7F3EA"/>
                    </a:solidFill>
                  </a:tcPr>
                </a:tc>
                <a:tc>
                  <a:txBody>
                    <a:bodyPr/>
                    <a:lstStyle/>
                    <a:p>
                      <a:pPr marL="0" indent="0" algn="ctr">
                        <a:buNone/>
                      </a:pPr>
                      <a:r>
                        <a:rPr lang="en-US" sz="1500" b="1" i="1" dirty="0">
                          <a:solidFill>
                            <a:srgbClr val="6A7B84"/>
                          </a:solidFill>
                          <a:latin typeface="Calibri" pitchFamily="34" charset="0"/>
                          <a:ea typeface="Calibri" pitchFamily="34" charset="-122"/>
                          <a:cs typeface="Calibri" pitchFamily="34" charset="-120"/>
                        </a:rPr>
                        <a:t>Set target →</a:t>
                      </a:r>
                      <a:endParaRPr lang="en-US" sz="1500" dirty="0">
                        <a:latin typeface="Calibri" charset="0"/>
                        <a:ea typeface="Calibri" charset="0"/>
                        <a:cs typeface="Calibri" charset="0"/>
                      </a:endParaRPr>
                    </a:p>
                  </a:txBody>
                  <a:tcPr marT="36576" marB="36576" anchor="ctr">
                    <a:lnL w="12700" cap="flat" cmpd="sng" algn="ctr">
                      <a:solidFill>
                        <a:srgbClr val="D5DCE0"/>
                      </a:solidFill>
                      <a:prstDash val="solid"/>
                      <a:round/>
                      <a:headEnd type="none" w="med" len="med"/>
                      <a:tailEnd type="none" w="med" len="med"/>
                    </a:lnL>
                    <a:lnR w="12700" cap="flat" cmpd="sng" algn="ctr">
                      <a:solidFill>
                        <a:srgbClr val="D5DCE0"/>
                      </a:solidFill>
                      <a:prstDash val="solid"/>
                      <a:round/>
                      <a:headEnd type="none" w="med" len="med"/>
                      <a:tailEnd type="none" w="med" len="med"/>
                    </a:lnR>
                    <a:lnT w="12700" cap="flat" cmpd="sng" algn="ctr">
                      <a:solidFill>
                        <a:srgbClr val="D5DCE0"/>
                      </a:solidFill>
                      <a:prstDash val="solid"/>
                      <a:round/>
                      <a:headEnd type="none" w="med" len="med"/>
                      <a:tailEnd type="none" w="med" len="med"/>
                    </a:lnT>
                    <a:lnB w="12700" cap="flat" cmpd="sng" algn="ctr">
                      <a:solidFill>
                        <a:srgbClr val="D5DCE0"/>
                      </a:solidFill>
                      <a:prstDash val="solid"/>
                      <a:round/>
                      <a:headEnd type="none" w="med" len="med"/>
                      <a:tailEnd type="none" w="med" len="med"/>
                    </a:lnB>
                    <a:solidFill>
                      <a:srgbClr val="F7F3EA"/>
                    </a:solidFill>
                  </a:tcPr>
                </a:tc>
                <a:tc>
                  <a:txBody>
                    <a:bodyPr/>
                    <a:lstStyle/>
                    <a:p>
                      <a:pPr marL="0" indent="0" algn="ctr">
                        <a:buNone/>
                      </a:pPr>
                      <a:r>
                        <a:rPr lang="en-US" sz="1700" b="1" dirty="0">
                          <a:solidFill>
                            <a:srgbClr val="B5452A"/>
                          </a:solidFill>
                          <a:latin typeface="Calibri" pitchFamily="34" charset="0"/>
                          <a:ea typeface="Calibri" pitchFamily="34" charset="-122"/>
                          <a:cs typeface="Calibri" pitchFamily="34" charset="-120"/>
                        </a:rPr>
                        <a:t>6:20</a:t>
                      </a:r>
                      <a:endParaRPr lang="en-US" sz="1700" dirty="0">
                        <a:latin typeface="Calibri" charset="0"/>
                        <a:ea typeface="Calibri" charset="0"/>
                        <a:cs typeface="Calibri" charset="0"/>
                      </a:endParaRPr>
                    </a:p>
                  </a:txBody>
                  <a:tcPr marT="36576" marB="36576" anchor="ctr">
                    <a:lnL w="12700" cap="flat" cmpd="sng" algn="ctr">
                      <a:solidFill>
                        <a:srgbClr val="D5DCE0"/>
                      </a:solidFill>
                      <a:prstDash val="solid"/>
                      <a:round/>
                      <a:headEnd type="none" w="med" len="med"/>
                      <a:tailEnd type="none" w="med" len="med"/>
                    </a:lnL>
                    <a:lnR w="12700" cap="flat" cmpd="sng" algn="ctr">
                      <a:solidFill>
                        <a:srgbClr val="D5DCE0"/>
                      </a:solidFill>
                      <a:prstDash val="solid"/>
                      <a:round/>
                      <a:headEnd type="none" w="med" len="med"/>
                      <a:tailEnd type="none" w="med" len="med"/>
                    </a:lnR>
                    <a:lnT w="12700" cap="flat" cmpd="sng" algn="ctr">
                      <a:solidFill>
                        <a:srgbClr val="D5DCE0"/>
                      </a:solidFill>
                      <a:prstDash val="solid"/>
                      <a:round/>
                      <a:headEnd type="none" w="med" len="med"/>
                      <a:tailEnd type="none" w="med" len="med"/>
                    </a:lnT>
                    <a:lnB w="12700" cap="flat" cmpd="sng" algn="ctr">
                      <a:solidFill>
                        <a:srgbClr val="D5DCE0"/>
                      </a:solidFill>
                      <a:prstDash val="solid"/>
                      <a:round/>
                      <a:headEnd type="none" w="med" len="med"/>
                      <a:tailEnd type="none" w="med" len="med"/>
                    </a:lnB>
                    <a:solidFill>
                      <a:srgbClr val="F7F3EA"/>
                    </a:solidFill>
                  </a:tcPr>
                </a:tc>
                <a:extLst>
                  <a:ext uri="{0D108BD9-81ED-4DB2-BD59-A6C34878D82A}">
                    <a16:rowId xmlns:a16="http://schemas.microsoft.com/office/drawing/2014/main" val="10007"/>
                  </a:ext>
                </a:extLst>
              </a:tr>
              <a:tr h="365760">
                <a:tc>
                  <a:txBody>
                    <a:bodyPr/>
                    <a:lstStyle/>
                    <a:p>
                      <a:pPr marL="0" indent="0" algn="l">
                        <a:buNone/>
                      </a:pPr>
                      <a:r>
                        <a:rPr lang="en-US" sz="1600" b="1" dirty="0">
                          <a:solidFill>
                            <a:srgbClr val="1E262B"/>
                          </a:solidFill>
                          <a:latin typeface="Calibri" pitchFamily="34" charset="0"/>
                          <a:ea typeface="Calibri" pitchFamily="34" charset="-122"/>
                          <a:cs typeface="Calibri" pitchFamily="34" charset="-120"/>
                        </a:rPr>
                        <a:t>Total – suburban</a:t>
                      </a:r>
                      <a:endParaRPr lang="en-US" sz="1600" dirty="0">
                        <a:latin typeface="Calibri" charset="0"/>
                        <a:ea typeface="Calibri" charset="0"/>
                        <a:cs typeface="Calibri" charset="0"/>
                      </a:endParaRPr>
                    </a:p>
                  </a:txBody>
                  <a:tcPr marT="36576" marB="36576" anchor="ctr">
                    <a:lnL w="12700" cap="flat" cmpd="sng" algn="ctr">
                      <a:solidFill>
                        <a:srgbClr val="D5DCE0"/>
                      </a:solidFill>
                      <a:prstDash val="solid"/>
                      <a:round/>
                      <a:headEnd type="none" w="med" len="med"/>
                      <a:tailEnd type="none" w="med" len="med"/>
                    </a:lnL>
                    <a:lnR w="12700" cap="flat" cmpd="sng" algn="ctr">
                      <a:solidFill>
                        <a:srgbClr val="D5DCE0"/>
                      </a:solidFill>
                      <a:prstDash val="solid"/>
                      <a:round/>
                      <a:headEnd type="none" w="med" len="med"/>
                      <a:tailEnd type="none" w="med" len="med"/>
                    </a:lnR>
                    <a:lnT w="12700" cap="flat" cmpd="sng" algn="ctr">
                      <a:solidFill>
                        <a:srgbClr val="D5DCE0"/>
                      </a:solidFill>
                      <a:prstDash val="solid"/>
                      <a:round/>
                      <a:headEnd type="none" w="med" len="med"/>
                      <a:tailEnd type="none" w="med" len="med"/>
                    </a:lnT>
                    <a:lnB w="12700" cap="flat" cmpd="sng" algn="ctr">
                      <a:solidFill>
                        <a:srgbClr val="D5DCE0"/>
                      </a:solidFill>
                      <a:prstDash val="solid"/>
                      <a:round/>
                      <a:headEnd type="none" w="med" len="med"/>
                      <a:tailEnd type="none" w="med" len="med"/>
                    </a:lnB>
                    <a:solidFill>
                      <a:srgbClr val="EEF2F4"/>
                    </a:solidFill>
                  </a:tcPr>
                </a:tc>
                <a:tc>
                  <a:txBody>
                    <a:bodyPr/>
                    <a:lstStyle/>
                    <a:p>
                      <a:pPr marL="0" indent="0" algn="ctr">
                        <a:buNone/>
                      </a:pPr>
                      <a:r>
                        <a:rPr lang="en-US" sz="1500" b="1" i="1" dirty="0">
                          <a:solidFill>
                            <a:srgbClr val="6A7B84"/>
                          </a:solidFill>
                          <a:latin typeface="Calibri" pitchFamily="34" charset="0"/>
                          <a:ea typeface="Calibri" pitchFamily="34" charset="-122"/>
                          <a:cs typeface="Calibri" pitchFamily="34" charset="-120"/>
                        </a:rPr>
                        <a:t>Track →</a:t>
                      </a:r>
                      <a:endParaRPr lang="en-US" sz="1500" dirty="0">
                        <a:latin typeface="Calibri" charset="0"/>
                        <a:ea typeface="Calibri" charset="0"/>
                        <a:cs typeface="Calibri" charset="0"/>
                      </a:endParaRPr>
                    </a:p>
                  </a:txBody>
                  <a:tcPr marT="36576" marB="36576" anchor="ctr">
                    <a:lnL w="12700" cap="flat" cmpd="sng" algn="ctr">
                      <a:solidFill>
                        <a:srgbClr val="D5DCE0"/>
                      </a:solidFill>
                      <a:prstDash val="solid"/>
                      <a:round/>
                      <a:headEnd type="none" w="med" len="med"/>
                      <a:tailEnd type="none" w="med" len="med"/>
                    </a:lnL>
                    <a:lnR w="12700" cap="flat" cmpd="sng" algn="ctr">
                      <a:solidFill>
                        <a:srgbClr val="D5DCE0"/>
                      </a:solidFill>
                      <a:prstDash val="solid"/>
                      <a:round/>
                      <a:headEnd type="none" w="med" len="med"/>
                      <a:tailEnd type="none" w="med" len="med"/>
                    </a:lnR>
                    <a:lnT w="12700" cap="flat" cmpd="sng" algn="ctr">
                      <a:solidFill>
                        <a:srgbClr val="D5DCE0"/>
                      </a:solidFill>
                      <a:prstDash val="solid"/>
                      <a:round/>
                      <a:headEnd type="none" w="med" len="med"/>
                      <a:tailEnd type="none" w="med" len="med"/>
                    </a:lnT>
                    <a:lnB w="12700" cap="flat" cmpd="sng" algn="ctr">
                      <a:solidFill>
                        <a:srgbClr val="D5DCE0"/>
                      </a:solidFill>
                      <a:prstDash val="solid"/>
                      <a:round/>
                      <a:headEnd type="none" w="med" len="med"/>
                      <a:tailEnd type="none" w="med" len="med"/>
                    </a:lnB>
                    <a:solidFill>
                      <a:srgbClr val="F7F3EA"/>
                    </a:solidFill>
                  </a:tcPr>
                </a:tc>
                <a:tc>
                  <a:txBody>
                    <a:bodyPr/>
                    <a:lstStyle/>
                    <a:p>
                      <a:pPr marL="0" indent="0" algn="ctr">
                        <a:buNone/>
                      </a:pPr>
                      <a:r>
                        <a:rPr lang="en-US" sz="1500" b="1" i="1" dirty="0">
                          <a:solidFill>
                            <a:srgbClr val="6A7B84"/>
                          </a:solidFill>
                          <a:latin typeface="Calibri" pitchFamily="34" charset="0"/>
                          <a:ea typeface="Calibri" pitchFamily="34" charset="-122"/>
                          <a:cs typeface="Calibri" pitchFamily="34" charset="-120"/>
                        </a:rPr>
                        <a:t>Set target →</a:t>
                      </a:r>
                      <a:endParaRPr lang="en-US" sz="1500" dirty="0">
                        <a:latin typeface="Calibri" charset="0"/>
                        <a:ea typeface="Calibri" charset="0"/>
                        <a:cs typeface="Calibri" charset="0"/>
                      </a:endParaRPr>
                    </a:p>
                  </a:txBody>
                  <a:tcPr marT="36576" marB="36576" anchor="ctr">
                    <a:lnL w="12700" cap="flat" cmpd="sng" algn="ctr">
                      <a:solidFill>
                        <a:srgbClr val="D5DCE0"/>
                      </a:solidFill>
                      <a:prstDash val="solid"/>
                      <a:round/>
                      <a:headEnd type="none" w="med" len="med"/>
                      <a:tailEnd type="none" w="med" len="med"/>
                    </a:lnL>
                    <a:lnR w="12700" cap="flat" cmpd="sng" algn="ctr">
                      <a:solidFill>
                        <a:srgbClr val="D5DCE0"/>
                      </a:solidFill>
                      <a:prstDash val="solid"/>
                      <a:round/>
                      <a:headEnd type="none" w="med" len="med"/>
                      <a:tailEnd type="none" w="med" len="med"/>
                    </a:lnR>
                    <a:lnT w="12700" cap="flat" cmpd="sng" algn="ctr">
                      <a:solidFill>
                        <a:srgbClr val="D5DCE0"/>
                      </a:solidFill>
                      <a:prstDash val="solid"/>
                      <a:round/>
                      <a:headEnd type="none" w="med" len="med"/>
                      <a:tailEnd type="none" w="med" len="med"/>
                    </a:lnT>
                    <a:lnB w="12700" cap="flat" cmpd="sng" algn="ctr">
                      <a:solidFill>
                        <a:srgbClr val="D5DCE0"/>
                      </a:solidFill>
                      <a:prstDash val="solid"/>
                      <a:round/>
                      <a:headEnd type="none" w="med" len="med"/>
                      <a:tailEnd type="none" w="med" len="med"/>
                    </a:lnB>
                    <a:solidFill>
                      <a:srgbClr val="F7F3EA"/>
                    </a:solidFill>
                  </a:tcPr>
                </a:tc>
                <a:tc>
                  <a:txBody>
                    <a:bodyPr/>
                    <a:lstStyle/>
                    <a:p>
                      <a:pPr marL="0" indent="0" algn="ctr">
                        <a:buNone/>
                      </a:pPr>
                      <a:r>
                        <a:rPr lang="en-US" sz="1700" b="1" dirty="0">
                          <a:solidFill>
                            <a:srgbClr val="B5452A"/>
                          </a:solidFill>
                          <a:latin typeface="Calibri" pitchFamily="34" charset="0"/>
                          <a:ea typeface="Calibri" pitchFamily="34" charset="-122"/>
                          <a:cs typeface="Calibri" pitchFamily="34" charset="-120"/>
                        </a:rPr>
                        <a:t>8:20</a:t>
                      </a:r>
                      <a:endParaRPr lang="en-US" sz="1700" dirty="0">
                        <a:latin typeface="Calibri" charset="0"/>
                        <a:ea typeface="Calibri" charset="0"/>
                        <a:cs typeface="Calibri" charset="0"/>
                      </a:endParaRPr>
                    </a:p>
                  </a:txBody>
                  <a:tcPr marT="36576" marB="36576" anchor="ctr">
                    <a:lnL w="12700" cap="flat" cmpd="sng" algn="ctr">
                      <a:solidFill>
                        <a:srgbClr val="D5DCE0"/>
                      </a:solidFill>
                      <a:prstDash val="solid"/>
                      <a:round/>
                      <a:headEnd type="none" w="med" len="med"/>
                      <a:tailEnd type="none" w="med" len="med"/>
                    </a:lnL>
                    <a:lnR w="12700" cap="flat" cmpd="sng" algn="ctr">
                      <a:solidFill>
                        <a:srgbClr val="D5DCE0"/>
                      </a:solidFill>
                      <a:prstDash val="solid"/>
                      <a:round/>
                      <a:headEnd type="none" w="med" len="med"/>
                      <a:tailEnd type="none" w="med" len="med"/>
                    </a:lnR>
                    <a:lnT w="12700" cap="flat" cmpd="sng" algn="ctr">
                      <a:solidFill>
                        <a:srgbClr val="D5DCE0"/>
                      </a:solidFill>
                      <a:prstDash val="solid"/>
                      <a:round/>
                      <a:headEnd type="none" w="med" len="med"/>
                      <a:tailEnd type="none" w="med" len="med"/>
                    </a:lnT>
                    <a:lnB w="12700" cap="flat" cmpd="sng" algn="ctr">
                      <a:solidFill>
                        <a:srgbClr val="D5DCE0"/>
                      </a:solidFill>
                      <a:prstDash val="solid"/>
                      <a:round/>
                      <a:headEnd type="none" w="med" len="med"/>
                      <a:tailEnd type="none" w="med" len="med"/>
                    </a:lnB>
                    <a:solidFill>
                      <a:srgbClr val="F7F3EA"/>
                    </a:solidFill>
                  </a:tcPr>
                </a:tc>
                <a:extLst>
                  <a:ext uri="{0D108BD9-81ED-4DB2-BD59-A6C34878D82A}">
                    <a16:rowId xmlns:a16="http://schemas.microsoft.com/office/drawing/2014/main" val="10008"/>
                  </a:ext>
                </a:extLst>
              </a:tr>
              <a:tr h="365760">
                <a:tc>
                  <a:txBody>
                    <a:bodyPr/>
                    <a:lstStyle/>
                    <a:p>
                      <a:pPr marL="0" indent="0" algn="l">
                        <a:buNone/>
                      </a:pPr>
                      <a:r>
                        <a:rPr lang="en-US" sz="1600" b="1" dirty="0">
                          <a:solidFill>
                            <a:srgbClr val="1E262B"/>
                          </a:solidFill>
                          <a:latin typeface="Calibri" pitchFamily="34" charset="0"/>
                          <a:ea typeface="Calibri" pitchFamily="34" charset="-122"/>
                          <a:cs typeface="Calibri" pitchFamily="34" charset="-120"/>
                        </a:rPr>
                        <a:t>Total – rural / WUI</a:t>
                      </a:r>
                      <a:endParaRPr lang="en-US" sz="1600" dirty="0">
                        <a:latin typeface="Calibri" charset="0"/>
                        <a:ea typeface="Calibri" charset="0"/>
                        <a:cs typeface="Calibri" charset="0"/>
                      </a:endParaRPr>
                    </a:p>
                  </a:txBody>
                  <a:tcPr marT="36576" marB="36576" anchor="ctr">
                    <a:lnL w="12700" cap="flat" cmpd="sng" algn="ctr">
                      <a:solidFill>
                        <a:srgbClr val="D5DCE0"/>
                      </a:solidFill>
                      <a:prstDash val="solid"/>
                      <a:round/>
                      <a:headEnd type="none" w="med" len="med"/>
                      <a:tailEnd type="none" w="med" len="med"/>
                    </a:lnL>
                    <a:lnR w="12700" cap="flat" cmpd="sng" algn="ctr">
                      <a:solidFill>
                        <a:srgbClr val="D5DCE0"/>
                      </a:solidFill>
                      <a:prstDash val="solid"/>
                      <a:round/>
                      <a:headEnd type="none" w="med" len="med"/>
                      <a:tailEnd type="none" w="med" len="med"/>
                    </a:lnR>
                    <a:lnT w="12700" cap="flat" cmpd="sng" algn="ctr">
                      <a:solidFill>
                        <a:srgbClr val="D5DCE0"/>
                      </a:solidFill>
                      <a:prstDash val="solid"/>
                      <a:round/>
                      <a:headEnd type="none" w="med" len="med"/>
                      <a:tailEnd type="none" w="med" len="med"/>
                    </a:lnT>
                    <a:lnB w="12700" cap="flat" cmpd="sng" algn="ctr">
                      <a:solidFill>
                        <a:srgbClr val="D5DCE0"/>
                      </a:solidFill>
                      <a:prstDash val="solid"/>
                      <a:round/>
                      <a:headEnd type="none" w="med" len="med"/>
                      <a:tailEnd type="none" w="med" len="med"/>
                    </a:lnB>
                    <a:solidFill>
                      <a:srgbClr val="EEF2F4"/>
                    </a:solidFill>
                  </a:tcPr>
                </a:tc>
                <a:tc>
                  <a:txBody>
                    <a:bodyPr/>
                    <a:lstStyle/>
                    <a:p>
                      <a:pPr marL="0" indent="0" algn="ctr">
                        <a:buNone/>
                      </a:pPr>
                      <a:r>
                        <a:rPr lang="en-US" sz="1500" b="1" i="1" dirty="0">
                          <a:solidFill>
                            <a:srgbClr val="6A7B84"/>
                          </a:solidFill>
                          <a:latin typeface="Calibri" pitchFamily="34" charset="0"/>
                          <a:ea typeface="Calibri" pitchFamily="34" charset="-122"/>
                          <a:cs typeface="Calibri" pitchFamily="34" charset="-120"/>
                        </a:rPr>
                        <a:t>Track →</a:t>
                      </a:r>
                      <a:endParaRPr lang="en-US" sz="1500" dirty="0">
                        <a:latin typeface="Calibri" charset="0"/>
                        <a:ea typeface="Calibri" charset="0"/>
                        <a:cs typeface="Calibri" charset="0"/>
                      </a:endParaRPr>
                    </a:p>
                  </a:txBody>
                  <a:tcPr marT="36576" marB="36576" anchor="ctr">
                    <a:lnL w="12700" cap="flat" cmpd="sng" algn="ctr">
                      <a:solidFill>
                        <a:srgbClr val="D5DCE0"/>
                      </a:solidFill>
                      <a:prstDash val="solid"/>
                      <a:round/>
                      <a:headEnd type="none" w="med" len="med"/>
                      <a:tailEnd type="none" w="med" len="med"/>
                    </a:lnL>
                    <a:lnR w="12700" cap="flat" cmpd="sng" algn="ctr">
                      <a:solidFill>
                        <a:srgbClr val="D5DCE0"/>
                      </a:solidFill>
                      <a:prstDash val="solid"/>
                      <a:round/>
                      <a:headEnd type="none" w="med" len="med"/>
                      <a:tailEnd type="none" w="med" len="med"/>
                    </a:lnR>
                    <a:lnT w="12700" cap="flat" cmpd="sng" algn="ctr">
                      <a:solidFill>
                        <a:srgbClr val="D5DCE0"/>
                      </a:solidFill>
                      <a:prstDash val="solid"/>
                      <a:round/>
                      <a:headEnd type="none" w="med" len="med"/>
                      <a:tailEnd type="none" w="med" len="med"/>
                    </a:lnT>
                    <a:lnB w="12700" cap="flat" cmpd="sng" algn="ctr">
                      <a:solidFill>
                        <a:srgbClr val="D5DCE0"/>
                      </a:solidFill>
                      <a:prstDash val="solid"/>
                      <a:round/>
                      <a:headEnd type="none" w="med" len="med"/>
                      <a:tailEnd type="none" w="med" len="med"/>
                    </a:lnB>
                    <a:solidFill>
                      <a:srgbClr val="F7F3EA"/>
                    </a:solidFill>
                  </a:tcPr>
                </a:tc>
                <a:tc>
                  <a:txBody>
                    <a:bodyPr/>
                    <a:lstStyle/>
                    <a:p>
                      <a:pPr marL="0" indent="0" algn="ctr">
                        <a:buNone/>
                      </a:pPr>
                      <a:r>
                        <a:rPr lang="en-US" sz="1500" b="1" i="1" dirty="0">
                          <a:solidFill>
                            <a:srgbClr val="6A7B84"/>
                          </a:solidFill>
                          <a:latin typeface="Calibri" pitchFamily="34" charset="0"/>
                          <a:ea typeface="Calibri" pitchFamily="34" charset="-122"/>
                          <a:cs typeface="Calibri" pitchFamily="34" charset="-120"/>
                        </a:rPr>
                        <a:t>Set target →</a:t>
                      </a:r>
                      <a:endParaRPr lang="en-US" sz="1500" dirty="0">
                        <a:latin typeface="Calibri" charset="0"/>
                        <a:ea typeface="Calibri" charset="0"/>
                        <a:cs typeface="Calibri" charset="0"/>
                      </a:endParaRPr>
                    </a:p>
                  </a:txBody>
                  <a:tcPr marT="36576" marB="36576" anchor="ctr">
                    <a:lnL w="12700" cap="flat" cmpd="sng" algn="ctr">
                      <a:solidFill>
                        <a:srgbClr val="D5DCE0"/>
                      </a:solidFill>
                      <a:prstDash val="solid"/>
                      <a:round/>
                      <a:headEnd type="none" w="med" len="med"/>
                      <a:tailEnd type="none" w="med" len="med"/>
                    </a:lnL>
                    <a:lnR w="12700" cap="flat" cmpd="sng" algn="ctr">
                      <a:solidFill>
                        <a:srgbClr val="D5DCE0"/>
                      </a:solidFill>
                      <a:prstDash val="solid"/>
                      <a:round/>
                      <a:headEnd type="none" w="med" len="med"/>
                      <a:tailEnd type="none" w="med" len="med"/>
                    </a:lnR>
                    <a:lnT w="12700" cap="flat" cmpd="sng" algn="ctr">
                      <a:solidFill>
                        <a:srgbClr val="D5DCE0"/>
                      </a:solidFill>
                      <a:prstDash val="solid"/>
                      <a:round/>
                      <a:headEnd type="none" w="med" len="med"/>
                      <a:tailEnd type="none" w="med" len="med"/>
                    </a:lnT>
                    <a:lnB w="12700" cap="flat" cmpd="sng" algn="ctr">
                      <a:solidFill>
                        <a:srgbClr val="D5DCE0"/>
                      </a:solidFill>
                      <a:prstDash val="solid"/>
                      <a:round/>
                      <a:headEnd type="none" w="med" len="med"/>
                      <a:tailEnd type="none" w="med" len="med"/>
                    </a:lnB>
                    <a:solidFill>
                      <a:srgbClr val="F7F3EA"/>
                    </a:solidFill>
                  </a:tcPr>
                </a:tc>
                <a:tc>
                  <a:txBody>
                    <a:bodyPr/>
                    <a:lstStyle/>
                    <a:p>
                      <a:pPr marL="0" indent="0" algn="ctr">
                        <a:buNone/>
                      </a:pPr>
                      <a:r>
                        <a:rPr lang="en-US" sz="1700" b="1" dirty="0">
                          <a:solidFill>
                            <a:srgbClr val="B5452A"/>
                          </a:solidFill>
                          <a:latin typeface="Calibri" pitchFamily="34" charset="0"/>
                          <a:ea typeface="Calibri" pitchFamily="34" charset="-122"/>
                          <a:cs typeface="Calibri" pitchFamily="34" charset="-120"/>
                        </a:rPr>
                        <a:t>12:20</a:t>
                      </a:r>
                      <a:endParaRPr lang="en-US" sz="1700" dirty="0">
                        <a:latin typeface="Calibri" charset="0"/>
                        <a:ea typeface="Calibri" charset="0"/>
                        <a:cs typeface="Calibri" charset="0"/>
                      </a:endParaRPr>
                    </a:p>
                  </a:txBody>
                  <a:tcPr marT="36576" marB="36576" anchor="ctr">
                    <a:lnL w="12700" cap="flat" cmpd="sng" algn="ctr">
                      <a:solidFill>
                        <a:srgbClr val="D5DCE0"/>
                      </a:solidFill>
                      <a:prstDash val="solid"/>
                      <a:round/>
                      <a:headEnd type="none" w="med" len="med"/>
                      <a:tailEnd type="none" w="med" len="med"/>
                    </a:lnL>
                    <a:lnR w="12700" cap="flat" cmpd="sng" algn="ctr">
                      <a:solidFill>
                        <a:srgbClr val="D5DCE0"/>
                      </a:solidFill>
                      <a:prstDash val="solid"/>
                      <a:round/>
                      <a:headEnd type="none" w="med" len="med"/>
                      <a:tailEnd type="none" w="med" len="med"/>
                    </a:lnR>
                    <a:lnT w="12700" cap="flat" cmpd="sng" algn="ctr">
                      <a:solidFill>
                        <a:srgbClr val="D5DCE0"/>
                      </a:solidFill>
                      <a:prstDash val="solid"/>
                      <a:round/>
                      <a:headEnd type="none" w="med" len="med"/>
                      <a:tailEnd type="none" w="med" len="med"/>
                    </a:lnT>
                    <a:lnB w="12700" cap="flat" cmpd="sng" algn="ctr">
                      <a:solidFill>
                        <a:srgbClr val="D5DCE0"/>
                      </a:solidFill>
                      <a:prstDash val="solid"/>
                      <a:round/>
                      <a:headEnd type="none" w="med" len="med"/>
                      <a:tailEnd type="none" w="med" len="med"/>
                    </a:lnB>
                    <a:solidFill>
                      <a:srgbClr val="F7F3EA"/>
                    </a:solidFill>
                  </a:tcPr>
                </a:tc>
                <a:extLst>
                  <a:ext uri="{0D108BD9-81ED-4DB2-BD59-A6C34878D82A}">
                    <a16:rowId xmlns:a16="http://schemas.microsoft.com/office/drawing/2014/main" val="10009"/>
                  </a:ext>
                </a:extLst>
              </a:tr>
            </a:tbl>
          </a:graphicData>
        </a:graphic>
      </p:graphicFrame>
      <p:sp>
        <p:nvSpPr>
          <p:cNvPr id="1001" name="ERF card"/>
          <p:cNvSpPr/>
          <p:nvPr/>
        </p:nvSpPr>
        <p:spPr>
          <a:xfrm>
            <a:off x="8366760" y="1645920"/>
            <a:ext cx="3246120" cy="2240280"/>
          </a:xfrm>
          <a:prstGeom prst="roundRect">
            <a:avLst>
              <a:gd name="adj" fmla="val 2254"/>
            </a:avLst>
          </a:prstGeom>
          <a:solidFill>
            <a:schemeClr val="bg2"/>
          </a:solidFill>
          <a:ln/>
        </p:spPr>
        <p:txBody>
          <a:bodyPr/>
          <a:lstStyle/>
          <a:p>
            <a:endParaRPr lang="en-US"/>
          </a:p>
        </p:txBody>
      </p:sp>
      <p:sp>
        <p:nvSpPr>
          <p:cNvPr id="1002" name="Text 2"/>
          <p:cNvSpPr txBox="1"/>
          <p:nvPr/>
        </p:nvSpPr>
        <p:spPr>
          <a:xfrm>
            <a:off x="8549640" y="1783080"/>
            <a:ext cx="2880360" cy="329184"/>
          </a:xfrm>
          <a:prstGeom prst="rect">
            <a:avLst/>
          </a:prstGeom>
          <a:noFill/>
          <a:ln/>
        </p:spPr>
        <p:txBody>
          <a:bodyPr wrap="square" lIns="0" tIns="0" rIns="0" bIns="0" rtlCol="0" anchor="t"/>
          <a:lstStyle/>
          <a:p>
            <a:pPr marL="0" indent="0">
              <a:buNone/>
            </a:pPr>
            <a:r>
              <a:rPr lang="en-US" sz="1800" b="1" dirty="0">
                <a:solidFill>
                  <a:schemeClr val="tx2"/>
                </a:solidFill>
                <a:latin typeface="Cambria" pitchFamily="34" charset="0"/>
                <a:ea typeface="Cambria" pitchFamily="34" charset="-122"/>
                <a:cs typeface="Cambria" pitchFamily="34" charset="-120"/>
              </a:rPr>
              <a:t>Full Fire Team (ERF)</a:t>
            </a:r>
            <a:endParaRPr lang="en-US" sz="1800" dirty="0"/>
          </a:p>
        </p:txBody>
      </p:sp>
      <p:sp>
        <p:nvSpPr>
          <p:cNvPr id="1003" name="Text 3"/>
          <p:cNvSpPr txBox="1"/>
          <p:nvPr/>
        </p:nvSpPr>
        <p:spPr>
          <a:xfrm>
            <a:off x="8549640" y="2194560"/>
            <a:ext cx="2880360" cy="1600200"/>
          </a:xfrm>
          <a:prstGeom prst="rect">
            <a:avLst/>
          </a:prstGeom>
          <a:noFill/>
          <a:ln/>
        </p:spPr>
        <p:txBody>
          <a:bodyPr wrap="square" lIns="0" tIns="0" rIns="0" bIns="0" rtlCol="0" anchor="t"/>
          <a:lstStyle/>
          <a:p>
            <a:pPr marL="0" indent="0">
              <a:spcAft>
                <a:spcPts val="700"/>
              </a:spcAft>
              <a:buNone/>
            </a:pPr>
            <a:r>
              <a:rPr lang="en-US" sz="1600" b="1" dirty="0">
                <a:solidFill>
                  <a:srgbClr val="6A7B84"/>
                </a:solidFill>
                <a:latin typeface="Calibri" pitchFamily="34" charset="0"/>
                <a:ea typeface="Calibri" pitchFamily="34" charset="-122"/>
                <a:cs typeface="Calibri" pitchFamily="34" charset="-120"/>
              </a:rPr>
              <a:t>NFPA 1750/Study Goal: </a:t>
            </a:r>
            <a:r>
              <a:rPr lang="en-US" sz="1600" dirty="0">
                <a:solidFill>
                  <a:schemeClr val="tx1"/>
                </a:solidFill>
                <a:latin typeface="Calibri" pitchFamily="34" charset="0"/>
                <a:ea typeface="Calibri" pitchFamily="34" charset="-122"/>
                <a:cs typeface="Calibri" pitchFamily="34" charset="-120"/>
              </a:rPr>
              <a:t>21 personnel for a low-hazard house fire; 10:20 total, urban.</a:t>
            </a:r>
            <a:endParaRPr lang="en-US" sz="1600" dirty="0"/>
          </a:p>
          <a:p>
            <a:pPr marL="0" indent="0">
              <a:spcAft>
                <a:spcPts val="700"/>
              </a:spcAft>
              <a:buNone/>
            </a:pPr>
            <a:r>
              <a:rPr lang="en-US" sz="1600" b="1" dirty="0">
                <a:solidFill>
                  <a:srgbClr val="6A7B84"/>
                </a:solidFill>
                <a:latin typeface="Calibri" pitchFamily="34" charset="0"/>
                <a:ea typeface="Calibri" pitchFamily="34" charset="-122"/>
                <a:cs typeface="Calibri" pitchFamily="34" charset="-120"/>
              </a:rPr>
              <a:t>Study goal: </a:t>
            </a:r>
            <a:r>
              <a:rPr lang="en-US" sz="1600" dirty="0">
                <a:solidFill>
                  <a:schemeClr val="tx1"/>
                </a:solidFill>
                <a:latin typeface="Calibri" pitchFamily="34" charset="0"/>
                <a:ea typeface="Calibri" pitchFamily="34" charset="-122"/>
                <a:cs typeface="Calibri" pitchFamily="34" charset="-120"/>
              </a:rPr>
              <a:t>12:00 suburban; 15:00–20:00 rural.</a:t>
            </a:r>
            <a:endParaRPr lang="en-US" sz="1600" dirty="0"/>
          </a:p>
        </p:txBody>
      </p:sp>
      <p:sp>
        <p:nvSpPr>
          <p:cNvPr id="1004" name="decide card"/>
          <p:cNvSpPr/>
          <p:nvPr/>
        </p:nvSpPr>
        <p:spPr>
          <a:xfrm>
            <a:off x="8366760" y="4069080"/>
            <a:ext cx="3246120" cy="1325880"/>
          </a:xfrm>
          <a:prstGeom prst="roundRect">
            <a:avLst>
              <a:gd name="adj" fmla="val 8421"/>
            </a:avLst>
          </a:prstGeom>
          <a:solidFill>
            <a:schemeClr val="tx2"/>
          </a:solidFill>
          <a:ln/>
        </p:spPr>
        <p:txBody>
          <a:bodyPr/>
          <a:lstStyle/>
          <a:p>
            <a:endParaRPr lang="en-US"/>
          </a:p>
        </p:txBody>
      </p:sp>
      <p:sp>
        <p:nvSpPr>
          <p:cNvPr id="1005" name="Text 5"/>
          <p:cNvSpPr txBox="1"/>
          <p:nvPr/>
        </p:nvSpPr>
        <p:spPr>
          <a:xfrm>
            <a:off x="8549640" y="4206240"/>
            <a:ext cx="2880360" cy="310896"/>
          </a:xfrm>
          <a:prstGeom prst="rect">
            <a:avLst/>
          </a:prstGeom>
          <a:noFill/>
          <a:ln/>
        </p:spPr>
        <p:txBody>
          <a:bodyPr wrap="square" lIns="0" tIns="0" rIns="0" bIns="0" rtlCol="0" anchor="t"/>
          <a:lstStyle/>
          <a:p>
            <a:pPr marL="0" indent="0">
              <a:buNone/>
            </a:pPr>
            <a:r>
              <a:rPr lang="en-US" sz="1700" b="1" dirty="0">
                <a:solidFill>
                  <a:schemeClr val="accent3"/>
                </a:solidFill>
                <a:latin typeface="Cambria" pitchFamily="34" charset="0"/>
                <a:ea typeface="Cambria" pitchFamily="34" charset="-122"/>
                <a:cs typeface="Cambria" pitchFamily="34" charset="-120"/>
              </a:rPr>
              <a:t>What leaders decide</a:t>
            </a:r>
            <a:endParaRPr lang="en-US" sz="1700" dirty="0"/>
          </a:p>
        </p:txBody>
      </p:sp>
      <p:sp>
        <p:nvSpPr>
          <p:cNvPr id="1006" name="Text 6"/>
          <p:cNvSpPr txBox="1"/>
          <p:nvPr/>
        </p:nvSpPr>
        <p:spPr>
          <a:xfrm>
            <a:off x="8549640" y="4553712"/>
            <a:ext cx="2880360" cy="731520"/>
          </a:xfrm>
          <a:prstGeom prst="rect">
            <a:avLst/>
          </a:prstGeom>
          <a:noFill/>
          <a:ln/>
        </p:spPr>
        <p:txBody>
          <a:bodyPr wrap="square" lIns="0" tIns="0" rIns="0" bIns="0" rtlCol="0" anchor="t"/>
          <a:lstStyle/>
          <a:p>
            <a:pPr marL="0" indent="0">
              <a:buNone/>
            </a:pPr>
            <a:r>
              <a:rPr lang="en-US" sz="1500" dirty="0">
                <a:solidFill>
                  <a:schemeClr val="bg1"/>
                </a:solidFill>
                <a:latin typeface="Calibri" pitchFamily="34" charset="0"/>
                <a:ea typeface="Calibri" pitchFamily="34" charset="-122"/>
                <a:cs typeface="Calibri" pitchFamily="34" charset="-120"/>
              </a:rPr>
              <a:t>Which objectives to adopt, and the funded plan to reach each step.</a:t>
            </a:r>
            <a:endParaRPr lang="en-US" sz="1500" dirty="0"/>
          </a:p>
        </p:txBody>
      </p:sp>
      <p:sp>
        <p:nvSpPr>
          <p:cNvPr id="1007" name="Slide number"/>
          <p:cNvSpPr txBox="1"/>
          <p:nvPr/>
        </p:nvSpPr>
        <p:spPr>
          <a:xfrm>
            <a:off x="11475720" y="6492240"/>
            <a:ext cx="411480" cy="246888"/>
          </a:xfrm>
          <a:prstGeom prst="rect">
            <a:avLst/>
          </a:prstGeom>
          <a:noFill/>
        </p:spPr>
        <p:txBody>
          <a:bodyPr wrap="square" lIns="0" tIns="0" rIns="0" bIns="0"/>
          <a:lstStyle/>
          <a:p>
            <a:pPr algn="ctr">
              <a:spcAft>
                <a:spcPts val="0"/>
              </a:spcAft>
            </a:pPr>
            <a:r>
              <a:rPr lang="en-US" sz="1200" b="0">
                <a:solidFill>
                  <a:srgbClr val="48606B"/>
                </a:solidFill>
                <a:latin typeface="Calibri"/>
              </a:rPr>
              <a:t>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4">
    <p:bg>
      <p:bgPr>
        <a:solidFill>
          <a:srgbClr val="22333B"/>
        </a:solidFill>
        <a:effectLst/>
      </p:bgPr>
    </p:bg>
    <p:spTree>
      <p:nvGrpSpPr>
        <p:cNvPr id="1" name=""/>
        <p:cNvGrpSpPr/>
        <p:nvPr/>
      </p:nvGrpSpPr>
      <p:grpSpPr>
        <a:xfrm>
          <a:off x="0" y="0"/>
          <a:ext cx="0" cy="0"/>
          <a:chOff x="0" y="0"/>
          <a:chExt cx="0" cy="0"/>
        </a:xfrm>
      </p:grpSpPr>
      <p:sp>
        <p:nvSpPr>
          <p:cNvPr id="2" name="Where Service Can Improve"/>
          <p:cNvSpPr txBox="1">
            <a:spLocks noGrp="1"/>
          </p:cNvSpPr>
          <p:nvPr>
            <p:ph type="title"/>
          </p:nvPr>
        </p:nvSpPr>
        <p:spPr>
          <a:xfrm>
            <a:off x="2788920" y="1600200"/>
            <a:ext cx="8732520" cy="1231106"/>
          </a:xfrm>
          <a:prstGeom prst="rect">
            <a:avLst/>
          </a:prstGeom>
          <a:noFill/>
        </p:spPr>
        <p:txBody>
          <a:bodyPr wrap="square" lIns="0" tIns="0" rIns="0" bIns="0">
            <a:spAutoFit/>
          </a:bodyPr>
          <a:lstStyle/>
          <a:p>
            <a:pPr algn="l"/>
            <a:r>
              <a:rPr lang="en-US" sz="4000" b="1" dirty="0">
                <a:solidFill>
                  <a:srgbClr val="FFFFFF"/>
                </a:solidFill>
                <a:latin typeface="Cambria"/>
              </a:rPr>
              <a:t>Where Service
Can Improve Now</a:t>
            </a:r>
          </a:p>
        </p:txBody>
      </p:sp>
      <p:sp>
        <p:nvSpPr>
          <p:cNvPr id="3" name="PART 3 OF 6  /  WILL HELP COME WHEN I CALL?"/>
          <p:cNvSpPr txBox="1"/>
          <p:nvPr/>
        </p:nvSpPr>
        <p:spPr>
          <a:xfrm>
            <a:off x="2816352" y="950976"/>
            <a:ext cx="8595360" cy="365760"/>
          </a:xfrm>
          <a:prstGeom prst="rect">
            <a:avLst/>
          </a:prstGeom>
          <a:noFill/>
        </p:spPr>
        <p:txBody>
          <a:bodyPr wrap="square" lIns="0" tIns="0" rIns="0" bIns="0">
            <a:spAutoFit/>
          </a:bodyPr>
          <a:lstStyle/>
          <a:p>
            <a:r>
              <a:rPr lang="en-US" sz="1700" b="1">
                <a:solidFill>
                  <a:srgbClr val="E0E8EB"/>
                </a:solidFill>
                <a:latin typeface="Calibri"/>
              </a:rPr>
              <a:t>PART 3 OF 6  /  WILL HELP COME WHEN I CALL?</a:t>
            </a:r>
          </a:p>
        </p:txBody>
      </p:sp>
      <p:sp>
        <p:nvSpPr>
          <p:cNvPr id="4" name="Faster dispatch, the closest appropriate crew, and stronger fire and EMS teamwork."/>
          <p:cNvSpPr txBox="1"/>
          <p:nvPr/>
        </p:nvSpPr>
        <p:spPr>
          <a:xfrm>
            <a:off x="2816352" y="3657600"/>
            <a:ext cx="8138160" cy="1234440"/>
          </a:xfrm>
          <a:prstGeom prst="rect">
            <a:avLst/>
          </a:prstGeom>
          <a:noFill/>
        </p:spPr>
        <p:txBody>
          <a:bodyPr wrap="square" lIns="0" tIns="0" rIns="0" bIns="0">
            <a:spAutoFit/>
          </a:bodyPr>
          <a:lstStyle/>
          <a:p>
            <a:r>
              <a:rPr lang="en-US" sz="2500" b="0">
                <a:solidFill>
                  <a:srgbClr val="FFFFFF"/>
                </a:solidFill>
                <a:latin typeface="Calibri"/>
              </a:rPr>
              <a:t>Faster dispatch, the closest appropriate crew, and stronger fire and EMS teamwork.</a:t>
            </a:r>
          </a:p>
        </p:txBody>
      </p:sp>
      <p:sp>
        <p:nvSpPr>
          <p:cNvPr id="5" name="03">
            <a:extLst>
              <a:ext uri="{C183D7F6-B498-43B3-948B-1728B52AA6E4}">
                <adec:decorative xmlns:adec="http://schemas.microsoft.com/office/drawing/2017/decorative" val="1"/>
              </a:ext>
            </a:extLst>
          </p:cNvPr>
          <p:cNvSpPr txBox="1"/>
          <p:nvPr/>
        </p:nvSpPr>
        <p:spPr>
          <a:xfrm>
            <a:off x="585216" y="1426464"/>
            <a:ext cx="1938528" cy="1737360"/>
          </a:xfrm>
          <a:prstGeom prst="rect">
            <a:avLst/>
          </a:prstGeom>
          <a:noFill/>
        </p:spPr>
        <p:txBody>
          <a:bodyPr wrap="square" lIns="0" tIns="0" rIns="0" bIns="0">
            <a:spAutoFit/>
          </a:bodyPr>
          <a:lstStyle/>
          <a:p>
            <a:r>
              <a:rPr lang="en-US" sz="10200" b="1">
                <a:solidFill>
                  <a:srgbClr val="F3AA43"/>
                </a:solidFill>
                <a:latin typeface="Calibri"/>
              </a:rPr>
              <a:t>03</a:t>
            </a:r>
          </a:p>
        </p:txBody>
      </p:sp>
      <p:sp>
        <p:nvSpPr>
          <p:cNvPr id="6" name="Rectangle 5">
            <a:extLst>
              <a:ext uri="{C183D7F6-B498-43B3-948B-1728B52AA6E4}">
                <adec:decorative xmlns:adec="http://schemas.microsoft.com/office/drawing/2017/decorative" val="1"/>
              </a:ext>
            </a:extLst>
          </p:cNvPr>
          <p:cNvSpPr/>
          <p:nvPr/>
        </p:nvSpPr>
        <p:spPr>
          <a:xfrm>
            <a:off x="2423160" y="1051560"/>
            <a:ext cx="41148" cy="4069080"/>
          </a:xfrm>
          <a:prstGeom prst="rect">
            <a:avLst/>
          </a:prstGeom>
          <a:solidFill>
            <a:srgbClr val="6D879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a:extLst>
              <a:ext uri="{C183D7F6-B498-43B3-948B-1728B52AA6E4}">
                <adec:decorative xmlns:adec="http://schemas.microsoft.com/office/drawing/2017/decorative" val="1"/>
              </a:ext>
            </a:extLst>
          </p:cNvPr>
          <p:cNvSpPr/>
          <p:nvPr/>
        </p:nvSpPr>
        <p:spPr>
          <a:xfrm>
            <a:off x="2816352" y="3355848"/>
            <a:ext cx="1024128" cy="64008"/>
          </a:xfrm>
          <a:prstGeom prst="rect">
            <a:avLst/>
          </a:prstGeom>
          <a:solidFill>
            <a:srgbClr val="F3AA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a:extLst>
              <a:ext uri="{C183D7F6-B498-43B3-948B-1728B52AA6E4}">
                <adec:decorative xmlns:adec="http://schemas.microsoft.com/office/drawing/2017/decorative" val="1"/>
              </a:ext>
            </a:extLst>
          </p:cNvPr>
          <p:cNvSpPr/>
          <p:nvPr/>
        </p:nvSpPr>
        <p:spPr>
          <a:xfrm>
            <a:off x="2816352" y="5614416"/>
            <a:ext cx="1234440" cy="100584"/>
          </a:xfrm>
          <a:prstGeom prst="rect">
            <a:avLst/>
          </a:prstGeom>
          <a:solidFill>
            <a:srgbClr val="617A8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a:extLst>
              <a:ext uri="{C183D7F6-B498-43B3-948B-1728B52AA6E4}">
                <adec:decorative xmlns:adec="http://schemas.microsoft.com/office/drawing/2017/decorative" val="1"/>
              </a:ext>
            </a:extLst>
          </p:cNvPr>
          <p:cNvSpPr/>
          <p:nvPr/>
        </p:nvSpPr>
        <p:spPr>
          <a:xfrm>
            <a:off x="4251960" y="5614416"/>
            <a:ext cx="1234440" cy="100584"/>
          </a:xfrm>
          <a:prstGeom prst="rect">
            <a:avLst/>
          </a:prstGeom>
          <a:solidFill>
            <a:srgbClr val="617A8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a:extLst>
              <a:ext uri="{C183D7F6-B498-43B3-948B-1728B52AA6E4}">
                <adec:decorative xmlns:adec="http://schemas.microsoft.com/office/drawing/2017/decorative" val="1"/>
              </a:ext>
            </a:extLst>
          </p:cNvPr>
          <p:cNvSpPr/>
          <p:nvPr/>
        </p:nvSpPr>
        <p:spPr>
          <a:xfrm>
            <a:off x="5687568" y="5614416"/>
            <a:ext cx="1234440" cy="100584"/>
          </a:xfrm>
          <a:prstGeom prst="rect">
            <a:avLst/>
          </a:prstGeom>
          <a:solidFill>
            <a:srgbClr val="F3AA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a:extLst>
              <a:ext uri="{C183D7F6-B498-43B3-948B-1728B52AA6E4}">
                <adec:decorative xmlns:adec="http://schemas.microsoft.com/office/drawing/2017/decorative" val="1"/>
              </a:ext>
            </a:extLst>
          </p:cNvPr>
          <p:cNvSpPr/>
          <p:nvPr/>
        </p:nvSpPr>
        <p:spPr>
          <a:xfrm>
            <a:off x="7123176" y="5614416"/>
            <a:ext cx="1234440" cy="100584"/>
          </a:xfrm>
          <a:prstGeom prst="rect">
            <a:avLst/>
          </a:prstGeom>
          <a:solidFill>
            <a:srgbClr val="617A8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a:extLst>
              <a:ext uri="{C183D7F6-B498-43B3-948B-1728B52AA6E4}">
                <adec:decorative xmlns:adec="http://schemas.microsoft.com/office/drawing/2017/decorative" val="1"/>
              </a:ext>
            </a:extLst>
          </p:cNvPr>
          <p:cNvSpPr/>
          <p:nvPr/>
        </p:nvSpPr>
        <p:spPr>
          <a:xfrm>
            <a:off x="8558784" y="5614416"/>
            <a:ext cx="1234440" cy="100584"/>
          </a:xfrm>
          <a:prstGeom prst="rect">
            <a:avLst/>
          </a:prstGeom>
          <a:solidFill>
            <a:srgbClr val="617A8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a:extLst>
              <a:ext uri="{C183D7F6-B498-43B3-948B-1728B52AA6E4}">
                <adec:decorative xmlns:adec="http://schemas.microsoft.com/office/drawing/2017/decorative" val="1"/>
              </a:ext>
            </a:extLst>
          </p:cNvPr>
          <p:cNvSpPr/>
          <p:nvPr/>
        </p:nvSpPr>
        <p:spPr>
          <a:xfrm>
            <a:off x="9994392" y="5614416"/>
            <a:ext cx="1234440" cy="100584"/>
          </a:xfrm>
          <a:prstGeom prst="rect">
            <a:avLst/>
          </a:prstGeom>
          <a:solidFill>
            <a:srgbClr val="617A8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GIONAL FIRE AND EMS STUDY"/>
          <p:cNvSpPr txBox="1"/>
          <p:nvPr/>
        </p:nvSpPr>
        <p:spPr>
          <a:xfrm>
            <a:off x="2816352" y="5925312"/>
            <a:ext cx="8503920" cy="320040"/>
          </a:xfrm>
          <a:prstGeom prst="rect">
            <a:avLst/>
          </a:prstGeom>
          <a:noFill/>
        </p:spPr>
        <p:txBody>
          <a:bodyPr wrap="square" lIns="0" tIns="0" rIns="0" bIns="0">
            <a:spAutoFit/>
          </a:bodyPr>
          <a:lstStyle/>
          <a:p>
            <a:r>
              <a:rPr lang="en-US" sz="1500" b="0">
                <a:solidFill>
                  <a:srgbClr val="E0E8EB"/>
                </a:solidFill>
                <a:latin typeface="Calibri"/>
              </a:rPr>
              <a:t>REGIONAL FIRE AND EMS STUDY</a:t>
            </a:r>
          </a:p>
        </p:txBody>
      </p:sp>
      <p:sp>
        <p:nvSpPr>
          <p:cNvPr id="15" name="Slide number"/>
          <p:cNvSpPr txBox="1"/>
          <p:nvPr/>
        </p:nvSpPr>
        <p:spPr>
          <a:xfrm>
            <a:off x="11475720" y="6492240"/>
            <a:ext cx="411480" cy="246888"/>
          </a:xfrm>
          <a:prstGeom prst="rect">
            <a:avLst/>
          </a:prstGeom>
          <a:noFill/>
        </p:spPr>
        <p:txBody>
          <a:bodyPr wrap="square" lIns="0" tIns="0" rIns="0" bIns="0"/>
          <a:lstStyle/>
          <a:p>
            <a:pPr algn="ctr">
              <a:spcAft>
                <a:spcPts val="0"/>
              </a:spcAft>
            </a:pPr>
            <a:r>
              <a:rPr lang="en-US" sz="1200" b="0">
                <a:solidFill>
                  <a:srgbClr val="FFFFFF"/>
                </a:solidFill>
                <a:latin typeface="Calibri"/>
              </a:rPr>
              <a:t>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3" name="Slide title: The Agencies Already Depend on One Another"/>
          <p:cNvSpPr>
            <a:spLocks noGrp="1"/>
          </p:cNvSpPr>
          <p:nvPr>
            <p:ph type="title"/>
          </p:nvPr>
        </p:nvSpPr>
        <p:spPr>
          <a:xfrm>
            <a:off x="548640" y="621792"/>
            <a:ext cx="11094415" cy="731520"/>
          </a:xfrm>
          <a:prstGeom prst="rect">
            <a:avLst/>
          </a:prstGeom>
          <a:noFill/>
          <a:ln/>
        </p:spPr>
        <p:txBody>
          <a:bodyPr wrap="square" lIns="0" tIns="0" rIns="0" bIns="0" rtlCol="0" anchor="t">
            <a:noAutofit/>
          </a:bodyPr>
          <a:lstStyle/>
          <a:p>
            <a:pPr marL="0" indent="0" algn="l">
              <a:spcBef>
                <a:spcPts val="0"/>
              </a:spcBef>
              <a:spcAft>
                <a:spcPts val="0"/>
              </a:spcAft>
              <a:buNone/>
            </a:pPr>
            <a:r>
              <a:rPr lang="en-US" sz="3000" b="1" dirty="0">
                <a:solidFill>
                  <a:schemeClr val="tx2"/>
                </a:solidFill>
                <a:latin typeface="Cambria"/>
              </a:rPr>
              <a:t>Coming Together as One Region</a:t>
            </a:r>
            <a:endParaRPr lang="en-US" sz="3000" dirty="0"/>
          </a:p>
        </p:txBody>
      </p:sp>
      <p:sp>
        <p:nvSpPr>
          <p:cNvPr id="2" name="Text 0"/>
          <p:cNvSpPr>
            <a:spLocks noGrp="1"/>
          </p:cNvSpPr>
          <p:nvPr>
            <p:ph type="body" idx="100" hasCustomPrompt="1"/>
          </p:nvPr>
        </p:nvSpPr>
        <p:spPr>
          <a:xfrm>
            <a:off x="548640" y="274320"/>
            <a:ext cx="11094415" cy="347472"/>
          </a:xfrm>
          <a:prstGeom prst="rect">
            <a:avLst/>
          </a:prstGeom>
          <a:noFill/>
          <a:ln/>
        </p:spPr>
        <p:txBody>
          <a:bodyPr wrap="square" lIns="0" tIns="0" rIns="0" bIns="0" rtlCol="0" anchor="ctr">
            <a:noAutofit/>
          </a:bodyPr>
          <a:lstStyle/>
          <a:p>
            <a:pPr marL="0" indent="0">
              <a:spcBef>
                <a:spcPts val="0"/>
              </a:spcBef>
              <a:spcAft>
                <a:spcPts val="0"/>
              </a:spcAft>
              <a:buNone/>
            </a:pPr>
            <a:r>
              <a:rPr lang="en-US" sz="1600" b="1" dirty="0">
                <a:solidFill>
                  <a:schemeClr val="accent1"/>
                </a:solidFill>
              </a:rPr>
              <a:t>CLOSEST UNIT AND UNIFIED DISPATCH  </a:t>
            </a:r>
            <a:endParaRPr lang="en-US" sz="1400" dirty="0"/>
          </a:p>
        </p:txBody>
      </p:sp>
      <p:sp>
        <p:nvSpPr>
          <p:cNvPr id="24" name="Oval 23">
            <a:extLst>
              <a:ext uri="{C183D7F6-B498-43B3-948B-1728B52AA6E4}">
                <adec:decorative xmlns:adec="http://schemas.microsoft.com/office/drawing/2017/decorative" val="1"/>
              </a:ext>
            </a:extLst>
          </p:cNvPr>
          <p:cNvSpPr/>
          <p:nvPr/>
        </p:nvSpPr>
        <p:spPr>
          <a:xfrm>
            <a:off x="786384" y="1947672"/>
            <a:ext cx="3291840" cy="3291840"/>
          </a:xfrm>
          <a:prstGeom prst="ellipse">
            <a:avLst/>
          </a:prstGeom>
          <a:solidFill>
            <a:srgbClr val="E7EF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Oval 24">
            <a:extLst>
              <a:ext uri="{C183D7F6-B498-43B3-948B-1728B52AA6E4}">
                <adec:decorative xmlns:adec="http://schemas.microsoft.com/office/drawing/2017/decorative" val="1"/>
              </a:ext>
            </a:extLst>
          </p:cNvPr>
          <p:cNvSpPr/>
          <p:nvPr/>
        </p:nvSpPr>
        <p:spPr>
          <a:xfrm>
            <a:off x="1929384" y="1947672"/>
            <a:ext cx="3291840" cy="3291840"/>
          </a:xfrm>
          <a:prstGeom prst="ellipse">
            <a:avLst/>
          </a:prstGeom>
          <a:solidFill>
            <a:srgbClr val="E7EF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Oval 25">
            <a:extLst>
              <a:ext uri="{C183D7F6-B498-43B3-948B-1728B52AA6E4}">
                <adec:decorative xmlns:adec="http://schemas.microsoft.com/office/drawing/2017/decorative" val="1"/>
              </a:ext>
            </a:extLst>
          </p:cNvPr>
          <p:cNvSpPr/>
          <p:nvPr/>
        </p:nvSpPr>
        <p:spPr>
          <a:xfrm>
            <a:off x="1357884" y="2935224"/>
            <a:ext cx="3291840" cy="3291840"/>
          </a:xfrm>
          <a:prstGeom prst="ellipse">
            <a:avLst/>
          </a:prstGeom>
          <a:solidFill>
            <a:srgbClr val="E7EFF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Oval 26">
            <a:extLst>
              <a:ext uri="{C183D7F6-B498-43B3-948B-1728B52AA6E4}">
                <adec:decorative xmlns:adec="http://schemas.microsoft.com/office/drawing/2017/decorative" val="1"/>
              </a:ext>
            </a:extLst>
          </p:cNvPr>
          <p:cNvSpPr/>
          <p:nvPr/>
        </p:nvSpPr>
        <p:spPr>
          <a:xfrm>
            <a:off x="786384" y="1947672"/>
            <a:ext cx="3291840" cy="3291840"/>
          </a:xfrm>
          <a:prstGeom prst="ellipse">
            <a:avLst/>
          </a:prstGeom>
          <a:noFill/>
          <a:ln w="17780">
            <a:solidFill>
              <a:srgbClr val="48606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Oval 27">
            <a:extLst>
              <a:ext uri="{C183D7F6-B498-43B3-948B-1728B52AA6E4}">
                <adec:decorative xmlns:adec="http://schemas.microsoft.com/office/drawing/2017/decorative" val="1"/>
              </a:ext>
            </a:extLst>
          </p:cNvPr>
          <p:cNvSpPr/>
          <p:nvPr/>
        </p:nvSpPr>
        <p:spPr>
          <a:xfrm>
            <a:off x="1929384" y="1947672"/>
            <a:ext cx="3291840" cy="3291840"/>
          </a:xfrm>
          <a:prstGeom prst="ellipse">
            <a:avLst/>
          </a:prstGeom>
          <a:noFill/>
          <a:ln w="17780">
            <a:solidFill>
              <a:srgbClr val="48606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Oval 28">
            <a:extLst>
              <a:ext uri="{C183D7F6-B498-43B3-948B-1728B52AA6E4}">
                <adec:decorative xmlns:adec="http://schemas.microsoft.com/office/drawing/2017/decorative" val="1"/>
              </a:ext>
            </a:extLst>
          </p:cNvPr>
          <p:cNvSpPr/>
          <p:nvPr/>
        </p:nvSpPr>
        <p:spPr>
          <a:xfrm>
            <a:off x="1357884" y="2935224"/>
            <a:ext cx="3291840" cy="3291840"/>
          </a:xfrm>
          <a:prstGeom prst="ellipse">
            <a:avLst/>
          </a:prstGeom>
          <a:noFill/>
          <a:ln w="17780">
            <a:solidFill>
              <a:srgbClr val="48606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01" name="Shared regional overlap">
            <a:extLst>
              <a:ext uri="{C183D7F6-B498-43B3-948B-1728B52AA6E4}">
                <adec:decorative xmlns:adec="http://schemas.microsoft.com/office/drawing/2017/decorative" val="1"/>
              </a:ext>
            </a:extLst>
          </p:cNvPr>
          <p:cNvSpPr/>
          <p:nvPr/>
        </p:nvSpPr>
        <p:spPr>
          <a:xfrm>
            <a:off x="1929384" y="2935224"/>
            <a:ext cx="2148840" cy="2201059"/>
          </a:xfrm>
          <a:custGeom>
            <a:avLst/>
            <a:gdLst/>
            <a:ahLst/>
            <a:cxnLst/>
            <a:rect l="0" t="0" r="r" b="b"/>
            <a:pathLst>
              <a:path w="100000" h="100000">
                <a:moveTo>
                  <a:pt x="1511" y="44692"/>
                </a:moveTo>
                <a:lnTo>
                  <a:pt x="1472" y="44500"/>
                </a:lnTo>
                <a:lnTo>
                  <a:pt x="1433" y="44308"/>
                </a:lnTo>
                <a:lnTo>
                  <a:pt x="1395" y="44116"/>
                </a:lnTo>
                <a:lnTo>
                  <a:pt x="1357" y="43924"/>
                </a:lnTo>
                <a:lnTo>
                  <a:pt x="1319" y="43731"/>
                </a:lnTo>
                <a:lnTo>
                  <a:pt x="1283" y="43539"/>
                </a:lnTo>
                <a:lnTo>
                  <a:pt x="1246" y="43346"/>
                </a:lnTo>
                <a:lnTo>
                  <a:pt x="1211" y="43154"/>
                </a:lnTo>
                <a:lnTo>
                  <a:pt x="1175" y="42961"/>
                </a:lnTo>
                <a:lnTo>
                  <a:pt x="1141" y="42768"/>
                </a:lnTo>
                <a:lnTo>
                  <a:pt x="1106" y="42575"/>
                </a:lnTo>
                <a:lnTo>
                  <a:pt x="1073" y="42382"/>
                </a:lnTo>
                <a:lnTo>
                  <a:pt x="1039" y="42189"/>
                </a:lnTo>
                <a:lnTo>
                  <a:pt x="1007" y="41996"/>
                </a:lnTo>
                <a:lnTo>
                  <a:pt x="975" y="41803"/>
                </a:lnTo>
                <a:lnTo>
                  <a:pt x="943" y="41609"/>
                </a:lnTo>
                <a:lnTo>
                  <a:pt x="912" y="41416"/>
                </a:lnTo>
                <a:lnTo>
                  <a:pt x="881" y="41222"/>
                </a:lnTo>
                <a:lnTo>
                  <a:pt x="851" y="41029"/>
                </a:lnTo>
                <a:lnTo>
                  <a:pt x="822" y="40835"/>
                </a:lnTo>
                <a:lnTo>
                  <a:pt x="793" y="40642"/>
                </a:lnTo>
                <a:lnTo>
                  <a:pt x="764" y="40448"/>
                </a:lnTo>
                <a:lnTo>
                  <a:pt x="736" y="40254"/>
                </a:lnTo>
                <a:lnTo>
                  <a:pt x="709" y="40060"/>
                </a:lnTo>
                <a:lnTo>
                  <a:pt x="682" y="39866"/>
                </a:lnTo>
                <a:lnTo>
                  <a:pt x="655" y="39672"/>
                </a:lnTo>
                <a:lnTo>
                  <a:pt x="629" y="39478"/>
                </a:lnTo>
                <a:lnTo>
                  <a:pt x="604" y="39284"/>
                </a:lnTo>
                <a:lnTo>
                  <a:pt x="579" y="39089"/>
                </a:lnTo>
                <a:lnTo>
                  <a:pt x="555" y="38895"/>
                </a:lnTo>
                <a:lnTo>
                  <a:pt x="531" y="38701"/>
                </a:lnTo>
                <a:lnTo>
                  <a:pt x="508" y="38506"/>
                </a:lnTo>
                <a:lnTo>
                  <a:pt x="485" y="38312"/>
                </a:lnTo>
                <a:lnTo>
                  <a:pt x="463" y="38117"/>
                </a:lnTo>
                <a:lnTo>
                  <a:pt x="441" y="37923"/>
                </a:lnTo>
                <a:lnTo>
                  <a:pt x="420" y="37728"/>
                </a:lnTo>
                <a:lnTo>
                  <a:pt x="399" y="37533"/>
                </a:lnTo>
                <a:lnTo>
                  <a:pt x="379" y="37338"/>
                </a:lnTo>
                <a:lnTo>
                  <a:pt x="359" y="37144"/>
                </a:lnTo>
                <a:lnTo>
                  <a:pt x="340" y="36949"/>
                </a:lnTo>
                <a:lnTo>
                  <a:pt x="321" y="36754"/>
                </a:lnTo>
                <a:lnTo>
                  <a:pt x="303" y="36559"/>
                </a:lnTo>
                <a:lnTo>
                  <a:pt x="286" y="36364"/>
                </a:lnTo>
                <a:lnTo>
                  <a:pt x="269" y="36169"/>
                </a:lnTo>
                <a:lnTo>
                  <a:pt x="252" y="35974"/>
                </a:lnTo>
                <a:lnTo>
                  <a:pt x="236" y="35778"/>
                </a:lnTo>
                <a:lnTo>
                  <a:pt x="221" y="35583"/>
                </a:lnTo>
                <a:lnTo>
                  <a:pt x="206" y="35388"/>
                </a:lnTo>
                <a:lnTo>
                  <a:pt x="191" y="35193"/>
                </a:lnTo>
                <a:lnTo>
                  <a:pt x="177" y="34998"/>
                </a:lnTo>
                <a:lnTo>
                  <a:pt x="164" y="34802"/>
                </a:lnTo>
                <a:lnTo>
                  <a:pt x="151" y="34607"/>
                </a:lnTo>
                <a:lnTo>
                  <a:pt x="139" y="34411"/>
                </a:lnTo>
                <a:lnTo>
                  <a:pt x="127" y="34216"/>
                </a:lnTo>
                <a:lnTo>
                  <a:pt x="116" y="34021"/>
                </a:lnTo>
                <a:lnTo>
                  <a:pt x="105" y="33825"/>
                </a:lnTo>
                <a:lnTo>
                  <a:pt x="95" y="33630"/>
                </a:lnTo>
                <a:lnTo>
                  <a:pt x="85" y="33434"/>
                </a:lnTo>
                <a:lnTo>
                  <a:pt x="76" y="33238"/>
                </a:lnTo>
                <a:lnTo>
                  <a:pt x="67" y="33043"/>
                </a:lnTo>
                <a:lnTo>
                  <a:pt x="59" y="32847"/>
                </a:lnTo>
                <a:lnTo>
                  <a:pt x="51" y="32652"/>
                </a:lnTo>
                <a:lnTo>
                  <a:pt x="44" y="32456"/>
                </a:lnTo>
                <a:lnTo>
                  <a:pt x="38" y="32260"/>
                </a:lnTo>
                <a:lnTo>
                  <a:pt x="32" y="32065"/>
                </a:lnTo>
                <a:lnTo>
                  <a:pt x="26" y="31869"/>
                </a:lnTo>
                <a:lnTo>
                  <a:pt x="21" y="31673"/>
                </a:lnTo>
                <a:lnTo>
                  <a:pt x="17" y="31477"/>
                </a:lnTo>
                <a:lnTo>
                  <a:pt x="13" y="31282"/>
                </a:lnTo>
                <a:lnTo>
                  <a:pt x="9" y="31086"/>
                </a:lnTo>
                <a:lnTo>
                  <a:pt x="7" y="30890"/>
                </a:lnTo>
                <a:lnTo>
                  <a:pt x="4" y="30694"/>
                </a:lnTo>
                <a:lnTo>
                  <a:pt x="2" y="30499"/>
                </a:lnTo>
                <a:lnTo>
                  <a:pt x="1" y="30303"/>
                </a:lnTo>
                <a:lnTo>
                  <a:pt x="0" y="30107"/>
                </a:lnTo>
                <a:lnTo>
                  <a:pt x="0" y="29911"/>
                </a:lnTo>
                <a:lnTo>
                  <a:pt x="0" y="29716"/>
                </a:lnTo>
                <a:lnTo>
                  <a:pt x="1" y="29520"/>
                </a:lnTo>
                <a:lnTo>
                  <a:pt x="2" y="29324"/>
                </a:lnTo>
                <a:lnTo>
                  <a:pt x="4" y="29128"/>
                </a:lnTo>
                <a:lnTo>
                  <a:pt x="7" y="28933"/>
                </a:lnTo>
                <a:lnTo>
                  <a:pt x="9" y="28737"/>
                </a:lnTo>
                <a:lnTo>
                  <a:pt x="13" y="28541"/>
                </a:lnTo>
                <a:lnTo>
                  <a:pt x="17" y="28345"/>
                </a:lnTo>
                <a:lnTo>
                  <a:pt x="21" y="28150"/>
                </a:lnTo>
                <a:lnTo>
                  <a:pt x="26" y="27954"/>
                </a:lnTo>
                <a:lnTo>
                  <a:pt x="32" y="27758"/>
                </a:lnTo>
                <a:lnTo>
                  <a:pt x="38" y="27563"/>
                </a:lnTo>
                <a:lnTo>
                  <a:pt x="44" y="27367"/>
                </a:lnTo>
                <a:lnTo>
                  <a:pt x="51" y="27171"/>
                </a:lnTo>
                <a:lnTo>
                  <a:pt x="59" y="26976"/>
                </a:lnTo>
                <a:lnTo>
                  <a:pt x="67" y="26780"/>
                </a:lnTo>
                <a:lnTo>
                  <a:pt x="76" y="26584"/>
                </a:lnTo>
                <a:lnTo>
                  <a:pt x="85" y="26389"/>
                </a:lnTo>
                <a:lnTo>
                  <a:pt x="95" y="26193"/>
                </a:lnTo>
                <a:lnTo>
                  <a:pt x="105" y="25998"/>
                </a:lnTo>
                <a:lnTo>
                  <a:pt x="116" y="25802"/>
                </a:lnTo>
                <a:lnTo>
                  <a:pt x="127" y="25607"/>
                </a:lnTo>
                <a:lnTo>
                  <a:pt x="139" y="25411"/>
                </a:lnTo>
                <a:lnTo>
                  <a:pt x="151" y="25216"/>
                </a:lnTo>
                <a:lnTo>
                  <a:pt x="164" y="25021"/>
                </a:lnTo>
                <a:lnTo>
                  <a:pt x="177" y="24825"/>
                </a:lnTo>
                <a:lnTo>
                  <a:pt x="191" y="24630"/>
                </a:lnTo>
                <a:lnTo>
                  <a:pt x="206" y="24435"/>
                </a:lnTo>
                <a:lnTo>
                  <a:pt x="221" y="24240"/>
                </a:lnTo>
                <a:lnTo>
                  <a:pt x="236" y="24044"/>
                </a:lnTo>
                <a:lnTo>
                  <a:pt x="252" y="23849"/>
                </a:lnTo>
                <a:lnTo>
                  <a:pt x="269" y="23654"/>
                </a:lnTo>
                <a:lnTo>
                  <a:pt x="286" y="23459"/>
                </a:lnTo>
                <a:lnTo>
                  <a:pt x="303" y="23264"/>
                </a:lnTo>
                <a:lnTo>
                  <a:pt x="321" y="23069"/>
                </a:lnTo>
                <a:lnTo>
                  <a:pt x="340" y="22874"/>
                </a:lnTo>
                <a:lnTo>
                  <a:pt x="359" y="22679"/>
                </a:lnTo>
                <a:lnTo>
                  <a:pt x="379" y="22484"/>
                </a:lnTo>
                <a:lnTo>
                  <a:pt x="399" y="22290"/>
                </a:lnTo>
                <a:lnTo>
                  <a:pt x="420" y="22095"/>
                </a:lnTo>
                <a:lnTo>
                  <a:pt x="441" y="21900"/>
                </a:lnTo>
                <a:lnTo>
                  <a:pt x="463" y="21706"/>
                </a:lnTo>
                <a:lnTo>
                  <a:pt x="485" y="21511"/>
                </a:lnTo>
                <a:lnTo>
                  <a:pt x="508" y="21317"/>
                </a:lnTo>
                <a:lnTo>
                  <a:pt x="531" y="21122"/>
                </a:lnTo>
                <a:lnTo>
                  <a:pt x="555" y="20928"/>
                </a:lnTo>
                <a:lnTo>
                  <a:pt x="579" y="20733"/>
                </a:lnTo>
                <a:lnTo>
                  <a:pt x="604" y="20539"/>
                </a:lnTo>
                <a:lnTo>
                  <a:pt x="629" y="20345"/>
                </a:lnTo>
                <a:lnTo>
                  <a:pt x="655" y="20151"/>
                </a:lnTo>
                <a:lnTo>
                  <a:pt x="682" y="19957"/>
                </a:lnTo>
                <a:lnTo>
                  <a:pt x="709" y="19763"/>
                </a:lnTo>
                <a:lnTo>
                  <a:pt x="736" y="19569"/>
                </a:lnTo>
                <a:lnTo>
                  <a:pt x="764" y="19375"/>
                </a:lnTo>
                <a:lnTo>
                  <a:pt x="793" y="19181"/>
                </a:lnTo>
                <a:lnTo>
                  <a:pt x="822" y="18988"/>
                </a:lnTo>
                <a:lnTo>
                  <a:pt x="851" y="18794"/>
                </a:lnTo>
                <a:lnTo>
                  <a:pt x="881" y="18600"/>
                </a:lnTo>
                <a:lnTo>
                  <a:pt x="912" y="18407"/>
                </a:lnTo>
                <a:lnTo>
                  <a:pt x="943" y="18213"/>
                </a:lnTo>
                <a:lnTo>
                  <a:pt x="975" y="18020"/>
                </a:lnTo>
                <a:lnTo>
                  <a:pt x="1007" y="17827"/>
                </a:lnTo>
                <a:lnTo>
                  <a:pt x="1039" y="17634"/>
                </a:lnTo>
                <a:lnTo>
                  <a:pt x="1073" y="17441"/>
                </a:lnTo>
                <a:lnTo>
                  <a:pt x="1106" y="17248"/>
                </a:lnTo>
                <a:lnTo>
                  <a:pt x="1176" y="17161"/>
                </a:lnTo>
                <a:lnTo>
                  <a:pt x="1331" y="17036"/>
                </a:lnTo>
                <a:lnTo>
                  <a:pt x="1486" y="16912"/>
                </a:lnTo>
                <a:lnTo>
                  <a:pt x="1641" y="16788"/>
                </a:lnTo>
                <a:lnTo>
                  <a:pt x="1797" y="16665"/>
                </a:lnTo>
                <a:lnTo>
                  <a:pt x="1953" y="16542"/>
                </a:lnTo>
                <a:lnTo>
                  <a:pt x="2109" y="16419"/>
                </a:lnTo>
                <a:lnTo>
                  <a:pt x="2266" y="16297"/>
                </a:lnTo>
                <a:lnTo>
                  <a:pt x="2423" y="16175"/>
                </a:lnTo>
                <a:lnTo>
                  <a:pt x="2580" y="16054"/>
                </a:lnTo>
                <a:lnTo>
                  <a:pt x="2738" y="15933"/>
                </a:lnTo>
                <a:lnTo>
                  <a:pt x="2896" y="15812"/>
                </a:lnTo>
                <a:lnTo>
                  <a:pt x="3054" y="15692"/>
                </a:lnTo>
                <a:lnTo>
                  <a:pt x="3213" y="15572"/>
                </a:lnTo>
                <a:lnTo>
                  <a:pt x="3371" y="15453"/>
                </a:lnTo>
                <a:lnTo>
                  <a:pt x="3531" y="15334"/>
                </a:lnTo>
                <a:lnTo>
                  <a:pt x="3690" y="15215"/>
                </a:lnTo>
                <a:lnTo>
                  <a:pt x="3850" y="15097"/>
                </a:lnTo>
                <a:lnTo>
                  <a:pt x="4010" y="14979"/>
                </a:lnTo>
                <a:lnTo>
                  <a:pt x="4171" y="14862"/>
                </a:lnTo>
                <a:lnTo>
                  <a:pt x="4332" y="14745"/>
                </a:lnTo>
                <a:lnTo>
                  <a:pt x="4493" y="14629"/>
                </a:lnTo>
                <a:lnTo>
                  <a:pt x="4654" y="14512"/>
                </a:lnTo>
                <a:lnTo>
                  <a:pt x="4816" y="14397"/>
                </a:lnTo>
                <a:lnTo>
                  <a:pt x="4978" y="14281"/>
                </a:lnTo>
                <a:lnTo>
                  <a:pt x="5141" y="14167"/>
                </a:lnTo>
                <a:lnTo>
                  <a:pt x="5303" y="14052"/>
                </a:lnTo>
                <a:lnTo>
                  <a:pt x="5466" y="13938"/>
                </a:lnTo>
                <a:lnTo>
                  <a:pt x="5630" y="13824"/>
                </a:lnTo>
                <a:lnTo>
                  <a:pt x="5793" y="13711"/>
                </a:lnTo>
                <a:lnTo>
                  <a:pt x="5957" y="13598"/>
                </a:lnTo>
                <a:lnTo>
                  <a:pt x="6121" y="13486"/>
                </a:lnTo>
                <a:lnTo>
                  <a:pt x="6286" y="13374"/>
                </a:lnTo>
                <a:lnTo>
                  <a:pt x="6451" y="13263"/>
                </a:lnTo>
                <a:lnTo>
                  <a:pt x="6616" y="13152"/>
                </a:lnTo>
                <a:lnTo>
                  <a:pt x="6781" y="13041"/>
                </a:lnTo>
                <a:lnTo>
                  <a:pt x="6947" y="12931"/>
                </a:lnTo>
                <a:lnTo>
                  <a:pt x="7113" y="12821"/>
                </a:lnTo>
                <a:lnTo>
                  <a:pt x="7279" y="12711"/>
                </a:lnTo>
                <a:lnTo>
                  <a:pt x="7446" y="12602"/>
                </a:lnTo>
                <a:lnTo>
                  <a:pt x="7613" y="12494"/>
                </a:lnTo>
                <a:lnTo>
                  <a:pt x="7780" y="12386"/>
                </a:lnTo>
                <a:lnTo>
                  <a:pt x="7947" y="12278"/>
                </a:lnTo>
                <a:lnTo>
                  <a:pt x="8115" y="12171"/>
                </a:lnTo>
                <a:lnTo>
                  <a:pt x="8283" y="12064"/>
                </a:lnTo>
                <a:lnTo>
                  <a:pt x="8451" y="11958"/>
                </a:lnTo>
                <a:lnTo>
                  <a:pt x="8620" y="11852"/>
                </a:lnTo>
                <a:lnTo>
                  <a:pt x="8789" y="11746"/>
                </a:lnTo>
                <a:lnTo>
                  <a:pt x="8958" y="11641"/>
                </a:lnTo>
                <a:lnTo>
                  <a:pt x="9127" y="11536"/>
                </a:lnTo>
                <a:lnTo>
                  <a:pt x="9297" y="11432"/>
                </a:lnTo>
                <a:lnTo>
                  <a:pt x="9467" y="11328"/>
                </a:lnTo>
                <a:lnTo>
                  <a:pt x="9637" y="11225"/>
                </a:lnTo>
                <a:lnTo>
                  <a:pt x="9808" y="11122"/>
                </a:lnTo>
                <a:lnTo>
                  <a:pt x="9979" y="11019"/>
                </a:lnTo>
                <a:lnTo>
                  <a:pt x="10150" y="10917"/>
                </a:lnTo>
                <a:lnTo>
                  <a:pt x="10321" y="10816"/>
                </a:lnTo>
                <a:lnTo>
                  <a:pt x="10493" y="10714"/>
                </a:lnTo>
                <a:lnTo>
                  <a:pt x="10665" y="10614"/>
                </a:lnTo>
                <a:lnTo>
                  <a:pt x="10837" y="10513"/>
                </a:lnTo>
                <a:lnTo>
                  <a:pt x="11010" y="10414"/>
                </a:lnTo>
                <a:lnTo>
                  <a:pt x="11182" y="10314"/>
                </a:lnTo>
                <a:lnTo>
                  <a:pt x="11355" y="10215"/>
                </a:lnTo>
                <a:lnTo>
                  <a:pt x="11529" y="10117"/>
                </a:lnTo>
                <a:lnTo>
                  <a:pt x="11702" y="10018"/>
                </a:lnTo>
                <a:lnTo>
                  <a:pt x="11876" y="9921"/>
                </a:lnTo>
                <a:lnTo>
                  <a:pt x="12050" y="9824"/>
                </a:lnTo>
                <a:lnTo>
                  <a:pt x="12224" y="9727"/>
                </a:lnTo>
                <a:lnTo>
                  <a:pt x="12399" y="9630"/>
                </a:lnTo>
                <a:lnTo>
                  <a:pt x="12574" y="9535"/>
                </a:lnTo>
                <a:lnTo>
                  <a:pt x="12749" y="9439"/>
                </a:lnTo>
                <a:lnTo>
                  <a:pt x="12924" y="9344"/>
                </a:lnTo>
                <a:lnTo>
                  <a:pt x="13100" y="9250"/>
                </a:lnTo>
                <a:lnTo>
                  <a:pt x="13276" y="9156"/>
                </a:lnTo>
                <a:lnTo>
                  <a:pt x="13452" y="9062"/>
                </a:lnTo>
                <a:lnTo>
                  <a:pt x="13628" y="8969"/>
                </a:lnTo>
                <a:lnTo>
                  <a:pt x="13805" y="8876"/>
                </a:lnTo>
                <a:lnTo>
                  <a:pt x="13981" y="8784"/>
                </a:lnTo>
                <a:lnTo>
                  <a:pt x="14159" y="8692"/>
                </a:lnTo>
                <a:lnTo>
                  <a:pt x="14336" y="8600"/>
                </a:lnTo>
                <a:lnTo>
                  <a:pt x="14513" y="8510"/>
                </a:lnTo>
                <a:lnTo>
                  <a:pt x="14691" y="8419"/>
                </a:lnTo>
                <a:lnTo>
                  <a:pt x="14869" y="8329"/>
                </a:lnTo>
                <a:lnTo>
                  <a:pt x="15048" y="8239"/>
                </a:lnTo>
                <a:lnTo>
                  <a:pt x="15226" y="8150"/>
                </a:lnTo>
                <a:lnTo>
                  <a:pt x="15405" y="8062"/>
                </a:lnTo>
                <a:lnTo>
                  <a:pt x="15584" y="7974"/>
                </a:lnTo>
                <a:lnTo>
                  <a:pt x="15763" y="7886"/>
                </a:lnTo>
                <a:lnTo>
                  <a:pt x="15943" y="7799"/>
                </a:lnTo>
                <a:lnTo>
                  <a:pt x="16123" y="7712"/>
                </a:lnTo>
                <a:lnTo>
                  <a:pt x="16303" y="7625"/>
                </a:lnTo>
                <a:lnTo>
                  <a:pt x="16483" y="7539"/>
                </a:lnTo>
                <a:lnTo>
                  <a:pt x="16663" y="7454"/>
                </a:lnTo>
                <a:lnTo>
                  <a:pt x="16844" y="7369"/>
                </a:lnTo>
                <a:lnTo>
                  <a:pt x="17025" y="7285"/>
                </a:lnTo>
                <a:lnTo>
                  <a:pt x="17206" y="7200"/>
                </a:lnTo>
                <a:lnTo>
                  <a:pt x="17387" y="7117"/>
                </a:lnTo>
                <a:lnTo>
                  <a:pt x="17569" y="7034"/>
                </a:lnTo>
                <a:lnTo>
                  <a:pt x="17750" y="6951"/>
                </a:lnTo>
                <a:lnTo>
                  <a:pt x="17932" y="6869"/>
                </a:lnTo>
                <a:lnTo>
                  <a:pt x="18115" y="6787"/>
                </a:lnTo>
                <a:lnTo>
                  <a:pt x="18297" y="6706"/>
                </a:lnTo>
                <a:lnTo>
                  <a:pt x="18480" y="6625"/>
                </a:lnTo>
                <a:lnTo>
                  <a:pt x="18663" y="6545"/>
                </a:lnTo>
                <a:lnTo>
                  <a:pt x="18846" y="6465"/>
                </a:lnTo>
                <a:lnTo>
                  <a:pt x="19029" y="6386"/>
                </a:lnTo>
                <a:lnTo>
                  <a:pt x="19213" y="6307"/>
                </a:lnTo>
                <a:lnTo>
                  <a:pt x="19396" y="6228"/>
                </a:lnTo>
                <a:lnTo>
                  <a:pt x="19580" y="6150"/>
                </a:lnTo>
                <a:lnTo>
                  <a:pt x="19764" y="6073"/>
                </a:lnTo>
                <a:lnTo>
                  <a:pt x="19949" y="5996"/>
                </a:lnTo>
                <a:lnTo>
                  <a:pt x="20133" y="5919"/>
                </a:lnTo>
                <a:lnTo>
                  <a:pt x="20318" y="5843"/>
                </a:lnTo>
                <a:lnTo>
                  <a:pt x="20503" y="5767"/>
                </a:lnTo>
                <a:lnTo>
                  <a:pt x="20688" y="5692"/>
                </a:lnTo>
                <a:lnTo>
                  <a:pt x="20873" y="5617"/>
                </a:lnTo>
                <a:lnTo>
                  <a:pt x="21059" y="5543"/>
                </a:lnTo>
                <a:lnTo>
                  <a:pt x="21245" y="5470"/>
                </a:lnTo>
                <a:lnTo>
                  <a:pt x="21431" y="5396"/>
                </a:lnTo>
                <a:lnTo>
                  <a:pt x="21617" y="5324"/>
                </a:lnTo>
                <a:lnTo>
                  <a:pt x="21803" y="5251"/>
                </a:lnTo>
                <a:lnTo>
                  <a:pt x="21990" y="5179"/>
                </a:lnTo>
                <a:lnTo>
                  <a:pt x="22177" y="5108"/>
                </a:lnTo>
                <a:lnTo>
                  <a:pt x="22363" y="5037"/>
                </a:lnTo>
                <a:lnTo>
                  <a:pt x="22551" y="4967"/>
                </a:lnTo>
                <a:lnTo>
                  <a:pt x="22738" y="4897"/>
                </a:lnTo>
                <a:lnTo>
                  <a:pt x="22925" y="4827"/>
                </a:lnTo>
                <a:lnTo>
                  <a:pt x="23113" y="4758"/>
                </a:lnTo>
                <a:lnTo>
                  <a:pt x="23301" y="4690"/>
                </a:lnTo>
                <a:lnTo>
                  <a:pt x="23489" y="4622"/>
                </a:lnTo>
                <a:lnTo>
                  <a:pt x="23677" y="4554"/>
                </a:lnTo>
                <a:lnTo>
                  <a:pt x="23866" y="4487"/>
                </a:lnTo>
                <a:lnTo>
                  <a:pt x="24054" y="4421"/>
                </a:lnTo>
                <a:lnTo>
                  <a:pt x="24243" y="4355"/>
                </a:lnTo>
                <a:lnTo>
                  <a:pt x="24432" y="4289"/>
                </a:lnTo>
                <a:lnTo>
                  <a:pt x="24621" y="4224"/>
                </a:lnTo>
                <a:lnTo>
                  <a:pt x="24810" y="4159"/>
                </a:lnTo>
                <a:lnTo>
                  <a:pt x="25000" y="4095"/>
                </a:lnTo>
                <a:lnTo>
                  <a:pt x="25189" y="4032"/>
                </a:lnTo>
                <a:lnTo>
                  <a:pt x="25379" y="3968"/>
                </a:lnTo>
                <a:lnTo>
                  <a:pt x="25569" y="3906"/>
                </a:lnTo>
                <a:lnTo>
                  <a:pt x="25759" y="3844"/>
                </a:lnTo>
                <a:lnTo>
                  <a:pt x="25950" y="3782"/>
                </a:lnTo>
                <a:lnTo>
                  <a:pt x="26140" y="3721"/>
                </a:lnTo>
                <a:lnTo>
                  <a:pt x="26331" y="3660"/>
                </a:lnTo>
                <a:lnTo>
                  <a:pt x="26521" y="3600"/>
                </a:lnTo>
                <a:lnTo>
                  <a:pt x="26712" y="3540"/>
                </a:lnTo>
                <a:lnTo>
                  <a:pt x="26903" y="3481"/>
                </a:lnTo>
                <a:lnTo>
                  <a:pt x="27095" y="3422"/>
                </a:lnTo>
                <a:lnTo>
                  <a:pt x="27286" y="3364"/>
                </a:lnTo>
                <a:lnTo>
                  <a:pt x="27478" y="3306"/>
                </a:lnTo>
                <a:lnTo>
                  <a:pt x="27670" y="3248"/>
                </a:lnTo>
                <a:lnTo>
                  <a:pt x="27861" y="3192"/>
                </a:lnTo>
                <a:lnTo>
                  <a:pt x="28053" y="3135"/>
                </a:lnTo>
                <a:lnTo>
                  <a:pt x="28246" y="3079"/>
                </a:lnTo>
                <a:lnTo>
                  <a:pt x="28438" y="3024"/>
                </a:lnTo>
                <a:lnTo>
                  <a:pt x="28630" y="2969"/>
                </a:lnTo>
                <a:lnTo>
                  <a:pt x="28823" y="2915"/>
                </a:lnTo>
                <a:lnTo>
                  <a:pt x="29016" y="2861"/>
                </a:lnTo>
                <a:lnTo>
                  <a:pt x="29209" y="2808"/>
                </a:lnTo>
                <a:lnTo>
                  <a:pt x="29402" y="2755"/>
                </a:lnTo>
                <a:lnTo>
                  <a:pt x="29595" y="2702"/>
                </a:lnTo>
                <a:lnTo>
                  <a:pt x="29788" y="2650"/>
                </a:lnTo>
                <a:lnTo>
                  <a:pt x="29982" y="2599"/>
                </a:lnTo>
                <a:lnTo>
                  <a:pt x="30176" y="2548"/>
                </a:lnTo>
                <a:lnTo>
                  <a:pt x="30369" y="2498"/>
                </a:lnTo>
                <a:lnTo>
                  <a:pt x="30563" y="2448"/>
                </a:lnTo>
                <a:lnTo>
                  <a:pt x="30757" y="2398"/>
                </a:lnTo>
                <a:lnTo>
                  <a:pt x="30951" y="2349"/>
                </a:lnTo>
                <a:lnTo>
                  <a:pt x="31146" y="2301"/>
                </a:lnTo>
                <a:lnTo>
                  <a:pt x="31340" y="2253"/>
                </a:lnTo>
                <a:lnTo>
                  <a:pt x="31535" y="2205"/>
                </a:lnTo>
                <a:lnTo>
                  <a:pt x="31729" y="2159"/>
                </a:lnTo>
                <a:lnTo>
                  <a:pt x="31924" y="2112"/>
                </a:lnTo>
                <a:lnTo>
                  <a:pt x="32119" y="2066"/>
                </a:lnTo>
                <a:lnTo>
                  <a:pt x="32314" y="2021"/>
                </a:lnTo>
                <a:lnTo>
                  <a:pt x="32509" y="1976"/>
                </a:lnTo>
                <a:lnTo>
                  <a:pt x="32705" y="1931"/>
                </a:lnTo>
                <a:lnTo>
                  <a:pt x="32900" y="1887"/>
                </a:lnTo>
                <a:lnTo>
                  <a:pt x="33096" y="1844"/>
                </a:lnTo>
                <a:lnTo>
                  <a:pt x="33291" y="1801"/>
                </a:lnTo>
                <a:lnTo>
                  <a:pt x="33487" y="1758"/>
                </a:lnTo>
                <a:lnTo>
                  <a:pt x="33683" y="1716"/>
                </a:lnTo>
                <a:lnTo>
                  <a:pt x="33879" y="1675"/>
                </a:lnTo>
                <a:lnTo>
                  <a:pt x="34075" y="1634"/>
                </a:lnTo>
                <a:lnTo>
                  <a:pt x="34271" y="1594"/>
                </a:lnTo>
                <a:lnTo>
                  <a:pt x="34467" y="1554"/>
                </a:lnTo>
                <a:lnTo>
                  <a:pt x="34664" y="1514"/>
                </a:lnTo>
                <a:lnTo>
                  <a:pt x="34860" y="1475"/>
                </a:lnTo>
                <a:lnTo>
                  <a:pt x="35057" y="1437"/>
                </a:lnTo>
                <a:lnTo>
                  <a:pt x="35254" y="1399"/>
                </a:lnTo>
                <a:lnTo>
                  <a:pt x="35450" y="1361"/>
                </a:lnTo>
                <a:lnTo>
                  <a:pt x="35647" y="1325"/>
                </a:lnTo>
                <a:lnTo>
                  <a:pt x="35844" y="1288"/>
                </a:lnTo>
                <a:lnTo>
                  <a:pt x="36042" y="1252"/>
                </a:lnTo>
                <a:lnTo>
                  <a:pt x="36239" y="1217"/>
                </a:lnTo>
                <a:lnTo>
                  <a:pt x="36436" y="1182"/>
                </a:lnTo>
                <a:lnTo>
                  <a:pt x="36633" y="1147"/>
                </a:lnTo>
                <a:lnTo>
                  <a:pt x="36831" y="1114"/>
                </a:lnTo>
                <a:lnTo>
                  <a:pt x="37029" y="1080"/>
                </a:lnTo>
                <a:lnTo>
                  <a:pt x="37226" y="1047"/>
                </a:lnTo>
                <a:lnTo>
                  <a:pt x="37424" y="1015"/>
                </a:lnTo>
                <a:lnTo>
                  <a:pt x="37622" y="983"/>
                </a:lnTo>
                <a:lnTo>
                  <a:pt x="37820" y="952"/>
                </a:lnTo>
                <a:lnTo>
                  <a:pt x="38018" y="921"/>
                </a:lnTo>
                <a:lnTo>
                  <a:pt x="38216" y="890"/>
                </a:lnTo>
                <a:lnTo>
                  <a:pt x="38414" y="860"/>
                </a:lnTo>
                <a:lnTo>
                  <a:pt x="38612" y="831"/>
                </a:lnTo>
                <a:lnTo>
                  <a:pt x="38811" y="802"/>
                </a:lnTo>
                <a:lnTo>
                  <a:pt x="39009" y="774"/>
                </a:lnTo>
                <a:lnTo>
                  <a:pt x="39208" y="746"/>
                </a:lnTo>
                <a:lnTo>
                  <a:pt x="39406" y="719"/>
                </a:lnTo>
                <a:lnTo>
                  <a:pt x="39605" y="692"/>
                </a:lnTo>
                <a:lnTo>
                  <a:pt x="39803" y="666"/>
                </a:lnTo>
                <a:lnTo>
                  <a:pt x="40002" y="640"/>
                </a:lnTo>
                <a:lnTo>
                  <a:pt x="40201" y="614"/>
                </a:lnTo>
                <a:lnTo>
                  <a:pt x="40400" y="590"/>
                </a:lnTo>
                <a:lnTo>
                  <a:pt x="40599" y="565"/>
                </a:lnTo>
                <a:lnTo>
                  <a:pt x="40798" y="542"/>
                </a:lnTo>
                <a:lnTo>
                  <a:pt x="40997" y="518"/>
                </a:lnTo>
                <a:lnTo>
                  <a:pt x="41196" y="496"/>
                </a:lnTo>
                <a:lnTo>
                  <a:pt x="41396" y="473"/>
                </a:lnTo>
                <a:lnTo>
                  <a:pt x="41595" y="452"/>
                </a:lnTo>
                <a:lnTo>
                  <a:pt x="41794" y="430"/>
                </a:lnTo>
                <a:lnTo>
                  <a:pt x="41994" y="410"/>
                </a:lnTo>
                <a:lnTo>
                  <a:pt x="42193" y="389"/>
                </a:lnTo>
                <a:lnTo>
                  <a:pt x="42393" y="370"/>
                </a:lnTo>
                <a:lnTo>
                  <a:pt x="42592" y="351"/>
                </a:lnTo>
                <a:lnTo>
                  <a:pt x="42792" y="332"/>
                </a:lnTo>
                <a:lnTo>
                  <a:pt x="42991" y="314"/>
                </a:lnTo>
                <a:lnTo>
                  <a:pt x="43191" y="296"/>
                </a:lnTo>
                <a:lnTo>
                  <a:pt x="43391" y="279"/>
                </a:lnTo>
                <a:lnTo>
                  <a:pt x="43591" y="262"/>
                </a:lnTo>
                <a:lnTo>
                  <a:pt x="43790" y="246"/>
                </a:lnTo>
                <a:lnTo>
                  <a:pt x="43990" y="231"/>
                </a:lnTo>
                <a:lnTo>
                  <a:pt x="44190" y="215"/>
                </a:lnTo>
                <a:lnTo>
                  <a:pt x="44390" y="201"/>
                </a:lnTo>
                <a:lnTo>
                  <a:pt x="44590" y="187"/>
                </a:lnTo>
                <a:lnTo>
                  <a:pt x="44790" y="173"/>
                </a:lnTo>
                <a:lnTo>
                  <a:pt x="44990" y="160"/>
                </a:lnTo>
                <a:lnTo>
                  <a:pt x="45191" y="148"/>
                </a:lnTo>
                <a:lnTo>
                  <a:pt x="45391" y="136"/>
                </a:lnTo>
                <a:lnTo>
                  <a:pt x="45591" y="124"/>
                </a:lnTo>
                <a:lnTo>
                  <a:pt x="45791" y="113"/>
                </a:lnTo>
                <a:lnTo>
                  <a:pt x="45991" y="102"/>
                </a:lnTo>
                <a:lnTo>
                  <a:pt x="46192" y="92"/>
                </a:lnTo>
                <a:lnTo>
                  <a:pt x="46392" y="83"/>
                </a:lnTo>
                <a:lnTo>
                  <a:pt x="46592" y="74"/>
                </a:lnTo>
                <a:lnTo>
                  <a:pt x="46793" y="66"/>
                </a:lnTo>
                <a:lnTo>
                  <a:pt x="46993" y="58"/>
                </a:lnTo>
                <a:lnTo>
                  <a:pt x="47193" y="50"/>
                </a:lnTo>
                <a:lnTo>
                  <a:pt x="47394" y="43"/>
                </a:lnTo>
                <a:lnTo>
                  <a:pt x="47594" y="37"/>
                </a:lnTo>
                <a:lnTo>
                  <a:pt x="47795" y="31"/>
                </a:lnTo>
                <a:lnTo>
                  <a:pt x="47995" y="26"/>
                </a:lnTo>
                <a:lnTo>
                  <a:pt x="48195" y="21"/>
                </a:lnTo>
                <a:lnTo>
                  <a:pt x="48396" y="16"/>
                </a:lnTo>
                <a:lnTo>
                  <a:pt x="48596" y="13"/>
                </a:lnTo>
                <a:lnTo>
                  <a:pt x="48797" y="9"/>
                </a:lnTo>
                <a:lnTo>
                  <a:pt x="48997" y="6"/>
                </a:lnTo>
                <a:lnTo>
                  <a:pt x="49198" y="4"/>
                </a:lnTo>
                <a:lnTo>
                  <a:pt x="49398" y="2"/>
                </a:lnTo>
                <a:lnTo>
                  <a:pt x="49599" y="1"/>
                </a:lnTo>
                <a:lnTo>
                  <a:pt x="49799" y="0"/>
                </a:lnTo>
                <a:lnTo>
                  <a:pt x="50000" y="0"/>
                </a:lnTo>
                <a:lnTo>
                  <a:pt x="50201" y="0"/>
                </a:lnTo>
                <a:lnTo>
                  <a:pt x="50401" y="1"/>
                </a:lnTo>
                <a:lnTo>
                  <a:pt x="50602" y="2"/>
                </a:lnTo>
                <a:lnTo>
                  <a:pt x="50802" y="4"/>
                </a:lnTo>
                <a:lnTo>
                  <a:pt x="51003" y="6"/>
                </a:lnTo>
                <a:lnTo>
                  <a:pt x="51203" y="9"/>
                </a:lnTo>
                <a:lnTo>
                  <a:pt x="51404" y="13"/>
                </a:lnTo>
                <a:lnTo>
                  <a:pt x="51604" y="16"/>
                </a:lnTo>
                <a:lnTo>
                  <a:pt x="51805" y="21"/>
                </a:lnTo>
                <a:lnTo>
                  <a:pt x="52005" y="26"/>
                </a:lnTo>
                <a:lnTo>
                  <a:pt x="52205" y="31"/>
                </a:lnTo>
                <a:lnTo>
                  <a:pt x="52406" y="37"/>
                </a:lnTo>
                <a:lnTo>
                  <a:pt x="52606" y="43"/>
                </a:lnTo>
                <a:lnTo>
                  <a:pt x="52807" y="50"/>
                </a:lnTo>
                <a:lnTo>
                  <a:pt x="53007" y="58"/>
                </a:lnTo>
                <a:lnTo>
                  <a:pt x="53207" y="66"/>
                </a:lnTo>
                <a:lnTo>
                  <a:pt x="53408" y="74"/>
                </a:lnTo>
                <a:lnTo>
                  <a:pt x="53608" y="83"/>
                </a:lnTo>
                <a:lnTo>
                  <a:pt x="53808" y="92"/>
                </a:lnTo>
                <a:lnTo>
                  <a:pt x="54009" y="102"/>
                </a:lnTo>
                <a:lnTo>
                  <a:pt x="54209" y="113"/>
                </a:lnTo>
                <a:lnTo>
                  <a:pt x="54409" y="124"/>
                </a:lnTo>
                <a:lnTo>
                  <a:pt x="54609" y="136"/>
                </a:lnTo>
                <a:lnTo>
                  <a:pt x="54809" y="148"/>
                </a:lnTo>
                <a:lnTo>
                  <a:pt x="55010" y="160"/>
                </a:lnTo>
                <a:lnTo>
                  <a:pt x="55210" y="173"/>
                </a:lnTo>
                <a:lnTo>
                  <a:pt x="55410" y="187"/>
                </a:lnTo>
                <a:lnTo>
                  <a:pt x="55610" y="201"/>
                </a:lnTo>
                <a:lnTo>
                  <a:pt x="55810" y="215"/>
                </a:lnTo>
                <a:lnTo>
                  <a:pt x="56010" y="231"/>
                </a:lnTo>
                <a:lnTo>
                  <a:pt x="56210" y="246"/>
                </a:lnTo>
                <a:lnTo>
                  <a:pt x="56409" y="262"/>
                </a:lnTo>
                <a:lnTo>
                  <a:pt x="56609" y="279"/>
                </a:lnTo>
                <a:lnTo>
                  <a:pt x="56809" y="296"/>
                </a:lnTo>
                <a:lnTo>
                  <a:pt x="57009" y="314"/>
                </a:lnTo>
                <a:lnTo>
                  <a:pt x="57208" y="332"/>
                </a:lnTo>
                <a:lnTo>
                  <a:pt x="57408" y="351"/>
                </a:lnTo>
                <a:lnTo>
                  <a:pt x="57607" y="370"/>
                </a:lnTo>
                <a:lnTo>
                  <a:pt x="57807" y="389"/>
                </a:lnTo>
                <a:lnTo>
                  <a:pt x="58006" y="410"/>
                </a:lnTo>
                <a:lnTo>
                  <a:pt x="58206" y="430"/>
                </a:lnTo>
                <a:lnTo>
                  <a:pt x="58405" y="452"/>
                </a:lnTo>
                <a:lnTo>
                  <a:pt x="58604" y="473"/>
                </a:lnTo>
                <a:lnTo>
                  <a:pt x="58804" y="496"/>
                </a:lnTo>
                <a:lnTo>
                  <a:pt x="59003" y="518"/>
                </a:lnTo>
                <a:lnTo>
                  <a:pt x="59202" y="542"/>
                </a:lnTo>
                <a:lnTo>
                  <a:pt x="59401" y="565"/>
                </a:lnTo>
                <a:lnTo>
                  <a:pt x="59600" y="590"/>
                </a:lnTo>
                <a:lnTo>
                  <a:pt x="59799" y="614"/>
                </a:lnTo>
                <a:lnTo>
                  <a:pt x="59998" y="640"/>
                </a:lnTo>
                <a:lnTo>
                  <a:pt x="60197" y="666"/>
                </a:lnTo>
                <a:lnTo>
                  <a:pt x="60395" y="692"/>
                </a:lnTo>
                <a:lnTo>
                  <a:pt x="60594" y="719"/>
                </a:lnTo>
                <a:lnTo>
                  <a:pt x="60792" y="746"/>
                </a:lnTo>
                <a:lnTo>
                  <a:pt x="60991" y="774"/>
                </a:lnTo>
                <a:lnTo>
                  <a:pt x="61189" y="802"/>
                </a:lnTo>
                <a:lnTo>
                  <a:pt x="61388" y="831"/>
                </a:lnTo>
                <a:lnTo>
                  <a:pt x="61586" y="860"/>
                </a:lnTo>
                <a:lnTo>
                  <a:pt x="61784" y="890"/>
                </a:lnTo>
                <a:lnTo>
                  <a:pt x="61982" y="921"/>
                </a:lnTo>
                <a:lnTo>
                  <a:pt x="62180" y="952"/>
                </a:lnTo>
                <a:lnTo>
                  <a:pt x="62378" y="983"/>
                </a:lnTo>
                <a:lnTo>
                  <a:pt x="62576" y="1015"/>
                </a:lnTo>
                <a:lnTo>
                  <a:pt x="62774" y="1047"/>
                </a:lnTo>
                <a:lnTo>
                  <a:pt x="62971" y="1080"/>
                </a:lnTo>
                <a:lnTo>
                  <a:pt x="63169" y="1114"/>
                </a:lnTo>
                <a:lnTo>
                  <a:pt x="63367" y="1147"/>
                </a:lnTo>
                <a:lnTo>
                  <a:pt x="63564" y="1182"/>
                </a:lnTo>
                <a:lnTo>
                  <a:pt x="63761" y="1217"/>
                </a:lnTo>
                <a:lnTo>
                  <a:pt x="63958" y="1252"/>
                </a:lnTo>
                <a:lnTo>
                  <a:pt x="64156" y="1288"/>
                </a:lnTo>
                <a:lnTo>
                  <a:pt x="64353" y="1325"/>
                </a:lnTo>
                <a:lnTo>
                  <a:pt x="64550" y="1361"/>
                </a:lnTo>
                <a:lnTo>
                  <a:pt x="64746" y="1399"/>
                </a:lnTo>
                <a:lnTo>
                  <a:pt x="64943" y="1437"/>
                </a:lnTo>
                <a:lnTo>
                  <a:pt x="65140" y="1475"/>
                </a:lnTo>
                <a:lnTo>
                  <a:pt x="65336" y="1514"/>
                </a:lnTo>
                <a:lnTo>
                  <a:pt x="65533" y="1554"/>
                </a:lnTo>
                <a:lnTo>
                  <a:pt x="65729" y="1594"/>
                </a:lnTo>
                <a:lnTo>
                  <a:pt x="65925" y="1634"/>
                </a:lnTo>
                <a:lnTo>
                  <a:pt x="66121" y="1675"/>
                </a:lnTo>
                <a:lnTo>
                  <a:pt x="66317" y="1716"/>
                </a:lnTo>
                <a:lnTo>
                  <a:pt x="66513" y="1758"/>
                </a:lnTo>
                <a:lnTo>
                  <a:pt x="66709" y="1801"/>
                </a:lnTo>
                <a:lnTo>
                  <a:pt x="66904" y="1844"/>
                </a:lnTo>
                <a:lnTo>
                  <a:pt x="67100" y="1887"/>
                </a:lnTo>
                <a:lnTo>
                  <a:pt x="67295" y="1931"/>
                </a:lnTo>
                <a:lnTo>
                  <a:pt x="67491" y="1976"/>
                </a:lnTo>
                <a:lnTo>
                  <a:pt x="67686" y="2021"/>
                </a:lnTo>
                <a:lnTo>
                  <a:pt x="67881" y="2066"/>
                </a:lnTo>
                <a:lnTo>
                  <a:pt x="68076" y="2112"/>
                </a:lnTo>
                <a:lnTo>
                  <a:pt x="68271" y="2159"/>
                </a:lnTo>
                <a:lnTo>
                  <a:pt x="68465" y="2205"/>
                </a:lnTo>
                <a:lnTo>
                  <a:pt x="68660" y="2253"/>
                </a:lnTo>
                <a:lnTo>
                  <a:pt x="68854" y="2301"/>
                </a:lnTo>
                <a:lnTo>
                  <a:pt x="69049" y="2349"/>
                </a:lnTo>
                <a:lnTo>
                  <a:pt x="69243" y="2398"/>
                </a:lnTo>
                <a:lnTo>
                  <a:pt x="69437" y="2448"/>
                </a:lnTo>
                <a:lnTo>
                  <a:pt x="69631" y="2498"/>
                </a:lnTo>
                <a:lnTo>
                  <a:pt x="69824" y="2548"/>
                </a:lnTo>
                <a:lnTo>
                  <a:pt x="70018" y="2599"/>
                </a:lnTo>
                <a:lnTo>
                  <a:pt x="70212" y="2650"/>
                </a:lnTo>
                <a:lnTo>
                  <a:pt x="70405" y="2702"/>
                </a:lnTo>
                <a:lnTo>
                  <a:pt x="70598" y="2755"/>
                </a:lnTo>
                <a:lnTo>
                  <a:pt x="70791" y="2808"/>
                </a:lnTo>
                <a:lnTo>
                  <a:pt x="70984" y="2861"/>
                </a:lnTo>
                <a:lnTo>
                  <a:pt x="71177" y="2915"/>
                </a:lnTo>
                <a:lnTo>
                  <a:pt x="71370" y="2969"/>
                </a:lnTo>
                <a:lnTo>
                  <a:pt x="71562" y="3024"/>
                </a:lnTo>
                <a:lnTo>
                  <a:pt x="71754" y="3079"/>
                </a:lnTo>
                <a:lnTo>
                  <a:pt x="71947" y="3135"/>
                </a:lnTo>
                <a:lnTo>
                  <a:pt x="72139" y="3192"/>
                </a:lnTo>
                <a:lnTo>
                  <a:pt x="72330" y="3248"/>
                </a:lnTo>
                <a:lnTo>
                  <a:pt x="72522" y="3306"/>
                </a:lnTo>
                <a:lnTo>
                  <a:pt x="72714" y="3364"/>
                </a:lnTo>
                <a:lnTo>
                  <a:pt x="72905" y="3422"/>
                </a:lnTo>
                <a:lnTo>
                  <a:pt x="73097" y="3481"/>
                </a:lnTo>
                <a:lnTo>
                  <a:pt x="73288" y="3540"/>
                </a:lnTo>
                <a:lnTo>
                  <a:pt x="73479" y="3600"/>
                </a:lnTo>
                <a:lnTo>
                  <a:pt x="73669" y="3660"/>
                </a:lnTo>
                <a:lnTo>
                  <a:pt x="73860" y="3721"/>
                </a:lnTo>
                <a:lnTo>
                  <a:pt x="74050" y="3782"/>
                </a:lnTo>
                <a:lnTo>
                  <a:pt x="74241" y="3844"/>
                </a:lnTo>
                <a:lnTo>
                  <a:pt x="74431" y="3906"/>
                </a:lnTo>
                <a:lnTo>
                  <a:pt x="74621" y="3968"/>
                </a:lnTo>
                <a:lnTo>
                  <a:pt x="74811" y="4032"/>
                </a:lnTo>
                <a:lnTo>
                  <a:pt x="75000" y="4095"/>
                </a:lnTo>
                <a:lnTo>
                  <a:pt x="75190" y="4159"/>
                </a:lnTo>
                <a:lnTo>
                  <a:pt x="75379" y="4224"/>
                </a:lnTo>
                <a:lnTo>
                  <a:pt x="75568" y="4289"/>
                </a:lnTo>
                <a:lnTo>
                  <a:pt x="75757" y="4355"/>
                </a:lnTo>
                <a:lnTo>
                  <a:pt x="75946" y="4421"/>
                </a:lnTo>
                <a:lnTo>
                  <a:pt x="76134" y="4487"/>
                </a:lnTo>
                <a:lnTo>
                  <a:pt x="76323" y="4554"/>
                </a:lnTo>
                <a:lnTo>
                  <a:pt x="76511" y="4622"/>
                </a:lnTo>
                <a:lnTo>
                  <a:pt x="76699" y="4690"/>
                </a:lnTo>
                <a:lnTo>
                  <a:pt x="76887" y="4758"/>
                </a:lnTo>
                <a:lnTo>
                  <a:pt x="77075" y="4827"/>
                </a:lnTo>
                <a:lnTo>
                  <a:pt x="77262" y="4897"/>
                </a:lnTo>
                <a:lnTo>
                  <a:pt x="77449" y="4967"/>
                </a:lnTo>
                <a:lnTo>
                  <a:pt x="77637" y="5037"/>
                </a:lnTo>
                <a:lnTo>
                  <a:pt x="77823" y="5108"/>
                </a:lnTo>
                <a:lnTo>
                  <a:pt x="78010" y="5179"/>
                </a:lnTo>
                <a:lnTo>
                  <a:pt x="78197" y="5251"/>
                </a:lnTo>
                <a:lnTo>
                  <a:pt x="78383" y="5324"/>
                </a:lnTo>
                <a:lnTo>
                  <a:pt x="78569" y="5396"/>
                </a:lnTo>
                <a:lnTo>
                  <a:pt x="78755" y="5470"/>
                </a:lnTo>
                <a:lnTo>
                  <a:pt x="78941" y="5543"/>
                </a:lnTo>
                <a:lnTo>
                  <a:pt x="79127" y="5617"/>
                </a:lnTo>
                <a:lnTo>
                  <a:pt x="79312" y="5692"/>
                </a:lnTo>
                <a:lnTo>
                  <a:pt x="79497" y="5767"/>
                </a:lnTo>
                <a:lnTo>
                  <a:pt x="79682" y="5843"/>
                </a:lnTo>
                <a:lnTo>
                  <a:pt x="79867" y="5919"/>
                </a:lnTo>
                <a:lnTo>
                  <a:pt x="80051" y="5996"/>
                </a:lnTo>
                <a:lnTo>
                  <a:pt x="80236" y="6073"/>
                </a:lnTo>
                <a:lnTo>
                  <a:pt x="80420" y="6150"/>
                </a:lnTo>
                <a:lnTo>
                  <a:pt x="80604" y="6228"/>
                </a:lnTo>
                <a:lnTo>
                  <a:pt x="80787" y="6307"/>
                </a:lnTo>
                <a:lnTo>
                  <a:pt x="80971" y="6386"/>
                </a:lnTo>
                <a:lnTo>
                  <a:pt x="81154" y="6465"/>
                </a:lnTo>
                <a:lnTo>
                  <a:pt x="81337" y="6545"/>
                </a:lnTo>
                <a:lnTo>
                  <a:pt x="81520" y="6625"/>
                </a:lnTo>
                <a:lnTo>
                  <a:pt x="81703" y="6706"/>
                </a:lnTo>
                <a:lnTo>
                  <a:pt x="81885" y="6787"/>
                </a:lnTo>
                <a:lnTo>
                  <a:pt x="82068" y="6869"/>
                </a:lnTo>
                <a:lnTo>
                  <a:pt x="82250" y="6951"/>
                </a:lnTo>
                <a:lnTo>
                  <a:pt x="82431" y="7034"/>
                </a:lnTo>
                <a:lnTo>
                  <a:pt x="82613" y="7117"/>
                </a:lnTo>
                <a:lnTo>
                  <a:pt x="82794" y="7200"/>
                </a:lnTo>
                <a:lnTo>
                  <a:pt x="82975" y="7285"/>
                </a:lnTo>
                <a:lnTo>
                  <a:pt x="83156" y="7369"/>
                </a:lnTo>
                <a:lnTo>
                  <a:pt x="83337" y="7454"/>
                </a:lnTo>
                <a:lnTo>
                  <a:pt x="83517" y="7539"/>
                </a:lnTo>
                <a:lnTo>
                  <a:pt x="83697" y="7625"/>
                </a:lnTo>
                <a:lnTo>
                  <a:pt x="83877" y="7712"/>
                </a:lnTo>
                <a:lnTo>
                  <a:pt x="84057" y="7799"/>
                </a:lnTo>
                <a:lnTo>
                  <a:pt x="84237" y="7886"/>
                </a:lnTo>
                <a:lnTo>
                  <a:pt x="84416" y="7974"/>
                </a:lnTo>
                <a:lnTo>
                  <a:pt x="84595" y="8062"/>
                </a:lnTo>
                <a:lnTo>
                  <a:pt x="84774" y="8150"/>
                </a:lnTo>
                <a:lnTo>
                  <a:pt x="84952" y="8239"/>
                </a:lnTo>
                <a:lnTo>
                  <a:pt x="85131" y="8329"/>
                </a:lnTo>
                <a:lnTo>
                  <a:pt x="85309" y="8419"/>
                </a:lnTo>
                <a:lnTo>
                  <a:pt x="85487" y="8510"/>
                </a:lnTo>
                <a:lnTo>
                  <a:pt x="85664" y="8600"/>
                </a:lnTo>
                <a:lnTo>
                  <a:pt x="85841" y="8692"/>
                </a:lnTo>
                <a:lnTo>
                  <a:pt x="86019" y="8784"/>
                </a:lnTo>
                <a:lnTo>
                  <a:pt x="86195" y="8876"/>
                </a:lnTo>
                <a:lnTo>
                  <a:pt x="86372" y="8969"/>
                </a:lnTo>
                <a:lnTo>
                  <a:pt x="86548" y="9062"/>
                </a:lnTo>
                <a:lnTo>
                  <a:pt x="86724" y="9156"/>
                </a:lnTo>
                <a:lnTo>
                  <a:pt x="86900" y="9250"/>
                </a:lnTo>
                <a:lnTo>
                  <a:pt x="87076" y="9344"/>
                </a:lnTo>
                <a:lnTo>
                  <a:pt x="87251" y="9439"/>
                </a:lnTo>
                <a:lnTo>
                  <a:pt x="87426" y="9535"/>
                </a:lnTo>
                <a:lnTo>
                  <a:pt x="87601" y="9630"/>
                </a:lnTo>
                <a:lnTo>
                  <a:pt x="87776" y="9727"/>
                </a:lnTo>
                <a:lnTo>
                  <a:pt x="87950" y="9824"/>
                </a:lnTo>
                <a:lnTo>
                  <a:pt x="88124" y="9921"/>
                </a:lnTo>
                <a:lnTo>
                  <a:pt x="88298" y="10018"/>
                </a:lnTo>
                <a:lnTo>
                  <a:pt x="88471" y="10117"/>
                </a:lnTo>
                <a:lnTo>
                  <a:pt x="88645" y="10215"/>
                </a:lnTo>
                <a:lnTo>
                  <a:pt x="88818" y="10314"/>
                </a:lnTo>
                <a:lnTo>
                  <a:pt x="88990" y="10414"/>
                </a:lnTo>
                <a:lnTo>
                  <a:pt x="89163" y="10513"/>
                </a:lnTo>
                <a:lnTo>
                  <a:pt x="89335" y="10614"/>
                </a:lnTo>
                <a:lnTo>
                  <a:pt x="89507" y="10714"/>
                </a:lnTo>
                <a:lnTo>
                  <a:pt x="89679" y="10816"/>
                </a:lnTo>
                <a:lnTo>
                  <a:pt x="89850" y="10917"/>
                </a:lnTo>
                <a:lnTo>
                  <a:pt x="90021" y="11019"/>
                </a:lnTo>
                <a:lnTo>
                  <a:pt x="90192" y="11122"/>
                </a:lnTo>
                <a:lnTo>
                  <a:pt x="90363" y="11225"/>
                </a:lnTo>
                <a:lnTo>
                  <a:pt x="90533" y="11328"/>
                </a:lnTo>
                <a:lnTo>
                  <a:pt x="90703" y="11432"/>
                </a:lnTo>
                <a:lnTo>
                  <a:pt x="90873" y="11536"/>
                </a:lnTo>
                <a:lnTo>
                  <a:pt x="91042" y="11641"/>
                </a:lnTo>
                <a:lnTo>
                  <a:pt x="91211" y="11746"/>
                </a:lnTo>
                <a:lnTo>
                  <a:pt x="91380" y="11852"/>
                </a:lnTo>
                <a:lnTo>
                  <a:pt x="91549" y="11958"/>
                </a:lnTo>
                <a:lnTo>
                  <a:pt x="91717" y="12064"/>
                </a:lnTo>
                <a:lnTo>
                  <a:pt x="91885" y="12171"/>
                </a:lnTo>
                <a:lnTo>
                  <a:pt x="92053" y="12278"/>
                </a:lnTo>
                <a:lnTo>
                  <a:pt x="92220" y="12386"/>
                </a:lnTo>
                <a:lnTo>
                  <a:pt x="92387" y="12494"/>
                </a:lnTo>
                <a:lnTo>
                  <a:pt x="92554" y="12602"/>
                </a:lnTo>
                <a:lnTo>
                  <a:pt x="92721" y="12711"/>
                </a:lnTo>
                <a:lnTo>
                  <a:pt x="92887" y="12821"/>
                </a:lnTo>
                <a:lnTo>
                  <a:pt x="93053" y="12931"/>
                </a:lnTo>
                <a:lnTo>
                  <a:pt x="93219" y="13041"/>
                </a:lnTo>
                <a:lnTo>
                  <a:pt x="93384" y="13152"/>
                </a:lnTo>
                <a:lnTo>
                  <a:pt x="93549" y="13263"/>
                </a:lnTo>
                <a:lnTo>
                  <a:pt x="93714" y="13374"/>
                </a:lnTo>
                <a:lnTo>
                  <a:pt x="93879" y="13486"/>
                </a:lnTo>
                <a:lnTo>
                  <a:pt x="94043" y="13598"/>
                </a:lnTo>
                <a:lnTo>
                  <a:pt x="94207" y="13711"/>
                </a:lnTo>
                <a:lnTo>
                  <a:pt x="94370" y="13824"/>
                </a:lnTo>
                <a:lnTo>
                  <a:pt x="94534" y="13938"/>
                </a:lnTo>
                <a:lnTo>
                  <a:pt x="94697" y="14052"/>
                </a:lnTo>
                <a:lnTo>
                  <a:pt x="94859" y="14167"/>
                </a:lnTo>
                <a:lnTo>
                  <a:pt x="95022" y="14281"/>
                </a:lnTo>
                <a:lnTo>
                  <a:pt x="95184" y="14397"/>
                </a:lnTo>
                <a:lnTo>
                  <a:pt x="95346" y="14512"/>
                </a:lnTo>
                <a:lnTo>
                  <a:pt x="95507" y="14629"/>
                </a:lnTo>
                <a:lnTo>
                  <a:pt x="95668" y="14745"/>
                </a:lnTo>
                <a:lnTo>
                  <a:pt x="95829" y="14862"/>
                </a:lnTo>
                <a:lnTo>
                  <a:pt x="95990" y="14979"/>
                </a:lnTo>
                <a:lnTo>
                  <a:pt x="96150" y="15097"/>
                </a:lnTo>
                <a:lnTo>
                  <a:pt x="96310" y="15215"/>
                </a:lnTo>
                <a:lnTo>
                  <a:pt x="96469" y="15334"/>
                </a:lnTo>
                <a:lnTo>
                  <a:pt x="96629" y="15453"/>
                </a:lnTo>
                <a:lnTo>
                  <a:pt x="96787" y="15572"/>
                </a:lnTo>
                <a:lnTo>
                  <a:pt x="96946" y="15692"/>
                </a:lnTo>
                <a:lnTo>
                  <a:pt x="97104" y="15812"/>
                </a:lnTo>
                <a:lnTo>
                  <a:pt x="97262" y="15933"/>
                </a:lnTo>
                <a:lnTo>
                  <a:pt x="97420" y="16054"/>
                </a:lnTo>
                <a:lnTo>
                  <a:pt x="97577" y="16175"/>
                </a:lnTo>
                <a:lnTo>
                  <a:pt x="97734" y="16297"/>
                </a:lnTo>
                <a:lnTo>
                  <a:pt x="97891" y="16419"/>
                </a:lnTo>
                <a:lnTo>
                  <a:pt x="98047" y="16542"/>
                </a:lnTo>
                <a:lnTo>
                  <a:pt x="98203" y="16665"/>
                </a:lnTo>
                <a:lnTo>
                  <a:pt x="98359" y="16788"/>
                </a:lnTo>
                <a:lnTo>
                  <a:pt x="98514" y="16912"/>
                </a:lnTo>
                <a:lnTo>
                  <a:pt x="98669" y="17036"/>
                </a:lnTo>
                <a:lnTo>
                  <a:pt x="98824" y="17161"/>
                </a:lnTo>
                <a:lnTo>
                  <a:pt x="98894" y="17248"/>
                </a:lnTo>
                <a:lnTo>
                  <a:pt x="98927" y="17441"/>
                </a:lnTo>
                <a:lnTo>
                  <a:pt x="98961" y="17634"/>
                </a:lnTo>
                <a:lnTo>
                  <a:pt x="98993" y="17827"/>
                </a:lnTo>
                <a:lnTo>
                  <a:pt x="99025" y="18020"/>
                </a:lnTo>
                <a:lnTo>
                  <a:pt x="99057" y="18213"/>
                </a:lnTo>
                <a:lnTo>
                  <a:pt x="99088" y="18407"/>
                </a:lnTo>
                <a:lnTo>
                  <a:pt x="99119" y="18600"/>
                </a:lnTo>
                <a:lnTo>
                  <a:pt x="99149" y="18794"/>
                </a:lnTo>
                <a:lnTo>
                  <a:pt x="99178" y="18988"/>
                </a:lnTo>
                <a:lnTo>
                  <a:pt x="99207" y="19181"/>
                </a:lnTo>
                <a:lnTo>
                  <a:pt x="99236" y="19375"/>
                </a:lnTo>
                <a:lnTo>
                  <a:pt x="99264" y="19569"/>
                </a:lnTo>
                <a:lnTo>
                  <a:pt x="99291" y="19763"/>
                </a:lnTo>
                <a:lnTo>
                  <a:pt x="99318" y="19957"/>
                </a:lnTo>
                <a:lnTo>
                  <a:pt x="99345" y="20151"/>
                </a:lnTo>
                <a:lnTo>
                  <a:pt x="99371" y="20345"/>
                </a:lnTo>
                <a:lnTo>
                  <a:pt x="99396" y="20539"/>
                </a:lnTo>
                <a:lnTo>
                  <a:pt x="99421" y="20733"/>
                </a:lnTo>
                <a:lnTo>
                  <a:pt x="99445" y="20928"/>
                </a:lnTo>
                <a:lnTo>
                  <a:pt x="99469" y="21122"/>
                </a:lnTo>
                <a:lnTo>
                  <a:pt x="99492" y="21317"/>
                </a:lnTo>
                <a:lnTo>
                  <a:pt x="99515" y="21511"/>
                </a:lnTo>
                <a:lnTo>
                  <a:pt x="99537" y="21706"/>
                </a:lnTo>
                <a:lnTo>
                  <a:pt x="99559" y="21900"/>
                </a:lnTo>
                <a:lnTo>
                  <a:pt x="99580" y="22095"/>
                </a:lnTo>
                <a:lnTo>
                  <a:pt x="99601" y="22290"/>
                </a:lnTo>
                <a:lnTo>
                  <a:pt x="99621" y="22484"/>
                </a:lnTo>
                <a:lnTo>
                  <a:pt x="99641" y="22679"/>
                </a:lnTo>
                <a:lnTo>
                  <a:pt x="99660" y="22874"/>
                </a:lnTo>
                <a:lnTo>
                  <a:pt x="99679" y="23069"/>
                </a:lnTo>
                <a:lnTo>
                  <a:pt x="99697" y="23264"/>
                </a:lnTo>
                <a:lnTo>
                  <a:pt x="99714" y="23459"/>
                </a:lnTo>
                <a:lnTo>
                  <a:pt x="99731" y="23654"/>
                </a:lnTo>
                <a:lnTo>
                  <a:pt x="99748" y="23849"/>
                </a:lnTo>
                <a:lnTo>
                  <a:pt x="99764" y="24044"/>
                </a:lnTo>
                <a:lnTo>
                  <a:pt x="99779" y="24240"/>
                </a:lnTo>
                <a:lnTo>
                  <a:pt x="99794" y="24435"/>
                </a:lnTo>
                <a:lnTo>
                  <a:pt x="99809" y="24630"/>
                </a:lnTo>
                <a:lnTo>
                  <a:pt x="99823" y="24825"/>
                </a:lnTo>
                <a:lnTo>
                  <a:pt x="99836" y="25021"/>
                </a:lnTo>
                <a:lnTo>
                  <a:pt x="99849" y="25216"/>
                </a:lnTo>
                <a:lnTo>
                  <a:pt x="99861" y="25411"/>
                </a:lnTo>
                <a:lnTo>
                  <a:pt x="99873" y="25607"/>
                </a:lnTo>
                <a:lnTo>
                  <a:pt x="99884" y="25802"/>
                </a:lnTo>
                <a:lnTo>
                  <a:pt x="99895" y="25998"/>
                </a:lnTo>
                <a:lnTo>
                  <a:pt x="99905" y="26193"/>
                </a:lnTo>
                <a:lnTo>
                  <a:pt x="99915" y="26389"/>
                </a:lnTo>
                <a:lnTo>
                  <a:pt x="99924" y="26584"/>
                </a:lnTo>
                <a:lnTo>
                  <a:pt x="99933" y="26780"/>
                </a:lnTo>
                <a:lnTo>
                  <a:pt x="99941" y="26976"/>
                </a:lnTo>
                <a:lnTo>
                  <a:pt x="99949" y="27171"/>
                </a:lnTo>
                <a:lnTo>
                  <a:pt x="99956" y="27367"/>
                </a:lnTo>
                <a:lnTo>
                  <a:pt x="99962" y="27563"/>
                </a:lnTo>
                <a:lnTo>
                  <a:pt x="99968" y="27758"/>
                </a:lnTo>
                <a:lnTo>
                  <a:pt x="99974" y="27954"/>
                </a:lnTo>
                <a:lnTo>
                  <a:pt x="99979" y="28150"/>
                </a:lnTo>
                <a:lnTo>
                  <a:pt x="99983" y="28345"/>
                </a:lnTo>
                <a:lnTo>
                  <a:pt x="99987" y="28541"/>
                </a:lnTo>
                <a:lnTo>
                  <a:pt x="99991" y="28737"/>
                </a:lnTo>
                <a:lnTo>
                  <a:pt x="99993" y="28933"/>
                </a:lnTo>
                <a:lnTo>
                  <a:pt x="99996" y="29128"/>
                </a:lnTo>
                <a:lnTo>
                  <a:pt x="99998" y="29324"/>
                </a:lnTo>
                <a:lnTo>
                  <a:pt x="99999" y="29520"/>
                </a:lnTo>
                <a:lnTo>
                  <a:pt x="100000" y="29716"/>
                </a:lnTo>
                <a:lnTo>
                  <a:pt x="100000" y="29911"/>
                </a:lnTo>
                <a:lnTo>
                  <a:pt x="100000" y="30107"/>
                </a:lnTo>
                <a:lnTo>
                  <a:pt x="99999" y="30303"/>
                </a:lnTo>
                <a:lnTo>
                  <a:pt x="99998" y="30499"/>
                </a:lnTo>
                <a:lnTo>
                  <a:pt x="99996" y="30694"/>
                </a:lnTo>
                <a:lnTo>
                  <a:pt x="99993" y="30890"/>
                </a:lnTo>
                <a:lnTo>
                  <a:pt x="99991" y="31086"/>
                </a:lnTo>
                <a:lnTo>
                  <a:pt x="99987" y="31282"/>
                </a:lnTo>
                <a:lnTo>
                  <a:pt x="99983" y="31477"/>
                </a:lnTo>
                <a:lnTo>
                  <a:pt x="99979" y="31673"/>
                </a:lnTo>
                <a:lnTo>
                  <a:pt x="99974" y="31869"/>
                </a:lnTo>
                <a:lnTo>
                  <a:pt x="99968" y="32065"/>
                </a:lnTo>
                <a:lnTo>
                  <a:pt x="99962" y="32260"/>
                </a:lnTo>
                <a:lnTo>
                  <a:pt x="99956" y="32456"/>
                </a:lnTo>
                <a:lnTo>
                  <a:pt x="99949" y="32652"/>
                </a:lnTo>
                <a:lnTo>
                  <a:pt x="99941" y="32847"/>
                </a:lnTo>
                <a:lnTo>
                  <a:pt x="99933" y="33043"/>
                </a:lnTo>
                <a:lnTo>
                  <a:pt x="99924" y="33238"/>
                </a:lnTo>
                <a:lnTo>
                  <a:pt x="99915" y="33434"/>
                </a:lnTo>
                <a:lnTo>
                  <a:pt x="99905" y="33630"/>
                </a:lnTo>
                <a:lnTo>
                  <a:pt x="99895" y="33825"/>
                </a:lnTo>
                <a:lnTo>
                  <a:pt x="99884" y="34021"/>
                </a:lnTo>
                <a:lnTo>
                  <a:pt x="99873" y="34216"/>
                </a:lnTo>
                <a:lnTo>
                  <a:pt x="99861" y="34411"/>
                </a:lnTo>
                <a:lnTo>
                  <a:pt x="99849" y="34607"/>
                </a:lnTo>
                <a:lnTo>
                  <a:pt x="99836" y="34802"/>
                </a:lnTo>
                <a:lnTo>
                  <a:pt x="99823" y="34998"/>
                </a:lnTo>
                <a:lnTo>
                  <a:pt x="99809" y="35193"/>
                </a:lnTo>
                <a:lnTo>
                  <a:pt x="99794" y="35388"/>
                </a:lnTo>
                <a:lnTo>
                  <a:pt x="99779" y="35583"/>
                </a:lnTo>
                <a:lnTo>
                  <a:pt x="99764" y="35778"/>
                </a:lnTo>
                <a:lnTo>
                  <a:pt x="99748" y="35974"/>
                </a:lnTo>
                <a:lnTo>
                  <a:pt x="99731" y="36169"/>
                </a:lnTo>
                <a:lnTo>
                  <a:pt x="99714" y="36364"/>
                </a:lnTo>
                <a:lnTo>
                  <a:pt x="99697" y="36559"/>
                </a:lnTo>
                <a:lnTo>
                  <a:pt x="99679" y="36754"/>
                </a:lnTo>
                <a:lnTo>
                  <a:pt x="99660" y="36949"/>
                </a:lnTo>
                <a:lnTo>
                  <a:pt x="99641" y="37144"/>
                </a:lnTo>
                <a:lnTo>
                  <a:pt x="99621" y="37338"/>
                </a:lnTo>
                <a:lnTo>
                  <a:pt x="99601" y="37533"/>
                </a:lnTo>
                <a:lnTo>
                  <a:pt x="99580" y="37728"/>
                </a:lnTo>
                <a:lnTo>
                  <a:pt x="99559" y="37923"/>
                </a:lnTo>
                <a:lnTo>
                  <a:pt x="99537" y="38117"/>
                </a:lnTo>
                <a:lnTo>
                  <a:pt x="99515" y="38312"/>
                </a:lnTo>
                <a:lnTo>
                  <a:pt x="99492" y="38506"/>
                </a:lnTo>
                <a:lnTo>
                  <a:pt x="99469" y="38701"/>
                </a:lnTo>
                <a:lnTo>
                  <a:pt x="99445" y="38895"/>
                </a:lnTo>
                <a:lnTo>
                  <a:pt x="99421" y="39089"/>
                </a:lnTo>
                <a:lnTo>
                  <a:pt x="99396" y="39284"/>
                </a:lnTo>
                <a:lnTo>
                  <a:pt x="99371" y="39478"/>
                </a:lnTo>
                <a:lnTo>
                  <a:pt x="99345" y="39672"/>
                </a:lnTo>
                <a:lnTo>
                  <a:pt x="99318" y="39866"/>
                </a:lnTo>
                <a:lnTo>
                  <a:pt x="99291" y="40060"/>
                </a:lnTo>
                <a:lnTo>
                  <a:pt x="99264" y="40254"/>
                </a:lnTo>
                <a:lnTo>
                  <a:pt x="99236" y="40448"/>
                </a:lnTo>
                <a:lnTo>
                  <a:pt x="99207" y="40642"/>
                </a:lnTo>
                <a:lnTo>
                  <a:pt x="99178" y="40835"/>
                </a:lnTo>
                <a:lnTo>
                  <a:pt x="99149" y="41029"/>
                </a:lnTo>
                <a:lnTo>
                  <a:pt x="99119" y="41222"/>
                </a:lnTo>
                <a:lnTo>
                  <a:pt x="99088" y="41416"/>
                </a:lnTo>
                <a:lnTo>
                  <a:pt x="99057" y="41609"/>
                </a:lnTo>
                <a:lnTo>
                  <a:pt x="99025" y="41803"/>
                </a:lnTo>
                <a:lnTo>
                  <a:pt x="98993" y="41996"/>
                </a:lnTo>
                <a:lnTo>
                  <a:pt x="98961" y="42189"/>
                </a:lnTo>
                <a:lnTo>
                  <a:pt x="98927" y="42382"/>
                </a:lnTo>
                <a:lnTo>
                  <a:pt x="98894" y="42575"/>
                </a:lnTo>
                <a:lnTo>
                  <a:pt x="98859" y="42768"/>
                </a:lnTo>
                <a:lnTo>
                  <a:pt x="98825" y="42961"/>
                </a:lnTo>
                <a:lnTo>
                  <a:pt x="98789" y="43154"/>
                </a:lnTo>
                <a:lnTo>
                  <a:pt x="98754" y="43346"/>
                </a:lnTo>
                <a:lnTo>
                  <a:pt x="98717" y="43539"/>
                </a:lnTo>
                <a:lnTo>
                  <a:pt x="98681" y="43731"/>
                </a:lnTo>
                <a:lnTo>
                  <a:pt x="98643" y="43924"/>
                </a:lnTo>
                <a:lnTo>
                  <a:pt x="98605" y="44116"/>
                </a:lnTo>
                <a:lnTo>
                  <a:pt x="98567" y="44308"/>
                </a:lnTo>
                <a:lnTo>
                  <a:pt x="98528" y="44500"/>
                </a:lnTo>
                <a:lnTo>
                  <a:pt x="98489" y="44692"/>
                </a:lnTo>
                <a:lnTo>
                  <a:pt x="98449" y="44884"/>
                </a:lnTo>
                <a:lnTo>
                  <a:pt x="98409" y="45076"/>
                </a:lnTo>
                <a:lnTo>
                  <a:pt x="98368" y="45267"/>
                </a:lnTo>
                <a:lnTo>
                  <a:pt x="98326" y="45459"/>
                </a:lnTo>
                <a:lnTo>
                  <a:pt x="98284" y="45650"/>
                </a:lnTo>
                <a:lnTo>
                  <a:pt x="98242" y="45842"/>
                </a:lnTo>
                <a:lnTo>
                  <a:pt x="98199" y="46033"/>
                </a:lnTo>
                <a:lnTo>
                  <a:pt x="98155" y="46224"/>
                </a:lnTo>
                <a:lnTo>
                  <a:pt x="98111" y="46415"/>
                </a:lnTo>
                <a:lnTo>
                  <a:pt x="98067" y="46606"/>
                </a:lnTo>
                <a:lnTo>
                  <a:pt x="98022" y="46797"/>
                </a:lnTo>
                <a:lnTo>
                  <a:pt x="97976" y="46987"/>
                </a:lnTo>
                <a:lnTo>
                  <a:pt x="97930" y="47178"/>
                </a:lnTo>
                <a:lnTo>
                  <a:pt x="97884" y="47368"/>
                </a:lnTo>
                <a:lnTo>
                  <a:pt x="97837" y="47558"/>
                </a:lnTo>
                <a:lnTo>
                  <a:pt x="97789" y="47749"/>
                </a:lnTo>
                <a:lnTo>
                  <a:pt x="97741" y="47939"/>
                </a:lnTo>
                <a:lnTo>
                  <a:pt x="97692" y="48129"/>
                </a:lnTo>
                <a:lnTo>
                  <a:pt x="97643" y="48318"/>
                </a:lnTo>
                <a:lnTo>
                  <a:pt x="97594" y="48508"/>
                </a:lnTo>
                <a:lnTo>
                  <a:pt x="97543" y="48698"/>
                </a:lnTo>
                <a:lnTo>
                  <a:pt x="97493" y="48887"/>
                </a:lnTo>
                <a:lnTo>
                  <a:pt x="97442" y="49076"/>
                </a:lnTo>
                <a:lnTo>
                  <a:pt x="97390" y="49266"/>
                </a:lnTo>
                <a:lnTo>
                  <a:pt x="97338" y="49455"/>
                </a:lnTo>
                <a:lnTo>
                  <a:pt x="97285" y="49643"/>
                </a:lnTo>
                <a:lnTo>
                  <a:pt x="97232" y="49832"/>
                </a:lnTo>
                <a:lnTo>
                  <a:pt x="97178" y="50021"/>
                </a:lnTo>
                <a:lnTo>
                  <a:pt x="97124" y="50209"/>
                </a:lnTo>
                <a:lnTo>
                  <a:pt x="97070" y="50398"/>
                </a:lnTo>
                <a:lnTo>
                  <a:pt x="97014" y="50586"/>
                </a:lnTo>
                <a:lnTo>
                  <a:pt x="96959" y="50774"/>
                </a:lnTo>
                <a:lnTo>
                  <a:pt x="96902" y="50962"/>
                </a:lnTo>
                <a:lnTo>
                  <a:pt x="96846" y="51150"/>
                </a:lnTo>
                <a:lnTo>
                  <a:pt x="96789" y="51337"/>
                </a:lnTo>
                <a:lnTo>
                  <a:pt x="96731" y="51525"/>
                </a:lnTo>
                <a:lnTo>
                  <a:pt x="96673" y="51712"/>
                </a:lnTo>
                <a:lnTo>
                  <a:pt x="96614" y="51899"/>
                </a:lnTo>
                <a:lnTo>
                  <a:pt x="96555" y="52086"/>
                </a:lnTo>
                <a:lnTo>
                  <a:pt x="96495" y="52273"/>
                </a:lnTo>
                <a:lnTo>
                  <a:pt x="96435" y="52460"/>
                </a:lnTo>
                <a:lnTo>
                  <a:pt x="96374" y="52647"/>
                </a:lnTo>
                <a:lnTo>
                  <a:pt x="96313" y="52833"/>
                </a:lnTo>
                <a:lnTo>
                  <a:pt x="96251" y="53019"/>
                </a:lnTo>
                <a:lnTo>
                  <a:pt x="96189" y="53205"/>
                </a:lnTo>
                <a:lnTo>
                  <a:pt x="96126" y="53391"/>
                </a:lnTo>
                <a:lnTo>
                  <a:pt x="96063" y="53577"/>
                </a:lnTo>
                <a:lnTo>
                  <a:pt x="95999" y="53763"/>
                </a:lnTo>
                <a:lnTo>
                  <a:pt x="95935" y="53948"/>
                </a:lnTo>
                <a:lnTo>
                  <a:pt x="95870" y="54133"/>
                </a:lnTo>
                <a:lnTo>
                  <a:pt x="95805" y="54319"/>
                </a:lnTo>
                <a:lnTo>
                  <a:pt x="95739" y="54504"/>
                </a:lnTo>
                <a:lnTo>
                  <a:pt x="95673" y="54688"/>
                </a:lnTo>
                <a:lnTo>
                  <a:pt x="95607" y="54873"/>
                </a:lnTo>
                <a:lnTo>
                  <a:pt x="95539" y="55057"/>
                </a:lnTo>
                <a:lnTo>
                  <a:pt x="95472" y="55242"/>
                </a:lnTo>
                <a:lnTo>
                  <a:pt x="95404" y="55426"/>
                </a:lnTo>
                <a:lnTo>
                  <a:pt x="95335" y="55610"/>
                </a:lnTo>
                <a:lnTo>
                  <a:pt x="95266" y="55794"/>
                </a:lnTo>
                <a:lnTo>
                  <a:pt x="95196" y="55977"/>
                </a:lnTo>
                <a:lnTo>
                  <a:pt x="95126" y="56161"/>
                </a:lnTo>
                <a:lnTo>
                  <a:pt x="95055" y="56344"/>
                </a:lnTo>
                <a:lnTo>
                  <a:pt x="94984" y="56527"/>
                </a:lnTo>
                <a:lnTo>
                  <a:pt x="94913" y="56710"/>
                </a:lnTo>
                <a:lnTo>
                  <a:pt x="94840" y="56892"/>
                </a:lnTo>
                <a:lnTo>
                  <a:pt x="94768" y="57075"/>
                </a:lnTo>
                <a:lnTo>
                  <a:pt x="94695" y="57257"/>
                </a:lnTo>
                <a:lnTo>
                  <a:pt x="94621" y="57439"/>
                </a:lnTo>
                <a:lnTo>
                  <a:pt x="94547" y="57621"/>
                </a:lnTo>
                <a:lnTo>
                  <a:pt x="94473" y="57803"/>
                </a:lnTo>
                <a:lnTo>
                  <a:pt x="94398" y="57984"/>
                </a:lnTo>
                <a:lnTo>
                  <a:pt x="94322" y="58166"/>
                </a:lnTo>
                <a:lnTo>
                  <a:pt x="94246" y="58347"/>
                </a:lnTo>
                <a:lnTo>
                  <a:pt x="94169" y="58528"/>
                </a:lnTo>
                <a:lnTo>
                  <a:pt x="94093" y="58709"/>
                </a:lnTo>
                <a:lnTo>
                  <a:pt x="94015" y="58889"/>
                </a:lnTo>
                <a:lnTo>
                  <a:pt x="93937" y="59070"/>
                </a:lnTo>
                <a:lnTo>
                  <a:pt x="93859" y="59250"/>
                </a:lnTo>
                <a:lnTo>
                  <a:pt x="93780" y="59430"/>
                </a:lnTo>
                <a:lnTo>
                  <a:pt x="93700" y="59610"/>
                </a:lnTo>
                <a:lnTo>
                  <a:pt x="93620" y="59789"/>
                </a:lnTo>
                <a:lnTo>
                  <a:pt x="93540" y="59968"/>
                </a:lnTo>
                <a:lnTo>
                  <a:pt x="93459" y="60148"/>
                </a:lnTo>
                <a:lnTo>
                  <a:pt x="93378" y="60327"/>
                </a:lnTo>
                <a:lnTo>
                  <a:pt x="93296" y="60505"/>
                </a:lnTo>
                <a:lnTo>
                  <a:pt x="93214" y="60684"/>
                </a:lnTo>
                <a:lnTo>
                  <a:pt x="93131" y="60862"/>
                </a:lnTo>
                <a:lnTo>
                  <a:pt x="93048" y="61040"/>
                </a:lnTo>
                <a:lnTo>
                  <a:pt x="92964" y="61218"/>
                </a:lnTo>
                <a:lnTo>
                  <a:pt x="92880" y="61396"/>
                </a:lnTo>
                <a:lnTo>
                  <a:pt x="92795" y="61573"/>
                </a:lnTo>
                <a:lnTo>
                  <a:pt x="92710" y="61751"/>
                </a:lnTo>
                <a:lnTo>
                  <a:pt x="92625" y="61928"/>
                </a:lnTo>
                <a:lnTo>
                  <a:pt x="92538" y="62104"/>
                </a:lnTo>
                <a:lnTo>
                  <a:pt x="92452" y="62281"/>
                </a:lnTo>
                <a:lnTo>
                  <a:pt x="92365" y="62457"/>
                </a:lnTo>
                <a:lnTo>
                  <a:pt x="92277" y="62634"/>
                </a:lnTo>
                <a:lnTo>
                  <a:pt x="92189" y="62809"/>
                </a:lnTo>
                <a:lnTo>
                  <a:pt x="92101" y="62985"/>
                </a:lnTo>
                <a:lnTo>
                  <a:pt x="92012" y="63161"/>
                </a:lnTo>
                <a:lnTo>
                  <a:pt x="91923" y="63336"/>
                </a:lnTo>
                <a:lnTo>
                  <a:pt x="91833" y="63511"/>
                </a:lnTo>
                <a:lnTo>
                  <a:pt x="91742" y="63686"/>
                </a:lnTo>
                <a:lnTo>
                  <a:pt x="91652" y="63860"/>
                </a:lnTo>
                <a:lnTo>
                  <a:pt x="91560" y="64034"/>
                </a:lnTo>
                <a:lnTo>
                  <a:pt x="91469" y="64209"/>
                </a:lnTo>
                <a:lnTo>
                  <a:pt x="91376" y="64382"/>
                </a:lnTo>
                <a:lnTo>
                  <a:pt x="91284" y="64556"/>
                </a:lnTo>
                <a:lnTo>
                  <a:pt x="91191" y="64729"/>
                </a:lnTo>
                <a:lnTo>
                  <a:pt x="91097" y="64903"/>
                </a:lnTo>
                <a:lnTo>
                  <a:pt x="91003" y="65075"/>
                </a:lnTo>
                <a:lnTo>
                  <a:pt x="90908" y="65248"/>
                </a:lnTo>
                <a:lnTo>
                  <a:pt x="90813" y="65420"/>
                </a:lnTo>
                <a:lnTo>
                  <a:pt x="90718" y="65593"/>
                </a:lnTo>
                <a:lnTo>
                  <a:pt x="90622" y="65765"/>
                </a:lnTo>
                <a:lnTo>
                  <a:pt x="90526" y="65936"/>
                </a:lnTo>
                <a:lnTo>
                  <a:pt x="90429" y="66108"/>
                </a:lnTo>
                <a:lnTo>
                  <a:pt x="90331" y="66279"/>
                </a:lnTo>
                <a:lnTo>
                  <a:pt x="90234" y="66450"/>
                </a:lnTo>
                <a:lnTo>
                  <a:pt x="90136" y="66620"/>
                </a:lnTo>
                <a:lnTo>
                  <a:pt x="90037" y="66791"/>
                </a:lnTo>
                <a:lnTo>
                  <a:pt x="89938" y="66961"/>
                </a:lnTo>
                <a:lnTo>
                  <a:pt x="89838" y="67131"/>
                </a:lnTo>
                <a:lnTo>
                  <a:pt x="89738" y="67301"/>
                </a:lnTo>
                <a:lnTo>
                  <a:pt x="89638" y="67470"/>
                </a:lnTo>
                <a:lnTo>
                  <a:pt x="89537" y="67639"/>
                </a:lnTo>
                <a:lnTo>
                  <a:pt x="89435" y="67808"/>
                </a:lnTo>
                <a:lnTo>
                  <a:pt x="89333" y="67977"/>
                </a:lnTo>
                <a:lnTo>
                  <a:pt x="89231" y="68145"/>
                </a:lnTo>
                <a:lnTo>
                  <a:pt x="89128" y="68313"/>
                </a:lnTo>
                <a:lnTo>
                  <a:pt x="89025" y="68481"/>
                </a:lnTo>
                <a:lnTo>
                  <a:pt x="88922" y="68649"/>
                </a:lnTo>
                <a:lnTo>
                  <a:pt x="88817" y="68816"/>
                </a:lnTo>
                <a:lnTo>
                  <a:pt x="88713" y="68983"/>
                </a:lnTo>
                <a:lnTo>
                  <a:pt x="88608" y="69150"/>
                </a:lnTo>
                <a:lnTo>
                  <a:pt x="88502" y="69316"/>
                </a:lnTo>
                <a:lnTo>
                  <a:pt x="88397" y="69483"/>
                </a:lnTo>
                <a:lnTo>
                  <a:pt x="88290" y="69649"/>
                </a:lnTo>
                <a:lnTo>
                  <a:pt x="88183" y="69814"/>
                </a:lnTo>
                <a:lnTo>
                  <a:pt x="88076" y="69980"/>
                </a:lnTo>
                <a:lnTo>
                  <a:pt x="87969" y="70145"/>
                </a:lnTo>
                <a:lnTo>
                  <a:pt x="87860" y="70310"/>
                </a:lnTo>
                <a:lnTo>
                  <a:pt x="87752" y="70474"/>
                </a:lnTo>
                <a:lnTo>
                  <a:pt x="87643" y="70639"/>
                </a:lnTo>
                <a:lnTo>
                  <a:pt x="87533" y="70803"/>
                </a:lnTo>
                <a:lnTo>
                  <a:pt x="87424" y="70967"/>
                </a:lnTo>
                <a:lnTo>
                  <a:pt x="87313" y="71130"/>
                </a:lnTo>
                <a:lnTo>
                  <a:pt x="87202" y="71293"/>
                </a:lnTo>
                <a:lnTo>
                  <a:pt x="87091" y="71456"/>
                </a:lnTo>
                <a:lnTo>
                  <a:pt x="86980" y="71619"/>
                </a:lnTo>
                <a:lnTo>
                  <a:pt x="86868" y="71781"/>
                </a:lnTo>
                <a:lnTo>
                  <a:pt x="86755" y="71943"/>
                </a:lnTo>
                <a:lnTo>
                  <a:pt x="86642" y="72105"/>
                </a:lnTo>
                <a:lnTo>
                  <a:pt x="86529" y="72266"/>
                </a:lnTo>
                <a:lnTo>
                  <a:pt x="86415" y="72428"/>
                </a:lnTo>
                <a:lnTo>
                  <a:pt x="86301" y="72589"/>
                </a:lnTo>
                <a:lnTo>
                  <a:pt x="86186" y="72749"/>
                </a:lnTo>
                <a:lnTo>
                  <a:pt x="86071" y="72909"/>
                </a:lnTo>
                <a:lnTo>
                  <a:pt x="85956" y="73069"/>
                </a:lnTo>
                <a:lnTo>
                  <a:pt x="85840" y="73229"/>
                </a:lnTo>
                <a:lnTo>
                  <a:pt x="85723" y="73389"/>
                </a:lnTo>
                <a:lnTo>
                  <a:pt x="85606" y="73548"/>
                </a:lnTo>
                <a:lnTo>
                  <a:pt x="85489" y="73707"/>
                </a:lnTo>
                <a:lnTo>
                  <a:pt x="85372" y="73865"/>
                </a:lnTo>
                <a:lnTo>
                  <a:pt x="85253" y="74023"/>
                </a:lnTo>
                <a:lnTo>
                  <a:pt x="85135" y="74181"/>
                </a:lnTo>
                <a:lnTo>
                  <a:pt x="85016" y="74339"/>
                </a:lnTo>
                <a:lnTo>
                  <a:pt x="84897" y="74496"/>
                </a:lnTo>
                <a:lnTo>
                  <a:pt x="84777" y="74653"/>
                </a:lnTo>
                <a:lnTo>
                  <a:pt x="84657" y="74810"/>
                </a:lnTo>
                <a:lnTo>
                  <a:pt x="84536" y="74966"/>
                </a:lnTo>
                <a:lnTo>
                  <a:pt x="84415" y="75122"/>
                </a:lnTo>
                <a:lnTo>
                  <a:pt x="84294" y="75278"/>
                </a:lnTo>
                <a:lnTo>
                  <a:pt x="84172" y="75434"/>
                </a:lnTo>
                <a:lnTo>
                  <a:pt x="84049" y="75589"/>
                </a:lnTo>
                <a:lnTo>
                  <a:pt x="83927" y="75744"/>
                </a:lnTo>
                <a:lnTo>
                  <a:pt x="83804" y="75898"/>
                </a:lnTo>
                <a:lnTo>
                  <a:pt x="83680" y="76052"/>
                </a:lnTo>
                <a:lnTo>
                  <a:pt x="83556" y="76206"/>
                </a:lnTo>
                <a:lnTo>
                  <a:pt x="83432" y="76360"/>
                </a:lnTo>
                <a:lnTo>
                  <a:pt x="83307" y="76513"/>
                </a:lnTo>
                <a:lnTo>
                  <a:pt x="83182" y="76666"/>
                </a:lnTo>
                <a:lnTo>
                  <a:pt x="83056" y="76819"/>
                </a:lnTo>
                <a:lnTo>
                  <a:pt x="82930" y="76971"/>
                </a:lnTo>
                <a:lnTo>
                  <a:pt x="82804" y="77123"/>
                </a:lnTo>
                <a:lnTo>
                  <a:pt x="82677" y="77275"/>
                </a:lnTo>
                <a:lnTo>
                  <a:pt x="82550" y="77426"/>
                </a:lnTo>
                <a:lnTo>
                  <a:pt x="82422" y="77577"/>
                </a:lnTo>
                <a:lnTo>
                  <a:pt x="82294" y="77728"/>
                </a:lnTo>
                <a:lnTo>
                  <a:pt x="82166" y="77878"/>
                </a:lnTo>
                <a:lnTo>
                  <a:pt x="82037" y="78028"/>
                </a:lnTo>
                <a:lnTo>
                  <a:pt x="81908" y="78178"/>
                </a:lnTo>
                <a:lnTo>
                  <a:pt x="81778" y="78327"/>
                </a:lnTo>
                <a:lnTo>
                  <a:pt x="81648" y="78476"/>
                </a:lnTo>
                <a:lnTo>
                  <a:pt x="81518" y="78625"/>
                </a:lnTo>
                <a:lnTo>
                  <a:pt x="81387" y="78773"/>
                </a:lnTo>
                <a:lnTo>
                  <a:pt x="81256" y="78921"/>
                </a:lnTo>
                <a:lnTo>
                  <a:pt x="81124" y="79069"/>
                </a:lnTo>
                <a:lnTo>
                  <a:pt x="80992" y="79216"/>
                </a:lnTo>
                <a:lnTo>
                  <a:pt x="80860" y="79363"/>
                </a:lnTo>
                <a:lnTo>
                  <a:pt x="80727" y="79510"/>
                </a:lnTo>
                <a:lnTo>
                  <a:pt x="80594" y="79656"/>
                </a:lnTo>
                <a:lnTo>
                  <a:pt x="80460" y="79802"/>
                </a:lnTo>
                <a:lnTo>
                  <a:pt x="80326" y="79948"/>
                </a:lnTo>
                <a:lnTo>
                  <a:pt x="80192" y="80093"/>
                </a:lnTo>
                <a:lnTo>
                  <a:pt x="80057" y="80238"/>
                </a:lnTo>
                <a:lnTo>
                  <a:pt x="79922" y="80383"/>
                </a:lnTo>
                <a:lnTo>
                  <a:pt x="79786" y="80527"/>
                </a:lnTo>
                <a:lnTo>
                  <a:pt x="79650" y="80671"/>
                </a:lnTo>
                <a:lnTo>
                  <a:pt x="79514" y="80815"/>
                </a:lnTo>
                <a:lnTo>
                  <a:pt x="79377" y="80958"/>
                </a:lnTo>
                <a:lnTo>
                  <a:pt x="79240" y="81101"/>
                </a:lnTo>
                <a:lnTo>
                  <a:pt x="79103" y="81243"/>
                </a:lnTo>
                <a:lnTo>
                  <a:pt x="78965" y="81386"/>
                </a:lnTo>
                <a:lnTo>
                  <a:pt x="78827" y="81527"/>
                </a:lnTo>
                <a:lnTo>
                  <a:pt x="78688" y="81669"/>
                </a:lnTo>
                <a:lnTo>
                  <a:pt x="78549" y="81810"/>
                </a:lnTo>
                <a:lnTo>
                  <a:pt x="78410" y="81951"/>
                </a:lnTo>
                <a:lnTo>
                  <a:pt x="78270" y="82091"/>
                </a:lnTo>
                <a:lnTo>
                  <a:pt x="78130" y="82231"/>
                </a:lnTo>
                <a:lnTo>
                  <a:pt x="77989" y="82371"/>
                </a:lnTo>
                <a:lnTo>
                  <a:pt x="77848" y="82510"/>
                </a:lnTo>
                <a:lnTo>
                  <a:pt x="77707" y="82649"/>
                </a:lnTo>
                <a:lnTo>
                  <a:pt x="77566" y="82788"/>
                </a:lnTo>
                <a:lnTo>
                  <a:pt x="77424" y="82926"/>
                </a:lnTo>
                <a:lnTo>
                  <a:pt x="77281" y="83064"/>
                </a:lnTo>
                <a:lnTo>
                  <a:pt x="77139" y="83201"/>
                </a:lnTo>
                <a:lnTo>
                  <a:pt x="76995" y="83339"/>
                </a:lnTo>
                <a:lnTo>
                  <a:pt x="76852" y="83475"/>
                </a:lnTo>
                <a:lnTo>
                  <a:pt x="76708" y="83612"/>
                </a:lnTo>
                <a:lnTo>
                  <a:pt x="76564" y="83748"/>
                </a:lnTo>
                <a:lnTo>
                  <a:pt x="76419" y="83884"/>
                </a:lnTo>
                <a:lnTo>
                  <a:pt x="76275" y="84019"/>
                </a:lnTo>
                <a:lnTo>
                  <a:pt x="76129" y="84154"/>
                </a:lnTo>
                <a:lnTo>
                  <a:pt x="75984" y="84288"/>
                </a:lnTo>
                <a:lnTo>
                  <a:pt x="75838" y="84423"/>
                </a:lnTo>
                <a:lnTo>
                  <a:pt x="75691" y="84556"/>
                </a:lnTo>
                <a:lnTo>
                  <a:pt x="75545" y="84690"/>
                </a:lnTo>
                <a:lnTo>
                  <a:pt x="75398" y="84823"/>
                </a:lnTo>
                <a:lnTo>
                  <a:pt x="75250" y="84956"/>
                </a:lnTo>
                <a:lnTo>
                  <a:pt x="75102" y="85088"/>
                </a:lnTo>
                <a:lnTo>
                  <a:pt x="74954" y="85220"/>
                </a:lnTo>
                <a:lnTo>
                  <a:pt x="74806" y="85352"/>
                </a:lnTo>
                <a:lnTo>
                  <a:pt x="74657" y="85483"/>
                </a:lnTo>
                <a:lnTo>
                  <a:pt x="74508" y="85614"/>
                </a:lnTo>
                <a:lnTo>
                  <a:pt x="74358" y="85744"/>
                </a:lnTo>
                <a:lnTo>
                  <a:pt x="74208" y="85874"/>
                </a:lnTo>
                <a:lnTo>
                  <a:pt x="74058" y="86004"/>
                </a:lnTo>
                <a:lnTo>
                  <a:pt x="73907" y="86133"/>
                </a:lnTo>
                <a:lnTo>
                  <a:pt x="73756" y="86262"/>
                </a:lnTo>
                <a:lnTo>
                  <a:pt x="73605" y="86390"/>
                </a:lnTo>
                <a:lnTo>
                  <a:pt x="73453" y="86518"/>
                </a:lnTo>
                <a:lnTo>
                  <a:pt x="73302" y="86646"/>
                </a:lnTo>
                <a:lnTo>
                  <a:pt x="73149" y="86773"/>
                </a:lnTo>
                <a:lnTo>
                  <a:pt x="72997" y="86900"/>
                </a:lnTo>
                <a:lnTo>
                  <a:pt x="72844" y="87027"/>
                </a:lnTo>
                <a:lnTo>
                  <a:pt x="72690" y="87153"/>
                </a:lnTo>
                <a:lnTo>
                  <a:pt x="72537" y="87279"/>
                </a:lnTo>
                <a:lnTo>
                  <a:pt x="72383" y="87404"/>
                </a:lnTo>
                <a:lnTo>
                  <a:pt x="72228" y="87529"/>
                </a:lnTo>
                <a:lnTo>
                  <a:pt x="72074" y="87654"/>
                </a:lnTo>
                <a:lnTo>
                  <a:pt x="71919" y="87778"/>
                </a:lnTo>
                <a:lnTo>
                  <a:pt x="71763" y="87902"/>
                </a:lnTo>
                <a:lnTo>
                  <a:pt x="71608" y="88025"/>
                </a:lnTo>
                <a:lnTo>
                  <a:pt x="71452" y="88148"/>
                </a:lnTo>
                <a:lnTo>
                  <a:pt x="71295" y="88271"/>
                </a:lnTo>
                <a:lnTo>
                  <a:pt x="71139" y="88393"/>
                </a:lnTo>
                <a:lnTo>
                  <a:pt x="70982" y="88515"/>
                </a:lnTo>
                <a:lnTo>
                  <a:pt x="70824" y="88636"/>
                </a:lnTo>
                <a:lnTo>
                  <a:pt x="70667" y="88757"/>
                </a:lnTo>
                <a:lnTo>
                  <a:pt x="70509" y="88878"/>
                </a:lnTo>
                <a:lnTo>
                  <a:pt x="70350" y="88998"/>
                </a:lnTo>
                <a:lnTo>
                  <a:pt x="70192" y="89118"/>
                </a:lnTo>
                <a:lnTo>
                  <a:pt x="70033" y="89237"/>
                </a:lnTo>
                <a:lnTo>
                  <a:pt x="69874" y="89356"/>
                </a:lnTo>
                <a:lnTo>
                  <a:pt x="69714" y="89475"/>
                </a:lnTo>
                <a:lnTo>
                  <a:pt x="69554" y="89593"/>
                </a:lnTo>
                <a:lnTo>
                  <a:pt x="69394" y="89711"/>
                </a:lnTo>
                <a:lnTo>
                  <a:pt x="69233" y="89828"/>
                </a:lnTo>
                <a:lnTo>
                  <a:pt x="69073" y="89945"/>
                </a:lnTo>
                <a:lnTo>
                  <a:pt x="68911" y="90061"/>
                </a:lnTo>
                <a:lnTo>
                  <a:pt x="68750" y="90178"/>
                </a:lnTo>
                <a:lnTo>
                  <a:pt x="68588" y="90293"/>
                </a:lnTo>
                <a:lnTo>
                  <a:pt x="68426" y="90409"/>
                </a:lnTo>
                <a:lnTo>
                  <a:pt x="68264" y="90523"/>
                </a:lnTo>
                <a:lnTo>
                  <a:pt x="68101" y="90638"/>
                </a:lnTo>
                <a:lnTo>
                  <a:pt x="67938" y="90752"/>
                </a:lnTo>
                <a:lnTo>
                  <a:pt x="67775" y="90865"/>
                </a:lnTo>
                <a:lnTo>
                  <a:pt x="67611" y="90979"/>
                </a:lnTo>
                <a:lnTo>
                  <a:pt x="67447" y="91091"/>
                </a:lnTo>
                <a:lnTo>
                  <a:pt x="67283" y="91204"/>
                </a:lnTo>
                <a:lnTo>
                  <a:pt x="67118" y="91316"/>
                </a:lnTo>
                <a:lnTo>
                  <a:pt x="66954" y="91427"/>
                </a:lnTo>
                <a:lnTo>
                  <a:pt x="66789" y="91538"/>
                </a:lnTo>
                <a:lnTo>
                  <a:pt x="66623" y="91649"/>
                </a:lnTo>
                <a:lnTo>
                  <a:pt x="66457" y="91759"/>
                </a:lnTo>
                <a:lnTo>
                  <a:pt x="66291" y="91869"/>
                </a:lnTo>
                <a:lnTo>
                  <a:pt x="66125" y="91979"/>
                </a:lnTo>
                <a:lnTo>
                  <a:pt x="65959" y="92088"/>
                </a:lnTo>
                <a:lnTo>
                  <a:pt x="65792" y="92196"/>
                </a:lnTo>
                <a:lnTo>
                  <a:pt x="65625" y="92304"/>
                </a:lnTo>
                <a:lnTo>
                  <a:pt x="65457" y="92412"/>
                </a:lnTo>
                <a:lnTo>
                  <a:pt x="65289" y="92519"/>
                </a:lnTo>
                <a:lnTo>
                  <a:pt x="65121" y="92626"/>
                </a:lnTo>
                <a:lnTo>
                  <a:pt x="64953" y="92732"/>
                </a:lnTo>
                <a:lnTo>
                  <a:pt x="64784" y="92838"/>
                </a:lnTo>
                <a:lnTo>
                  <a:pt x="64615" y="92944"/>
                </a:lnTo>
                <a:lnTo>
                  <a:pt x="64446" y="93049"/>
                </a:lnTo>
                <a:lnTo>
                  <a:pt x="64277" y="93154"/>
                </a:lnTo>
                <a:lnTo>
                  <a:pt x="64107" y="93258"/>
                </a:lnTo>
                <a:lnTo>
                  <a:pt x="63937" y="93362"/>
                </a:lnTo>
                <a:lnTo>
                  <a:pt x="63767" y="93465"/>
                </a:lnTo>
                <a:lnTo>
                  <a:pt x="63596" y="93568"/>
                </a:lnTo>
                <a:lnTo>
                  <a:pt x="63425" y="93671"/>
                </a:lnTo>
                <a:lnTo>
                  <a:pt x="63254" y="93773"/>
                </a:lnTo>
                <a:lnTo>
                  <a:pt x="63083" y="93874"/>
                </a:lnTo>
                <a:lnTo>
                  <a:pt x="62911" y="93976"/>
                </a:lnTo>
                <a:lnTo>
                  <a:pt x="62739" y="94076"/>
                </a:lnTo>
                <a:lnTo>
                  <a:pt x="62567" y="94177"/>
                </a:lnTo>
                <a:lnTo>
                  <a:pt x="62395" y="94276"/>
                </a:lnTo>
                <a:lnTo>
                  <a:pt x="62222" y="94376"/>
                </a:lnTo>
                <a:lnTo>
                  <a:pt x="62049" y="94475"/>
                </a:lnTo>
                <a:lnTo>
                  <a:pt x="61876" y="94573"/>
                </a:lnTo>
                <a:lnTo>
                  <a:pt x="61702" y="94672"/>
                </a:lnTo>
                <a:lnTo>
                  <a:pt x="61528" y="94769"/>
                </a:lnTo>
                <a:lnTo>
                  <a:pt x="61354" y="94866"/>
                </a:lnTo>
                <a:lnTo>
                  <a:pt x="61180" y="94963"/>
                </a:lnTo>
                <a:lnTo>
                  <a:pt x="61005" y="95060"/>
                </a:lnTo>
                <a:lnTo>
                  <a:pt x="60831" y="95155"/>
                </a:lnTo>
                <a:lnTo>
                  <a:pt x="60655" y="95251"/>
                </a:lnTo>
                <a:lnTo>
                  <a:pt x="60480" y="95346"/>
                </a:lnTo>
                <a:lnTo>
                  <a:pt x="60305" y="95440"/>
                </a:lnTo>
                <a:lnTo>
                  <a:pt x="60129" y="95534"/>
                </a:lnTo>
                <a:lnTo>
                  <a:pt x="59953" y="95628"/>
                </a:lnTo>
                <a:lnTo>
                  <a:pt x="59776" y="95721"/>
                </a:lnTo>
                <a:lnTo>
                  <a:pt x="59600" y="95814"/>
                </a:lnTo>
                <a:lnTo>
                  <a:pt x="59423" y="95906"/>
                </a:lnTo>
                <a:lnTo>
                  <a:pt x="59246" y="95998"/>
                </a:lnTo>
                <a:lnTo>
                  <a:pt x="59068" y="96090"/>
                </a:lnTo>
                <a:lnTo>
                  <a:pt x="58891" y="96180"/>
                </a:lnTo>
                <a:lnTo>
                  <a:pt x="58713" y="96271"/>
                </a:lnTo>
                <a:lnTo>
                  <a:pt x="58535" y="96361"/>
                </a:lnTo>
                <a:lnTo>
                  <a:pt x="58357" y="96450"/>
                </a:lnTo>
                <a:lnTo>
                  <a:pt x="58178" y="96540"/>
                </a:lnTo>
                <a:lnTo>
                  <a:pt x="57999" y="96628"/>
                </a:lnTo>
                <a:lnTo>
                  <a:pt x="57820" y="96716"/>
                </a:lnTo>
                <a:lnTo>
                  <a:pt x="57641" y="96804"/>
                </a:lnTo>
                <a:lnTo>
                  <a:pt x="57461" y="96891"/>
                </a:lnTo>
                <a:lnTo>
                  <a:pt x="57282" y="96978"/>
                </a:lnTo>
                <a:lnTo>
                  <a:pt x="57102" y="97065"/>
                </a:lnTo>
                <a:lnTo>
                  <a:pt x="56922" y="97151"/>
                </a:lnTo>
                <a:lnTo>
                  <a:pt x="56741" y="97236"/>
                </a:lnTo>
                <a:lnTo>
                  <a:pt x="56560" y="97321"/>
                </a:lnTo>
                <a:lnTo>
                  <a:pt x="56380" y="97405"/>
                </a:lnTo>
                <a:lnTo>
                  <a:pt x="56198" y="97489"/>
                </a:lnTo>
                <a:lnTo>
                  <a:pt x="56017" y="97573"/>
                </a:lnTo>
                <a:lnTo>
                  <a:pt x="55836" y="97656"/>
                </a:lnTo>
                <a:lnTo>
                  <a:pt x="55654" y="97739"/>
                </a:lnTo>
                <a:lnTo>
                  <a:pt x="55472" y="97821"/>
                </a:lnTo>
                <a:lnTo>
                  <a:pt x="55290" y="97903"/>
                </a:lnTo>
                <a:lnTo>
                  <a:pt x="55107" y="97984"/>
                </a:lnTo>
                <a:lnTo>
                  <a:pt x="54925" y="98065"/>
                </a:lnTo>
                <a:lnTo>
                  <a:pt x="54742" y="98145"/>
                </a:lnTo>
                <a:lnTo>
                  <a:pt x="54559" y="98225"/>
                </a:lnTo>
                <a:lnTo>
                  <a:pt x="54375" y="98304"/>
                </a:lnTo>
                <a:lnTo>
                  <a:pt x="54192" y="98383"/>
                </a:lnTo>
                <a:lnTo>
                  <a:pt x="54008" y="98462"/>
                </a:lnTo>
                <a:lnTo>
                  <a:pt x="53824" y="98540"/>
                </a:lnTo>
                <a:lnTo>
                  <a:pt x="53640" y="98617"/>
                </a:lnTo>
                <a:lnTo>
                  <a:pt x="53456" y="98694"/>
                </a:lnTo>
                <a:lnTo>
                  <a:pt x="53271" y="98771"/>
                </a:lnTo>
                <a:lnTo>
                  <a:pt x="53086" y="98847"/>
                </a:lnTo>
                <a:lnTo>
                  <a:pt x="52901" y="98923"/>
                </a:lnTo>
                <a:lnTo>
                  <a:pt x="52716" y="98998"/>
                </a:lnTo>
                <a:lnTo>
                  <a:pt x="52531" y="99072"/>
                </a:lnTo>
                <a:lnTo>
                  <a:pt x="52345" y="99147"/>
                </a:lnTo>
                <a:lnTo>
                  <a:pt x="52159" y="99220"/>
                </a:lnTo>
                <a:lnTo>
                  <a:pt x="51974" y="99294"/>
                </a:lnTo>
                <a:lnTo>
                  <a:pt x="51787" y="99366"/>
                </a:lnTo>
                <a:lnTo>
                  <a:pt x="51601" y="99439"/>
                </a:lnTo>
                <a:lnTo>
                  <a:pt x="51414" y="99511"/>
                </a:lnTo>
                <a:lnTo>
                  <a:pt x="51228" y="99582"/>
                </a:lnTo>
                <a:lnTo>
                  <a:pt x="51041" y="99653"/>
                </a:lnTo>
                <a:lnTo>
                  <a:pt x="50854" y="99723"/>
                </a:lnTo>
                <a:lnTo>
                  <a:pt x="50666" y="99793"/>
                </a:lnTo>
                <a:lnTo>
                  <a:pt x="50479" y="99863"/>
                </a:lnTo>
                <a:lnTo>
                  <a:pt x="50291" y="99932"/>
                </a:lnTo>
                <a:lnTo>
                  <a:pt x="50103" y="100000"/>
                </a:lnTo>
                <a:lnTo>
                  <a:pt x="49897" y="100000"/>
                </a:lnTo>
                <a:lnTo>
                  <a:pt x="49709" y="99932"/>
                </a:lnTo>
                <a:lnTo>
                  <a:pt x="49521" y="99863"/>
                </a:lnTo>
                <a:lnTo>
                  <a:pt x="49334" y="99793"/>
                </a:lnTo>
                <a:lnTo>
                  <a:pt x="49146" y="99723"/>
                </a:lnTo>
                <a:lnTo>
                  <a:pt x="48959" y="99653"/>
                </a:lnTo>
                <a:lnTo>
                  <a:pt x="48772" y="99582"/>
                </a:lnTo>
                <a:lnTo>
                  <a:pt x="48586" y="99511"/>
                </a:lnTo>
                <a:lnTo>
                  <a:pt x="48399" y="99439"/>
                </a:lnTo>
                <a:lnTo>
                  <a:pt x="48213" y="99366"/>
                </a:lnTo>
                <a:lnTo>
                  <a:pt x="48026" y="99294"/>
                </a:lnTo>
                <a:lnTo>
                  <a:pt x="47841" y="99220"/>
                </a:lnTo>
                <a:lnTo>
                  <a:pt x="47655" y="99147"/>
                </a:lnTo>
                <a:lnTo>
                  <a:pt x="47469" y="99072"/>
                </a:lnTo>
                <a:lnTo>
                  <a:pt x="47284" y="98998"/>
                </a:lnTo>
                <a:lnTo>
                  <a:pt x="47099" y="98923"/>
                </a:lnTo>
                <a:lnTo>
                  <a:pt x="46914" y="98847"/>
                </a:lnTo>
                <a:lnTo>
                  <a:pt x="46729" y="98771"/>
                </a:lnTo>
                <a:lnTo>
                  <a:pt x="46544" y="98694"/>
                </a:lnTo>
                <a:lnTo>
                  <a:pt x="46360" y="98617"/>
                </a:lnTo>
                <a:lnTo>
                  <a:pt x="46176" y="98540"/>
                </a:lnTo>
                <a:lnTo>
                  <a:pt x="45992" y="98462"/>
                </a:lnTo>
                <a:lnTo>
                  <a:pt x="45808" y="98383"/>
                </a:lnTo>
                <a:lnTo>
                  <a:pt x="45625" y="98304"/>
                </a:lnTo>
                <a:lnTo>
                  <a:pt x="45441" y="98225"/>
                </a:lnTo>
                <a:lnTo>
                  <a:pt x="45258" y="98145"/>
                </a:lnTo>
                <a:lnTo>
                  <a:pt x="45075" y="98065"/>
                </a:lnTo>
                <a:lnTo>
                  <a:pt x="44893" y="97984"/>
                </a:lnTo>
                <a:lnTo>
                  <a:pt x="44710" y="97903"/>
                </a:lnTo>
                <a:lnTo>
                  <a:pt x="44528" y="97821"/>
                </a:lnTo>
                <a:lnTo>
                  <a:pt x="44346" y="97739"/>
                </a:lnTo>
                <a:lnTo>
                  <a:pt x="44164" y="97656"/>
                </a:lnTo>
                <a:lnTo>
                  <a:pt x="43983" y="97573"/>
                </a:lnTo>
                <a:lnTo>
                  <a:pt x="43802" y="97489"/>
                </a:lnTo>
                <a:lnTo>
                  <a:pt x="43620" y="97405"/>
                </a:lnTo>
                <a:lnTo>
                  <a:pt x="43440" y="97321"/>
                </a:lnTo>
                <a:lnTo>
                  <a:pt x="43259" y="97236"/>
                </a:lnTo>
                <a:lnTo>
                  <a:pt x="43078" y="97151"/>
                </a:lnTo>
                <a:lnTo>
                  <a:pt x="42898" y="97065"/>
                </a:lnTo>
                <a:lnTo>
                  <a:pt x="42718" y="96978"/>
                </a:lnTo>
                <a:lnTo>
                  <a:pt x="42539" y="96891"/>
                </a:lnTo>
                <a:lnTo>
                  <a:pt x="42359" y="96804"/>
                </a:lnTo>
                <a:lnTo>
                  <a:pt x="42180" y="96716"/>
                </a:lnTo>
                <a:lnTo>
                  <a:pt x="42001" y="96628"/>
                </a:lnTo>
                <a:lnTo>
                  <a:pt x="41822" y="96540"/>
                </a:lnTo>
                <a:lnTo>
                  <a:pt x="41643" y="96450"/>
                </a:lnTo>
                <a:lnTo>
                  <a:pt x="41465" y="96361"/>
                </a:lnTo>
                <a:lnTo>
                  <a:pt x="41287" y="96271"/>
                </a:lnTo>
                <a:lnTo>
                  <a:pt x="41109" y="96180"/>
                </a:lnTo>
                <a:lnTo>
                  <a:pt x="40932" y="96090"/>
                </a:lnTo>
                <a:lnTo>
                  <a:pt x="40754" y="95998"/>
                </a:lnTo>
                <a:lnTo>
                  <a:pt x="40577" y="95906"/>
                </a:lnTo>
                <a:lnTo>
                  <a:pt x="40400" y="95814"/>
                </a:lnTo>
                <a:lnTo>
                  <a:pt x="40224" y="95721"/>
                </a:lnTo>
                <a:lnTo>
                  <a:pt x="40047" y="95628"/>
                </a:lnTo>
                <a:lnTo>
                  <a:pt x="39871" y="95534"/>
                </a:lnTo>
                <a:lnTo>
                  <a:pt x="39695" y="95440"/>
                </a:lnTo>
                <a:lnTo>
                  <a:pt x="39520" y="95346"/>
                </a:lnTo>
                <a:lnTo>
                  <a:pt x="39345" y="95251"/>
                </a:lnTo>
                <a:lnTo>
                  <a:pt x="39169" y="95155"/>
                </a:lnTo>
                <a:lnTo>
                  <a:pt x="38995" y="95060"/>
                </a:lnTo>
                <a:lnTo>
                  <a:pt x="38820" y="94963"/>
                </a:lnTo>
                <a:lnTo>
                  <a:pt x="38646" y="94866"/>
                </a:lnTo>
                <a:lnTo>
                  <a:pt x="38472" y="94769"/>
                </a:lnTo>
                <a:lnTo>
                  <a:pt x="38298" y="94672"/>
                </a:lnTo>
                <a:lnTo>
                  <a:pt x="38124" y="94573"/>
                </a:lnTo>
                <a:lnTo>
                  <a:pt x="37951" y="94475"/>
                </a:lnTo>
                <a:lnTo>
                  <a:pt x="37778" y="94376"/>
                </a:lnTo>
                <a:lnTo>
                  <a:pt x="37605" y="94276"/>
                </a:lnTo>
                <a:lnTo>
                  <a:pt x="37433" y="94177"/>
                </a:lnTo>
                <a:lnTo>
                  <a:pt x="37261" y="94076"/>
                </a:lnTo>
                <a:lnTo>
                  <a:pt x="37089" y="93976"/>
                </a:lnTo>
                <a:lnTo>
                  <a:pt x="36917" y="93874"/>
                </a:lnTo>
                <a:lnTo>
                  <a:pt x="36746" y="93773"/>
                </a:lnTo>
                <a:lnTo>
                  <a:pt x="36575" y="93671"/>
                </a:lnTo>
                <a:lnTo>
                  <a:pt x="36404" y="93568"/>
                </a:lnTo>
                <a:lnTo>
                  <a:pt x="36233" y="93465"/>
                </a:lnTo>
                <a:lnTo>
                  <a:pt x="36063" y="93362"/>
                </a:lnTo>
                <a:lnTo>
                  <a:pt x="35893" y="93258"/>
                </a:lnTo>
                <a:lnTo>
                  <a:pt x="35723" y="93154"/>
                </a:lnTo>
                <a:lnTo>
                  <a:pt x="35554" y="93049"/>
                </a:lnTo>
                <a:lnTo>
                  <a:pt x="35385" y="92944"/>
                </a:lnTo>
                <a:lnTo>
                  <a:pt x="35216" y="92838"/>
                </a:lnTo>
                <a:lnTo>
                  <a:pt x="35047" y="92732"/>
                </a:lnTo>
                <a:lnTo>
                  <a:pt x="34879" y="92626"/>
                </a:lnTo>
                <a:lnTo>
                  <a:pt x="34711" y="92519"/>
                </a:lnTo>
                <a:lnTo>
                  <a:pt x="34543" y="92412"/>
                </a:lnTo>
                <a:lnTo>
                  <a:pt x="34375" y="92304"/>
                </a:lnTo>
                <a:lnTo>
                  <a:pt x="34208" y="92196"/>
                </a:lnTo>
                <a:lnTo>
                  <a:pt x="34041" y="92088"/>
                </a:lnTo>
                <a:lnTo>
                  <a:pt x="33875" y="91979"/>
                </a:lnTo>
                <a:lnTo>
                  <a:pt x="33709" y="91869"/>
                </a:lnTo>
                <a:lnTo>
                  <a:pt x="33543" y="91759"/>
                </a:lnTo>
                <a:lnTo>
                  <a:pt x="33377" y="91649"/>
                </a:lnTo>
                <a:lnTo>
                  <a:pt x="33211" y="91538"/>
                </a:lnTo>
                <a:lnTo>
                  <a:pt x="33046" y="91427"/>
                </a:lnTo>
                <a:lnTo>
                  <a:pt x="32882" y="91316"/>
                </a:lnTo>
                <a:lnTo>
                  <a:pt x="32717" y="91204"/>
                </a:lnTo>
                <a:lnTo>
                  <a:pt x="32553" y="91091"/>
                </a:lnTo>
                <a:lnTo>
                  <a:pt x="32389" y="90979"/>
                </a:lnTo>
                <a:lnTo>
                  <a:pt x="32225" y="90865"/>
                </a:lnTo>
                <a:lnTo>
                  <a:pt x="32062" y="90752"/>
                </a:lnTo>
                <a:lnTo>
                  <a:pt x="31899" y="90638"/>
                </a:lnTo>
                <a:lnTo>
                  <a:pt x="31736" y="90523"/>
                </a:lnTo>
                <a:lnTo>
                  <a:pt x="31574" y="90409"/>
                </a:lnTo>
                <a:lnTo>
                  <a:pt x="31412" y="90293"/>
                </a:lnTo>
                <a:lnTo>
                  <a:pt x="31250" y="90178"/>
                </a:lnTo>
                <a:lnTo>
                  <a:pt x="31089" y="90061"/>
                </a:lnTo>
                <a:lnTo>
                  <a:pt x="30927" y="89945"/>
                </a:lnTo>
                <a:lnTo>
                  <a:pt x="30767" y="89828"/>
                </a:lnTo>
                <a:lnTo>
                  <a:pt x="30606" y="89711"/>
                </a:lnTo>
                <a:lnTo>
                  <a:pt x="30446" y="89593"/>
                </a:lnTo>
                <a:lnTo>
                  <a:pt x="30286" y="89475"/>
                </a:lnTo>
                <a:lnTo>
                  <a:pt x="30126" y="89356"/>
                </a:lnTo>
                <a:lnTo>
                  <a:pt x="29967" y="89237"/>
                </a:lnTo>
                <a:lnTo>
                  <a:pt x="29808" y="89118"/>
                </a:lnTo>
                <a:lnTo>
                  <a:pt x="29650" y="88998"/>
                </a:lnTo>
                <a:lnTo>
                  <a:pt x="29491" y="88878"/>
                </a:lnTo>
                <a:lnTo>
                  <a:pt x="29333" y="88757"/>
                </a:lnTo>
                <a:lnTo>
                  <a:pt x="29176" y="88636"/>
                </a:lnTo>
                <a:lnTo>
                  <a:pt x="29018" y="88515"/>
                </a:lnTo>
                <a:lnTo>
                  <a:pt x="28861" y="88393"/>
                </a:lnTo>
                <a:lnTo>
                  <a:pt x="28705" y="88271"/>
                </a:lnTo>
                <a:lnTo>
                  <a:pt x="28548" y="88148"/>
                </a:lnTo>
                <a:lnTo>
                  <a:pt x="28392" y="88025"/>
                </a:lnTo>
                <a:lnTo>
                  <a:pt x="28237" y="87902"/>
                </a:lnTo>
                <a:lnTo>
                  <a:pt x="28081" y="87778"/>
                </a:lnTo>
                <a:lnTo>
                  <a:pt x="27926" y="87654"/>
                </a:lnTo>
                <a:lnTo>
                  <a:pt x="27772" y="87529"/>
                </a:lnTo>
                <a:lnTo>
                  <a:pt x="27617" y="87404"/>
                </a:lnTo>
                <a:lnTo>
                  <a:pt x="27463" y="87279"/>
                </a:lnTo>
                <a:lnTo>
                  <a:pt x="27310" y="87153"/>
                </a:lnTo>
                <a:lnTo>
                  <a:pt x="27156" y="87027"/>
                </a:lnTo>
                <a:lnTo>
                  <a:pt x="27003" y="86900"/>
                </a:lnTo>
                <a:lnTo>
                  <a:pt x="26851" y="86773"/>
                </a:lnTo>
                <a:lnTo>
                  <a:pt x="26698" y="86646"/>
                </a:lnTo>
                <a:lnTo>
                  <a:pt x="26547" y="86518"/>
                </a:lnTo>
                <a:lnTo>
                  <a:pt x="26395" y="86390"/>
                </a:lnTo>
                <a:lnTo>
                  <a:pt x="26244" y="86262"/>
                </a:lnTo>
                <a:lnTo>
                  <a:pt x="26093" y="86133"/>
                </a:lnTo>
                <a:lnTo>
                  <a:pt x="25942" y="86004"/>
                </a:lnTo>
                <a:lnTo>
                  <a:pt x="25792" y="85874"/>
                </a:lnTo>
                <a:lnTo>
                  <a:pt x="25642" y="85744"/>
                </a:lnTo>
                <a:lnTo>
                  <a:pt x="25492" y="85614"/>
                </a:lnTo>
                <a:lnTo>
                  <a:pt x="25343" y="85483"/>
                </a:lnTo>
                <a:lnTo>
                  <a:pt x="25194" y="85352"/>
                </a:lnTo>
                <a:lnTo>
                  <a:pt x="25046" y="85220"/>
                </a:lnTo>
                <a:lnTo>
                  <a:pt x="24898" y="85088"/>
                </a:lnTo>
                <a:lnTo>
                  <a:pt x="24750" y="84956"/>
                </a:lnTo>
                <a:lnTo>
                  <a:pt x="24602" y="84823"/>
                </a:lnTo>
                <a:lnTo>
                  <a:pt x="24455" y="84690"/>
                </a:lnTo>
                <a:lnTo>
                  <a:pt x="24309" y="84556"/>
                </a:lnTo>
                <a:lnTo>
                  <a:pt x="24162" y="84423"/>
                </a:lnTo>
                <a:lnTo>
                  <a:pt x="24016" y="84288"/>
                </a:lnTo>
                <a:lnTo>
                  <a:pt x="23871" y="84154"/>
                </a:lnTo>
                <a:lnTo>
                  <a:pt x="23725" y="84019"/>
                </a:lnTo>
                <a:lnTo>
                  <a:pt x="23581" y="83884"/>
                </a:lnTo>
                <a:lnTo>
                  <a:pt x="23436" y="83748"/>
                </a:lnTo>
                <a:lnTo>
                  <a:pt x="23292" y="83612"/>
                </a:lnTo>
                <a:lnTo>
                  <a:pt x="23148" y="83475"/>
                </a:lnTo>
                <a:lnTo>
                  <a:pt x="23005" y="83339"/>
                </a:lnTo>
                <a:lnTo>
                  <a:pt x="22861" y="83201"/>
                </a:lnTo>
                <a:lnTo>
                  <a:pt x="22719" y="83064"/>
                </a:lnTo>
                <a:lnTo>
                  <a:pt x="22576" y="82926"/>
                </a:lnTo>
                <a:lnTo>
                  <a:pt x="22434" y="82788"/>
                </a:lnTo>
                <a:lnTo>
                  <a:pt x="22293" y="82649"/>
                </a:lnTo>
                <a:lnTo>
                  <a:pt x="22152" y="82510"/>
                </a:lnTo>
                <a:lnTo>
                  <a:pt x="22011" y="82371"/>
                </a:lnTo>
                <a:lnTo>
                  <a:pt x="21870" y="82231"/>
                </a:lnTo>
                <a:lnTo>
                  <a:pt x="21730" y="82091"/>
                </a:lnTo>
                <a:lnTo>
                  <a:pt x="21590" y="81951"/>
                </a:lnTo>
                <a:lnTo>
                  <a:pt x="21451" y="81810"/>
                </a:lnTo>
                <a:lnTo>
                  <a:pt x="21312" y="81669"/>
                </a:lnTo>
                <a:lnTo>
                  <a:pt x="21173" y="81527"/>
                </a:lnTo>
                <a:lnTo>
                  <a:pt x="21035" y="81386"/>
                </a:lnTo>
                <a:lnTo>
                  <a:pt x="20897" y="81243"/>
                </a:lnTo>
                <a:lnTo>
                  <a:pt x="20760" y="81101"/>
                </a:lnTo>
                <a:lnTo>
                  <a:pt x="20623" y="80958"/>
                </a:lnTo>
                <a:lnTo>
                  <a:pt x="20486" y="80815"/>
                </a:lnTo>
                <a:lnTo>
                  <a:pt x="20350" y="80671"/>
                </a:lnTo>
                <a:lnTo>
                  <a:pt x="20214" y="80527"/>
                </a:lnTo>
                <a:lnTo>
                  <a:pt x="20078" y="80383"/>
                </a:lnTo>
                <a:lnTo>
                  <a:pt x="19943" y="80238"/>
                </a:lnTo>
                <a:lnTo>
                  <a:pt x="19808" y="80093"/>
                </a:lnTo>
                <a:lnTo>
                  <a:pt x="19674" y="79948"/>
                </a:lnTo>
                <a:lnTo>
                  <a:pt x="19540" y="79802"/>
                </a:lnTo>
                <a:lnTo>
                  <a:pt x="19406" y="79656"/>
                </a:lnTo>
                <a:lnTo>
                  <a:pt x="19273" y="79510"/>
                </a:lnTo>
                <a:lnTo>
                  <a:pt x="19140" y="79363"/>
                </a:lnTo>
                <a:lnTo>
                  <a:pt x="19008" y="79216"/>
                </a:lnTo>
                <a:lnTo>
                  <a:pt x="18876" y="79069"/>
                </a:lnTo>
                <a:lnTo>
                  <a:pt x="18744" y="78921"/>
                </a:lnTo>
                <a:lnTo>
                  <a:pt x="18613" y="78773"/>
                </a:lnTo>
                <a:lnTo>
                  <a:pt x="18482" y="78625"/>
                </a:lnTo>
                <a:lnTo>
                  <a:pt x="18352" y="78476"/>
                </a:lnTo>
                <a:lnTo>
                  <a:pt x="18222" y="78327"/>
                </a:lnTo>
                <a:lnTo>
                  <a:pt x="18092" y="78178"/>
                </a:lnTo>
                <a:lnTo>
                  <a:pt x="17963" y="78028"/>
                </a:lnTo>
                <a:lnTo>
                  <a:pt x="17834" y="77878"/>
                </a:lnTo>
                <a:lnTo>
                  <a:pt x="17706" y="77728"/>
                </a:lnTo>
                <a:lnTo>
                  <a:pt x="17578" y="77577"/>
                </a:lnTo>
                <a:lnTo>
                  <a:pt x="17450" y="77426"/>
                </a:lnTo>
                <a:lnTo>
                  <a:pt x="17323" y="77275"/>
                </a:lnTo>
                <a:lnTo>
                  <a:pt x="17196" y="77123"/>
                </a:lnTo>
                <a:lnTo>
                  <a:pt x="17070" y="76971"/>
                </a:lnTo>
                <a:lnTo>
                  <a:pt x="16944" y="76819"/>
                </a:lnTo>
                <a:lnTo>
                  <a:pt x="16818" y="76666"/>
                </a:lnTo>
                <a:lnTo>
                  <a:pt x="16693" y="76513"/>
                </a:lnTo>
                <a:lnTo>
                  <a:pt x="16568" y="76360"/>
                </a:lnTo>
                <a:lnTo>
                  <a:pt x="16444" y="76206"/>
                </a:lnTo>
                <a:lnTo>
                  <a:pt x="16320" y="76052"/>
                </a:lnTo>
                <a:lnTo>
                  <a:pt x="16196" y="75898"/>
                </a:lnTo>
                <a:lnTo>
                  <a:pt x="16073" y="75744"/>
                </a:lnTo>
                <a:lnTo>
                  <a:pt x="15951" y="75589"/>
                </a:lnTo>
                <a:lnTo>
                  <a:pt x="15828" y="75434"/>
                </a:lnTo>
                <a:lnTo>
                  <a:pt x="15706" y="75278"/>
                </a:lnTo>
                <a:lnTo>
                  <a:pt x="15585" y="75122"/>
                </a:lnTo>
                <a:lnTo>
                  <a:pt x="15464" y="74966"/>
                </a:lnTo>
                <a:lnTo>
                  <a:pt x="15343" y="74810"/>
                </a:lnTo>
                <a:lnTo>
                  <a:pt x="15223" y="74653"/>
                </a:lnTo>
                <a:lnTo>
                  <a:pt x="15103" y="74496"/>
                </a:lnTo>
                <a:lnTo>
                  <a:pt x="14984" y="74339"/>
                </a:lnTo>
                <a:lnTo>
                  <a:pt x="14865" y="74181"/>
                </a:lnTo>
                <a:lnTo>
                  <a:pt x="14747" y="74023"/>
                </a:lnTo>
                <a:lnTo>
                  <a:pt x="14628" y="73865"/>
                </a:lnTo>
                <a:lnTo>
                  <a:pt x="14511" y="73707"/>
                </a:lnTo>
                <a:lnTo>
                  <a:pt x="14394" y="73548"/>
                </a:lnTo>
                <a:lnTo>
                  <a:pt x="14277" y="73389"/>
                </a:lnTo>
                <a:lnTo>
                  <a:pt x="14160" y="73229"/>
                </a:lnTo>
                <a:lnTo>
                  <a:pt x="14044" y="73069"/>
                </a:lnTo>
                <a:lnTo>
                  <a:pt x="13929" y="72909"/>
                </a:lnTo>
                <a:lnTo>
                  <a:pt x="13814" y="72749"/>
                </a:lnTo>
                <a:lnTo>
                  <a:pt x="13699" y="72589"/>
                </a:lnTo>
                <a:lnTo>
                  <a:pt x="13585" y="72428"/>
                </a:lnTo>
                <a:lnTo>
                  <a:pt x="13471" y="72266"/>
                </a:lnTo>
                <a:lnTo>
                  <a:pt x="13358" y="72105"/>
                </a:lnTo>
                <a:lnTo>
                  <a:pt x="13245" y="71943"/>
                </a:lnTo>
                <a:lnTo>
                  <a:pt x="13132" y="71781"/>
                </a:lnTo>
                <a:lnTo>
                  <a:pt x="13020" y="71619"/>
                </a:lnTo>
                <a:lnTo>
                  <a:pt x="12909" y="71456"/>
                </a:lnTo>
                <a:lnTo>
                  <a:pt x="12798" y="71293"/>
                </a:lnTo>
                <a:lnTo>
                  <a:pt x="12687" y="71130"/>
                </a:lnTo>
                <a:lnTo>
                  <a:pt x="12576" y="70967"/>
                </a:lnTo>
                <a:lnTo>
                  <a:pt x="12467" y="70803"/>
                </a:lnTo>
                <a:lnTo>
                  <a:pt x="12357" y="70639"/>
                </a:lnTo>
                <a:lnTo>
                  <a:pt x="12248" y="70474"/>
                </a:lnTo>
                <a:lnTo>
                  <a:pt x="12140" y="70310"/>
                </a:lnTo>
                <a:lnTo>
                  <a:pt x="12031" y="70145"/>
                </a:lnTo>
                <a:lnTo>
                  <a:pt x="11924" y="69980"/>
                </a:lnTo>
                <a:lnTo>
                  <a:pt x="11817" y="69814"/>
                </a:lnTo>
                <a:lnTo>
                  <a:pt x="11710" y="69649"/>
                </a:lnTo>
                <a:lnTo>
                  <a:pt x="11603" y="69483"/>
                </a:lnTo>
                <a:lnTo>
                  <a:pt x="11498" y="69316"/>
                </a:lnTo>
                <a:lnTo>
                  <a:pt x="11392" y="69150"/>
                </a:lnTo>
                <a:lnTo>
                  <a:pt x="11287" y="68983"/>
                </a:lnTo>
                <a:lnTo>
                  <a:pt x="11183" y="68816"/>
                </a:lnTo>
                <a:lnTo>
                  <a:pt x="11078" y="68649"/>
                </a:lnTo>
                <a:lnTo>
                  <a:pt x="10975" y="68481"/>
                </a:lnTo>
                <a:lnTo>
                  <a:pt x="10872" y="68313"/>
                </a:lnTo>
                <a:lnTo>
                  <a:pt x="10769" y="68145"/>
                </a:lnTo>
                <a:lnTo>
                  <a:pt x="10667" y="67977"/>
                </a:lnTo>
                <a:lnTo>
                  <a:pt x="10565" y="67808"/>
                </a:lnTo>
                <a:lnTo>
                  <a:pt x="10463" y="67639"/>
                </a:lnTo>
                <a:lnTo>
                  <a:pt x="10362" y="67470"/>
                </a:lnTo>
                <a:lnTo>
                  <a:pt x="10262" y="67301"/>
                </a:lnTo>
                <a:lnTo>
                  <a:pt x="10162" y="67131"/>
                </a:lnTo>
                <a:lnTo>
                  <a:pt x="10062" y="66961"/>
                </a:lnTo>
                <a:lnTo>
                  <a:pt x="9963" y="66791"/>
                </a:lnTo>
                <a:lnTo>
                  <a:pt x="9864" y="66620"/>
                </a:lnTo>
                <a:lnTo>
                  <a:pt x="9766" y="66450"/>
                </a:lnTo>
                <a:lnTo>
                  <a:pt x="9669" y="66279"/>
                </a:lnTo>
                <a:lnTo>
                  <a:pt x="9571" y="66108"/>
                </a:lnTo>
                <a:lnTo>
                  <a:pt x="9474" y="65936"/>
                </a:lnTo>
                <a:lnTo>
                  <a:pt x="9378" y="65765"/>
                </a:lnTo>
                <a:lnTo>
                  <a:pt x="9282" y="65593"/>
                </a:lnTo>
                <a:lnTo>
                  <a:pt x="9187" y="65420"/>
                </a:lnTo>
                <a:lnTo>
                  <a:pt x="9092" y="65248"/>
                </a:lnTo>
                <a:lnTo>
                  <a:pt x="8997" y="65075"/>
                </a:lnTo>
                <a:lnTo>
                  <a:pt x="8903" y="64903"/>
                </a:lnTo>
                <a:lnTo>
                  <a:pt x="8809" y="64729"/>
                </a:lnTo>
                <a:lnTo>
                  <a:pt x="8716" y="64556"/>
                </a:lnTo>
                <a:lnTo>
                  <a:pt x="8624" y="64382"/>
                </a:lnTo>
                <a:lnTo>
                  <a:pt x="8531" y="64209"/>
                </a:lnTo>
                <a:lnTo>
                  <a:pt x="8440" y="64034"/>
                </a:lnTo>
                <a:lnTo>
                  <a:pt x="8348" y="63860"/>
                </a:lnTo>
                <a:lnTo>
                  <a:pt x="8258" y="63686"/>
                </a:lnTo>
                <a:lnTo>
                  <a:pt x="8167" y="63511"/>
                </a:lnTo>
                <a:lnTo>
                  <a:pt x="8077" y="63336"/>
                </a:lnTo>
                <a:lnTo>
                  <a:pt x="7988" y="63161"/>
                </a:lnTo>
                <a:lnTo>
                  <a:pt x="7899" y="62985"/>
                </a:lnTo>
                <a:lnTo>
                  <a:pt x="7811" y="62809"/>
                </a:lnTo>
                <a:lnTo>
                  <a:pt x="7723" y="62634"/>
                </a:lnTo>
                <a:lnTo>
                  <a:pt x="7635" y="62457"/>
                </a:lnTo>
                <a:lnTo>
                  <a:pt x="7548" y="62281"/>
                </a:lnTo>
                <a:lnTo>
                  <a:pt x="7462" y="62104"/>
                </a:lnTo>
                <a:lnTo>
                  <a:pt x="7375" y="61928"/>
                </a:lnTo>
                <a:lnTo>
                  <a:pt x="7290" y="61751"/>
                </a:lnTo>
                <a:lnTo>
                  <a:pt x="7205" y="61573"/>
                </a:lnTo>
                <a:lnTo>
                  <a:pt x="7120" y="61396"/>
                </a:lnTo>
                <a:lnTo>
                  <a:pt x="7036" y="61218"/>
                </a:lnTo>
                <a:lnTo>
                  <a:pt x="6952" y="61040"/>
                </a:lnTo>
                <a:lnTo>
                  <a:pt x="6869" y="60862"/>
                </a:lnTo>
                <a:lnTo>
                  <a:pt x="6786" y="60684"/>
                </a:lnTo>
                <a:lnTo>
                  <a:pt x="6704" y="60505"/>
                </a:lnTo>
                <a:lnTo>
                  <a:pt x="6622" y="60327"/>
                </a:lnTo>
                <a:lnTo>
                  <a:pt x="6541" y="60148"/>
                </a:lnTo>
                <a:lnTo>
                  <a:pt x="6460" y="59968"/>
                </a:lnTo>
                <a:lnTo>
                  <a:pt x="6380" y="59789"/>
                </a:lnTo>
                <a:lnTo>
                  <a:pt x="6300" y="59610"/>
                </a:lnTo>
                <a:lnTo>
                  <a:pt x="6220" y="59430"/>
                </a:lnTo>
                <a:lnTo>
                  <a:pt x="6141" y="59250"/>
                </a:lnTo>
                <a:lnTo>
                  <a:pt x="6063" y="59070"/>
                </a:lnTo>
                <a:lnTo>
                  <a:pt x="5985" y="58889"/>
                </a:lnTo>
                <a:lnTo>
                  <a:pt x="5907" y="58709"/>
                </a:lnTo>
                <a:lnTo>
                  <a:pt x="5831" y="58528"/>
                </a:lnTo>
                <a:lnTo>
                  <a:pt x="5754" y="58347"/>
                </a:lnTo>
                <a:lnTo>
                  <a:pt x="5678" y="58166"/>
                </a:lnTo>
                <a:lnTo>
                  <a:pt x="5602" y="57984"/>
                </a:lnTo>
                <a:lnTo>
                  <a:pt x="5527" y="57803"/>
                </a:lnTo>
                <a:lnTo>
                  <a:pt x="5453" y="57621"/>
                </a:lnTo>
                <a:lnTo>
                  <a:pt x="5379" y="57439"/>
                </a:lnTo>
                <a:lnTo>
                  <a:pt x="5305" y="57257"/>
                </a:lnTo>
                <a:lnTo>
                  <a:pt x="5232" y="57075"/>
                </a:lnTo>
                <a:lnTo>
                  <a:pt x="5160" y="56892"/>
                </a:lnTo>
                <a:lnTo>
                  <a:pt x="5087" y="56710"/>
                </a:lnTo>
                <a:lnTo>
                  <a:pt x="5016" y="56527"/>
                </a:lnTo>
                <a:lnTo>
                  <a:pt x="4945" y="56344"/>
                </a:lnTo>
                <a:lnTo>
                  <a:pt x="4874" y="56161"/>
                </a:lnTo>
                <a:lnTo>
                  <a:pt x="4804" y="55977"/>
                </a:lnTo>
                <a:lnTo>
                  <a:pt x="4734" y="55794"/>
                </a:lnTo>
                <a:lnTo>
                  <a:pt x="4665" y="55610"/>
                </a:lnTo>
                <a:lnTo>
                  <a:pt x="4596" y="55426"/>
                </a:lnTo>
                <a:lnTo>
                  <a:pt x="4528" y="55242"/>
                </a:lnTo>
                <a:lnTo>
                  <a:pt x="4461" y="55057"/>
                </a:lnTo>
                <a:lnTo>
                  <a:pt x="4393" y="54873"/>
                </a:lnTo>
                <a:lnTo>
                  <a:pt x="4327" y="54688"/>
                </a:lnTo>
                <a:lnTo>
                  <a:pt x="4261" y="54504"/>
                </a:lnTo>
                <a:lnTo>
                  <a:pt x="4195" y="54319"/>
                </a:lnTo>
                <a:lnTo>
                  <a:pt x="4130" y="54133"/>
                </a:lnTo>
                <a:lnTo>
                  <a:pt x="4065" y="53948"/>
                </a:lnTo>
                <a:lnTo>
                  <a:pt x="4001" y="53763"/>
                </a:lnTo>
                <a:lnTo>
                  <a:pt x="3937" y="53577"/>
                </a:lnTo>
                <a:lnTo>
                  <a:pt x="3874" y="53391"/>
                </a:lnTo>
                <a:lnTo>
                  <a:pt x="3811" y="53205"/>
                </a:lnTo>
                <a:lnTo>
                  <a:pt x="3749" y="53019"/>
                </a:lnTo>
                <a:lnTo>
                  <a:pt x="3687" y="52833"/>
                </a:lnTo>
                <a:lnTo>
                  <a:pt x="3626" y="52647"/>
                </a:lnTo>
                <a:lnTo>
                  <a:pt x="3565" y="52460"/>
                </a:lnTo>
                <a:lnTo>
                  <a:pt x="3505" y="52273"/>
                </a:lnTo>
                <a:lnTo>
                  <a:pt x="3445" y="52086"/>
                </a:lnTo>
                <a:lnTo>
                  <a:pt x="3386" y="51899"/>
                </a:lnTo>
                <a:lnTo>
                  <a:pt x="3327" y="51712"/>
                </a:lnTo>
                <a:lnTo>
                  <a:pt x="3269" y="51525"/>
                </a:lnTo>
                <a:lnTo>
                  <a:pt x="3211" y="51337"/>
                </a:lnTo>
                <a:lnTo>
                  <a:pt x="3154" y="51150"/>
                </a:lnTo>
                <a:lnTo>
                  <a:pt x="3098" y="50962"/>
                </a:lnTo>
                <a:lnTo>
                  <a:pt x="3041" y="50774"/>
                </a:lnTo>
                <a:lnTo>
                  <a:pt x="2986" y="50586"/>
                </a:lnTo>
                <a:lnTo>
                  <a:pt x="2930" y="50398"/>
                </a:lnTo>
                <a:lnTo>
                  <a:pt x="2876" y="50209"/>
                </a:lnTo>
                <a:lnTo>
                  <a:pt x="2822" y="50021"/>
                </a:lnTo>
                <a:lnTo>
                  <a:pt x="2768" y="49832"/>
                </a:lnTo>
                <a:lnTo>
                  <a:pt x="2715" y="49643"/>
                </a:lnTo>
                <a:lnTo>
                  <a:pt x="2662" y="49455"/>
                </a:lnTo>
                <a:lnTo>
                  <a:pt x="2610" y="49266"/>
                </a:lnTo>
                <a:lnTo>
                  <a:pt x="2558" y="49076"/>
                </a:lnTo>
                <a:lnTo>
                  <a:pt x="2507" y="48887"/>
                </a:lnTo>
                <a:lnTo>
                  <a:pt x="2457" y="48698"/>
                </a:lnTo>
                <a:lnTo>
                  <a:pt x="2406" y="48508"/>
                </a:lnTo>
                <a:lnTo>
                  <a:pt x="2357" y="48318"/>
                </a:lnTo>
                <a:lnTo>
                  <a:pt x="2308" y="48129"/>
                </a:lnTo>
                <a:lnTo>
                  <a:pt x="2259" y="47939"/>
                </a:lnTo>
                <a:lnTo>
                  <a:pt x="2211" y="47749"/>
                </a:lnTo>
                <a:lnTo>
                  <a:pt x="2163" y="47558"/>
                </a:lnTo>
                <a:lnTo>
                  <a:pt x="2116" y="47368"/>
                </a:lnTo>
                <a:lnTo>
                  <a:pt x="2070" y="47178"/>
                </a:lnTo>
                <a:lnTo>
                  <a:pt x="2024" y="46987"/>
                </a:lnTo>
                <a:lnTo>
                  <a:pt x="1978" y="46797"/>
                </a:lnTo>
                <a:lnTo>
                  <a:pt x="1933" y="46606"/>
                </a:lnTo>
                <a:lnTo>
                  <a:pt x="1889" y="46415"/>
                </a:lnTo>
                <a:lnTo>
                  <a:pt x="1845" y="46224"/>
                </a:lnTo>
                <a:lnTo>
                  <a:pt x="1801" y="46033"/>
                </a:lnTo>
                <a:lnTo>
                  <a:pt x="1758" y="45842"/>
                </a:lnTo>
                <a:lnTo>
                  <a:pt x="1716" y="45650"/>
                </a:lnTo>
                <a:lnTo>
                  <a:pt x="1674" y="45459"/>
                </a:lnTo>
                <a:lnTo>
                  <a:pt x="1632" y="45267"/>
                </a:lnTo>
                <a:lnTo>
                  <a:pt x="1591" y="45076"/>
                </a:lnTo>
                <a:lnTo>
                  <a:pt x="1551" y="44884"/>
                </a:lnTo>
                <a:lnTo>
                  <a:pt x="1511" y="44692"/>
                </a:lnTo>
                <a:close/>
              </a:path>
            </a:pathLst>
          </a:custGeom>
          <a:solidFill>
            <a:srgbClr val="22333B"/>
          </a:solidFill>
          <a:ln w="25400">
            <a:solidFill>
              <a:srgbClr val="F3AA4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987552" y="2834640"/>
            <a:ext cx="1234440" cy="457200"/>
          </a:xfrm>
          <a:prstGeom prst="rect">
            <a:avLst/>
          </a:prstGeom>
          <a:noFill/>
        </p:spPr>
        <p:txBody>
          <a:bodyPr wrap="square" lIns="0" tIns="0" rIns="0" bIns="0" anchor="ctr">
            <a:spAutoFit/>
          </a:bodyPr>
          <a:lstStyle/>
          <a:p>
            <a:pPr marL="0" indent="0" algn="ctr"/>
            <a:r>
              <a:rPr lang="en-US" sz="2300" b="1">
                <a:latin typeface="Calibri"/>
              </a:rPr>
              <a:t>Reno</a:t>
            </a:r>
          </a:p>
        </p:txBody>
      </p:sp>
      <p:sp>
        <p:nvSpPr>
          <p:cNvPr id="31" name="TextBox 30"/>
          <p:cNvSpPr txBox="1"/>
          <p:nvPr/>
        </p:nvSpPr>
        <p:spPr>
          <a:xfrm>
            <a:off x="3822192" y="2834640"/>
            <a:ext cx="1234440" cy="457200"/>
          </a:xfrm>
          <a:prstGeom prst="rect">
            <a:avLst/>
          </a:prstGeom>
          <a:noFill/>
        </p:spPr>
        <p:txBody>
          <a:bodyPr wrap="square" lIns="0" tIns="0" rIns="0" bIns="0" anchor="ctr">
            <a:spAutoFit/>
          </a:bodyPr>
          <a:lstStyle/>
          <a:p>
            <a:pPr marL="0" indent="0" algn="ctr"/>
            <a:r>
              <a:rPr lang="en-US" sz="2300" b="1">
                <a:latin typeface="Calibri"/>
              </a:rPr>
              <a:t>Sparks</a:t>
            </a:r>
          </a:p>
        </p:txBody>
      </p:sp>
      <p:sp>
        <p:nvSpPr>
          <p:cNvPr id="32" name="TextBox 31"/>
          <p:cNvSpPr txBox="1"/>
          <p:nvPr/>
        </p:nvSpPr>
        <p:spPr>
          <a:xfrm>
            <a:off x="2240280" y="5468112"/>
            <a:ext cx="1527048" cy="457200"/>
          </a:xfrm>
          <a:prstGeom prst="rect">
            <a:avLst/>
          </a:prstGeom>
          <a:noFill/>
        </p:spPr>
        <p:txBody>
          <a:bodyPr wrap="square" lIns="0" tIns="0" rIns="0" bIns="0" anchor="ctr">
            <a:spAutoFit/>
          </a:bodyPr>
          <a:lstStyle/>
          <a:p>
            <a:pPr marL="0" indent="0" algn="ctr"/>
            <a:r>
              <a:rPr lang="en-US" sz="2300" b="1">
                <a:latin typeface="Calibri"/>
              </a:rPr>
              <a:t>TMFPD</a:t>
            </a:r>
          </a:p>
        </p:txBody>
      </p:sp>
      <p:sp>
        <p:nvSpPr>
          <p:cNvPr id="33" name="TextBox 32"/>
          <p:cNvSpPr txBox="1"/>
          <p:nvPr/>
        </p:nvSpPr>
        <p:spPr>
          <a:xfrm>
            <a:off x="2194560" y="3562255"/>
            <a:ext cx="1618488" cy="492443"/>
          </a:xfrm>
          <a:prstGeom prst="rect">
            <a:avLst/>
          </a:prstGeom>
          <a:noFill/>
        </p:spPr>
        <p:txBody>
          <a:bodyPr wrap="square" lIns="0" tIns="0" rIns="0" bIns="0" anchor="ctr">
            <a:spAutoFit/>
          </a:bodyPr>
          <a:lstStyle/>
          <a:p>
            <a:pPr marL="0" indent="0" algn="ctr"/>
            <a:r>
              <a:rPr lang="en-US" sz="3200" b="1" dirty="0">
                <a:solidFill>
                  <a:schemeClr val="bg1"/>
                </a:solidFill>
                <a:latin typeface="Calibri"/>
              </a:rPr>
              <a:t>One</a:t>
            </a:r>
          </a:p>
        </p:txBody>
      </p:sp>
      <p:sp>
        <p:nvSpPr>
          <p:cNvPr id="34" name="TextBox 33"/>
          <p:cNvSpPr txBox="1"/>
          <p:nvPr/>
        </p:nvSpPr>
        <p:spPr>
          <a:xfrm>
            <a:off x="2194560" y="4046887"/>
            <a:ext cx="1618488" cy="492443"/>
          </a:xfrm>
          <a:prstGeom prst="rect">
            <a:avLst/>
          </a:prstGeom>
          <a:noFill/>
        </p:spPr>
        <p:txBody>
          <a:bodyPr wrap="square" lIns="0" tIns="0" rIns="0" bIns="0" anchor="ctr">
            <a:spAutoFit/>
          </a:bodyPr>
          <a:lstStyle/>
          <a:p>
            <a:pPr marL="0" indent="0" algn="ctr"/>
            <a:r>
              <a:rPr lang="en-US" sz="3200" b="1" dirty="0">
                <a:solidFill>
                  <a:schemeClr val="bg1"/>
                </a:solidFill>
                <a:latin typeface="Calibri"/>
              </a:rPr>
              <a:t>Region</a:t>
            </a:r>
          </a:p>
        </p:txBody>
      </p:sp>
      <p:sp>
        <p:nvSpPr>
          <p:cNvPr id="11" name="icon circle">
            <a:extLst>
              <a:ext uri="{C183D7F6-B498-43B3-948B-1728B52AA6E4}">
                <adec:decorative xmlns:adec="http://schemas.microsoft.com/office/drawing/2017/decorative" val="1"/>
              </a:ext>
            </a:extLst>
          </p:cNvPr>
          <p:cNvSpPr/>
          <p:nvPr/>
        </p:nvSpPr>
        <p:spPr>
          <a:xfrm>
            <a:off x="6035040" y="1600200"/>
            <a:ext cx="685800" cy="685800"/>
          </a:xfrm>
          <a:prstGeom prst="ellipse">
            <a:avLst/>
          </a:prstGeom>
          <a:solidFill>
            <a:schemeClr val="tx2"/>
          </a:solidFill>
          <a:ln/>
        </p:spPr>
        <p:txBody>
          <a:bodyPr/>
          <a:lstStyle/>
          <a:p>
            <a:endParaRPr lang="en-US"/>
          </a:p>
        </p:txBody>
      </p:sp>
      <p:pic>
        <p:nvPicPr>
          <p:cNvPr id="12" name="Image 0">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213348" y="1778508"/>
            <a:ext cx="329184" cy="329184"/>
          </a:xfrm>
          <a:prstGeom prst="rect">
            <a:avLst/>
          </a:prstGeom>
        </p:spPr>
      </p:pic>
      <p:sp>
        <p:nvSpPr>
          <p:cNvPr id="13" name="Text 10"/>
          <p:cNvSpPr txBox="1"/>
          <p:nvPr/>
        </p:nvSpPr>
        <p:spPr>
          <a:xfrm>
            <a:off x="6903720" y="1600200"/>
            <a:ext cx="4736592" cy="777240"/>
          </a:xfrm>
          <a:prstGeom prst="rect">
            <a:avLst/>
          </a:prstGeom>
          <a:noFill/>
          <a:ln/>
        </p:spPr>
        <p:txBody>
          <a:bodyPr wrap="square" lIns="0" tIns="0" rIns="0" bIns="0" rtlCol="0" anchor="ctr">
            <a:noAutofit/>
          </a:bodyPr>
          <a:lstStyle/>
          <a:p>
            <a:pPr marL="0" indent="0">
              <a:spcBef>
                <a:spcPts val="0"/>
              </a:spcBef>
              <a:spcAft>
                <a:spcPts val="0"/>
              </a:spcAft>
              <a:buNone/>
            </a:pPr>
            <a:r>
              <a:rPr lang="en-US" sz="1800" dirty="0">
                <a:solidFill>
                  <a:schemeClr val="tx1"/>
                </a:solidFill>
              </a:rPr>
              <a:t>Three capable agencies serving one connected emergency-response region</a:t>
            </a:r>
            <a:endParaRPr lang="en-US" sz="1600" dirty="0"/>
          </a:p>
        </p:txBody>
      </p:sp>
      <p:sp>
        <p:nvSpPr>
          <p:cNvPr id="14" name="icon circle">
            <a:extLst>
              <a:ext uri="{C183D7F6-B498-43B3-948B-1728B52AA6E4}">
                <adec:decorative xmlns:adec="http://schemas.microsoft.com/office/drawing/2017/decorative" val="1"/>
              </a:ext>
            </a:extLst>
          </p:cNvPr>
          <p:cNvSpPr/>
          <p:nvPr/>
        </p:nvSpPr>
        <p:spPr>
          <a:xfrm>
            <a:off x="6035040" y="2624328"/>
            <a:ext cx="685800" cy="685800"/>
          </a:xfrm>
          <a:prstGeom prst="ellipse">
            <a:avLst/>
          </a:prstGeom>
          <a:solidFill>
            <a:schemeClr val="tx2"/>
          </a:solidFill>
          <a:ln/>
        </p:spPr>
        <p:txBody>
          <a:bodyPr/>
          <a:lstStyle/>
          <a:p>
            <a:endParaRPr lang="en-US"/>
          </a:p>
        </p:txBody>
      </p:sp>
      <p:pic>
        <p:nvPicPr>
          <p:cNvPr id="15" name="Image 1">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213348" y="2802636"/>
            <a:ext cx="329184" cy="329184"/>
          </a:xfrm>
          <a:prstGeom prst="rect">
            <a:avLst/>
          </a:prstGeom>
        </p:spPr>
      </p:pic>
      <p:sp>
        <p:nvSpPr>
          <p:cNvPr id="16" name="Text 12"/>
          <p:cNvSpPr txBox="1"/>
          <p:nvPr/>
        </p:nvSpPr>
        <p:spPr>
          <a:xfrm>
            <a:off x="6903720" y="2624328"/>
            <a:ext cx="4736592" cy="777240"/>
          </a:xfrm>
          <a:prstGeom prst="rect">
            <a:avLst/>
          </a:prstGeom>
          <a:noFill/>
          <a:ln/>
        </p:spPr>
        <p:txBody>
          <a:bodyPr wrap="square" lIns="0" tIns="0" rIns="0" bIns="0" rtlCol="0" anchor="ctr">
            <a:noAutofit/>
          </a:bodyPr>
          <a:lstStyle/>
          <a:p>
            <a:pPr marL="0" indent="0">
              <a:spcBef>
                <a:spcPts val="0"/>
              </a:spcBef>
              <a:spcAft>
                <a:spcPts val="0"/>
              </a:spcAft>
              <a:buNone/>
            </a:pPr>
            <a:r>
              <a:rPr lang="en-US" sz="1800" dirty="0">
                <a:solidFill>
                  <a:schemeClr val="tx1"/>
                </a:solidFill>
              </a:rPr>
              <a:t>Major incidents routinely need help across jurisdictional lines</a:t>
            </a:r>
            <a:endParaRPr lang="en-US" sz="1600" dirty="0"/>
          </a:p>
        </p:txBody>
      </p:sp>
      <p:sp>
        <p:nvSpPr>
          <p:cNvPr id="17" name="icon circle">
            <a:extLst>
              <a:ext uri="{C183D7F6-B498-43B3-948B-1728B52AA6E4}">
                <adec:decorative xmlns:adec="http://schemas.microsoft.com/office/drawing/2017/decorative" val="1"/>
              </a:ext>
            </a:extLst>
          </p:cNvPr>
          <p:cNvSpPr/>
          <p:nvPr/>
        </p:nvSpPr>
        <p:spPr>
          <a:xfrm>
            <a:off x="6035040" y="3648456"/>
            <a:ext cx="685800" cy="685800"/>
          </a:xfrm>
          <a:prstGeom prst="ellipse">
            <a:avLst/>
          </a:prstGeom>
          <a:solidFill>
            <a:schemeClr val="tx2"/>
          </a:solidFill>
          <a:ln/>
        </p:spPr>
        <p:txBody>
          <a:bodyPr/>
          <a:lstStyle/>
          <a:p>
            <a:endParaRPr lang="en-US"/>
          </a:p>
        </p:txBody>
      </p:sp>
      <p:pic>
        <p:nvPicPr>
          <p:cNvPr id="18" name="Image 2">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6213348" y="3826764"/>
            <a:ext cx="329184" cy="329184"/>
          </a:xfrm>
          <a:prstGeom prst="rect">
            <a:avLst/>
          </a:prstGeom>
        </p:spPr>
      </p:pic>
      <p:sp>
        <p:nvSpPr>
          <p:cNvPr id="19" name="Text 14"/>
          <p:cNvSpPr txBox="1"/>
          <p:nvPr/>
        </p:nvSpPr>
        <p:spPr>
          <a:xfrm>
            <a:off x="6903720" y="3648456"/>
            <a:ext cx="4736592" cy="777240"/>
          </a:xfrm>
          <a:prstGeom prst="rect">
            <a:avLst/>
          </a:prstGeom>
          <a:noFill/>
          <a:ln/>
        </p:spPr>
        <p:txBody>
          <a:bodyPr wrap="square" lIns="0" tIns="0" rIns="0" bIns="0" rtlCol="0" anchor="ctr">
            <a:noAutofit/>
          </a:bodyPr>
          <a:lstStyle/>
          <a:p>
            <a:pPr marL="0" indent="0">
              <a:spcBef>
                <a:spcPts val="0"/>
              </a:spcBef>
              <a:spcAft>
                <a:spcPts val="0"/>
              </a:spcAft>
              <a:buNone/>
            </a:pPr>
            <a:r>
              <a:rPr lang="en-US" sz="1800" dirty="0">
                <a:solidFill>
                  <a:schemeClr val="tx1"/>
                </a:solidFill>
              </a:rPr>
              <a:t>Reno and Sparks now share a fire chief: an efficiency to recognize and build on</a:t>
            </a:r>
            <a:endParaRPr lang="en-US" sz="1600" dirty="0"/>
          </a:p>
        </p:txBody>
      </p:sp>
      <p:sp>
        <p:nvSpPr>
          <p:cNvPr id="20" name="icon circle">
            <a:extLst>
              <a:ext uri="{C183D7F6-B498-43B3-948B-1728B52AA6E4}">
                <adec:decorative xmlns:adec="http://schemas.microsoft.com/office/drawing/2017/decorative" val="1"/>
              </a:ext>
            </a:extLst>
          </p:cNvPr>
          <p:cNvSpPr/>
          <p:nvPr/>
        </p:nvSpPr>
        <p:spPr>
          <a:xfrm>
            <a:off x="6035040" y="4672584"/>
            <a:ext cx="685800" cy="685800"/>
          </a:xfrm>
          <a:prstGeom prst="ellipse">
            <a:avLst/>
          </a:prstGeom>
          <a:solidFill>
            <a:schemeClr val="tx2"/>
          </a:solidFill>
          <a:ln/>
        </p:spPr>
        <p:txBody>
          <a:bodyPr/>
          <a:lstStyle/>
          <a:p>
            <a:endParaRPr lang="en-US"/>
          </a:p>
        </p:txBody>
      </p:sp>
      <p:pic>
        <p:nvPicPr>
          <p:cNvPr id="21" name="Image 3">
            <a:extLs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6213348" y="4850892"/>
            <a:ext cx="329184" cy="329184"/>
          </a:xfrm>
          <a:prstGeom prst="rect">
            <a:avLst/>
          </a:prstGeom>
        </p:spPr>
      </p:pic>
      <p:sp>
        <p:nvSpPr>
          <p:cNvPr id="22" name="Text 16"/>
          <p:cNvSpPr txBox="1"/>
          <p:nvPr/>
        </p:nvSpPr>
        <p:spPr>
          <a:xfrm>
            <a:off x="6903720" y="4672584"/>
            <a:ext cx="4736592" cy="777240"/>
          </a:xfrm>
          <a:prstGeom prst="rect">
            <a:avLst/>
          </a:prstGeom>
          <a:noFill/>
          <a:ln/>
        </p:spPr>
        <p:txBody>
          <a:bodyPr wrap="square" lIns="0" tIns="0" rIns="0" bIns="0" rtlCol="0" anchor="ctr">
            <a:noAutofit/>
          </a:bodyPr>
          <a:lstStyle/>
          <a:p>
            <a:pPr marL="0" indent="0">
              <a:spcBef>
                <a:spcPts val="0"/>
              </a:spcBef>
              <a:spcAft>
                <a:spcPts val="0"/>
              </a:spcAft>
              <a:buNone/>
            </a:pPr>
            <a:r>
              <a:rPr lang="en-US" sz="1800" dirty="0">
                <a:solidFill>
                  <a:schemeClr val="tx1"/>
                </a:solidFill>
              </a:rPr>
              <a:t>Opportunity: make cooperation consistent, durable, and dependable</a:t>
            </a:r>
            <a:endParaRPr lang="en-US" sz="1600" dirty="0"/>
          </a:p>
        </p:txBody>
      </p:sp>
      <p:sp>
        <p:nvSpPr>
          <p:cNvPr id="1002" name="Slide number"/>
          <p:cNvSpPr txBox="1"/>
          <p:nvPr/>
        </p:nvSpPr>
        <p:spPr>
          <a:xfrm>
            <a:off x="11475720" y="6492240"/>
            <a:ext cx="411480" cy="246888"/>
          </a:xfrm>
          <a:prstGeom prst="rect">
            <a:avLst/>
          </a:prstGeom>
          <a:noFill/>
        </p:spPr>
        <p:txBody>
          <a:bodyPr wrap="square" lIns="0" tIns="0" rIns="0" bIns="0"/>
          <a:lstStyle/>
          <a:p>
            <a:pPr algn="ctr">
              <a:spcAft>
                <a:spcPts val="0"/>
              </a:spcAft>
            </a:pPr>
            <a:r>
              <a:rPr lang="en-US" sz="1200" b="0">
                <a:solidFill>
                  <a:srgbClr val="48606B"/>
                </a:solidFill>
                <a:latin typeface="Calibri"/>
              </a:rPr>
              <a:t>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a:effectLst/>
      </p:bgPr>
    </p:bg>
    <p:spTree>
      <p:nvGrpSpPr>
        <p:cNvPr id="1" name=""/>
        <p:cNvGrpSpPr/>
        <p:nvPr/>
      </p:nvGrpSpPr>
      <p:grpSpPr>
        <a:xfrm>
          <a:off x="0" y="0"/>
          <a:ext cx="0" cy="0"/>
          <a:chOff x="0" y="0"/>
          <a:chExt cx="0" cy="0"/>
        </a:xfrm>
      </p:grpSpPr>
      <p:sp>
        <p:nvSpPr>
          <p:cNvPr id="3" name="Slide title: From Shared Operations to a Regional Center"/>
          <p:cNvSpPr>
            <a:spLocks noGrp="1"/>
          </p:cNvSpPr>
          <p:nvPr>
            <p:ph type="title"/>
          </p:nvPr>
        </p:nvSpPr>
        <p:spPr>
          <a:xfrm>
            <a:off x="548640" y="621792"/>
            <a:ext cx="11094415" cy="731520"/>
          </a:xfrm>
          <a:prstGeom prst="rect">
            <a:avLst/>
          </a:prstGeom>
          <a:noFill/>
          <a:ln/>
        </p:spPr>
        <p:txBody>
          <a:bodyPr wrap="square" lIns="0" tIns="0" rIns="0" bIns="0" rtlCol="0" anchor="t">
            <a:noAutofit/>
          </a:bodyPr>
          <a:lstStyle/>
          <a:p>
            <a:pPr marL="0" indent="0" algn="l">
              <a:spcBef>
                <a:spcPts val="0"/>
              </a:spcBef>
              <a:spcAft>
                <a:spcPts val="0"/>
              </a:spcAft>
              <a:buNone/>
            </a:pPr>
            <a:r>
              <a:rPr lang="en-US" sz="3000" b="1" dirty="0">
                <a:solidFill>
                  <a:schemeClr val="tx2"/>
                </a:solidFill>
                <a:latin typeface="Cambria"/>
              </a:rPr>
              <a:t>In a Major Incident, We All Depend on Each Other</a:t>
            </a:r>
            <a:endParaRPr lang="en-US" sz="3000" dirty="0"/>
          </a:p>
        </p:txBody>
      </p:sp>
      <p:sp>
        <p:nvSpPr>
          <p:cNvPr id="2" name="Text 0"/>
          <p:cNvSpPr>
            <a:spLocks noGrp="1"/>
          </p:cNvSpPr>
          <p:nvPr>
            <p:ph type="body" idx="100" hasCustomPrompt="1"/>
          </p:nvPr>
        </p:nvSpPr>
        <p:spPr>
          <a:xfrm>
            <a:off x="548640" y="274320"/>
            <a:ext cx="11094415" cy="347472"/>
          </a:xfrm>
          <a:prstGeom prst="rect">
            <a:avLst/>
          </a:prstGeom>
          <a:noFill/>
          <a:ln/>
        </p:spPr>
        <p:txBody>
          <a:bodyPr wrap="square" lIns="0" tIns="0" rIns="0" bIns="0" rtlCol="0" anchor="ctr">
            <a:noAutofit/>
          </a:bodyPr>
          <a:lstStyle/>
          <a:p>
            <a:pPr marL="0" indent="0">
              <a:spcBef>
                <a:spcPts val="0"/>
              </a:spcBef>
              <a:spcAft>
                <a:spcPts val="0"/>
              </a:spcAft>
              <a:buNone/>
            </a:pPr>
            <a:r>
              <a:rPr lang="en-US" sz="1600" b="1" dirty="0">
                <a:solidFill>
                  <a:schemeClr val="accent1"/>
                </a:solidFill>
              </a:rPr>
              <a:t>CLOSEST UNIT AND UNIFIED DISPATCH  </a:t>
            </a:r>
            <a:endParaRPr lang="en-US" sz="1400" dirty="0"/>
          </a:p>
        </p:txBody>
      </p:sp>
      <p:sp>
        <p:nvSpPr>
          <p:cNvPr id="600" name="Text 0"/>
          <p:cNvSpPr txBox="1"/>
          <p:nvPr/>
        </p:nvSpPr>
        <p:spPr>
          <a:xfrm>
            <a:off x="548640" y="1325880"/>
            <a:ext cx="11094415" cy="365760"/>
          </a:xfrm>
          <a:prstGeom prst="rect">
            <a:avLst/>
          </a:prstGeom>
          <a:noFill/>
          <a:ln/>
        </p:spPr>
        <p:txBody>
          <a:bodyPr wrap="square" lIns="0" tIns="0" rIns="0" bIns="0" rtlCol="0" anchor="t"/>
          <a:lstStyle/>
          <a:p>
            <a:pPr marL="0" indent="0">
              <a:buNone/>
            </a:pPr>
            <a:r>
              <a:rPr lang="en-US" sz="1600" i="1" dirty="0">
                <a:solidFill>
                  <a:schemeClr val="accent2"/>
                </a:solidFill>
                <a:latin typeface="Calibri" pitchFamily="34" charset="0"/>
                <a:ea typeface="Calibri" pitchFamily="34" charset="-122"/>
                <a:cs typeface="Calibri" pitchFamily="34" charset="-120"/>
              </a:rPr>
              <a:t>This year's wildfires drew crews from across the region for days at a time, while 911 calls kept coming everywhere else.</a:t>
            </a:r>
            <a:endParaRPr lang="en-US" sz="1600" dirty="0"/>
          </a:p>
        </p:txBody>
      </p:sp>
      <p:pic>
        <p:nvPicPr>
          <p:cNvPr id="601" name="Image 0" descr="Wildfire smoke plume over Washoe County hills"/>
          <p:cNvPicPr>
            <a:picLocks noChangeAspect="1"/>
          </p:cNvPicPr>
          <p:nvPr/>
        </p:nvPicPr>
        <p:blipFill>
          <a:blip r:embed="rId3"/>
          <a:stretch>
            <a:fillRect/>
          </a:stretch>
        </p:blipFill>
        <p:spPr>
          <a:xfrm>
            <a:off x="548640" y="1810512"/>
            <a:ext cx="4259072" cy="2395728"/>
          </a:xfrm>
          <a:prstGeom prst="rect">
            <a:avLst/>
          </a:prstGeom>
        </p:spPr>
      </p:pic>
      <p:sp>
        <p:nvSpPr>
          <p:cNvPr id="602" name="Text 1"/>
          <p:cNvSpPr txBox="1"/>
          <p:nvPr/>
        </p:nvSpPr>
        <p:spPr>
          <a:xfrm>
            <a:off x="548640" y="4261104"/>
            <a:ext cx="4259072" cy="237744"/>
          </a:xfrm>
          <a:prstGeom prst="rect">
            <a:avLst/>
          </a:prstGeom>
          <a:noFill/>
          <a:ln/>
        </p:spPr>
        <p:txBody>
          <a:bodyPr wrap="square" lIns="0" tIns="0" rIns="0" bIns="0" rtlCol="0" anchor="t"/>
          <a:lstStyle/>
          <a:p>
            <a:pPr marL="0" indent="0">
              <a:buNone/>
            </a:pPr>
            <a:r>
              <a:rPr lang="en-US" sz="1200" i="1" dirty="0">
                <a:solidFill>
                  <a:schemeClr val="accent4"/>
                </a:solidFill>
                <a:latin typeface="Calibri" pitchFamily="34" charset="0"/>
                <a:ea typeface="Calibri" pitchFamily="34" charset="-122"/>
                <a:cs typeface="Calibri" pitchFamily="34" charset="-120"/>
              </a:rPr>
              <a:t>Wildfire smoke seen from an ALERTCalifornia camera</a:t>
            </a:r>
            <a:endParaRPr lang="en-US" sz="1200" dirty="0"/>
          </a:p>
        </p:txBody>
      </p:sp>
      <p:pic>
        <p:nvPicPr>
          <p:cNvPr id="603" name="Image 1" descr="Evacuation zone map with go-now and get-set areas"/>
          <p:cNvPicPr>
            <a:picLocks noChangeAspect="1"/>
          </p:cNvPicPr>
          <p:nvPr/>
        </p:nvPicPr>
        <p:blipFill>
          <a:blip r:embed="rId4"/>
          <a:stretch>
            <a:fillRect/>
          </a:stretch>
        </p:blipFill>
        <p:spPr>
          <a:xfrm>
            <a:off x="5108417" y="1810512"/>
            <a:ext cx="3074731" cy="2395728"/>
          </a:xfrm>
          <a:prstGeom prst="rect">
            <a:avLst/>
          </a:prstGeom>
        </p:spPr>
      </p:pic>
      <p:sp>
        <p:nvSpPr>
          <p:cNvPr id="604" name="Text 2"/>
          <p:cNvSpPr txBox="1"/>
          <p:nvPr/>
        </p:nvSpPr>
        <p:spPr>
          <a:xfrm>
            <a:off x="5108417" y="4261104"/>
            <a:ext cx="3074731" cy="237744"/>
          </a:xfrm>
          <a:prstGeom prst="rect">
            <a:avLst/>
          </a:prstGeom>
          <a:noFill/>
          <a:ln/>
        </p:spPr>
        <p:txBody>
          <a:bodyPr wrap="square" lIns="0" tIns="0" rIns="0" bIns="0" rtlCol="0" anchor="t"/>
          <a:lstStyle/>
          <a:p>
            <a:pPr marL="0" indent="0">
              <a:buNone/>
            </a:pPr>
            <a:r>
              <a:rPr lang="en-US" sz="1200" i="1" dirty="0">
                <a:solidFill>
                  <a:schemeClr val="accent4"/>
                </a:solidFill>
                <a:latin typeface="Calibri" pitchFamily="34" charset="0"/>
                <a:ea typeface="Calibri" pitchFamily="34" charset="-122"/>
                <a:cs typeface="Calibri" pitchFamily="34" charset="-120"/>
              </a:rPr>
              <a:t>Evacuation zones: red = go now, yellow = get set</a:t>
            </a:r>
            <a:endParaRPr lang="en-US" sz="1200" dirty="0"/>
          </a:p>
        </p:txBody>
      </p:sp>
      <p:pic>
        <p:nvPicPr>
          <p:cNvPr id="605" name="Image 2" descr="Evacuation zone map at the edge of a neighborhood"/>
          <p:cNvPicPr>
            <a:picLocks noChangeAspect="1"/>
          </p:cNvPicPr>
          <p:nvPr/>
        </p:nvPicPr>
        <p:blipFill>
          <a:blip r:embed="rId5"/>
          <a:stretch>
            <a:fillRect/>
          </a:stretch>
        </p:blipFill>
        <p:spPr>
          <a:xfrm>
            <a:off x="8483853" y="1810512"/>
            <a:ext cx="3159202" cy="2395728"/>
          </a:xfrm>
          <a:prstGeom prst="rect">
            <a:avLst/>
          </a:prstGeom>
        </p:spPr>
      </p:pic>
      <p:sp>
        <p:nvSpPr>
          <p:cNvPr id="606" name="Text 3"/>
          <p:cNvSpPr txBox="1"/>
          <p:nvPr/>
        </p:nvSpPr>
        <p:spPr>
          <a:xfrm>
            <a:off x="8483853" y="4261104"/>
            <a:ext cx="3159202" cy="237744"/>
          </a:xfrm>
          <a:prstGeom prst="rect">
            <a:avLst/>
          </a:prstGeom>
          <a:noFill/>
          <a:ln/>
        </p:spPr>
        <p:txBody>
          <a:bodyPr wrap="square" lIns="0" tIns="0" rIns="0" bIns="0" rtlCol="0" anchor="t"/>
          <a:lstStyle/>
          <a:p>
            <a:pPr marL="0" indent="0">
              <a:buNone/>
            </a:pPr>
            <a:r>
              <a:rPr lang="en-US" sz="1200" i="1" dirty="0">
                <a:solidFill>
                  <a:schemeClr val="accent4"/>
                </a:solidFill>
                <a:latin typeface="Calibri" pitchFamily="34" charset="0"/>
                <a:ea typeface="Calibri" pitchFamily="34" charset="-122"/>
                <a:cs typeface="Calibri" pitchFamily="34" charset="-120"/>
              </a:rPr>
              <a:t>Evacuation zones reaching neighborhoods</a:t>
            </a:r>
            <a:endParaRPr lang="en-US" sz="1200" dirty="0"/>
          </a:p>
        </p:txBody>
      </p:sp>
      <p:sp>
        <p:nvSpPr>
          <p:cNvPr id="607" name="fire card"/>
          <p:cNvSpPr/>
          <p:nvPr/>
        </p:nvSpPr>
        <p:spPr>
          <a:xfrm>
            <a:off x="548640" y="4572000"/>
            <a:ext cx="3515258" cy="914400"/>
          </a:xfrm>
          <a:prstGeom prst="roundRect">
            <a:avLst>
              <a:gd name="adj" fmla="val 8000"/>
            </a:avLst>
          </a:prstGeom>
          <a:solidFill>
            <a:schemeClr val="bg2"/>
          </a:solidFill>
          <a:ln/>
        </p:spPr>
        <p:txBody>
          <a:bodyPr/>
          <a:lstStyle/>
          <a:p>
            <a:endParaRPr lang="en-US"/>
          </a:p>
        </p:txBody>
      </p:sp>
      <p:sp>
        <p:nvSpPr>
          <p:cNvPr id="608" name="Text 5"/>
          <p:cNvSpPr txBox="1"/>
          <p:nvPr/>
        </p:nvSpPr>
        <p:spPr>
          <a:xfrm>
            <a:off x="777240" y="4663440"/>
            <a:ext cx="3058058" cy="347472"/>
          </a:xfrm>
          <a:prstGeom prst="rect">
            <a:avLst/>
          </a:prstGeom>
          <a:noFill/>
          <a:ln/>
        </p:spPr>
        <p:txBody>
          <a:bodyPr wrap="square" lIns="0" tIns="0" rIns="0" bIns="0" rtlCol="0" anchor="t"/>
          <a:lstStyle/>
          <a:p>
            <a:pPr marL="0" indent="0">
              <a:buNone/>
            </a:pPr>
            <a:r>
              <a:rPr lang="en-US" sz="1800" b="1" dirty="0">
                <a:solidFill>
                  <a:schemeClr val="tx2"/>
                </a:solidFill>
                <a:latin typeface="Cambria" pitchFamily="34" charset="0"/>
                <a:ea typeface="Cambria" pitchFamily="34" charset="-122"/>
                <a:cs typeface="Cambria" pitchFamily="34" charset="-120"/>
              </a:rPr>
              <a:t>Bug Fire</a:t>
            </a:r>
            <a:endParaRPr lang="en-US" sz="1800" dirty="0"/>
          </a:p>
        </p:txBody>
      </p:sp>
      <p:sp>
        <p:nvSpPr>
          <p:cNvPr id="609" name="Text 6"/>
          <p:cNvSpPr txBox="1"/>
          <p:nvPr/>
        </p:nvSpPr>
        <p:spPr>
          <a:xfrm>
            <a:off x="777240" y="5010912"/>
            <a:ext cx="3058058" cy="411480"/>
          </a:xfrm>
          <a:prstGeom prst="rect">
            <a:avLst/>
          </a:prstGeom>
          <a:noFill/>
          <a:ln/>
        </p:spPr>
        <p:txBody>
          <a:bodyPr wrap="square" lIns="0" tIns="0" rIns="0" bIns="0" rtlCol="0" anchor="ctr"/>
          <a:lstStyle/>
          <a:p>
            <a:pPr marL="0" indent="0">
              <a:buNone/>
            </a:pPr>
            <a:r>
              <a:rPr lang="en-US" sz="2200" b="1" dirty="0">
                <a:solidFill>
                  <a:schemeClr val="accent1"/>
                </a:solidFill>
                <a:latin typeface="Calibri" pitchFamily="34" charset="0"/>
                <a:ea typeface="Calibri" pitchFamily="34" charset="-122"/>
                <a:cs typeface="Calibri" pitchFamily="34" charset="-120"/>
              </a:rPr>
              <a:t>93,733</a:t>
            </a:r>
            <a:r>
              <a:rPr lang="en-US" sz="1600" dirty="0">
                <a:solidFill>
                  <a:schemeClr val="tx1"/>
                </a:solidFill>
                <a:latin typeface="Calibri" pitchFamily="34" charset="0"/>
                <a:ea typeface="Calibri" pitchFamily="34" charset="-122"/>
                <a:cs typeface="Calibri" pitchFamily="34" charset="-120"/>
              </a:rPr>
              <a:t> acres   </a:t>
            </a:r>
            <a:r>
              <a:rPr lang="en-US" sz="2200" b="1" dirty="0">
                <a:solidFill>
                  <a:schemeClr val="accent1"/>
                </a:solidFill>
                <a:latin typeface="Calibri" pitchFamily="34" charset="0"/>
                <a:ea typeface="Calibri" pitchFamily="34" charset="-122"/>
                <a:cs typeface="Calibri" pitchFamily="34" charset="-120"/>
              </a:rPr>
              <a:t>19</a:t>
            </a:r>
            <a:r>
              <a:rPr lang="en-US" sz="1600" dirty="0">
                <a:solidFill>
                  <a:schemeClr val="tx1"/>
                </a:solidFill>
                <a:latin typeface="Calibri" pitchFamily="34" charset="0"/>
                <a:ea typeface="Calibri" pitchFamily="34" charset="-122"/>
                <a:cs typeface="Calibri" pitchFamily="34" charset="-120"/>
              </a:rPr>
              <a:t> days</a:t>
            </a:r>
            <a:endParaRPr lang="en-US" sz="1600" dirty="0"/>
          </a:p>
        </p:txBody>
      </p:sp>
      <p:sp>
        <p:nvSpPr>
          <p:cNvPr id="610" name="fire card"/>
          <p:cNvSpPr/>
          <p:nvPr/>
        </p:nvSpPr>
        <p:spPr>
          <a:xfrm>
            <a:off x="4338218" y="4572000"/>
            <a:ext cx="3515258" cy="914400"/>
          </a:xfrm>
          <a:prstGeom prst="roundRect">
            <a:avLst>
              <a:gd name="adj" fmla="val 8000"/>
            </a:avLst>
          </a:prstGeom>
          <a:solidFill>
            <a:schemeClr val="bg2"/>
          </a:solidFill>
          <a:ln/>
        </p:spPr>
        <p:txBody>
          <a:bodyPr/>
          <a:lstStyle/>
          <a:p>
            <a:endParaRPr lang="en-US"/>
          </a:p>
        </p:txBody>
      </p:sp>
      <p:sp>
        <p:nvSpPr>
          <p:cNvPr id="611" name="Text 8"/>
          <p:cNvSpPr txBox="1"/>
          <p:nvPr/>
        </p:nvSpPr>
        <p:spPr>
          <a:xfrm>
            <a:off x="4566818" y="4663440"/>
            <a:ext cx="3058058" cy="347472"/>
          </a:xfrm>
          <a:prstGeom prst="rect">
            <a:avLst/>
          </a:prstGeom>
          <a:noFill/>
          <a:ln/>
        </p:spPr>
        <p:txBody>
          <a:bodyPr wrap="square" lIns="0" tIns="0" rIns="0" bIns="0" rtlCol="0" anchor="t"/>
          <a:lstStyle/>
          <a:p>
            <a:pPr marL="0" indent="0">
              <a:buNone/>
            </a:pPr>
            <a:r>
              <a:rPr lang="en-US" sz="1800" b="1" dirty="0">
                <a:solidFill>
                  <a:schemeClr val="tx2"/>
                </a:solidFill>
                <a:latin typeface="Cambria" pitchFamily="34" charset="0"/>
                <a:ea typeface="Cambria" pitchFamily="34" charset="-122"/>
                <a:cs typeface="Cambria" pitchFamily="34" charset="-120"/>
              </a:rPr>
              <a:t>Hawk Fire</a:t>
            </a:r>
            <a:endParaRPr lang="en-US" sz="1800" dirty="0"/>
          </a:p>
        </p:txBody>
      </p:sp>
      <p:sp>
        <p:nvSpPr>
          <p:cNvPr id="612" name="Text 9"/>
          <p:cNvSpPr txBox="1"/>
          <p:nvPr/>
        </p:nvSpPr>
        <p:spPr>
          <a:xfrm>
            <a:off x="4566818" y="5010912"/>
            <a:ext cx="3058058" cy="411480"/>
          </a:xfrm>
          <a:prstGeom prst="rect">
            <a:avLst/>
          </a:prstGeom>
          <a:noFill/>
          <a:ln/>
        </p:spPr>
        <p:txBody>
          <a:bodyPr wrap="square" lIns="0" tIns="0" rIns="0" bIns="0" rtlCol="0" anchor="ctr"/>
          <a:lstStyle/>
          <a:p>
            <a:pPr marL="0" indent="0">
              <a:buNone/>
            </a:pPr>
            <a:r>
              <a:rPr lang="en-US" sz="2200" b="1" dirty="0">
                <a:solidFill>
                  <a:schemeClr val="accent1"/>
                </a:solidFill>
                <a:latin typeface="Calibri" pitchFamily="34" charset="0"/>
                <a:ea typeface="Calibri" pitchFamily="34" charset="-122"/>
                <a:cs typeface="Calibri" pitchFamily="34" charset="-120"/>
              </a:rPr>
              <a:t>15,085</a:t>
            </a:r>
            <a:r>
              <a:rPr lang="en-US" sz="1600" dirty="0">
                <a:solidFill>
                  <a:schemeClr val="tx1"/>
                </a:solidFill>
                <a:latin typeface="Calibri" pitchFamily="34" charset="0"/>
                <a:ea typeface="Calibri" pitchFamily="34" charset="-122"/>
                <a:cs typeface="Calibri" pitchFamily="34" charset="-120"/>
              </a:rPr>
              <a:t> acres   </a:t>
            </a:r>
            <a:r>
              <a:rPr lang="en-US" sz="2200" b="1" dirty="0">
                <a:solidFill>
                  <a:schemeClr val="accent1"/>
                </a:solidFill>
                <a:latin typeface="Calibri" pitchFamily="34" charset="0"/>
                <a:ea typeface="Calibri" pitchFamily="34" charset="-122"/>
                <a:cs typeface="Calibri" pitchFamily="34" charset="-120"/>
              </a:rPr>
              <a:t>18</a:t>
            </a:r>
            <a:r>
              <a:rPr lang="en-US" sz="1600" dirty="0">
                <a:solidFill>
                  <a:schemeClr val="tx1"/>
                </a:solidFill>
                <a:latin typeface="Calibri" pitchFamily="34" charset="0"/>
                <a:ea typeface="Calibri" pitchFamily="34" charset="-122"/>
                <a:cs typeface="Calibri" pitchFamily="34" charset="-120"/>
              </a:rPr>
              <a:t> days</a:t>
            </a:r>
            <a:endParaRPr lang="en-US" sz="1600" dirty="0"/>
          </a:p>
        </p:txBody>
      </p:sp>
      <p:sp>
        <p:nvSpPr>
          <p:cNvPr id="613" name="fire card"/>
          <p:cNvSpPr/>
          <p:nvPr/>
        </p:nvSpPr>
        <p:spPr>
          <a:xfrm>
            <a:off x="8127797" y="4572000"/>
            <a:ext cx="3515258" cy="914400"/>
          </a:xfrm>
          <a:prstGeom prst="roundRect">
            <a:avLst>
              <a:gd name="adj" fmla="val 8000"/>
            </a:avLst>
          </a:prstGeom>
          <a:solidFill>
            <a:schemeClr val="bg2"/>
          </a:solidFill>
          <a:ln/>
        </p:spPr>
        <p:txBody>
          <a:bodyPr/>
          <a:lstStyle/>
          <a:p>
            <a:endParaRPr lang="en-US"/>
          </a:p>
        </p:txBody>
      </p:sp>
      <p:sp>
        <p:nvSpPr>
          <p:cNvPr id="614" name="Text 11"/>
          <p:cNvSpPr txBox="1"/>
          <p:nvPr/>
        </p:nvSpPr>
        <p:spPr>
          <a:xfrm>
            <a:off x="8356397" y="4663440"/>
            <a:ext cx="3058058" cy="347472"/>
          </a:xfrm>
          <a:prstGeom prst="rect">
            <a:avLst/>
          </a:prstGeom>
          <a:noFill/>
          <a:ln/>
        </p:spPr>
        <p:txBody>
          <a:bodyPr wrap="square" lIns="0" tIns="0" rIns="0" bIns="0" rtlCol="0" anchor="t"/>
          <a:lstStyle/>
          <a:p>
            <a:pPr marL="0" indent="0">
              <a:buNone/>
            </a:pPr>
            <a:r>
              <a:rPr lang="en-US" sz="1800" b="1" dirty="0">
                <a:solidFill>
                  <a:schemeClr val="tx2"/>
                </a:solidFill>
                <a:latin typeface="Cambria" pitchFamily="34" charset="0"/>
                <a:ea typeface="Cambria" pitchFamily="34" charset="-122"/>
                <a:cs typeface="Cambria" pitchFamily="34" charset="-120"/>
              </a:rPr>
              <a:t>Bull Fire</a:t>
            </a:r>
            <a:endParaRPr lang="en-US" sz="1800" dirty="0"/>
          </a:p>
        </p:txBody>
      </p:sp>
      <p:sp>
        <p:nvSpPr>
          <p:cNvPr id="615" name="Text 12"/>
          <p:cNvSpPr txBox="1"/>
          <p:nvPr/>
        </p:nvSpPr>
        <p:spPr>
          <a:xfrm>
            <a:off x="8356397" y="5010912"/>
            <a:ext cx="3058058" cy="411480"/>
          </a:xfrm>
          <a:prstGeom prst="rect">
            <a:avLst/>
          </a:prstGeom>
          <a:noFill/>
          <a:ln/>
        </p:spPr>
        <p:txBody>
          <a:bodyPr wrap="square" lIns="0" tIns="0" rIns="0" bIns="0" rtlCol="0" anchor="ctr"/>
          <a:lstStyle/>
          <a:p>
            <a:pPr marL="0" indent="0">
              <a:buNone/>
            </a:pPr>
            <a:r>
              <a:rPr lang="en-US" sz="2200" b="1" dirty="0">
                <a:solidFill>
                  <a:schemeClr val="accent1"/>
                </a:solidFill>
                <a:latin typeface="Calibri" pitchFamily="34" charset="0"/>
                <a:ea typeface="Calibri" pitchFamily="34" charset="-122"/>
                <a:cs typeface="Calibri" pitchFamily="34" charset="-120"/>
              </a:rPr>
              <a:t>1,529</a:t>
            </a:r>
            <a:r>
              <a:rPr lang="en-US" sz="1600" dirty="0">
                <a:solidFill>
                  <a:schemeClr val="tx1"/>
                </a:solidFill>
                <a:latin typeface="Calibri" pitchFamily="34" charset="0"/>
                <a:ea typeface="Calibri" pitchFamily="34" charset="-122"/>
                <a:cs typeface="Calibri" pitchFamily="34" charset="-120"/>
              </a:rPr>
              <a:t> acres   </a:t>
            </a:r>
            <a:r>
              <a:rPr lang="en-US" sz="2200" b="1" dirty="0">
                <a:solidFill>
                  <a:schemeClr val="accent1"/>
                </a:solidFill>
                <a:latin typeface="Calibri" pitchFamily="34" charset="0"/>
                <a:ea typeface="Calibri" pitchFamily="34" charset="-122"/>
                <a:cs typeface="Calibri" pitchFamily="34" charset="-120"/>
              </a:rPr>
              <a:t>10</a:t>
            </a:r>
            <a:r>
              <a:rPr lang="en-US" sz="1600" dirty="0">
                <a:solidFill>
                  <a:schemeClr val="tx1"/>
                </a:solidFill>
                <a:latin typeface="Calibri" pitchFamily="34" charset="0"/>
                <a:ea typeface="Calibri" pitchFamily="34" charset="-122"/>
                <a:cs typeface="Calibri" pitchFamily="34" charset="-120"/>
              </a:rPr>
              <a:t> days</a:t>
            </a:r>
            <a:endParaRPr lang="en-US" sz="1600" dirty="0"/>
          </a:p>
        </p:txBody>
      </p:sp>
      <p:sp>
        <p:nvSpPr>
          <p:cNvPr id="616" name="key message"/>
          <p:cNvSpPr/>
          <p:nvPr/>
        </p:nvSpPr>
        <p:spPr>
          <a:xfrm>
            <a:off x="548640" y="5623560"/>
            <a:ext cx="11094415" cy="603504"/>
          </a:xfrm>
          <a:prstGeom prst="roundRect">
            <a:avLst>
              <a:gd name="adj" fmla="val 12121"/>
            </a:avLst>
          </a:prstGeom>
          <a:solidFill>
            <a:schemeClr val="tx2"/>
          </a:solidFill>
          <a:ln/>
        </p:spPr>
        <p:txBody>
          <a:bodyPr/>
          <a:lstStyle/>
          <a:p>
            <a:endParaRPr lang="en-US"/>
          </a:p>
        </p:txBody>
      </p:sp>
      <p:sp>
        <p:nvSpPr>
          <p:cNvPr id="617" name="Text 14"/>
          <p:cNvSpPr txBox="1"/>
          <p:nvPr/>
        </p:nvSpPr>
        <p:spPr>
          <a:xfrm>
            <a:off x="777240" y="5623560"/>
            <a:ext cx="10637215" cy="603504"/>
          </a:xfrm>
          <a:prstGeom prst="rect">
            <a:avLst/>
          </a:prstGeom>
          <a:noFill/>
          <a:ln/>
        </p:spPr>
        <p:txBody>
          <a:bodyPr wrap="square" lIns="0" tIns="0" rIns="0" bIns="0" rtlCol="0" anchor="ctr"/>
          <a:lstStyle/>
          <a:p>
            <a:pPr marL="0" indent="0">
              <a:buNone/>
            </a:pPr>
            <a:r>
              <a:rPr lang="en-US" sz="1600" b="1" dirty="0">
                <a:solidFill>
                  <a:schemeClr val="bg1"/>
                </a:solidFill>
                <a:latin typeface="Calibri" pitchFamily="34" charset="0"/>
                <a:ea typeface="Calibri" pitchFamily="34" charset="-122"/>
                <a:cs typeface="Calibri" pitchFamily="34" charset="-120"/>
              </a:rPr>
              <a:t>When crews are committed to a major fire, unified dispatch and closest-unit response keep the region covered.</a:t>
            </a:r>
            <a:endParaRPr lang="en-US" sz="1600" dirty="0"/>
          </a:p>
        </p:txBody>
      </p:sp>
      <p:sp>
        <p:nvSpPr>
          <p:cNvPr id="618" name="Slide number"/>
          <p:cNvSpPr txBox="1"/>
          <p:nvPr/>
        </p:nvSpPr>
        <p:spPr>
          <a:xfrm>
            <a:off x="11475720" y="6492240"/>
            <a:ext cx="411480" cy="246888"/>
          </a:xfrm>
          <a:prstGeom prst="rect">
            <a:avLst/>
          </a:prstGeom>
          <a:noFill/>
        </p:spPr>
        <p:txBody>
          <a:bodyPr wrap="square" lIns="0" tIns="0" rIns="0" bIns="0"/>
          <a:lstStyle/>
          <a:p>
            <a:pPr algn="ctr">
              <a:spcAft>
                <a:spcPts val="0"/>
              </a:spcAft>
            </a:pPr>
            <a:r>
              <a:rPr lang="en-US" sz="1200" b="0">
                <a:solidFill>
                  <a:srgbClr val="48606B"/>
                </a:solidFill>
                <a:latin typeface="Calibri"/>
              </a:rPr>
              <a:t>20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Slide title: Why Dispatch Matters"/>
          <p:cNvSpPr txBox="1">
            <a:spLocks noGrp="1"/>
          </p:cNvSpPr>
          <p:nvPr>
            <p:ph type="title"/>
          </p:nvPr>
        </p:nvSpPr>
        <p:spPr>
          <a:xfrm>
            <a:off x="548640" y="557888"/>
            <a:ext cx="10972800" cy="548640"/>
          </a:xfrm>
          <a:prstGeom prst="rect">
            <a:avLst/>
          </a:prstGeom>
          <a:noFill/>
        </p:spPr>
        <p:txBody>
          <a:bodyPr wrap="square" lIns="0" tIns="0" rIns="0" bIns="0">
            <a:noAutofit/>
          </a:bodyPr>
          <a:lstStyle/>
          <a:p>
            <a:pPr algn="l">
              <a:spcBef>
                <a:spcPts val="0"/>
              </a:spcBef>
              <a:spcAft>
                <a:spcPts val="0"/>
              </a:spcAft>
            </a:pPr>
            <a:r>
              <a:rPr lang="en-US" sz="3200" b="1" dirty="0">
                <a:solidFill>
                  <a:srgbClr val="22333B"/>
                </a:solidFill>
                <a:latin typeface="Cambria"/>
              </a:rPr>
              <a:t>What Slows Help Down Today</a:t>
            </a:r>
          </a:p>
        </p:txBody>
      </p:sp>
      <p:sp>
        <p:nvSpPr>
          <p:cNvPr id="4" name="At the 90th percentile, call processing in all three agencies&#10;exceeded"/>
          <p:cNvSpPr txBox="1"/>
          <p:nvPr/>
        </p:nvSpPr>
        <p:spPr>
          <a:xfrm>
            <a:off x="548640" y="1433696"/>
            <a:ext cx="11064240" cy="731520"/>
          </a:xfrm>
          <a:prstGeom prst="rect">
            <a:avLst/>
          </a:prstGeom>
          <a:noFill/>
        </p:spPr>
        <p:txBody>
          <a:bodyPr wrap="square" lIns="0" tIns="0" rIns="0" bIns="0">
            <a:noAutofit/>
          </a:bodyPr>
          <a:lstStyle/>
          <a:p>
            <a:pPr>
              <a:spcBef>
                <a:spcPts val="0"/>
              </a:spcBef>
              <a:spcAft>
                <a:spcPts val="0"/>
              </a:spcAft>
            </a:pPr>
            <a:r>
              <a:rPr lang="en-US" sz="2400" b="1" dirty="0">
                <a:solidFill>
                  <a:srgbClr val="22333B"/>
                </a:solidFill>
                <a:latin typeface="Calibri"/>
              </a:rPr>
              <a:t>Call processing in all three agencies exceeded the 60-second Study benchmark.</a:t>
            </a:r>
          </a:p>
        </p:txBody>
      </p:sp>
      <p:sp>
        <p:nvSpPr>
          <p:cNvPr id="5" name="Rectangle 4">
            <a:extLst>
              <a:ext uri="{C183D7F6-B498-43B3-948B-1728B52AA6E4}">
                <adec:decorative xmlns:adec="http://schemas.microsoft.com/office/drawing/2017/decorative" val="1"/>
              </a:ext>
            </a:extLst>
          </p:cNvPr>
          <p:cNvSpPr/>
          <p:nvPr/>
        </p:nvSpPr>
        <p:spPr>
          <a:xfrm>
            <a:off x="548640" y="2286000"/>
            <a:ext cx="3557016" cy="1042416"/>
          </a:xfrm>
          <a:prstGeom prst="rect">
            <a:avLst/>
          </a:prstGeom>
          <a:solidFill>
            <a:srgbClr val="EDF2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NO · EMS"/>
          <p:cNvSpPr txBox="1"/>
          <p:nvPr/>
        </p:nvSpPr>
        <p:spPr>
          <a:xfrm>
            <a:off x="713232" y="2423160"/>
            <a:ext cx="3227832" cy="347472"/>
          </a:xfrm>
          <a:prstGeom prst="rect">
            <a:avLst/>
          </a:prstGeom>
          <a:noFill/>
        </p:spPr>
        <p:txBody>
          <a:bodyPr wrap="square" lIns="0" tIns="0" rIns="0" bIns="0">
            <a:noAutofit/>
          </a:bodyPr>
          <a:lstStyle/>
          <a:p>
            <a:pPr>
              <a:spcBef>
                <a:spcPts val="0"/>
              </a:spcBef>
              <a:spcAft>
                <a:spcPts val="0"/>
              </a:spcAft>
            </a:pPr>
            <a:r>
              <a:rPr lang="en-US" sz="1800" b="1" dirty="0">
                <a:solidFill>
                  <a:srgbClr val="3F7185"/>
                </a:solidFill>
                <a:latin typeface="Calibri"/>
              </a:rPr>
              <a:t>RENO </a:t>
            </a:r>
          </a:p>
        </p:txBody>
      </p:sp>
      <p:sp>
        <p:nvSpPr>
          <p:cNvPr id="7" name="3:04"/>
          <p:cNvSpPr txBox="1"/>
          <p:nvPr/>
        </p:nvSpPr>
        <p:spPr>
          <a:xfrm>
            <a:off x="713232" y="2706624"/>
            <a:ext cx="1371600" cy="521207"/>
          </a:xfrm>
          <a:prstGeom prst="rect">
            <a:avLst/>
          </a:prstGeom>
          <a:noFill/>
        </p:spPr>
        <p:txBody>
          <a:bodyPr wrap="square" lIns="0" tIns="0" rIns="0" bIns="0">
            <a:noAutofit/>
          </a:bodyPr>
          <a:lstStyle/>
          <a:p>
            <a:pPr>
              <a:spcBef>
                <a:spcPts val="0"/>
              </a:spcBef>
              <a:spcAft>
                <a:spcPts val="0"/>
              </a:spcAft>
            </a:pPr>
            <a:r>
              <a:rPr lang="en-US" sz="3400" b="1" dirty="0">
                <a:solidFill>
                  <a:srgbClr val="C24E25"/>
                </a:solidFill>
                <a:latin typeface="Calibri"/>
              </a:rPr>
              <a:t>3:04</a:t>
            </a:r>
          </a:p>
        </p:txBody>
      </p:sp>
      <p:sp>
        <p:nvSpPr>
          <p:cNvPr id="9" name="Rectangle 8">
            <a:extLst>
              <a:ext uri="{C183D7F6-B498-43B3-948B-1728B52AA6E4}">
                <adec:decorative xmlns:adec="http://schemas.microsoft.com/office/drawing/2017/decorative" val="1"/>
              </a:ext>
            </a:extLst>
          </p:cNvPr>
          <p:cNvSpPr/>
          <p:nvPr/>
        </p:nvSpPr>
        <p:spPr>
          <a:xfrm>
            <a:off x="4315968" y="2286000"/>
            <a:ext cx="3557016" cy="1042416"/>
          </a:xfrm>
          <a:prstGeom prst="rect">
            <a:avLst/>
          </a:prstGeom>
          <a:solidFill>
            <a:srgbClr val="EDF2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SPARKS"/>
          <p:cNvSpPr txBox="1"/>
          <p:nvPr/>
        </p:nvSpPr>
        <p:spPr>
          <a:xfrm>
            <a:off x="4480559" y="2423160"/>
            <a:ext cx="3227832" cy="347472"/>
          </a:xfrm>
          <a:prstGeom prst="rect">
            <a:avLst/>
          </a:prstGeom>
          <a:noFill/>
        </p:spPr>
        <p:txBody>
          <a:bodyPr wrap="square" lIns="0" tIns="0" rIns="0" bIns="0">
            <a:noAutofit/>
          </a:bodyPr>
          <a:lstStyle/>
          <a:p>
            <a:pPr>
              <a:spcBef>
                <a:spcPts val="0"/>
              </a:spcBef>
              <a:spcAft>
                <a:spcPts val="0"/>
              </a:spcAft>
            </a:pPr>
            <a:r>
              <a:rPr lang="en-US" sz="1800" b="1">
                <a:solidFill>
                  <a:srgbClr val="3F7185"/>
                </a:solidFill>
                <a:latin typeface="Calibri"/>
              </a:rPr>
              <a:t>SPARKS</a:t>
            </a:r>
          </a:p>
        </p:txBody>
      </p:sp>
      <p:sp>
        <p:nvSpPr>
          <p:cNvPr id="11" name="2:24"/>
          <p:cNvSpPr txBox="1"/>
          <p:nvPr/>
        </p:nvSpPr>
        <p:spPr>
          <a:xfrm>
            <a:off x="4480559" y="2706624"/>
            <a:ext cx="1371600" cy="521207"/>
          </a:xfrm>
          <a:prstGeom prst="rect">
            <a:avLst/>
          </a:prstGeom>
          <a:noFill/>
        </p:spPr>
        <p:txBody>
          <a:bodyPr wrap="square" lIns="0" tIns="0" rIns="0" bIns="0">
            <a:noAutofit/>
          </a:bodyPr>
          <a:lstStyle/>
          <a:p>
            <a:pPr>
              <a:spcBef>
                <a:spcPts val="0"/>
              </a:spcBef>
              <a:spcAft>
                <a:spcPts val="0"/>
              </a:spcAft>
            </a:pPr>
            <a:r>
              <a:rPr lang="en-US" sz="3400" b="1">
                <a:solidFill>
                  <a:srgbClr val="C24E25"/>
                </a:solidFill>
                <a:latin typeface="Calibri"/>
              </a:rPr>
              <a:t>2:24</a:t>
            </a:r>
          </a:p>
        </p:txBody>
      </p:sp>
      <p:sp>
        <p:nvSpPr>
          <p:cNvPr id="13" name="Rectangle 12">
            <a:extLst>
              <a:ext uri="{C183D7F6-B498-43B3-948B-1728B52AA6E4}">
                <adec:decorative xmlns:adec="http://schemas.microsoft.com/office/drawing/2017/decorative" val="1"/>
              </a:ext>
            </a:extLst>
          </p:cNvPr>
          <p:cNvSpPr/>
          <p:nvPr/>
        </p:nvSpPr>
        <p:spPr>
          <a:xfrm>
            <a:off x="8083296" y="2286000"/>
            <a:ext cx="3557016" cy="1042416"/>
          </a:xfrm>
          <a:prstGeom prst="rect">
            <a:avLst/>
          </a:prstGeom>
          <a:solidFill>
            <a:srgbClr val="EDF2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MFPD · POST-TRANSFER"/>
          <p:cNvSpPr txBox="1"/>
          <p:nvPr/>
        </p:nvSpPr>
        <p:spPr>
          <a:xfrm>
            <a:off x="8247888" y="2423160"/>
            <a:ext cx="3227832" cy="347472"/>
          </a:xfrm>
          <a:prstGeom prst="rect">
            <a:avLst/>
          </a:prstGeom>
          <a:noFill/>
        </p:spPr>
        <p:txBody>
          <a:bodyPr wrap="square" lIns="0" tIns="0" rIns="0" bIns="0">
            <a:noAutofit/>
          </a:bodyPr>
          <a:lstStyle/>
          <a:p>
            <a:pPr>
              <a:spcBef>
                <a:spcPts val="0"/>
              </a:spcBef>
              <a:spcAft>
                <a:spcPts val="0"/>
              </a:spcAft>
            </a:pPr>
            <a:r>
              <a:rPr lang="en-US" sz="1800" b="1" dirty="0">
                <a:solidFill>
                  <a:srgbClr val="3F7185"/>
                </a:solidFill>
                <a:latin typeface="Calibri"/>
              </a:rPr>
              <a:t>TMFPD </a:t>
            </a:r>
          </a:p>
        </p:txBody>
      </p:sp>
      <p:sp>
        <p:nvSpPr>
          <p:cNvPr id="15" name="2:08"/>
          <p:cNvSpPr txBox="1"/>
          <p:nvPr/>
        </p:nvSpPr>
        <p:spPr>
          <a:xfrm>
            <a:off x="8247888" y="2706624"/>
            <a:ext cx="1371600" cy="521207"/>
          </a:xfrm>
          <a:prstGeom prst="rect">
            <a:avLst/>
          </a:prstGeom>
          <a:noFill/>
        </p:spPr>
        <p:txBody>
          <a:bodyPr wrap="square" lIns="0" tIns="0" rIns="0" bIns="0">
            <a:noAutofit/>
          </a:bodyPr>
          <a:lstStyle/>
          <a:p>
            <a:pPr>
              <a:spcBef>
                <a:spcPts val="0"/>
              </a:spcBef>
              <a:spcAft>
                <a:spcPts val="0"/>
              </a:spcAft>
            </a:pPr>
            <a:r>
              <a:rPr lang="en-US" sz="3400" b="1" dirty="0">
                <a:solidFill>
                  <a:srgbClr val="C24E25"/>
                </a:solidFill>
                <a:latin typeface="Calibri"/>
              </a:rPr>
              <a:t>2:08*</a:t>
            </a:r>
          </a:p>
        </p:txBody>
      </p:sp>
      <p:sp>
        <p:nvSpPr>
          <p:cNvPr id="17" name="Coordination concerns reported by participating agencies"/>
          <p:cNvSpPr txBox="1"/>
          <p:nvPr/>
        </p:nvSpPr>
        <p:spPr>
          <a:xfrm>
            <a:off x="518997" y="3721711"/>
            <a:ext cx="10972800" cy="365760"/>
          </a:xfrm>
          <a:prstGeom prst="rect">
            <a:avLst/>
          </a:prstGeom>
          <a:noFill/>
        </p:spPr>
        <p:txBody>
          <a:bodyPr wrap="square" lIns="0" tIns="0" rIns="0" bIns="0">
            <a:noAutofit/>
          </a:bodyPr>
          <a:lstStyle/>
          <a:p>
            <a:pPr>
              <a:spcBef>
                <a:spcPts val="0"/>
              </a:spcBef>
              <a:spcAft>
                <a:spcPts val="0"/>
              </a:spcAft>
            </a:pPr>
            <a:r>
              <a:rPr lang="en-US" sz="2200" b="1" dirty="0">
                <a:solidFill>
                  <a:srgbClr val="22333B"/>
                </a:solidFill>
                <a:latin typeface="Cambria"/>
              </a:rPr>
              <a:t>Coordination concerns reported by participating agencies</a:t>
            </a:r>
          </a:p>
        </p:txBody>
      </p:sp>
      <p:sp>
        <p:nvSpPr>
          <p:cNvPr id="18" name="Call transfers and repeated questioning"/>
          <p:cNvSpPr txBox="1"/>
          <p:nvPr/>
        </p:nvSpPr>
        <p:spPr>
          <a:xfrm>
            <a:off x="548640" y="4389120"/>
            <a:ext cx="5349240" cy="347472"/>
          </a:xfrm>
          <a:prstGeom prst="rect">
            <a:avLst/>
          </a:prstGeom>
          <a:noFill/>
        </p:spPr>
        <p:txBody>
          <a:bodyPr wrap="square" lIns="0" tIns="0" rIns="0" bIns="0">
            <a:noAutofit/>
          </a:bodyPr>
          <a:lstStyle/>
          <a:p>
            <a:pPr marL="342900" indent="-342900">
              <a:spcBef>
                <a:spcPts val="0"/>
              </a:spcBef>
              <a:spcAft>
                <a:spcPts val="0"/>
              </a:spcAft>
              <a:buFont typeface="Arial" panose="020B0604020202020204" pitchFamily="34" charset="0"/>
              <a:buChar char="•"/>
            </a:pPr>
            <a:r>
              <a:rPr lang="en-US" sz="1900" b="1" dirty="0">
                <a:solidFill>
                  <a:srgbClr val="22333B"/>
                </a:solidFill>
                <a:latin typeface="Calibri"/>
              </a:rPr>
              <a:t>Call transfers and repeated questioning</a:t>
            </a:r>
          </a:p>
        </p:txBody>
      </p:sp>
      <p:sp>
        <p:nvSpPr>
          <p:cNvPr id="20" name="Limited shared unit visibility"/>
          <p:cNvSpPr txBox="1"/>
          <p:nvPr/>
        </p:nvSpPr>
        <p:spPr>
          <a:xfrm>
            <a:off x="548640" y="4837279"/>
            <a:ext cx="5349240" cy="347472"/>
          </a:xfrm>
          <a:prstGeom prst="rect">
            <a:avLst/>
          </a:prstGeom>
          <a:noFill/>
        </p:spPr>
        <p:txBody>
          <a:bodyPr wrap="square" lIns="0" tIns="0" rIns="0" bIns="0">
            <a:noAutofit/>
          </a:bodyPr>
          <a:lstStyle/>
          <a:p>
            <a:pPr marL="342900" indent="-342900">
              <a:spcBef>
                <a:spcPts val="0"/>
              </a:spcBef>
              <a:spcAft>
                <a:spcPts val="0"/>
              </a:spcAft>
              <a:buFont typeface="Arial" panose="020B0604020202020204" pitchFamily="34" charset="0"/>
              <a:buChar char="•"/>
            </a:pPr>
            <a:r>
              <a:rPr lang="en-US" sz="1900" b="1" dirty="0">
                <a:solidFill>
                  <a:srgbClr val="22333B"/>
                </a:solidFill>
                <a:latin typeface="Calibri"/>
              </a:rPr>
              <a:t>Limited shared unit visibility</a:t>
            </a:r>
          </a:p>
        </p:txBody>
      </p:sp>
      <p:sp>
        <p:nvSpPr>
          <p:cNvPr id="22" name="Inconsistent response updates"/>
          <p:cNvSpPr txBox="1"/>
          <p:nvPr/>
        </p:nvSpPr>
        <p:spPr>
          <a:xfrm>
            <a:off x="548640" y="5230368"/>
            <a:ext cx="5349240" cy="347472"/>
          </a:xfrm>
          <a:prstGeom prst="rect">
            <a:avLst/>
          </a:prstGeom>
          <a:noFill/>
        </p:spPr>
        <p:txBody>
          <a:bodyPr wrap="square" lIns="0" tIns="0" rIns="0" bIns="0">
            <a:noAutofit/>
          </a:bodyPr>
          <a:lstStyle/>
          <a:p>
            <a:pPr marL="342900" indent="-342900">
              <a:spcBef>
                <a:spcPts val="0"/>
              </a:spcBef>
              <a:spcAft>
                <a:spcPts val="0"/>
              </a:spcAft>
              <a:buFont typeface="Arial" panose="020B0604020202020204" pitchFamily="34" charset="0"/>
              <a:buChar char="•"/>
            </a:pPr>
            <a:r>
              <a:rPr lang="en-US" sz="1900" b="1" dirty="0">
                <a:solidFill>
                  <a:srgbClr val="22333B"/>
                </a:solidFill>
                <a:latin typeface="Calibri"/>
              </a:rPr>
              <a:t>Inconsistent response updates</a:t>
            </a:r>
          </a:p>
        </p:txBody>
      </p:sp>
      <p:sp>
        <p:nvSpPr>
          <p:cNvPr id="24" name="Radio interoperability limitations"/>
          <p:cNvSpPr txBox="1"/>
          <p:nvPr/>
        </p:nvSpPr>
        <p:spPr>
          <a:xfrm>
            <a:off x="548640" y="5650889"/>
            <a:ext cx="5349240" cy="347472"/>
          </a:xfrm>
          <a:prstGeom prst="rect">
            <a:avLst/>
          </a:prstGeom>
          <a:noFill/>
        </p:spPr>
        <p:txBody>
          <a:bodyPr wrap="square" lIns="0" tIns="0" rIns="0" bIns="0">
            <a:noAutofit/>
          </a:bodyPr>
          <a:lstStyle/>
          <a:p>
            <a:pPr marL="342900" indent="-342900">
              <a:spcBef>
                <a:spcPts val="0"/>
              </a:spcBef>
              <a:spcAft>
                <a:spcPts val="0"/>
              </a:spcAft>
              <a:buFont typeface="Arial" panose="020B0604020202020204" pitchFamily="34" charset="0"/>
              <a:buChar char="•"/>
            </a:pPr>
            <a:r>
              <a:rPr lang="en-US" sz="1900" b="1" dirty="0">
                <a:solidFill>
                  <a:srgbClr val="22333B"/>
                </a:solidFill>
                <a:latin typeface="Calibri"/>
              </a:rPr>
              <a:t>Radio interoperability limitations</a:t>
            </a:r>
          </a:p>
          <a:p>
            <a:pPr>
              <a:spcBef>
                <a:spcPts val="0"/>
              </a:spcBef>
              <a:spcAft>
                <a:spcPts val="0"/>
              </a:spcAft>
            </a:pPr>
            <a:endParaRPr lang="en-US" sz="1900" b="1" dirty="0">
              <a:solidFill>
                <a:srgbClr val="22333B"/>
              </a:solidFill>
              <a:latin typeface="Calibri"/>
            </a:endParaRPr>
          </a:p>
          <a:p>
            <a:pPr>
              <a:spcBef>
                <a:spcPts val="0"/>
              </a:spcBef>
              <a:spcAft>
                <a:spcPts val="0"/>
              </a:spcAft>
            </a:pPr>
            <a:r>
              <a:rPr lang="en-US" sz="1900" b="1" dirty="0">
                <a:solidFill>
                  <a:srgbClr val="22333B"/>
                </a:solidFill>
                <a:latin typeface="Calibri"/>
              </a:rPr>
              <a:t>*Does not include total transfer time </a:t>
            </a:r>
          </a:p>
        </p:txBody>
      </p:sp>
      <p:sp>
        <p:nvSpPr>
          <p:cNvPr id="901" name="Text 0"/>
          <p:cNvSpPr>
            <a:spLocks noGrp="1"/>
          </p:cNvSpPr>
          <p:nvPr/>
        </p:nvSpPr>
        <p:spPr>
          <a:xfrm>
            <a:off x="548640" y="201168"/>
            <a:ext cx="11094415" cy="347472"/>
          </a:xfrm>
          <a:prstGeom prst="rect">
            <a:avLst/>
          </a:prstGeom>
          <a:noFill/>
          <a:ln/>
        </p:spPr>
        <p:txBody>
          <a:bodyPr wrap="square" lIns="0" tIns="0" rIns="0" bIns="0" rtlCol="0" anchor="ctr">
            <a:noAutofit/>
          </a:bodyPr>
          <a:lstStyle/>
          <a:p>
            <a:pPr marL="0" indent="0">
              <a:spcBef>
                <a:spcPts val="0"/>
              </a:spcBef>
              <a:spcAft>
                <a:spcPts val="0"/>
              </a:spcAft>
              <a:buNone/>
            </a:pPr>
            <a:r>
              <a:rPr lang="en-US" sz="1600" b="1" dirty="0">
                <a:solidFill>
                  <a:schemeClr val="accent1"/>
                </a:solidFill>
              </a:rPr>
              <a:t>CLOSEST UNIT AND UNIFIED DISPATCH  </a:t>
            </a:r>
            <a:endParaRPr lang="en-US" sz="1400" dirty="0"/>
          </a:p>
        </p:txBody>
      </p:sp>
      <p:sp>
        <p:nvSpPr>
          <p:cNvPr id="902" name="Slide number"/>
          <p:cNvSpPr txBox="1"/>
          <p:nvPr/>
        </p:nvSpPr>
        <p:spPr>
          <a:xfrm>
            <a:off x="11475720" y="6492240"/>
            <a:ext cx="411480" cy="246888"/>
          </a:xfrm>
          <a:prstGeom prst="rect">
            <a:avLst/>
          </a:prstGeom>
          <a:noFill/>
        </p:spPr>
        <p:txBody>
          <a:bodyPr wrap="square" lIns="0" tIns="0" rIns="0" bIns="0"/>
          <a:lstStyle/>
          <a:p>
            <a:pPr algn="ctr">
              <a:spcAft>
                <a:spcPts val="0"/>
              </a:spcAft>
            </a:pPr>
            <a:r>
              <a:rPr lang="en-US" sz="1200" b="0">
                <a:solidFill>
                  <a:srgbClr val="48606B"/>
                </a:solidFill>
                <a:latin typeface="Calibri"/>
              </a:rPr>
              <a:t>21</a:t>
            </a:r>
          </a:p>
        </p:txBody>
      </p:sp>
    </p:spTree>
    <p:extLst>
      <p:ext uri="{BB962C8B-B14F-4D97-AF65-F5344CB8AC3E}">
        <p14:creationId xmlns:p14="http://schemas.microsoft.com/office/powerpoint/2010/main" val="11333499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a:effectLst/>
      </p:bgPr>
    </p:bg>
    <p:spTree>
      <p:nvGrpSpPr>
        <p:cNvPr id="1" name=""/>
        <p:cNvGrpSpPr/>
        <p:nvPr/>
      </p:nvGrpSpPr>
      <p:grpSpPr>
        <a:xfrm>
          <a:off x="0" y="0"/>
          <a:ext cx="0" cy="0"/>
          <a:chOff x="0" y="0"/>
          <a:chExt cx="0" cy="0"/>
        </a:xfrm>
      </p:grpSpPr>
      <p:sp>
        <p:nvSpPr>
          <p:cNvPr id="3" name="Slide title: Unified dispatch and closest appropriate unit response"/>
          <p:cNvSpPr>
            <a:spLocks noGrp="1"/>
          </p:cNvSpPr>
          <p:nvPr>
            <p:ph type="title"/>
          </p:nvPr>
        </p:nvSpPr>
        <p:spPr>
          <a:xfrm>
            <a:off x="548640" y="621792"/>
            <a:ext cx="11094415" cy="731520"/>
          </a:xfrm>
          <a:prstGeom prst="rect">
            <a:avLst/>
          </a:prstGeom>
          <a:noFill/>
          <a:ln/>
        </p:spPr>
        <p:txBody>
          <a:bodyPr wrap="square" lIns="0" tIns="0" rIns="0" bIns="0" rtlCol="0" anchor="t">
            <a:noAutofit/>
          </a:bodyPr>
          <a:lstStyle/>
          <a:p>
            <a:pPr marL="0" indent="0" algn="l">
              <a:spcBef>
                <a:spcPts val="0"/>
              </a:spcBef>
              <a:spcAft>
                <a:spcPts val="0"/>
              </a:spcAft>
              <a:buNone/>
            </a:pPr>
            <a:r>
              <a:rPr lang="en-US" sz="2800" dirty="0">
                <a:solidFill/>
                <a:latin typeface="Cambria"/>
              </a:rPr>
              <a:t>Send the Closest Crew, Regardless of Boundaries</a:t>
            </a:r>
            <a:endParaRPr lang="en-US" sz="3000" dirty="0"/>
          </a:p>
        </p:txBody>
      </p:sp>
      <p:sp>
        <p:nvSpPr>
          <p:cNvPr id="2" name="Text 0"/>
          <p:cNvSpPr>
            <a:spLocks noGrp="1"/>
          </p:cNvSpPr>
          <p:nvPr>
            <p:ph type="body" idx="100" hasCustomPrompt="1"/>
          </p:nvPr>
        </p:nvSpPr>
        <p:spPr>
          <a:xfrm>
            <a:off x="548640" y="274320"/>
            <a:ext cx="11094415" cy="347472"/>
          </a:xfrm>
          <a:prstGeom prst="rect">
            <a:avLst/>
          </a:prstGeom>
          <a:noFill/>
          <a:ln/>
        </p:spPr>
        <p:txBody>
          <a:bodyPr wrap="square" lIns="0" tIns="0" rIns="0" bIns="0" rtlCol="0" anchor="ctr">
            <a:noAutofit/>
          </a:bodyPr>
          <a:lstStyle/>
          <a:p>
            <a:pPr marL="0" indent="0">
              <a:spcBef>
                <a:spcPts val="0"/>
              </a:spcBef>
              <a:spcAft>
                <a:spcPts val="0"/>
              </a:spcAft>
              <a:buNone/>
            </a:pPr>
            <a:r>
              <a:rPr lang="en-US" sz="1600" b="1" dirty="0">
                <a:solidFill>
                  <a:schemeClr val="accent1"/>
                </a:solidFill>
              </a:rPr>
              <a:t>CLOSEST UNIT AND UNIFIED DISPATCH  </a:t>
            </a:r>
            <a:endParaRPr lang="en-US" sz="1400" dirty="0"/>
          </a:p>
        </p:txBody>
      </p:sp>
      <p:sp>
        <p:nvSpPr>
          <p:cNvPr id="1000" name="Text 0"/>
          <p:cNvSpPr txBox="1"/>
          <p:nvPr/>
        </p:nvSpPr>
        <p:spPr>
          <a:xfrm>
            <a:off x="548640" y="1243584"/>
            <a:ext cx="11091672" cy="329184"/>
          </a:xfrm>
          <a:prstGeom prst="rect">
            <a:avLst/>
          </a:prstGeom>
          <a:noFill/>
          <a:ln/>
        </p:spPr>
        <p:txBody>
          <a:bodyPr wrap="square" lIns="0" tIns="0" rIns="0" bIns="0" rtlCol="0" anchor="t"/>
          <a:lstStyle/>
          <a:p>
            <a:pPr marL="0" indent="0">
              <a:buNone/>
            </a:pPr>
            <a:r>
              <a:rPr lang="en-US" sz="1800" i="1" dirty="0">
                <a:solidFill>
                  <a:schemeClr val="accent2"/>
                </a:solidFill>
                <a:latin typeface="Calibri" pitchFamily="34" charset="0"/>
                <a:ea typeface="Calibri" pitchFamily="34" charset="-122"/>
                <a:cs typeface="Calibri" pitchFamily="34" charset="-120"/>
              </a:rPr>
              <a:t>Near a boundary, the closest crew may belong to the neighboring agency.</a:t>
            </a:r>
            <a:endParaRPr lang="en-US" sz="1800" dirty="0"/>
          </a:p>
        </p:txBody>
      </p:sp>
      <p:sp>
        <p:nvSpPr>
          <p:cNvPr id="1001" name="stat tile"/>
          <p:cNvSpPr/>
          <p:nvPr/>
        </p:nvSpPr>
        <p:spPr>
          <a:xfrm>
            <a:off x="548640" y="1783080"/>
            <a:ext cx="5074920" cy="3474720"/>
          </a:xfrm>
          <a:prstGeom prst="roundRect">
            <a:avLst>
              <a:gd name="adj" fmla="val 2105"/>
            </a:avLst>
          </a:prstGeom>
          <a:solidFill>
            <a:schemeClr val="tx2"/>
          </a:solidFill>
          <a:ln/>
        </p:spPr>
        <p:txBody>
          <a:bodyPr/>
          <a:lstStyle/>
          <a:p>
            <a:endParaRPr lang="en-US"/>
          </a:p>
        </p:txBody>
      </p:sp>
      <p:sp>
        <p:nvSpPr>
          <p:cNvPr id="1002" name="Text 2"/>
          <p:cNvSpPr txBox="1"/>
          <p:nvPr/>
        </p:nvSpPr>
        <p:spPr>
          <a:xfrm>
            <a:off x="868680" y="2011680"/>
            <a:ext cx="4480560" cy="1051560"/>
          </a:xfrm>
          <a:prstGeom prst="rect">
            <a:avLst/>
          </a:prstGeom>
          <a:noFill/>
          <a:ln/>
        </p:spPr>
        <p:txBody>
          <a:bodyPr wrap="square" lIns="0" tIns="0" rIns="0" bIns="0" rtlCol="0" anchor="ctr"/>
          <a:lstStyle/>
          <a:p>
            <a:pPr marL="0" indent="0">
              <a:buNone/>
            </a:pPr>
            <a:r>
              <a:rPr lang="en-US" sz="6600" b="1" dirty="0">
                <a:solidFill>
                  <a:schemeClr val="accent3"/>
                </a:solidFill>
                <a:latin typeface="Cambria" pitchFamily="34" charset="0"/>
                <a:ea typeface="Cambria" pitchFamily="34" charset="-122"/>
                <a:cs typeface="Cambria" pitchFamily="34" charset="-120"/>
              </a:rPr>
              <a:t>~4,700</a:t>
            </a:r>
            <a:endParaRPr lang="en-US" sz="6600" dirty="0"/>
          </a:p>
        </p:txBody>
      </p:sp>
      <p:sp>
        <p:nvSpPr>
          <p:cNvPr id="1003" name="Text 3"/>
          <p:cNvSpPr txBox="1"/>
          <p:nvPr/>
        </p:nvSpPr>
        <p:spPr>
          <a:xfrm>
            <a:off x="868680" y="3108960"/>
            <a:ext cx="4480560" cy="914400"/>
          </a:xfrm>
          <a:prstGeom prst="rect">
            <a:avLst/>
          </a:prstGeom>
          <a:noFill/>
          <a:ln/>
        </p:spPr>
        <p:txBody>
          <a:bodyPr wrap="square" lIns="0" tIns="0" rIns="0" bIns="0" rtlCol="0" anchor="t"/>
          <a:lstStyle/>
          <a:p>
            <a:pPr marL="0" indent="0">
              <a:buNone/>
            </a:pPr>
            <a:r>
              <a:rPr lang="en-US" sz="2000" dirty="0">
                <a:solidFill>
                  <a:schemeClr val="bg1"/>
                </a:solidFill>
                <a:latin typeface="Calibri" pitchFamily="34" charset="0"/>
                <a:ea typeface="Calibri" pitchFamily="34" charset="-122"/>
                <a:cs typeface="Calibri" pitchFamily="34" charset="-120"/>
              </a:rPr>
              <a:t>2025 calls where a neighboring agency's station was at least one minute closer (modeled travel time)</a:t>
            </a:r>
            <a:endParaRPr lang="en-US" sz="2000" dirty="0"/>
          </a:p>
        </p:txBody>
      </p:sp>
      <p:sp>
        <p:nvSpPr>
          <p:cNvPr id="1004" name="divider"/>
          <p:cNvSpPr/>
          <p:nvPr/>
        </p:nvSpPr>
        <p:spPr>
          <a:xfrm>
            <a:off x="868680" y="4160520"/>
            <a:ext cx="4434840" cy="0"/>
          </a:xfrm>
          <a:prstGeom prst="line">
            <a:avLst/>
          </a:prstGeom>
          <a:noFill/>
          <a:ln w="12700">
            <a:solidFill>
              <a:srgbClr val="6F8590"/>
            </a:solidFill>
            <a:prstDash val="solid"/>
          </a:ln>
        </p:spPr>
        <p:txBody>
          <a:bodyPr/>
          <a:lstStyle/>
          <a:p>
            <a:endParaRPr lang="en-US"/>
          </a:p>
        </p:txBody>
      </p:sp>
      <p:sp>
        <p:nvSpPr>
          <p:cNvPr id="1005" name="Text 5"/>
          <p:cNvSpPr txBox="1"/>
          <p:nvPr/>
        </p:nvSpPr>
        <p:spPr>
          <a:xfrm>
            <a:off x="868680" y="4297680"/>
            <a:ext cx="4480560" cy="822960"/>
          </a:xfrm>
          <a:prstGeom prst="rect">
            <a:avLst/>
          </a:prstGeom>
          <a:noFill/>
          <a:ln/>
        </p:spPr>
        <p:txBody>
          <a:bodyPr wrap="square" lIns="0" tIns="0" rIns="0" bIns="0" rtlCol="0" anchor="t"/>
          <a:lstStyle/>
          <a:p>
            <a:pPr marL="0" indent="0">
              <a:buNone/>
            </a:pPr>
            <a:r>
              <a:rPr lang="en-US" sz="1600" dirty="0">
                <a:solidFill>
                  <a:srgbClr val="C9D3D8"/>
                </a:solidFill>
                <a:latin typeface="Calibri" pitchFamily="34" charset="0"/>
                <a:ea typeface="Calibri" pitchFamily="34" charset="-122"/>
                <a:cs typeface="Calibri" pitchFamily="34" charset="-120"/>
              </a:rPr>
              <a:t>TMFPD already dual-dispatches with Reno and Sparks. Region-wide rules would make it routine.</a:t>
            </a:r>
            <a:endParaRPr lang="en-US" sz="1600" dirty="0"/>
          </a:p>
        </p:txBody>
      </p:sp>
      <p:sp>
        <p:nvSpPr>
          <p:cNvPr id="1006" name="Text 6"/>
          <p:cNvSpPr txBox="1"/>
          <p:nvPr/>
        </p:nvSpPr>
        <p:spPr>
          <a:xfrm>
            <a:off x="5943600" y="1783080"/>
            <a:ext cx="5696712" cy="329184"/>
          </a:xfrm>
          <a:prstGeom prst="rect">
            <a:avLst/>
          </a:prstGeom>
          <a:noFill/>
          <a:ln/>
        </p:spPr>
        <p:txBody>
          <a:bodyPr wrap="square" lIns="0" tIns="0" rIns="0" bIns="0" rtlCol="0" anchor="t"/>
          <a:lstStyle/>
          <a:p>
            <a:pPr marL="0" indent="0">
              <a:buNone/>
            </a:pPr>
            <a:r>
              <a:rPr lang="en-US" sz="1800" b="1" dirty="0">
                <a:solidFill>
                  <a:schemeClr val="tx2"/>
                </a:solidFill>
                <a:latin typeface="Calibri" pitchFamily="34" charset="0"/>
                <a:ea typeface="Calibri" pitchFamily="34" charset="-122"/>
                <a:cs typeface="Calibri" pitchFamily="34" charset="-120"/>
              </a:rPr>
              <a:t>Before the closest crew is sent, three checks</a:t>
            </a:r>
            <a:endParaRPr lang="en-US" sz="1800" dirty="0"/>
          </a:p>
        </p:txBody>
      </p:sp>
      <p:sp>
        <p:nvSpPr>
          <p:cNvPr id="1007" name="check card"/>
          <p:cNvSpPr/>
          <p:nvPr/>
        </p:nvSpPr>
        <p:spPr>
          <a:xfrm>
            <a:off x="5943600" y="2240280"/>
            <a:ext cx="5696712" cy="914400"/>
          </a:xfrm>
          <a:prstGeom prst="roundRect">
            <a:avLst>
              <a:gd name="adj" fmla="val 8000"/>
            </a:avLst>
          </a:prstGeom>
          <a:solidFill>
            <a:schemeClr val="bg2"/>
          </a:solidFill>
          <a:ln/>
        </p:spPr>
        <p:txBody>
          <a:bodyPr/>
          <a:lstStyle/>
          <a:p>
            <a:endParaRPr lang="en-US"/>
          </a:p>
        </p:txBody>
      </p:sp>
      <p:sp>
        <p:nvSpPr>
          <p:cNvPr id="1008" name="icon circle"/>
          <p:cNvSpPr/>
          <p:nvPr/>
        </p:nvSpPr>
        <p:spPr>
          <a:xfrm>
            <a:off x="6144768" y="2423160"/>
            <a:ext cx="548640" cy="548640"/>
          </a:xfrm>
          <a:prstGeom prst="ellipse">
            <a:avLst/>
          </a:prstGeom>
          <a:solidFill>
            <a:schemeClr val="accent1"/>
          </a:solidFill>
          <a:ln/>
        </p:spPr>
        <p:txBody>
          <a:bodyPr/>
          <a:lstStyle/>
          <a:p>
            <a:endParaRPr lang="en-US"/>
          </a:p>
        </p:txBody>
      </p:sp>
      <p:pic>
        <p:nvPicPr>
          <p:cNvPr id="1009" name="Image 0" descr="/home/claude/v10/basex/ppt/media/image22.png"/>
          <p:cNvPicPr>
            <a:picLocks noChangeAspect="1"/>
          </p:cNvPicPr>
          <p:nvPr/>
        </p:nvPicPr>
        <p:blipFill>
          <a:blip r:embed="rId3"/>
          <a:stretch>
            <a:fillRect/>
          </a:stretch>
        </p:blipFill>
        <p:spPr>
          <a:xfrm>
            <a:off x="6263640" y="2542032"/>
            <a:ext cx="310896" cy="310896"/>
          </a:xfrm>
          <a:prstGeom prst="rect">
            <a:avLst/>
          </a:prstGeom>
        </p:spPr>
      </p:pic>
      <p:sp>
        <p:nvSpPr>
          <p:cNvPr id="1010" name="Text 9"/>
          <p:cNvSpPr txBox="1"/>
          <p:nvPr/>
        </p:nvSpPr>
        <p:spPr>
          <a:xfrm>
            <a:off x="6903720" y="2368296"/>
            <a:ext cx="4553712" cy="310896"/>
          </a:xfrm>
          <a:prstGeom prst="rect">
            <a:avLst/>
          </a:prstGeom>
          <a:noFill/>
          <a:ln/>
        </p:spPr>
        <p:txBody>
          <a:bodyPr wrap="square" lIns="0" tIns="0" rIns="0" bIns="0" rtlCol="0" anchor="t"/>
          <a:lstStyle/>
          <a:p>
            <a:pPr marL="0" indent="0">
              <a:buNone/>
            </a:pPr>
            <a:r>
              <a:rPr lang="en-US" sz="1800" b="1" dirty="0">
                <a:solidFill>
                  <a:schemeClr val="tx2"/>
                </a:solidFill>
                <a:latin typeface="Calibri" pitchFamily="34" charset="0"/>
                <a:ea typeface="Calibri" pitchFamily="34" charset="-122"/>
                <a:cs typeface="Calibri" pitchFamily="34" charset="-120"/>
              </a:rPr>
              <a:t>Available</a:t>
            </a:r>
            <a:endParaRPr lang="en-US" sz="1800" dirty="0"/>
          </a:p>
        </p:txBody>
      </p:sp>
      <p:sp>
        <p:nvSpPr>
          <p:cNvPr id="1011" name="Text 10"/>
          <p:cNvSpPr txBox="1"/>
          <p:nvPr/>
        </p:nvSpPr>
        <p:spPr>
          <a:xfrm>
            <a:off x="6903720" y="2697480"/>
            <a:ext cx="4553712" cy="365760"/>
          </a:xfrm>
          <a:prstGeom prst="rect">
            <a:avLst/>
          </a:prstGeom>
          <a:noFill/>
          <a:ln/>
        </p:spPr>
        <p:txBody>
          <a:bodyPr wrap="square" lIns="0" tIns="0" rIns="0" bIns="0" rtlCol="0" anchor="t"/>
          <a:lstStyle/>
          <a:p>
            <a:pPr marL="0" indent="0">
              <a:buNone/>
            </a:pPr>
            <a:r>
              <a:rPr lang="en-US" sz="1600" dirty="0">
                <a:solidFill>
                  <a:schemeClr val="tx1"/>
                </a:solidFill>
                <a:latin typeface="Calibri" pitchFamily="34" charset="0"/>
                <a:ea typeface="Calibri" pitchFamily="34" charset="-122"/>
                <a:cs typeface="Calibri" pitchFamily="34" charset="-120"/>
              </a:rPr>
              <a:t>A crew at the closer station is free to go.</a:t>
            </a:r>
            <a:endParaRPr lang="en-US" sz="1600" dirty="0"/>
          </a:p>
        </p:txBody>
      </p:sp>
      <p:sp>
        <p:nvSpPr>
          <p:cNvPr id="1012" name="check card"/>
          <p:cNvSpPr/>
          <p:nvPr/>
        </p:nvSpPr>
        <p:spPr>
          <a:xfrm>
            <a:off x="5943600" y="3264408"/>
            <a:ext cx="5696712" cy="914400"/>
          </a:xfrm>
          <a:prstGeom prst="roundRect">
            <a:avLst>
              <a:gd name="adj" fmla="val 8000"/>
            </a:avLst>
          </a:prstGeom>
          <a:solidFill>
            <a:schemeClr val="bg2"/>
          </a:solidFill>
          <a:ln/>
        </p:spPr>
        <p:txBody>
          <a:bodyPr/>
          <a:lstStyle/>
          <a:p>
            <a:endParaRPr lang="en-US"/>
          </a:p>
        </p:txBody>
      </p:sp>
      <p:sp>
        <p:nvSpPr>
          <p:cNvPr id="1013" name="icon circle"/>
          <p:cNvSpPr/>
          <p:nvPr/>
        </p:nvSpPr>
        <p:spPr>
          <a:xfrm>
            <a:off x="6144768" y="3447288"/>
            <a:ext cx="548640" cy="548640"/>
          </a:xfrm>
          <a:prstGeom prst="ellipse">
            <a:avLst/>
          </a:prstGeom>
          <a:solidFill>
            <a:schemeClr val="accent1"/>
          </a:solidFill>
          <a:ln/>
        </p:spPr>
        <p:txBody>
          <a:bodyPr/>
          <a:lstStyle/>
          <a:p>
            <a:endParaRPr lang="en-US"/>
          </a:p>
        </p:txBody>
      </p:sp>
      <p:pic>
        <p:nvPicPr>
          <p:cNvPr id="1014" name="Image 1" descr="/home/claude/v10/basex/ppt/media/image23.png"/>
          <p:cNvPicPr>
            <a:picLocks noChangeAspect="1"/>
          </p:cNvPicPr>
          <p:nvPr/>
        </p:nvPicPr>
        <p:blipFill>
          <a:blip r:embed="rId4"/>
          <a:stretch>
            <a:fillRect/>
          </a:stretch>
        </p:blipFill>
        <p:spPr>
          <a:xfrm>
            <a:off x="6263640" y="3566160"/>
            <a:ext cx="310896" cy="310896"/>
          </a:xfrm>
          <a:prstGeom prst="rect">
            <a:avLst/>
          </a:prstGeom>
        </p:spPr>
      </p:pic>
      <p:sp>
        <p:nvSpPr>
          <p:cNvPr id="1015" name="Text 13"/>
          <p:cNvSpPr txBox="1"/>
          <p:nvPr/>
        </p:nvSpPr>
        <p:spPr>
          <a:xfrm>
            <a:off x="6903720" y="3392424"/>
            <a:ext cx="4553712" cy="310896"/>
          </a:xfrm>
          <a:prstGeom prst="rect">
            <a:avLst/>
          </a:prstGeom>
          <a:noFill/>
          <a:ln/>
        </p:spPr>
        <p:txBody>
          <a:bodyPr wrap="square" lIns="0" tIns="0" rIns="0" bIns="0" rtlCol="0" anchor="t"/>
          <a:lstStyle/>
          <a:p>
            <a:pPr marL="0" indent="0">
              <a:buNone/>
            </a:pPr>
            <a:r>
              <a:rPr lang="en-US" sz="1800" b="1" dirty="0">
                <a:solidFill>
                  <a:schemeClr val="tx2"/>
                </a:solidFill>
                <a:latin typeface="Calibri" pitchFamily="34" charset="0"/>
                <a:ea typeface="Calibri" pitchFamily="34" charset="-122"/>
                <a:cs typeface="Calibri" pitchFamily="34" charset="-120"/>
              </a:rPr>
              <a:t>Right fit / Appropriate unit</a:t>
            </a:r>
            <a:endParaRPr lang="en-US" sz="1800" dirty="0"/>
          </a:p>
        </p:txBody>
      </p:sp>
      <p:sp>
        <p:nvSpPr>
          <p:cNvPr id="1016" name="Text 14"/>
          <p:cNvSpPr txBox="1"/>
          <p:nvPr/>
        </p:nvSpPr>
        <p:spPr>
          <a:xfrm>
            <a:off x="6903720" y="3721608"/>
            <a:ext cx="4553712" cy="365760"/>
          </a:xfrm>
          <a:prstGeom prst="rect">
            <a:avLst/>
          </a:prstGeom>
          <a:noFill/>
          <a:ln/>
        </p:spPr>
        <p:txBody>
          <a:bodyPr wrap="square" lIns="0" tIns="0" rIns="0" bIns="0" rtlCol="0" anchor="t"/>
          <a:lstStyle/>
          <a:p>
            <a:pPr marL="0" indent="0">
              <a:buNone/>
            </a:pPr>
            <a:r>
              <a:rPr lang="en-US" sz="1600" dirty="0">
                <a:solidFill>
                  <a:schemeClr val="tx1"/>
                </a:solidFill>
                <a:latin typeface="Calibri" pitchFamily="34" charset="0"/>
                <a:ea typeface="Calibri" pitchFamily="34" charset="-122"/>
                <a:cs typeface="Calibri" pitchFamily="34" charset="-120"/>
              </a:rPr>
              <a:t>It has the people and equipment the call needs.</a:t>
            </a:r>
            <a:endParaRPr lang="en-US" sz="1600" dirty="0"/>
          </a:p>
        </p:txBody>
      </p:sp>
      <p:sp>
        <p:nvSpPr>
          <p:cNvPr id="1017" name="check card"/>
          <p:cNvSpPr/>
          <p:nvPr/>
        </p:nvSpPr>
        <p:spPr>
          <a:xfrm>
            <a:off x="5943600" y="4288536"/>
            <a:ext cx="5696712" cy="914400"/>
          </a:xfrm>
          <a:prstGeom prst="roundRect">
            <a:avLst>
              <a:gd name="adj" fmla="val 8000"/>
            </a:avLst>
          </a:prstGeom>
          <a:solidFill>
            <a:schemeClr val="bg2"/>
          </a:solidFill>
          <a:ln/>
        </p:spPr>
        <p:txBody>
          <a:bodyPr/>
          <a:lstStyle/>
          <a:p>
            <a:endParaRPr lang="en-US"/>
          </a:p>
        </p:txBody>
      </p:sp>
      <p:sp>
        <p:nvSpPr>
          <p:cNvPr id="1018" name="icon circle"/>
          <p:cNvSpPr/>
          <p:nvPr/>
        </p:nvSpPr>
        <p:spPr>
          <a:xfrm>
            <a:off x="6144768" y="4471416"/>
            <a:ext cx="548640" cy="548640"/>
          </a:xfrm>
          <a:prstGeom prst="ellipse">
            <a:avLst/>
          </a:prstGeom>
          <a:solidFill>
            <a:schemeClr val="accent1"/>
          </a:solidFill>
          <a:ln/>
        </p:spPr>
        <p:txBody>
          <a:bodyPr/>
          <a:lstStyle/>
          <a:p>
            <a:endParaRPr lang="en-US"/>
          </a:p>
        </p:txBody>
      </p:sp>
      <p:pic>
        <p:nvPicPr>
          <p:cNvPr id="1019" name="Image 2" descr="/home/claude/v10/basex/ppt/media/image24.png"/>
          <p:cNvPicPr>
            <a:picLocks noChangeAspect="1"/>
          </p:cNvPicPr>
          <p:nvPr/>
        </p:nvPicPr>
        <p:blipFill>
          <a:blip r:embed="rId5"/>
          <a:stretch>
            <a:fillRect/>
          </a:stretch>
        </p:blipFill>
        <p:spPr>
          <a:xfrm>
            <a:off x="6263640" y="4590288"/>
            <a:ext cx="310896" cy="310896"/>
          </a:xfrm>
          <a:prstGeom prst="rect">
            <a:avLst/>
          </a:prstGeom>
        </p:spPr>
      </p:pic>
      <p:sp>
        <p:nvSpPr>
          <p:cNvPr id="1020" name="Text 17"/>
          <p:cNvSpPr txBox="1"/>
          <p:nvPr/>
        </p:nvSpPr>
        <p:spPr>
          <a:xfrm>
            <a:off x="6903720" y="4416552"/>
            <a:ext cx="4553712" cy="310896"/>
          </a:xfrm>
          <a:prstGeom prst="rect">
            <a:avLst/>
          </a:prstGeom>
          <a:noFill/>
          <a:ln/>
        </p:spPr>
        <p:txBody>
          <a:bodyPr wrap="square" lIns="0" tIns="0" rIns="0" bIns="0" rtlCol="0" anchor="t"/>
          <a:lstStyle/>
          <a:p>
            <a:pPr marL="0" indent="0">
              <a:buNone/>
            </a:pPr>
            <a:r>
              <a:rPr lang="en-US" sz="1800" b="1" dirty="0">
                <a:solidFill>
                  <a:schemeClr val="tx2"/>
                </a:solidFill>
                <a:latin typeface="Calibri" pitchFamily="34" charset="0"/>
                <a:ea typeface="Calibri" pitchFamily="34" charset="-122"/>
                <a:cs typeface="Calibri" pitchFamily="34" charset="-120"/>
              </a:rPr>
              <a:t>Home covered</a:t>
            </a:r>
            <a:endParaRPr lang="en-US" sz="1800" dirty="0"/>
          </a:p>
        </p:txBody>
      </p:sp>
      <p:sp>
        <p:nvSpPr>
          <p:cNvPr id="1021" name="Text 18"/>
          <p:cNvSpPr txBox="1"/>
          <p:nvPr/>
        </p:nvSpPr>
        <p:spPr>
          <a:xfrm>
            <a:off x="6903720" y="4745736"/>
            <a:ext cx="4553712" cy="365760"/>
          </a:xfrm>
          <a:prstGeom prst="rect">
            <a:avLst/>
          </a:prstGeom>
          <a:noFill/>
          <a:ln/>
        </p:spPr>
        <p:txBody>
          <a:bodyPr wrap="square" lIns="0" tIns="0" rIns="0" bIns="0" rtlCol="0" anchor="t"/>
          <a:lstStyle/>
          <a:p>
            <a:pPr marL="0" indent="0">
              <a:buNone/>
            </a:pPr>
            <a:r>
              <a:rPr lang="en-US" sz="1600" dirty="0">
                <a:solidFill>
                  <a:schemeClr val="tx1"/>
                </a:solidFill>
                <a:latin typeface="Calibri" pitchFamily="34" charset="0"/>
                <a:ea typeface="Calibri" pitchFamily="34" charset="-122"/>
                <a:cs typeface="Calibri" pitchFamily="34" charset="-120"/>
              </a:rPr>
              <a:t>The area it leaves still has protection.</a:t>
            </a:r>
            <a:endParaRPr lang="en-US" sz="1600" dirty="0"/>
          </a:p>
        </p:txBody>
      </p:sp>
      <p:sp>
        <p:nvSpPr>
          <p:cNvPr id="1022" name="key message"/>
          <p:cNvSpPr/>
          <p:nvPr/>
        </p:nvSpPr>
        <p:spPr>
          <a:xfrm>
            <a:off x="548640" y="5486400"/>
            <a:ext cx="11091672" cy="548640"/>
          </a:xfrm>
          <a:prstGeom prst="roundRect">
            <a:avLst>
              <a:gd name="adj" fmla="val 13333"/>
            </a:avLst>
          </a:prstGeom>
          <a:solidFill>
            <a:schemeClr val="tx2"/>
          </a:solidFill>
          <a:ln/>
        </p:spPr>
        <p:txBody>
          <a:bodyPr/>
          <a:lstStyle/>
          <a:p>
            <a:endParaRPr lang="en-US"/>
          </a:p>
        </p:txBody>
      </p:sp>
      <p:sp>
        <p:nvSpPr>
          <p:cNvPr id="1023" name="Text 20"/>
          <p:cNvSpPr txBox="1"/>
          <p:nvPr/>
        </p:nvSpPr>
        <p:spPr>
          <a:xfrm>
            <a:off x="777240" y="5486400"/>
            <a:ext cx="10634472" cy="548640"/>
          </a:xfrm>
          <a:prstGeom prst="rect">
            <a:avLst/>
          </a:prstGeom>
          <a:noFill/>
          <a:ln/>
        </p:spPr>
        <p:txBody>
          <a:bodyPr wrap="square" lIns="0" tIns="0" rIns="0" bIns="0" rtlCol="0" anchor="ctr"/>
          <a:lstStyle/>
          <a:p>
            <a:pPr marL="0" indent="0">
              <a:buNone/>
            </a:pPr>
            <a:r>
              <a:rPr lang="en-US" sz="1600" b="1" dirty="0">
                <a:solidFill>
                  <a:schemeClr val="bg1"/>
                </a:solidFill>
                <a:latin typeface="Calibri" pitchFamily="34" charset="0"/>
                <a:ea typeface="Calibri" pitchFamily="34" charset="-122"/>
                <a:cs typeface="Calibri" pitchFamily="34" charset="-120"/>
              </a:rPr>
              <a:t>Start where the benefit is greatest, then expand as results are shown.</a:t>
            </a:r>
            <a:endParaRPr lang="en-US" sz="1600" dirty="0"/>
          </a:p>
        </p:txBody>
      </p:sp>
      <p:sp>
        <p:nvSpPr>
          <p:cNvPr id="990" name="Change tag"/>
          <p:cNvSpPr txBox="1"/>
          <p:nvPr/>
        </p:nvSpPr>
        <p:spPr>
          <a:xfrm>
            <a:off x="7982712" y="109728"/>
            <a:ext cx="3657600" cy="274320"/>
          </a:xfrm>
          <a:prstGeom prst="rect">
            <a:avLst/>
          </a:prstGeom>
          <a:noFill/>
        </p:spPr>
        <p:txBody>
          <a:bodyPr wrap="none" lIns="0" tIns="0" rIns="0" bIns="0"/>
          <a:lstStyle/>
          <a:p>
            <a:pPr algn="r"/>
            <a:endParaRPr lang="en-US" sz="1400" b="1" dirty="0">
              <a:solidFill>
                <a:srgbClr val="1E262B"/>
              </a:solidFill>
              <a:highlight>
                <a:srgbClr val="FFFF00"/>
              </a:highlight>
              <a:latin typeface="Calibri"/>
            </a:endParaRPr>
          </a:p>
        </p:txBody>
      </p:sp>
      <p:sp>
        <p:nvSpPr>
          <p:cNvPr id="1024" name="Slide number"/>
          <p:cNvSpPr txBox="1"/>
          <p:nvPr/>
        </p:nvSpPr>
        <p:spPr>
          <a:xfrm>
            <a:off x="11475720" y="6492240"/>
            <a:ext cx="411480" cy="246888"/>
          </a:xfrm>
          <a:prstGeom prst="rect">
            <a:avLst/>
          </a:prstGeom>
          <a:noFill/>
        </p:spPr>
        <p:txBody>
          <a:bodyPr wrap="square" lIns="0" tIns="0" rIns="0" bIns="0"/>
          <a:lstStyle/>
          <a:p>
            <a:pPr algn="ctr">
              <a:spcAft>
                <a:spcPts val="0"/>
              </a:spcAft>
            </a:pPr>
            <a:r>
              <a:rPr lang="en-US" sz="1200" b="0">
                <a:solidFill>
                  <a:srgbClr val="48606B"/>
                </a:solidFill>
                <a:latin typeface="Calibri"/>
              </a:rPr>
              <a:t>22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a:effectLst/>
      </p:bgPr>
    </p:bg>
    <p:spTree>
      <p:nvGrpSpPr>
        <p:cNvPr id="1" name=""/>
        <p:cNvGrpSpPr/>
        <p:nvPr/>
      </p:nvGrpSpPr>
      <p:grpSpPr>
        <a:xfrm>
          <a:off x="0" y="0"/>
          <a:ext cx="0" cy="0"/>
          <a:chOff x="0" y="0"/>
          <a:chExt cx="0" cy="0"/>
        </a:xfrm>
      </p:grpSpPr>
      <p:sp>
        <p:nvSpPr>
          <p:cNvPr id="3" name="Slide title: From Shared Operations to a Regional Center"/>
          <p:cNvSpPr>
            <a:spLocks noGrp="1"/>
          </p:cNvSpPr>
          <p:nvPr>
            <p:ph type="title"/>
          </p:nvPr>
        </p:nvSpPr>
        <p:spPr>
          <a:xfrm>
            <a:off x="548640" y="621792"/>
            <a:ext cx="11094415" cy="731520"/>
          </a:xfrm>
          <a:prstGeom prst="rect">
            <a:avLst/>
          </a:prstGeom>
          <a:noFill/>
          <a:ln/>
        </p:spPr>
        <p:txBody>
          <a:bodyPr wrap="square" lIns="0" tIns="0" rIns="0" bIns="0" rtlCol="0" anchor="t">
            <a:noAutofit/>
          </a:bodyPr>
          <a:lstStyle/>
          <a:p>
            <a:pPr marL="0" indent="0" algn="l">
              <a:spcBef>
                <a:spcPts val="0"/>
              </a:spcBef>
              <a:spcAft>
                <a:spcPts val="0"/>
              </a:spcAft>
              <a:buNone/>
            </a:pPr>
            <a:r>
              <a:rPr lang="en-US" sz="3000" b="1" dirty="0">
                <a:solidFill>
                  <a:schemeClr val="tx2"/>
                </a:solidFill>
                <a:latin typeface="Cambria"/>
              </a:rPr>
              <a:t>From Shared Operations to a Regional Center</a:t>
            </a:r>
            <a:endParaRPr lang="en-US" sz="3000" dirty="0"/>
          </a:p>
        </p:txBody>
      </p:sp>
      <p:sp>
        <p:nvSpPr>
          <p:cNvPr id="2" name="Text 0"/>
          <p:cNvSpPr>
            <a:spLocks noGrp="1"/>
          </p:cNvSpPr>
          <p:nvPr>
            <p:ph type="body" idx="100" hasCustomPrompt="1"/>
          </p:nvPr>
        </p:nvSpPr>
        <p:spPr>
          <a:xfrm>
            <a:off x="548640" y="274320"/>
            <a:ext cx="11094415" cy="347472"/>
          </a:xfrm>
          <a:prstGeom prst="rect">
            <a:avLst/>
          </a:prstGeom>
          <a:noFill/>
          <a:ln/>
        </p:spPr>
        <p:txBody>
          <a:bodyPr wrap="square" lIns="0" tIns="0" rIns="0" bIns="0" rtlCol="0" anchor="ctr">
            <a:noAutofit/>
          </a:bodyPr>
          <a:lstStyle/>
          <a:p>
            <a:pPr marL="0" indent="0">
              <a:spcBef>
                <a:spcPts val="0"/>
              </a:spcBef>
              <a:spcAft>
                <a:spcPts val="0"/>
              </a:spcAft>
              <a:buNone/>
            </a:pPr>
            <a:r>
              <a:rPr lang="en-US" sz="1600" b="1" dirty="0">
                <a:solidFill>
                  <a:schemeClr val="accent1"/>
                </a:solidFill>
              </a:rPr>
              <a:t>CLOSEST UNIT AND UNIFIED DISPATCH  </a:t>
            </a:r>
            <a:endParaRPr lang="en-US" sz="1400" dirty="0"/>
          </a:p>
        </p:txBody>
      </p:sp>
      <p:sp>
        <p:nvSpPr>
          <p:cNvPr id="4" name="phase">
            <a:extLst>
              <a:ext uri="{C183D7F6-B498-43B3-948B-1728B52AA6E4}">
                <adec:decorative xmlns:adec="http://schemas.microsoft.com/office/drawing/2017/decorative" val="1"/>
              </a:ext>
            </a:extLst>
          </p:cNvPr>
          <p:cNvSpPr/>
          <p:nvPr/>
        </p:nvSpPr>
        <p:spPr>
          <a:xfrm>
            <a:off x="548640" y="1600200"/>
            <a:ext cx="3291840" cy="731520"/>
          </a:xfrm>
          <a:prstGeom prst="chevron">
            <a:avLst/>
          </a:prstGeom>
          <a:solidFill>
            <a:schemeClr val="accent4"/>
          </a:solidFill>
          <a:ln/>
        </p:spPr>
        <p:txBody>
          <a:bodyPr/>
          <a:lstStyle/>
          <a:p>
            <a:endParaRPr lang="en-US"/>
          </a:p>
        </p:txBody>
      </p:sp>
      <p:sp>
        <p:nvSpPr>
          <p:cNvPr id="5" name="Text 3"/>
          <p:cNvSpPr txBox="1"/>
          <p:nvPr/>
        </p:nvSpPr>
        <p:spPr>
          <a:xfrm>
            <a:off x="914400" y="1600200"/>
            <a:ext cx="2560320" cy="731520"/>
          </a:xfrm>
          <a:prstGeom prst="rect">
            <a:avLst/>
          </a:prstGeom>
          <a:noFill/>
          <a:ln/>
        </p:spPr>
        <p:txBody>
          <a:bodyPr wrap="square" lIns="0" tIns="0" rIns="0" bIns="0" rtlCol="0" anchor="ctr">
            <a:noAutofit/>
          </a:bodyPr>
          <a:lstStyle/>
          <a:p>
            <a:pPr marL="0" indent="0" algn="ctr">
              <a:spcBef>
                <a:spcPts val="0"/>
              </a:spcBef>
              <a:spcAft>
                <a:spcPts val="0"/>
              </a:spcAft>
              <a:buNone/>
            </a:pPr>
            <a:r>
              <a:rPr lang="en-US" sz="1800" b="1" dirty="0">
                <a:solidFill>
                  <a:schemeClr val="bg1"/>
                </a:solidFill>
              </a:rPr>
              <a:t>Today</a:t>
            </a:r>
            <a:endParaRPr lang="en-US" sz="1800" dirty="0"/>
          </a:p>
        </p:txBody>
      </p:sp>
      <p:sp>
        <p:nvSpPr>
          <p:cNvPr id="6" name="card">
            <a:extLst>
              <a:ext uri="{C183D7F6-B498-43B3-948B-1728B52AA6E4}">
                <adec:decorative xmlns:adec="http://schemas.microsoft.com/office/drawing/2017/decorative" val="1"/>
              </a:ext>
            </a:extLst>
          </p:cNvPr>
          <p:cNvSpPr/>
          <p:nvPr/>
        </p:nvSpPr>
        <p:spPr>
          <a:xfrm>
            <a:off x="548640" y="2514600"/>
            <a:ext cx="3291840" cy="1371600"/>
          </a:xfrm>
          <a:prstGeom prst="roundRect">
            <a:avLst>
              <a:gd name="adj" fmla="val 5333"/>
            </a:avLst>
          </a:prstGeom>
          <a:solidFill>
            <a:schemeClr val="bg2"/>
          </a:solidFill>
          <a:ln/>
        </p:spPr>
        <p:txBody>
          <a:bodyPr/>
          <a:lstStyle/>
          <a:p>
            <a:endParaRPr lang="en-US"/>
          </a:p>
        </p:txBody>
      </p:sp>
      <p:sp>
        <p:nvSpPr>
          <p:cNvPr id="7" name="Text 5"/>
          <p:cNvSpPr txBox="1"/>
          <p:nvPr/>
        </p:nvSpPr>
        <p:spPr>
          <a:xfrm>
            <a:off x="777240" y="2606040"/>
            <a:ext cx="2834640" cy="1188720"/>
          </a:xfrm>
          <a:prstGeom prst="rect">
            <a:avLst/>
          </a:prstGeom>
          <a:noFill/>
          <a:ln/>
        </p:spPr>
        <p:txBody>
          <a:bodyPr wrap="square" lIns="0" tIns="0" rIns="0" bIns="0" rtlCol="0" anchor="ctr">
            <a:noAutofit/>
          </a:bodyPr>
          <a:lstStyle/>
          <a:p>
            <a:pPr marL="0" indent="0">
              <a:spcBef>
                <a:spcPts val="0"/>
              </a:spcBef>
              <a:spcAft>
                <a:spcPts val="0"/>
              </a:spcAft>
              <a:buNone/>
            </a:pPr>
            <a:r>
              <a:rPr lang="en-US" sz="1800" dirty="0">
                <a:solidFill>
                  <a:schemeClr val="tx1"/>
                </a:solidFill>
              </a:rPr>
              <a:t>Separate dispatch practices. Shared regional CAD (Hexagon/Octave) is the anticipated common platform.</a:t>
            </a:r>
            <a:endParaRPr lang="en-US" sz="1600" dirty="0"/>
          </a:p>
        </p:txBody>
      </p:sp>
      <p:sp>
        <p:nvSpPr>
          <p:cNvPr id="8" name="phase">
            <a:extLst>
              <a:ext uri="{C183D7F6-B498-43B3-948B-1728B52AA6E4}">
                <adec:decorative xmlns:adec="http://schemas.microsoft.com/office/drawing/2017/decorative" val="1"/>
              </a:ext>
            </a:extLst>
          </p:cNvPr>
          <p:cNvSpPr/>
          <p:nvPr/>
        </p:nvSpPr>
        <p:spPr>
          <a:xfrm>
            <a:off x="4449928" y="1600200"/>
            <a:ext cx="3291840" cy="731520"/>
          </a:xfrm>
          <a:prstGeom prst="chevron">
            <a:avLst/>
          </a:prstGeom>
          <a:solidFill>
            <a:schemeClr val="accent2"/>
          </a:solidFill>
          <a:ln/>
        </p:spPr>
        <p:txBody>
          <a:bodyPr/>
          <a:lstStyle/>
          <a:p>
            <a:endParaRPr lang="en-US"/>
          </a:p>
        </p:txBody>
      </p:sp>
      <p:sp>
        <p:nvSpPr>
          <p:cNvPr id="9" name="Text 7"/>
          <p:cNvSpPr txBox="1"/>
          <p:nvPr/>
        </p:nvSpPr>
        <p:spPr>
          <a:xfrm>
            <a:off x="4815688" y="1600200"/>
            <a:ext cx="2560320" cy="731520"/>
          </a:xfrm>
          <a:prstGeom prst="rect">
            <a:avLst/>
          </a:prstGeom>
          <a:noFill/>
          <a:ln/>
        </p:spPr>
        <p:txBody>
          <a:bodyPr wrap="square" lIns="0" tIns="0" rIns="0" bIns="0" rtlCol="0" anchor="ctr">
            <a:noAutofit/>
          </a:bodyPr>
          <a:lstStyle/>
          <a:p>
            <a:pPr marL="0" indent="0" algn="ctr">
              <a:spcBef>
                <a:spcPts val="0"/>
              </a:spcBef>
              <a:spcAft>
                <a:spcPts val="0"/>
              </a:spcAft>
              <a:buNone/>
            </a:pPr>
            <a:r>
              <a:rPr lang="en-US" sz="1800" b="1" dirty="0">
                <a:solidFill>
                  <a:schemeClr val="bg1"/>
                </a:solidFill>
              </a:rPr>
              <a:t>Interim</a:t>
            </a:r>
            <a:endParaRPr lang="en-US" sz="1800" dirty="0"/>
          </a:p>
        </p:txBody>
      </p:sp>
      <p:sp>
        <p:nvSpPr>
          <p:cNvPr id="10" name="card">
            <a:extLst>
              <a:ext uri="{C183D7F6-B498-43B3-948B-1728B52AA6E4}">
                <adec:decorative xmlns:adec="http://schemas.microsoft.com/office/drawing/2017/decorative" val="1"/>
              </a:ext>
            </a:extLst>
          </p:cNvPr>
          <p:cNvSpPr/>
          <p:nvPr/>
        </p:nvSpPr>
        <p:spPr>
          <a:xfrm>
            <a:off x="4449928" y="2514600"/>
            <a:ext cx="3291840" cy="1371600"/>
          </a:xfrm>
          <a:prstGeom prst="roundRect">
            <a:avLst>
              <a:gd name="adj" fmla="val 5333"/>
            </a:avLst>
          </a:prstGeom>
          <a:solidFill>
            <a:schemeClr val="bg2"/>
          </a:solidFill>
          <a:ln/>
        </p:spPr>
        <p:txBody>
          <a:bodyPr/>
          <a:lstStyle/>
          <a:p>
            <a:endParaRPr lang="en-US"/>
          </a:p>
        </p:txBody>
      </p:sp>
      <p:sp>
        <p:nvSpPr>
          <p:cNvPr id="11" name="Text 9"/>
          <p:cNvSpPr txBox="1"/>
          <p:nvPr/>
        </p:nvSpPr>
        <p:spPr>
          <a:xfrm>
            <a:off x="4678528" y="2606040"/>
            <a:ext cx="2834640" cy="1188720"/>
          </a:xfrm>
          <a:prstGeom prst="rect">
            <a:avLst/>
          </a:prstGeom>
          <a:noFill/>
          <a:ln/>
        </p:spPr>
        <p:txBody>
          <a:bodyPr wrap="square" lIns="0" tIns="0" rIns="0" bIns="0" rtlCol="0" anchor="ctr">
            <a:noAutofit/>
          </a:bodyPr>
          <a:lstStyle/>
          <a:p>
            <a:pPr marL="0" indent="0">
              <a:spcBef>
                <a:spcPts val="0"/>
              </a:spcBef>
              <a:spcAft>
                <a:spcPts val="0"/>
              </a:spcAft>
              <a:buNone/>
            </a:pPr>
            <a:r>
              <a:rPr lang="en-US" sz="1800" dirty="0">
                <a:solidFill>
                  <a:schemeClr val="tx1"/>
                </a:solidFill>
              </a:rPr>
              <a:t>Enhanced shared operations under unified dispatch policy, virtual consolidation.</a:t>
            </a:r>
            <a:endParaRPr lang="en-US" sz="1600" dirty="0"/>
          </a:p>
        </p:txBody>
      </p:sp>
      <p:sp>
        <p:nvSpPr>
          <p:cNvPr id="12" name="phase">
            <a:extLst>
              <a:ext uri="{C183D7F6-B498-43B3-948B-1728B52AA6E4}">
                <adec:decorative xmlns:adec="http://schemas.microsoft.com/office/drawing/2017/decorative" val="1"/>
              </a:ext>
            </a:extLst>
          </p:cNvPr>
          <p:cNvSpPr/>
          <p:nvPr/>
        </p:nvSpPr>
        <p:spPr>
          <a:xfrm>
            <a:off x="8351215" y="1600200"/>
            <a:ext cx="3291840" cy="731520"/>
          </a:xfrm>
          <a:prstGeom prst="chevron">
            <a:avLst/>
          </a:prstGeom>
          <a:solidFill>
            <a:schemeClr val="accent1"/>
          </a:solidFill>
          <a:ln/>
        </p:spPr>
        <p:txBody>
          <a:bodyPr/>
          <a:lstStyle/>
          <a:p>
            <a:endParaRPr lang="en-US"/>
          </a:p>
        </p:txBody>
      </p:sp>
      <p:sp>
        <p:nvSpPr>
          <p:cNvPr id="13" name="Text 11"/>
          <p:cNvSpPr txBox="1"/>
          <p:nvPr/>
        </p:nvSpPr>
        <p:spPr>
          <a:xfrm>
            <a:off x="8716975" y="1600200"/>
            <a:ext cx="2560320" cy="731520"/>
          </a:xfrm>
          <a:prstGeom prst="rect">
            <a:avLst/>
          </a:prstGeom>
          <a:noFill/>
          <a:ln/>
        </p:spPr>
        <p:txBody>
          <a:bodyPr wrap="square" lIns="0" tIns="0" rIns="0" bIns="0" rtlCol="0" anchor="ctr">
            <a:noAutofit/>
          </a:bodyPr>
          <a:lstStyle/>
          <a:p>
            <a:pPr marL="0" indent="0" algn="ctr">
              <a:spcBef>
                <a:spcPts val="0"/>
              </a:spcBef>
              <a:spcAft>
                <a:spcPts val="0"/>
              </a:spcAft>
              <a:buNone/>
            </a:pPr>
            <a:r>
              <a:rPr lang="en-US" sz="1800" b="1" dirty="0">
                <a:solidFill>
                  <a:schemeClr val="bg1"/>
                </a:solidFill>
              </a:rPr>
              <a:t>Permanent</a:t>
            </a:r>
            <a:endParaRPr lang="en-US" sz="1800" dirty="0"/>
          </a:p>
        </p:txBody>
      </p:sp>
      <p:sp>
        <p:nvSpPr>
          <p:cNvPr id="14" name="card">
            <a:extLst>
              <a:ext uri="{C183D7F6-B498-43B3-948B-1728B52AA6E4}">
                <adec:decorative xmlns:adec="http://schemas.microsoft.com/office/drawing/2017/decorative" val="1"/>
              </a:ext>
            </a:extLst>
          </p:cNvPr>
          <p:cNvSpPr/>
          <p:nvPr/>
        </p:nvSpPr>
        <p:spPr>
          <a:xfrm>
            <a:off x="8351215" y="2514600"/>
            <a:ext cx="3291840" cy="1371600"/>
          </a:xfrm>
          <a:prstGeom prst="roundRect">
            <a:avLst>
              <a:gd name="adj" fmla="val 5333"/>
            </a:avLst>
          </a:prstGeom>
          <a:solidFill>
            <a:schemeClr val="bg2"/>
          </a:solidFill>
          <a:ln/>
        </p:spPr>
        <p:txBody>
          <a:bodyPr/>
          <a:lstStyle/>
          <a:p>
            <a:endParaRPr lang="en-US"/>
          </a:p>
        </p:txBody>
      </p:sp>
      <p:sp>
        <p:nvSpPr>
          <p:cNvPr id="15" name="Text 13"/>
          <p:cNvSpPr txBox="1"/>
          <p:nvPr/>
        </p:nvSpPr>
        <p:spPr>
          <a:xfrm>
            <a:off x="8579815" y="2606040"/>
            <a:ext cx="2834640" cy="1188720"/>
          </a:xfrm>
          <a:prstGeom prst="rect">
            <a:avLst/>
          </a:prstGeom>
          <a:noFill/>
          <a:ln/>
        </p:spPr>
        <p:txBody>
          <a:bodyPr wrap="square" lIns="0" tIns="0" rIns="0" bIns="0" rtlCol="0" anchor="ctr">
            <a:noAutofit/>
          </a:bodyPr>
          <a:lstStyle/>
          <a:p>
            <a:pPr marL="0" indent="0">
              <a:spcBef>
                <a:spcPts val="0"/>
              </a:spcBef>
              <a:spcAft>
                <a:spcPts val="0"/>
              </a:spcAft>
              <a:buNone/>
            </a:pPr>
            <a:r>
              <a:rPr lang="en-US" sz="1800" dirty="0">
                <a:solidFill>
                  <a:schemeClr val="tx1"/>
                </a:solidFill>
              </a:rPr>
              <a:t>Regional Fire/EMS communications center with an identified back up capacity.</a:t>
            </a:r>
            <a:endParaRPr lang="en-US" sz="1600" dirty="0"/>
          </a:p>
        </p:txBody>
      </p:sp>
      <p:sp>
        <p:nvSpPr>
          <p:cNvPr id="16" name="Text 14"/>
          <p:cNvSpPr txBox="1"/>
          <p:nvPr/>
        </p:nvSpPr>
        <p:spPr>
          <a:xfrm>
            <a:off x="548640" y="4114800"/>
            <a:ext cx="11094415" cy="365760"/>
          </a:xfrm>
          <a:prstGeom prst="rect">
            <a:avLst/>
          </a:prstGeom>
          <a:noFill/>
          <a:ln/>
        </p:spPr>
        <p:txBody>
          <a:bodyPr wrap="square" lIns="0" tIns="0" rIns="0" bIns="0" rtlCol="0" anchor="t">
            <a:noAutofit/>
          </a:bodyPr>
          <a:lstStyle/>
          <a:p>
            <a:pPr marL="0" indent="0">
              <a:spcBef>
                <a:spcPts val="0"/>
              </a:spcBef>
              <a:spcAft>
                <a:spcPts val="0"/>
              </a:spcAft>
              <a:buNone/>
            </a:pPr>
            <a:r>
              <a:rPr lang="en-US" sz="1800" b="1" dirty="0">
                <a:solidFill>
                  <a:schemeClr val="tx2"/>
                </a:solidFill>
              </a:rPr>
              <a:t>What matters as much as the building</a:t>
            </a:r>
            <a:endParaRPr lang="en-US" sz="1600" dirty="0"/>
          </a:p>
        </p:txBody>
      </p:sp>
      <p:sp>
        <p:nvSpPr>
          <p:cNvPr id="17" name="chip">
            <a:extLst>
              <a:ext uri="{C183D7F6-B498-43B3-948B-1728B52AA6E4}">
                <adec:decorative xmlns:adec="http://schemas.microsoft.com/office/drawing/2017/decorative" val="1"/>
              </a:ext>
            </a:extLst>
          </p:cNvPr>
          <p:cNvSpPr/>
          <p:nvPr/>
        </p:nvSpPr>
        <p:spPr>
          <a:xfrm>
            <a:off x="548640" y="4572000"/>
            <a:ext cx="2567864" cy="640080"/>
          </a:xfrm>
          <a:prstGeom prst="roundRect">
            <a:avLst>
              <a:gd name="adj" fmla="val 11429"/>
            </a:avLst>
          </a:prstGeom>
          <a:solidFill>
            <a:schemeClr val="tx2"/>
          </a:solidFill>
          <a:ln/>
        </p:spPr>
        <p:txBody>
          <a:bodyPr/>
          <a:lstStyle/>
          <a:p>
            <a:endParaRPr lang="en-US"/>
          </a:p>
        </p:txBody>
      </p:sp>
      <p:sp>
        <p:nvSpPr>
          <p:cNvPr id="18" name="Text 16"/>
          <p:cNvSpPr txBox="1"/>
          <p:nvPr/>
        </p:nvSpPr>
        <p:spPr>
          <a:xfrm>
            <a:off x="548640" y="4572000"/>
            <a:ext cx="2567864" cy="640080"/>
          </a:xfrm>
          <a:prstGeom prst="rect">
            <a:avLst/>
          </a:prstGeom>
          <a:noFill/>
          <a:ln/>
        </p:spPr>
        <p:txBody>
          <a:bodyPr wrap="square" lIns="0" tIns="0" rIns="0" bIns="0" rtlCol="0" anchor="ctr">
            <a:noAutofit/>
          </a:bodyPr>
          <a:lstStyle/>
          <a:p>
            <a:pPr marL="0" indent="0" algn="ctr">
              <a:spcBef>
                <a:spcPts val="0"/>
              </a:spcBef>
              <a:spcAft>
                <a:spcPts val="0"/>
              </a:spcAft>
              <a:buNone/>
            </a:pPr>
            <a:r>
              <a:rPr lang="en-US" sz="1800" b="1" dirty="0">
                <a:solidFill>
                  <a:schemeClr val="bg1"/>
                </a:solidFill>
              </a:rPr>
              <a:t>Clear operating authority</a:t>
            </a:r>
            <a:endParaRPr lang="en-US" sz="1600" dirty="0"/>
          </a:p>
        </p:txBody>
      </p:sp>
      <p:sp>
        <p:nvSpPr>
          <p:cNvPr id="19" name="chip">
            <a:extLst>
              <a:ext uri="{C183D7F6-B498-43B3-948B-1728B52AA6E4}">
                <adec:decorative xmlns:adec="http://schemas.microsoft.com/office/drawing/2017/decorative" val="1"/>
              </a:ext>
            </a:extLst>
          </p:cNvPr>
          <p:cNvSpPr/>
          <p:nvPr/>
        </p:nvSpPr>
        <p:spPr>
          <a:xfrm>
            <a:off x="3390824" y="4572000"/>
            <a:ext cx="2567864" cy="640080"/>
          </a:xfrm>
          <a:prstGeom prst="roundRect">
            <a:avLst>
              <a:gd name="adj" fmla="val 11429"/>
            </a:avLst>
          </a:prstGeom>
          <a:solidFill>
            <a:schemeClr val="tx2"/>
          </a:solidFill>
          <a:ln/>
        </p:spPr>
        <p:txBody>
          <a:bodyPr/>
          <a:lstStyle/>
          <a:p>
            <a:endParaRPr lang="en-US"/>
          </a:p>
        </p:txBody>
      </p:sp>
      <p:sp>
        <p:nvSpPr>
          <p:cNvPr id="20" name="Text 18"/>
          <p:cNvSpPr txBox="1"/>
          <p:nvPr/>
        </p:nvSpPr>
        <p:spPr>
          <a:xfrm>
            <a:off x="3390824" y="4572000"/>
            <a:ext cx="2567864" cy="640080"/>
          </a:xfrm>
          <a:prstGeom prst="rect">
            <a:avLst/>
          </a:prstGeom>
          <a:noFill/>
          <a:ln/>
        </p:spPr>
        <p:txBody>
          <a:bodyPr wrap="square" lIns="0" tIns="0" rIns="0" bIns="0" rtlCol="0" anchor="ctr">
            <a:noAutofit/>
          </a:bodyPr>
          <a:lstStyle/>
          <a:p>
            <a:pPr marL="0" indent="0" algn="ctr">
              <a:spcBef>
                <a:spcPts val="0"/>
              </a:spcBef>
              <a:spcAft>
                <a:spcPts val="0"/>
              </a:spcAft>
              <a:buNone/>
            </a:pPr>
            <a:r>
              <a:rPr lang="en-US" sz="1800" b="1" dirty="0">
                <a:solidFill>
                  <a:schemeClr val="bg1"/>
                </a:solidFill>
              </a:rPr>
              <a:t>Trained staff</a:t>
            </a:r>
            <a:endParaRPr lang="en-US" sz="1600" dirty="0"/>
          </a:p>
        </p:txBody>
      </p:sp>
      <p:sp>
        <p:nvSpPr>
          <p:cNvPr id="21" name="chip">
            <a:extLst>
              <a:ext uri="{C183D7F6-B498-43B3-948B-1728B52AA6E4}">
                <adec:decorative xmlns:adec="http://schemas.microsoft.com/office/drawing/2017/decorative" val="1"/>
              </a:ext>
            </a:extLst>
          </p:cNvPr>
          <p:cNvSpPr/>
          <p:nvPr/>
        </p:nvSpPr>
        <p:spPr>
          <a:xfrm>
            <a:off x="6233008" y="4572000"/>
            <a:ext cx="2567864" cy="640080"/>
          </a:xfrm>
          <a:prstGeom prst="roundRect">
            <a:avLst>
              <a:gd name="adj" fmla="val 11429"/>
            </a:avLst>
          </a:prstGeom>
          <a:solidFill>
            <a:schemeClr val="tx2"/>
          </a:solidFill>
          <a:ln/>
        </p:spPr>
        <p:txBody>
          <a:bodyPr/>
          <a:lstStyle/>
          <a:p>
            <a:endParaRPr lang="en-US"/>
          </a:p>
        </p:txBody>
      </p:sp>
      <p:sp>
        <p:nvSpPr>
          <p:cNvPr id="22" name="Text 20"/>
          <p:cNvSpPr txBox="1"/>
          <p:nvPr/>
        </p:nvSpPr>
        <p:spPr>
          <a:xfrm>
            <a:off x="6233008" y="4572000"/>
            <a:ext cx="2567864" cy="640080"/>
          </a:xfrm>
          <a:prstGeom prst="rect">
            <a:avLst/>
          </a:prstGeom>
          <a:noFill/>
          <a:ln/>
        </p:spPr>
        <p:txBody>
          <a:bodyPr wrap="square" lIns="0" tIns="0" rIns="0" bIns="0" rtlCol="0" anchor="ctr">
            <a:noAutofit/>
          </a:bodyPr>
          <a:lstStyle/>
          <a:p>
            <a:pPr marL="0" indent="0" algn="ctr">
              <a:spcBef>
                <a:spcPts val="0"/>
              </a:spcBef>
              <a:spcAft>
                <a:spcPts val="0"/>
              </a:spcAft>
              <a:buNone/>
            </a:pPr>
            <a:r>
              <a:rPr lang="en-US" sz="1800" b="1" dirty="0">
                <a:solidFill>
                  <a:schemeClr val="bg1"/>
                </a:solidFill>
              </a:rPr>
              <a:t>Reliable technology</a:t>
            </a:r>
            <a:endParaRPr lang="en-US" sz="1600" dirty="0"/>
          </a:p>
        </p:txBody>
      </p:sp>
      <p:sp>
        <p:nvSpPr>
          <p:cNvPr id="23" name="chip">
            <a:extLst>
              <a:ext uri="{C183D7F6-B498-43B3-948B-1728B52AA6E4}">
                <adec:decorative xmlns:adec="http://schemas.microsoft.com/office/drawing/2017/decorative" val="1"/>
              </a:ext>
            </a:extLst>
          </p:cNvPr>
          <p:cNvSpPr/>
          <p:nvPr/>
        </p:nvSpPr>
        <p:spPr>
          <a:xfrm>
            <a:off x="9075191" y="4572000"/>
            <a:ext cx="2567864" cy="640080"/>
          </a:xfrm>
          <a:prstGeom prst="roundRect">
            <a:avLst>
              <a:gd name="adj" fmla="val 11429"/>
            </a:avLst>
          </a:prstGeom>
          <a:solidFill>
            <a:schemeClr val="tx2"/>
          </a:solidFill>
          <a:ln/>
        </p:spPr>
        <p:txBody>
          <a:bodyPr/>
          <a:lstStyle/>
          <a:p>
            <a:endParaRPr lang="en-US"/>
          </a:p>
        </p:txBody>
      </p:sp>
      <p:sp>
        <p:nvSpPr>
          <p:cNvPr id="24" name="Text 22"/>
          <p:cNvSpPr txBox="1"/>
          <p:nvPr/>
        </p:nvSpPr>
        <p:spPr>
          <a:xfrm>
            <a:off x="9075191" y="4572000"/>
            <a:ext cx="2567864" cy="640080"/>
          </a:xfrm>
          <a:prstGeom prst="rect">
            <a:avLst/>
          </a:prstGeom>
          <a:noFill/>
          <a:ln/>
        </p:spPr>
        <p:txBody>
          <a:bodyPr wrap="square" lIns="0" tIns="0" rIns="0" bIns="0" rtlCol="0" anchor="ctr">
            <a:noAutofit/>
          </a:bodyPr>
          <a:lstStyle/>
          <a:p>
            <a:pPr marL="0" indent="0" algn="ctr">
              <a:spcBef>
                <a:spcPts val="0"/>
              </a:spcBef>
              <a:spcAft>
                <a:spcPts val="0"/>
              </a:spcAft>
              <a:buNone/>
            </a:pPr>
            <a:r>
              <a:rPr lang="en-US" sz="1800" b="1" dirty="0">
                <a:solidFill>
                  <a:schemeClr val="bg1"/>
                </a:solidFill>
              </a:rPr>
              <a:t>Tested backup arrangements</a:t>
            </a:r>
            <a:endParaRPr lang="en-US" sz="1600" dirty="0"/>
          </a:p>
        </p:txBody>
      </p:sp>
      <p:sp>
        <p:nvSpPr>
          <p:cNvPr id="25" name="Text 23"/>
          <p:cNvSpPr txBox="1"/>
          <p:nvPr/>
        </p:nvSpPr>
        <p:spPr>
          <a:xfrm>
            <a:off x="548640" y="5486400"/>
            <a:ext cx="11094415" cy="457200"/>
          </a:xfrm>
          <a:prstGeom prst="rect">
            <a:avLst/>
          </a:prstGeom>
          <a:noFill/>
          <a:ln/>
        </p:spPr>
        <p:txBody>
          <a:bodyPr wrap="square" lIns="0" tIns="0" rIns="0" bIns="0" rtlCol="0" anchor="t">
            <a:noAutofit/>
          </a:bodyPr>
          <a:lstStyle/>
          <a:p>
            <a:pPr marL="0" indent="0">
              <a:spcBef>
                <a:spcPts val="0"/>
              </a:spcBef>
              <a:spcAft>
                <a:spcPts val="0"/>
              </a:spcAft>
              <a:buNone/>
            </a:pPr>
            <a:r>
              <a:rPr lang="en-US" sz="1800" i="1" dirty="0">
                <a:solidFill>
                  <a:schemeClr val="accent2"/>
                </a:solidFill>
              </a:rPr>
              <a:t>.</a:t>
            </a:r>
            <a:endParaRPr lang="en-US" sz="1600" dirty="0"/>
          </a:p>
        </p:txBody>
      </p:sp>
      <p:sp>
        <p:nvSpPr>
          <p:cNvPr id="26" name="Slide number"/>
          <p:cNvSpPr txBox="1"/>
          <p:nvPr/>
        </p:nvSpPr>
        <p:spPr>
          <a:xfrm>
            <a:off x="11475720" y="6492240"/>
            <a:ext cx="411480" cy="246888"/>
          </a:xfrm>
          <a:prstGeom prst="rect">
            <a:avLst/>
          </a:prstGeom>
          <a:noFill/>
        </p:spPr>
        <p:txBody>
          <a:bodyPr wrap="square" lIns="0" tIns="0" rIns="0" bIns="0"/>
          <a:lstStyle/>
          <a:p>
            <a:pPr algn="ctr">
              <a:spcAft>
                <a:spcPts val="0"/>
              </a:spcAft>
            </a:pPr>
            <a:r>
              <a:rPr lang="en-US" sz="1200" b="0">
                <a:solidFill>
                  <a:srgbClr val="48606B"/>
                </a:solidFill>
                <a:latin typeface="Calibri"/>
              </a:rPr>
              <a:t>23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a:effectLst/>
      </p:bgPr>
    </p:bg>
    <p:spTree>
      <p:nvGrpSpPr>
        <p:cNvPr id="1" name=""/>
        <p:cNvGrpSpPr/>
        <p:nvPr/>
      </p:nvGrpSpPr>
      <p:grpSpPr>
        <a:xfrm>
          <a:off x="0" y="0"/>
          <a:ext cx="0" cy="0"/>
          <a:chOff x="0" y="0"/>
          <a:chExt cx="0" cy="0"/>
        </a:xfrm>
      </p:grpSpPr>
      <p:sp>
        <p:nvSpPr>
          <p:cNvPr id="3" name="Slide title: EMS Integration and Common Standards"/>
          <p:cNvSpPr>
            <a:spLocks noGrp="1"/>
          </p:cNvSpPr>
          <p:nvPr>
            <p:ph type="title"/>
          </p:nvPr>
        </p:nvSpPr>
        <p:spPr>
          <a:xfrm>
            <a:off x="548640" y="621792"/>
            <a:ext cx="11094415" cy="731520"/>
          </a:xfrm>
          <a:prstGeom prst="rect">
            <a:avLst/>
          </a:prstGeom>
          <a:noFill/>
          <a:ln/>
        </p:spPr>
        <p:txBody>
          <a:bodyPr wrap="square" lIns="0" tIns="0" rIns="0" bIns="0" rtlCol="0" anchor="t">
            <a:noAutofit/>
          </a:bodyPr>
          <a:lstStyle/>
          <a:p>
            <a:pPr marL="0" indent="0" algn="l">
              <a:spcBef>
                <a:spcPts val="0"/>
              </a:spcBef>
              <a:spcAft>
                <a:spcPts val="0"/>
              </a:spcAft>
              <a:buNone/>
            </a:pPr>
            <a:r>
              <a:rPr lang="en-US" sz="3000" b="1" dirty="0">
                <a:solidFill>
                  <a:schemeClr val="tx2"/>
                </a:solidFill>
                <a:latin typeface="Cambria"/>
              </a:rPr>
              <a:t>Common Standards and EMS Integration</a:t>
            </a:r>
            <a:endParaRPr lang="en-US" sz="3000" dirty="0"/>
          </a:p>
        </p:txBody>
      </p:sp>
      <p:sp>
        <p:nvSpPr>
          <p:cNvPr id="2" name="Text 0"/>
          <p:cNvSpPr>
            <a:spLocks noGrp="1"/>
          </p:cNvSpPr>
          <p:nvPr>
            <p:ph type="body" idx="100" hasCustomPrompt="1"/>
          </p:nvPr>
        </p:nvSpPr>
        <p:spPr>
          <a:xfrm>
            <a:off x="548640" y="262597"/>
            <a:ext cx="11094415" cy="347472"/>
          </a:xfrm>
          <a:prstGeom prst="rect">
            <a:avLst/>
          </a:prstGeom>
          <a:noFill/>
          <a:ln/>
        </p:spPr>
        <p:txBody>
          <a:bodyPr wrap="square" lIns="0" tIns="0" rIns="0" bIns="0" rtlCol="0" anchor="ctr">
            <a:noAutofit/>
          </a:bodyPr>
          <a:lstStyle/>
          <a:p>
            <a:pPr marL="0" indent="0">
              <a:spcBef>
                <a:spcPts val="0"/>
              </a:spcBef>
              <a:spcAft>
                <a:spcPts val="0"/>
              </a:spcAft>
              <a:buNone/>
            </a:pPr>
            <a:r>
              <a:rPr lang="en-US" sz="1600" b="1" dirty="0">
                <a:solidFill>
                  <a:schemeClr val="accent1"/>
                </a:solidFill>
              </a:rPr>
              <a:t>CLOSEST UNIT AND UNIFIED DISPATCH  </a:t>
            </a:r>
            <a:endParaRPr lang="en-US" sz="1400" dirty="0"/>
          </a:p>
        </p:txBody>
      </p:sp>
      <p:sp>
        <p:nvSpPr>
          <p:cNvPr id="4" name="card">
            <a:extLst>
              <a:ext uri="{C183D7F6-B498-43B3-948B-1728B52AA6E4}">
                <adec:decorative xmlns:adec="http://schemas.microsoft.com/office/drawing/2017/decorative" val="1"/>
              </a:ext>
            </a:extLst>
          </p:cNvPr>
          <p:cNvSpPr/>
          <p:nvPr/>
        </p:nvSpPr>
        <p:spPr>
          <a:xfrm>
            <a:off x="6245352" y="1554480"/>
            <a:ext cx="5394960" cy="3931920"/>
          </a:xfrm>
          <a:prstGeom prst="roundRect">
            <a:avLst>
              <a:gd name="adj" fmla="val 1860"/>
            </a:avLst>
          </a:prstGeom>
          <a:solidFill>
            <a:schemeClr val="bg2"/>
          </a:solidFill>
          <a:ln/>
        </p:spPr>
        <p:txBody>
          <a:bodyPr/>
          <a:lstStyle/>
          <a:p>
            <a:endParaRPr lang="en-US"/>
          </a:p>
        </p:txBody>
      </p:sp>
      <p:sp>
        <p:nvSpPr>
          <p:cNvPr id="5" name="card">
            <a:extLst>
              <a:ext uri="{C183D7F6-B498-43B3-948B-1728B52AA6E4}">
                <adec:decorative xmlns:adec="http://schemas.microsoft.com/office/drawing/2017/decorative" val="1"/>
              </a:ext>
            </a:extLst>
          </p:cNvPr>
          <p:cNvSpPr/>
          <p:nvPr/>
        </p:nvSpPr>
        <p:spPr>
          <a:xfrm>
            <a:off x="548640" y="1554480"/>
            <a:ext cx="5394960" cy="3931920"/>
          </a:xfrm>
          <a:prstGeom prst="roundRect">
            <a:avLst>
              <a:gd name="adj" fmla="val 1860"/>
            </a:avLst>
          </a:prstGeom>
          <a:solidFill>
            <a:schemeClr val="bg2"/>
          </a:solidFill>
          <a:ln/>
        </p:spPr>
        <p:txBody>
          <a:bodyPr/>
          <a:lstStyle/>
          <a:p>
            <a:endParaRPr lang="en-US"/>
          </a:p>
        </p:txBody>
      </p:sp>
      <p:sp>
        <p:nvSpPr>
          <p:cNvPr id="6" name="icon circle">
            <a:extLst>
              <a:ext uri="{C183D7F6-B498-43B3-948B-1728B52AA6E4}">
                <adec:decorative xmlns:adec="http://schemas.microsoft.com/office/drawing/2017/decorative" val="1"/>
              </a:ext>
            </a:extLst>
          </p:cNvPr>
          <p:cNvSpPr/>
          <p:nvPr/>
        </p:nvSpPr>
        <p:spPr>
          <a:xfrm>
            <a:off x="6519672" y="1737360"/>
            <a:ext cx="640080" cy="640080"/>
          </a:xfrm>
          <a:prstGeom prst="ellipse">
            <a:avLst/>
          </a:prstGeom>
          <a:solidFill>
            <a:schemeClr val="accent1"/>
          </a:solidFill>
          <a:ln/>
        </p:spPr>
        <p:txBody>
          <a:bodyPr/>
          <a:lstStyle/>
          <a:p>
            <a:endParaRPr lang="en-US"/>
          </a:p>
        </p:txBody>
      </p:sp>
      <p:pic>
        <p:nvPicPr>
          <p:cNvPr id="7" name="Image 0">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686093" y="1903781"/>
            <a:ext cx="307238" cy="307238"/>
          </a:xfrm>
          <a:prstGeom prst="rect">
            <a:avLst/>
          </a:prstGeom>
        </p:spPr>
      </p:pic>
      <p:sp>
        <p:nvSpPr>
          <p:cNvPr id="8" name="Text 5"/>
          <p:cNvSpPr txBox="1"/>
          <p:nvPr/>
        </p:nvSpPr>
        <p:spPr>
          <a:xfrm>
            <a:off x="7342632" y="1737360"/>
            <a:ext cx="4023360" cy="640080"/>
          </a:xfrm>
          <a:prstGeom prst="rect">
            <a:avLst/>
          </a:prstGeom>
          <a:noFill/>
          <a:ln/>
        </p:spPr>
        <p:txBody>
          <a:bodyPr wrap="square" lIns="0" tIns="0" rIns="0" bIns="0" rtlCol="0" anchor="ctr">
            <a:noAutofit/>
          </a:bodyPr>
          <a:lstStyle/>
          <a:p>
            <a:pPr marL="0" indent="0">
              <a:spcBef>
                <a:spcPts val="0"/>
              </a:spcBef>
              <a:spcAft>
                <a:spcPts val="0"/>
              </a:spcAft>
              <a:buNone/>
            </a:pPr>
            <a:r>
              <a:rPr lang="en-US" sz="2000" b="1" dirty="0">
                <a:solidFill>
                  <a:schemeClr val="tx2"/>
                </a:solidFill>
                <a:latin typeface="Cambria" pitchFamily="34" charset="0"/>
                <a:ea typeface="Cambria" pitchFamily="34" charset="-122"/>
                <a:cs typeface="Cambria" pitchFamily="34" charset="-120"/>
              </a:rPr>
              <a:t>Fire and REMSA Health (Ambulance)</a:t>
            </a:r>
            <a:endParaRPr lang="en-US" sz="2000" dirty="0"/>
          </a:p>
        </p:txBody>
      </p:sp>
      <p:sp>
        <p:nvSpPr>
          <p:cNvPr id="9" name="Text 6"/>
          <p:cNvSpPr txBox="1"/>
          <p:nvPr/>
        </p:nvSpPr>
        <p:spPr>
          <a:xfrm>
            <a:off x="6519672" y="2487168"/>
            <a:ext cx="4846320" cy="2944368"/>
          </a:xfrm>
          <a:prstGeom prst="rect">
            <a:avLst/>
          </a:prstGeom>
          <a:noFill/>
          <a:ln/>
        </p:spPr>
        <p:txBody>
          <a:bodyPr wrap="square" lIns="0" tIns="0" rIns="0" bIns="0" rtlCol="0" anchor="t">
            <a:noAutofit/>
          </a:bodyPr>
          <a:lstStyle/>
          <a:p>
            <a:pPr marL="203200" indent="-203200">
              <a:spcBef>
                <a:spcPts val="0"/>
              </a:spcBef>
              <a:spcAft>
                <a:spcPts val="300"/>
              </a:spcAft>
              <a:buSzPct val="100000"/>
              <a:buChar char="•"/>
            </a:pPr>
            <a:r>
              <a:rPr lang="en-US" sz="1800" dirty="0">
                <a:solidFill>
                  <a:schemeClr val="tx1"/>
                </a:solidFill>
              </a:rPr>
              <a:t>Written patient handoff and cancellation standards</a:t>
            </a:r>
            <a:endParaRPr lang="en-US" sz="1600" dirty="0"/>
          </a:p>
          <a:p>
            <a:pPr marL="203200" indent="-203200">
              <a:spcBef>
                <a:spcPts val="0"/>
              </a:spcBef>
              <a:spcAft>
                <a:spcPts val="300"/>
              </a:spcAft>
              <a:buSzPct val="100000"/>
              <a:buChar char="•"/>
            </a:pPr>
            <a:r>
              <a:rPr lang="en-US" sz="1800" dirty="0">
                <a:solidFill>
                  <a:schemeClr val="tx1"/>
                </a:solidFill>
              </a:rPr>
              <a:t>Compatible patient-record systems and shared clinical data</a:t>
            </a:r>
            <a:endParaRPr lang="en-US" sz="1600" dirty="0"/>
          </a:p>
          <a:p>
            <a:pPr marL="203200" indent="-203200">
              <a:spcBef>
                <a:spcPts val="0"/>
              </a:spcBef>
              <a:spcAft>
                <a:spcPts val="300"/>
              </a:spcAft>
              <a:buSzPct val="100000"/>
              <a:buChar char="•"/>
            </a:pPr>
            <a:r>
              <a:rPr lang="en-US" sz="1800" dirty="0">
                <a:solidFill>
                  <a:schemeClr val="tx1"/>
                </a:solidFill>
              </a:rPr>
              <a:t>Shared medical direction and quality review</a:t>
            </a:r>
            <a:endParaRPr lang="en-US" sz="1600" dirty="0"/>
          </a:p>
          <a:p>
            <a:pPr marL="203200" indent="-203200">
              <a:spcBef>
                <a:spcPts val="0"/>
              </a:spcBef>
              <a:spcAft>
                <a:spcPts val="300"/>
              </a:spcAft>
              <a:buSzPct val="100000"/>
              <a:buChar char="•"/>
            </a:pPr>
            <a:r>
              <a:rPr lang="en-US" sz="1800" dirty="0">
                <a:solidFill>
                  <a:schemeClr val="tx1"/>
                </a:solidFill>
              </a:rPr>
              <a:t>Return fire crews to service sooner</a:t>
            </a:r>
            <a:endParaRPr lang="en-US" sz="1600" dirty="0"/>
          </a:p>
          <a:p>
            <a:pPr marL="203200" indent="-203200">
              <a:spcBef>
                <a:spcPts val="0"/>
              </a:spcBef>
              <a:spcAft>
                <a:spcPts val="300"/>
              </a:spcAft>
              <a:buSzPct val="100000"/>
              <a:buChar char="•"/>
            </a:pPr>
            <a:r>
              <a:rPr lang="en-US" sz="1800" dirty="0">
                <a:solidFill>
                  <a:schemeClr val="tx1"/>
                </a:solidFill>
              </a:rPr>
              <a:t>Track hospital offload times</a:t>
            </a:r>
            <a:endParaRPr lang="en-US" sz="1600" dirty="0"/>
          </a:p>
        </p:txBody>
      </p:sp>
      <p:sp>
        <p:nvSpPr>
          <p:cNvPr id="700" name="REMSA note"/>
          <p:cNvSpPr txBox="1"/>
          <p:nvPr/>
        </p:nvSpPr>
        <p:spPr>
          <a:xfrm>
            <a:off x="6519672" y="4617720"/>
            <a:ext cx="4846320" cy="731520"/>
          </a:xfrm>
          <a:prstGeom prst="rect">
            <a:avLst/>
          </a:prstGeom>
          <a:noFill/>
        </p:spPr>
        <p:txBody>
          <a:bodyPr wrap="square" lIns="0" tIns="0" rIns="0" bIns="0" anchor="b"/>
          <a:lstStyle/>
          <a:p>
            <a:r>
              <a:rPr lang="en-US" sz="1600" i="1" dirty="0">
                <a:solidFill>
                  <a:schemeClr val="accent2"/>
                </a:solidFill>
                <a:latin typeface="Calibri"/>
              </a:rPr>
              <a:t>REMSA Health is the region's ambulance transport provider. </a:t>
            </a:r>
          </a:p>
        </p:txBody>
      </p:sp>
      <p:sp>
        <p:nvSpPr>
          <p:cNvPr id="10" name="icon circle">
            <a:extLst>
              <a:ext uri="{C183D7F6-B498-43B3-948B-1728B52AA6E4}">
                <adec:decorative xmlns:adec="http://schemas.microsoft.com/office/drawing/2017/decorative" val="1"/>
              </a:ext>
            </a:extLst>
          </p:cNvPr>
          <p:cNvSpPr/>
          <p:nvPr/>
        </p:nvSpPr>
        <p:spPr>
          <a:xfrm>
            <a:off x="822960" y="1737360"/>
            <a:ext cx="640080" cy="640080"/>
          </a:xfrm>
          <a:prstGeom prst="ellipse">
            <a:avLst/>
          </a:prstGeom>
          <a:solidFill>
            <a:schemeClr val="accent2"/>
          </a:solidFill>
          <a:ln/>
        </p:spPr>
        <p:txBody>
          <a:bodyPr/>
          <a:lstStyle/>
          <a:p>
            <a:endParaRPr lang="en-US"/>
          </a:p>
        </p:txBody>
      </p:sp>
      <p:pic>
        <p:nvPicPr>
          <p:cNvPr id="11" name="Image 1">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89381" y="1903781"/>
            <a:ext cx="307238" cy="307238"/>
          </a:xfrm>
          <a:prstGeom prst="rect">
            <a:avLst/>
          </a:prstGeom>
        </p:spPr>
      </p:pic>
      <p:sp>
        <p:nvSpPr>
          <p:cNvPr id="12" name="Text 8"/>
          <p:cNvSpPr txBox="1"/>
          <p:nvPr/>
        </p:nvSpPr>
        <p:spPr>
          <a:xfrm>
            <a:off x="1645920" y="1737360"/>
            <a:ext cx="4114800" cy="640080"/>
          </a:xfrm>
          <a:prstGeom prst="rect">
            <a:avLst/>
          </a:prstGeom>
          <a:noFill/>
          <a:ln/>
        </p:spPr>
        <p:txBody>
          <a:bodyPr wrap="square" lIns="0" tIns="0" rIns="0" bIns="0" rtlCol="0" anchor="ctr">
            <a:noAutofit/>
          </a:bodyPr>
          <a:lstStyle/>
          <a:p>
            <a:pPr marL="0" indent="0">
              <a:spcBef>
                <a:spcPts val="0"/>
              </a:spcBef>
              <a:spcAft>
                <a:spcPts val="0"/>
              </a:spcAft>
              <a:buNone/>
            </a:pPr>
            <a:r>
              <a:rPr lang="en-US" sz="2000" b="1" dirty="0">
                <a:solidFill>
                  <a:schemeClr val="tx2"/>
                </a:solidFill>
                <a:latin typeface="Cambria" pitchFamily="34" charset="0"/>
                <a:ea typeface="Cambria" pitchFamily="34" charset="-122"/>
                <a:cs typeface="Cambria" pitchFamily="34" charset="-120"/>
              </a:rPr>
              <a:t>Common standards and training</a:t>
            </a:r>
            <a:endParaRPr lang="en-US" sz="2000" dirty="0"/>
          </a:p>
        </p:txBody>
      </p:sp>
      <p:sp>
        <p:nvSpPr>
          <p:cNvPr id="13" name="Text 9"/>
          <p:cNvSpPr txBox="1"/>
          <p:nvPr/>
        </p:nvSpPr>
        <p:spPr>
          <a:xfrm>
            <a:off x="822960" y="2487168"/>
            <a:ext cx="4846320" cy="2944368"/>
          </a:xfrm>
          <a:prstGeom prst="rect">
            <a:avLst/>
          </a:prstGeom>
          <a:noFill/>
          <a:ln/>
        </p:spPr>
        <p:txBody>
          <a:bodyPr wrap="square" lIns="0" tIns="0" rIns="0" bIns="0" rtlCol="0" anchor="t">
            <a:noAutofit/>
          </a:bodyPr>
          <a:lstStyle/>
          <a:p>
            <a:pPr marL="203200" indent="-203200">
              <a:spcBef>
                <a:spcPts val="0"/>
              </a:spcBef>
              <a:spcAft>
                <a:spcPts val="300"/>
              </a:spcAft>
              <a:buSzPct val="100000"/>
              <a:buChar char="•"/>
            </a:pPr>
            <a:r>
              <a:rPr lang="en-US" sz="1800" dirty="0">
                <a:solidFill>
                  <a:schemeClr val="tx1"/>
                </a:solidFill>
              </a:rPr>
              <a:t>November 2025 Regional SOGs</a:t>
            </a:r>
          </a:p>
          <a:p>
            <a:pPr marL="203200" indent="-203200">
              <a:spcBef>
                <a:spcPts val="0"/>
              </a:spcBef>
              <a:spcAft>
                <a:spcPts val="300"/>
              </a:spcAft>
              <a:buSzPct val="100000"/>
              <a:buChar char="•"/>
            </a:pPr>
            <a:r>
              <a:rPr lang="en-US" sz="1800" dirty="0">
                <a:solidFill>
                  <a:schemeClr val="tx1"/>
                </a:solidFill>
              </a:rPr>
              <a:t>Common training and portable qualifications</a:t>
            </a:r>
          </a:p>
          <a:p>
            <a:pPr marL="203200" indent="-203200">
              <a:spcBef>
                <a:spcPts val="0"/>
              </a:spcBef>
              <a:spcAft>
                <a:spcPts val="300"/>
              </a:spcAft>
              <a:buSzPct val="100000"/>
              <a:buChar char="•"/>
            </a:pPr>
            <a:r>
              <a:rPr lang="en-US" sz="1800" dirty="0">
                <a:solidFill>
                  <a:schemeClr val="tx1"/>
                </a:solidFill>
              </a:rPr>
              <a:t>Shared water, technical-rescue and wildland teams</a:t>
            </a:r>
          </a:p>
          <a:p>
            <a:pPr marL="203200" indent="-203200">
              <a:spcBef>
                <a:spcPts val="0"/>
              </a:spcBef>
              <a:spcAft>
                <a:spcPts val="300"/>
              </a:spcAft>
              <a:buSzPct val="100000"/>
              <a:buChar char="•"/>
            </a:pPr>
            <a:r>
              <a:rPr lang="en-US" sz="1800" dirty="0">
                <a:solidFill>
                  <a:schemeClr val="tx1"/>
                </a:solidFill>
              </a:rPr>
              <a:t>Regional Public Safety Training Center</a:t>
            </a:r>
          </a:p>
          <a:p>
            <a:pPr marL="203200" indent="-203200">
              <a:spcBef>
                <a:spcPts val="0"/>
              </a:spcBef>
              <a:spcAft>
                <a:spcPts val="300"/>
              </a:spcAft>
              <a:buSzPct val="100000"/>
              <a:buChar char="•"/>
            </a:pPr>
            <a:r>
              <a:rPr lang="en-US" sz="1800" dirty="0">
                <a:solidFill>
                  <a:schemeClr val="tx1"/>
                </a:solidFill>
              </a:rPr>
              <a:t>Joint recruit academy</a:t>
            </a:r>
          </a:p>
          <a:p>
            <a:pPr marL="203200" indent="-203200">
              <a:spcBef>
                <a:spcPts val="0"/>
              </a:spcBef>
              <a:spcAft>
                <a:spcPts val="300"/>
              </a:spcAft>
              <a:buSzPct val="100000"/>
              <a:buChar char="•"/>
            </a:pPr>
            <a:r>
              <a:rPr lang="en-US" sz="1800" dirty="0">
                <a:solidFill>
                  <a:schemeClr val="tx1"/>
                </a:solidFill>
              </a:rPr>
              <a:t>Joint engineer, captain and battalion-chief training</a:t>
            </a:r>
          </a:p>
          <a:p>
            <a:pPr marL="203200" indent="-203200">
              <a:spcBef>
                <a:spcPts val="0"/>
              </a:spcBef>
              <a:spcAft>
                <a:spcPts val="300"/>
              </a:spcAft>
              <a:buSzPct val="100000"/>
              <a:buChar char="•"/>
            </a:pPr>
            <a:r>
              <a:rPr lang="en-US" sz="1800" dirty="0">
                <a:solidFill>
                  <a:schemeClr val="tx1"/>
                </a:solidFill>
              </a:rPr>
              <a:t>Joint promotional processes and standards</a:t>
            </a:r>
          </a:p>
        </p:txBody>
      </p:sp>
      <p:sp>
        <p:nvSpPr>
          <p:cNvPr id="14" name="key message">
            <a:extLst>
              <a:ext uri="{C183D7F6-B498-43B3-948B-1728B52AA6E4}">
                <adec:decorative xmlns:adec="http://schemas.microsoft.com/office/drawing/2017/decorative" val="1"/>
              </a:ext>
            </a:extLst>
          </p:cNvPr>
          <p:cNvSpPr/>
          <p:nvPr/>
        </p:nvSpPr>
        <p:spPr>
          <a:xfrm>
            <a:off x="548640" y="5623560"/>
            <a:ext cx="11094415" cy="566928"/>
          </a:xfrm>
          <a:prstGeom prst="roundRect">
            <a:avLst>
              <a:gd name="adj" fmla="val 12903"/>
            </a:avLst>
          </a:prstGeom>
          <a:solidFill>
            <a:schemeClr val="tx2"/>
          </a:solidFill>
          <a:ln/>
        </p:spPr>
        <p:txBody>
          <a:bodyPr/>
          <a:lstStyle/>
          <a:p>
            <a:endParaRPr lang="en-US"/>
          </a:p>
        </p:txBody>
      </p:sp>
      <p:sp>
        <p:nvSpPr>
          <p:cNvPr id="15" name="Text 11"/>
          <p:cNvSpPr txBox="1"/>
          <p:nvPr/>
        </p:nvSpPr>
        <p:spPr>
          <a:xfrm>
            <a:off x="822960" y="5623560"/>
            <a:ext cx="10545775" cy="566928"/>
          </a:xfrm>
          <a:prstGeom prst="rect">
            <a:avLst/>
          </a:prstGeom>
          <a:noFill/>
          <a:ln/>
        </p:spPr>
        <p:txBody>
          <a:bodyPr wrap="square" lIns="0" tIns="0" rIns="0" bIns="0" rtlCol="0" anchor="ctr">
            <a:noAutofit/>
          </a:bodyPr>
          <a:lstStyle/>
          <a:p>
            <a:pPr marL="0" indent="0">
              <a:spcBef>
                <a:spcPts val="0"/>
              </a:spcBef>
              <a:spcAft>
                <a:spcPts val="0"/>
              </a:spcAft>
              <a:buNone/>
            </a:pPr>
            <a:r>
              <a:rPr lang="en-US" sz="1800" b="1" dirty="0">
                <a:solidFill>
                  <a:schemeClr val="bg1"/>
                </a:solidFill>
              </a:rPr>
              <a:t>Most of these steps can start now, without reorganizing or amending the REMSA franchise.</a:t>
            </a:r>
            <a:endParaRPr lang="en-US" sz="1600" dirty="0"/>
          </a:p>
        </p:txBody>
      </p:sp>
      <p:sp>
        <p:nvSpPr>
          <p:cNvPr id="701" name="Slide number"/>
          <p:cNvSpPr txBox="1"/>
          <p:nvPr/>
        </p:nvSpPr>
        <p:spPr>
          <a:xfrm>
            <a:off x="11475720" y="6492240"/>
            <a:ext cx="411480" cy="246888"/>
          </a:xfrm>
          <a:prstGeom prst="rect">
            <a:avLst/>
          </a:prstGeom>
          <a:noFill/>
        </p:spPr>
        <p:txBody>
          <a:bodyPr wrap="square" lIns="0" tIns="0" rIns="0" bIns="0"/>
          <a:lstStyle/>
          <a:p>
            <a:pPr algn="ctr">
              <a:spcAft>
                <a:spcPts val="0"/>
              </a:spcAft>
            </a:pPr>
            <a:r>
              <a:rPr lang="en-US" sz="1200" b="0">
                <a:solidFill>
                  <a:srgbClr val="48606B"/>
                </a:solidFill>
                <a:latin typeface="Calibri"/>
              </a:rPr>
              <a:t>24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a:effectLst/>
      </p:bgPr>
    </p:bg>
    <p:spTree>
      <p:nvGrpSpPr>
        <p:cNvPr id="1" name=""/>
        <p:cNvGrpSpPr/>
        <p:nvPr/>
      </p:nvGrpSpPr>
      <p:grpSpPr>
        <a:xfrm>
          <a:off x="0" y="0"/>
          <a:ext cx="0" cy="0"/>
          <a:chOff x="0" y="0"/>
          <a:chExt cx="0" cy="0"/>
        </a:xfrm>
      </p:grpSpPr>
      <p:sp>
        <p:nvSpPr>
          <p:cNvPr id="3" name="Slide title: Preserve Existing Response Capacity"/>
          <p:cNvSpPr>
            <a:spLocks noGrp="1"/>
          </p:cNvSpPr>
          <p:nvPr>
            <p:ph type="title"/>
          </p:nvPr>
        </p:nvSpPr>
        <p:spPr>
          <a:xfrm>
            <a:off x="548640" y="621792"/>
            <a:ext cx="11094415" cy="731520"/>
          </a:xfrm>
          <a:prstGeom prst="rect">
            <a:avLst/>
          </a:prstGeom>
          <a:noFill/>
          <a:ln/>
        </p:spPr>
        <p:txBody>
          <a:bodyPr wrap="square" lIns="0" tIns="0" rIns="0" bIns="0" rtlCol="0" anchor="t">
            <a:noAutofit/>
          </a:bodyPr>
          <a:lstStyle/>
          <a:p>
            <a:pPr marL="0" indent="0" algn="l">
              <a:spcBef>
                <a:spcPts val="0"/>
              </a:spcBef>
              <a:spcAft>
                <a:spcPts val="0"/>
              </a:spcAft>
              <a:buNone/>
            </a:pPr>
            <a:r>
              <a:rPr lang="en-US" sz="3000" b="1" dirty="0">
                <a:solidFill>
                  <a:schemeClr val="tx2"/>
                </a:solidFill>
                <a:latin typeface="Cambria"/>
              </a:rPr>
              <a:t>Putting It Together: Faster Help, Region-Wide</a:t>
            </a:r>
            <a:endParaRPr lang="en-US" sz="3000" dirty="0"/>
          </a:p>
        </p:txBody>
      </p:sp>
      <p:sp>
        <p:nvSpPr>
          <p:cNvPr id="2" name="Text 0"/>
          <p:cNvSpPr>
            <a:spLocks noGrp="1"/>
          </p:cNvSpPr>
          <p:nvPr>
            <p:ph type="body" idx="100" hasCustomPrompt="1"/>
          </p:nvPr>
        </p:nvSpPr>
        <p:spPr>
          <a:xfrm>
            <a:off x="548640" y="274320"/>
            <a:ext cx="11094415" cy="347472"/>
          </a:xfrm>
          <a:prstGeom prst="rect">
            <a:avLst/>
          </a:prstGeom>
          <a:noFill/>
          <a:ln/>
        </p:spPr>
        <p:txBody>
          <a:bodyPr wrap="square" lIns="0" tIns="0" rIns="0" bIns="0" rtlCol="0" anchor="ctr">
            <a:noAutofit/>
          </a:bodyPr>
          <a:lstStyle/>
          <a:p>
            <a:pPr marL="0" indent="0">
              <a:spcBef>
                <a:spcPts val="0"/>
              </a:spcBef>
              <a:spcAft>
                <a:spcPts val="0"/>
              </a:spcAft>
              <a:buNone/>
            </a:pPr>
            <a:r>
              <a:rPr lang="en-US" sz="1600" b="1" dirty="0">
                <a:solidFill>
                  <a:schemeClr val="accent1"/>
                </a:solidFill>
              </a:rPr>
              <a:t>CLOSEST UNIT AND UNIFIED DISPATCH  </a:t>
            </a:r>
            <a:endParaRPr lang="en-US" sz="1400" dirty="0"/>
          </a:p>
        </p:txBody>
      </p:sp>
      <p:sp>
        <p:nvSpPr>
          <p:cNvPr id="1000" name="Text 0"/>
          <p:cNvSpPr txBox="1"/>
          <p:nvPr/>
        </p:nvSpPr>
        <p:spPr>
          <a:xfrm>
            <a:off x="548640" y="1243584"/>
            <a:ext cx="11094415" cy="329184"/>
          </a:xfrm>
          <a:prstGeom prst="rect">
            <a:avLst/>
          </a:prstGeom>
          <a:noFill/>
          <a:ln/>
        </p:spPr>
        <p:txBody>
          <a:bodyPr wrap="square" lIns="0" tIns="0" rIns="0" bIns="0" rtlCol="0" anchor="t"/>
          <a:lstStyle/>
          <a:p>
            <a:pPr marL="0" indent="0">
              <a:buNone/>
            </a:pPr>
            <a:r>
              <a:rPr lang="en-US" sz="1600" i="1" dirty="0">
                <a:solidFill>
                  <a:schemeClr val="accent2"/>
                </a:solidFill>
                <a:latin typeface="Calibri" pitchFamily="34" charset="0"/>
                <a:ea typeface="Calibri" pitchFamily="34" charset="-122"/>
                <a:cs typeface="Calibri" pitchFamily="34" charset="-120"/>
              </a:rPr>
              <a:t>Each improvement shortens a different link in the response chain. Together they add up to faster, more reliable help.</a:t>
            </a:r>
            <a:endParaRPr lang="en-US" sz="1600" dirty="0"/>
          </a:p>
        </p:txBody>
      </p:sp>
      <p:sp>
        <p:nvSpPr>
          <p:cNvPr id="1001" name="summary card"/>
          <p:cNvSpPr/>
          <p:nvPr/>
        </p:nvSpPr>
        <p:spPr>
          <a:xfrm>
            <a:off x="548640" y="1691640"/>
            <a:ext cx="2602154" cy="2697480"/>
          </a:xfrm>
          <a:prstGeom prst="roundRect">
            <a:avLst>
              <a:gd name="adj" fmla="val 2811"/>
            </a:avLst>
          </a:prstGeom>
          <a:solidFill>
            <a:schemeClr val="bg2"/>
          </a:solidFill>
          <a:ln/>
        </p:spPr>
        <p:txBody>
          <a:bodyPr/>
          <a:lstStyle/>
          <a:p>
            <a:endParaRPr lang="en-US"/>
          </a:p>
        </p:txBody>
      </p:sp>
      <p:sp>
        <p:nvSpPr>
          <p:cNvPr id="1002" name="number"/>
          <p:cNvSpPr/>
          <p:nvPr/>
        </p:nvSpPr>
        <p:spPr>
          <a:xfrm>
            <a:off x="731520" y="1874520"/>
            <a:ext cx="502920" cy="502920"/>
          </a:xfrm>
          <a:prstGeom prst="ellipse">
            <a:avLst/>
          </a:prstGeom>
          <a:solidFill>
            <a:schemeClr val="accent2"/>
          </a:solidFill>
          <a:ln/>
        </p:spPr>
        <p:txBody>
          <a:bodyPr/>
          <a:lstStyle/>
          <a:p>
            <a:endParaRPr lang="en-US"/>
          </a:p>
        </p:txBody>
      </p:sp>
      <p:sp>
        <p:nvSpPr>
          <p:cNvPr id="1003" name="Text 3"/>
          <p:cNvSpPr txBox="1"/>
          <p:nvPr/>
        </p:nvSpPr>
        <p:spPr>
          <a:xfrm>
            <a:off x="731520" y="1874520"/>
            <a:ext cx="502920" cy="502920"/>
          </a:xfrm>
          <a:prstGeom prst="rect">
            <a:avLst/>
          </a:prstGeom>
          <a:noFill/>
          <a:ln/>
        </p:spPr>
        <p:txBody>
          <a:bodyPr wrap="square" lIns="0" tIns="0" rIns="0" bIns="0" rtlCol="0" anchor="ctr"/>
          <a:lstStyle/>
          <a:p>
            <a:pPr marL="0" indent="0" algn="ctr">
              <a:buNone/>
            </a:pPr>
            <a:r>
              <a:rPr lang="en-US" sz="2000" b="1" dirty="0">
                <a:solidFill>
                  <a:schemeClr val="bg1"/>
                </a:solidFill>
                <a:latin typeface="Cambria" pitchFamily="34" charset="0"/>
                <a:ea typeface="Cambria" pitchFamily="34" charset="-122"/>
                <a:cs typeface="Cambria" pitchFamily="34" charset="-120"/>
              </a:rPr>
              <a:t>1</a:t>
            </a:r>
            <a:endParaRPr lang="en-US" sz="2000" dirty="0"/>
          </a:p>
        </p:txBody>
      </p:sp>
      <p:sp>
        <p:nvSpPr>
          <p:cNvPr id="1004" name="Text 4"/>
          <p:cNvSpPr txBox="1"/>
          <p:nvPr/>
        </p:nvSpPr>
        <p:spPr>
          <a:xfrm>
            <a:off x="1325880" y="1874520"/>
            <a:ext cx="1687754" cy="502920"/>
          </a:xfrm>
          <a:prstGeom prst="rect">
            <a:avLst/>
          </a:prstGeom>
          <a:noFill/>
          <a:ln/>
        </p:spPr>
        <p:txBody>
          <a:bodyPr wrap="square" lIns="0" tIns="0" rIns="0" bIns="0" rtlCol="0" anchor="ctr"/>
          <a:lstStyle/>
          <a:p>
            <a:pPr marL="0" indent="0">
              <a:buNone/>
            </a:pPr>
            <a:r>
              <a:rPr lang="en-US" sz="1400" b="1" dirty="0">
                <a:solidFill>
                  <a:schemeClr val="accent2"/>
                </a:solidFill>
                <a:latin typeface="Calibri" pitchFamily="34" charset="0"/>
                <a:ea typeface="Calibri" pitchFamily="34" charset="-122"/>
                <a:cs typeface="Calibri" pitchFamily="34" charset="-120"/>
              </a:rPr>
              <a:t>SHORTENS: CALL PROCESSING</a:t>
            </a:r>
            <a:endParaRPr lang="en-US" sz="1400" dirty="0"/>
          </a:p>
        </p:txBody>
      </p:sp>
      <p:sp>
        <p:nvSpPr>
          <p:cNvPr id="1005" name="Text 5"/>
          <p:cNvSpPr txBox="1"/>
          <p:nvPr/>
        </p:nvSpPr>
        <p:spPr>
          <a:xfrm>
            <a:off x="731520" y="2468880"/>
            <a:ext cx="2236394" cy="566928"/>
          </a:xfrm>
          <a:prstGeom prst="rect">
            <a:avLst/>
          </a:prstGeom>
          <a:noFill/>
          <a:ln/>
        </p:spPr>
        <p:txBody>
          <a:bodyPr wrap="square" lIns="0" tIns="0" rIns="0" bIns="0" rtlCol="0" anchor="t"/>
          <a:lstStyle/>
          <a:p>
            <a:pPr marL="0" indent="0">
              <a:buNone/>
            </a:pPr>
            <a:r>
              <a:rPr lang="en-US" sz="1700" b="1" dirty="0">
                <a:solidFill>
                  <a:schemeClr val="tx2"/>
                </a:solidFill>
                <a:latin typeface="Cambria" pitchFamily="34" charset="0"/>
                <a:ea typeface="Cambria" pitchFamily="34" charset="-122"/>
                <a:cs typeface="Cambria" pitchFamily="34" charset="-120"/>
              </a:rPr>
              <a:t>One call, one dispatch</a:t>
            </a:r>
            <a:endParaRPr lang="en-US" sz="1700" dirty="0"/>
          </a:p>
        </p:txBody>
      </p:sp>
      <p:sp>
        <p:nvSpPr>
          <p:cNvPr id="1006" name="Text 6"/>
          <p:cNvSpPr txBox="1"/>
          <p:nvPr/>
        </p:nvSpPr>
        <p:spPr>
          <a:xfrm>
            <a:off x="731520" y="3063240"/>
            <a:ext cx="2236394" cy="1280160"/>
          </a:xfrm>
          <a:prstGeom prst="rect">
            <a:avLst/>
          </a:prstGeom>
          <a:noFill/>
          <a:ln/>
        </p:spPr>
        <p:txBody>
          <a:bodyPr wrap="square" lIns="0" tIns="0" rIns="0" bIns="0" rtlCol="0" anchor="t"/>
          <a:lstStyle/>
          <a:p>
            <a:pPr marL="0" indent="0">
              <a:buNone/>
            </a:pPr>
            <a:r>
              <a:rPr lang="en-US" sz="1600" dirty="0">
                <a:solidFill>
                  <a:schemeClr val="tx1"/>
                </a:solidFill>
                <a:latin typeface="Calibri" pitchFamily="34" charset="0"/>
                <a:ea typeface="Calibri" pitchFamily="34" charset="-122"/>
                <a:cs typeface="Calibri" pitchFamily="34" charset="-120"/>
              </a:rPr>
              <a:t>Shared CAD and common rules cut the minutes lost before a crew is sent. </a:t>
            </a:r>
            <a:endParaRPr lang="en-US" sz="1600" dirty="0"/>
          </a:p>
        </p:txBody>
      </p:sp>
      <p:sp>
        <p:nvSpPr>
          <p:cNvPr id="1007" name="summary card"/>
          <p:cNvSpPr/>
          <p:nvPr/>
        </p:nvSpPr>
        <p:spPr>
          <a:xfrm>
            <a:off x="3379394" y="1691640"/>
            <a:ext cx="2602154" cy="2697480"/>
          </a:xfrm>
          <a:prstGeom prst="roundRect">
            <a:avLst>
              <a:gd name="adj" fmla="val 2811"/>
            </a:avLst>
          </a:prstGeom>
          <a:solidFill>
            <a:schemeClr val="bg2"/>
          </a:solidFill>
          <a:ln/>
        </p:spPr>
        <p:txBody>
          <a:bodyPr/>
          <a:lstStyle/>
          <a:p>
            <a:endParaRPr lang="en-US"/>
          </a:p>
        </p:txBody>
      </p:sp>
      <p:sp>
        <p:nvSpPr>
          <p:cNvPr id="1008" name="number"/>
          <p:cNvSpPr/>
          <p:nvPr/>
        </p:nvSpPr>
        <p:spPr>
          <a:xfrm>
            <a:off x="3562274" y="1874520"/>
            <a:ext cx="502920" cy="502920"/>
          </a:xfrm>
          <a:prstGeom prst="ellipse">
            <a:avLst/>
          </a:prstGeom>
          <a:solidFill>
            <a:schemeClr val="accent1"/>
          </a:solidFill>
          <a:ln/>
        </p:spPr>
        <p:txBody>
          <a:bodyPr/>
          <a:lstStyle/>
          <a:p>
            <a:endParaRPr lang="en-US"/>
          </a:p>
        </p:txBody>
      </p:sp>
      <p:sp>
        <p:nvSpPr>
          <p:cNvPr id="1009" name="Text 9"/>
          <p:cNvSpPr txBox="1"/>
          <p:nvPr/>
        </p:nvSpPr>
        <p:spPr>
          <a:xfrm>
            <a:off x="3562274" y="1874520"/>
            <a:ext cx="502920" cy="502920"/>
          </a:xfrm>
          <a:prstGeom prst="rect">
            <a:avLst/>
          </a:prstGeom>
          <a:noFill/>
          <a:ln/>
        </p:spPr>
        <p:txBody>
          <a:bodyPr wrap="square" lIns="0" tIns="0" rIns="0" bIns="0" rtlCol="0" anchor="ctr"/>
          <a:lstStyle/>
          <a:p>
            <a:pPr marL="0" indent="0" algn="ctr">
              <a:buNone/>
            </a:pPr>
            <a:r>
              <a:rPr lang="en-US" sz="2000" b="1" dirty="0">
                <a:solidFill>
                  <a:schemeClr val="bg1"/>
                </a:solidFill>
                <a:latin typeface="Cambria" pitchFamily="34" charset="0"/>
                <a:ea typeface="Cambria" pitchFamily="34" charset="-122"/>
                <a:cs typeface="Cambria" pitchFamily="34" charset="-120"/>
              </a:rPr>
              <a:t>2</a:t>
            </a:r>
            <a:endParaRPr lang="en-US" sz="2000" dirty="0"/>
          </a:p>
        </p:txBody>
      </p:sp>
      <p:sp>
        <p:nvSpPr>
          <p:cNvPr id="1010" name="Text 10"/>
          <p:cNvSpPr txBox="1"/>
          <p:nvPr/>
        </p:nvSpPr>
        <p:spPr>
          <a:xfrm>
            <a:off x="4156634" y="1874520"/>
            <a:ext cx="1687754" cy="502920"/>
          </a:xfrm>
          <a:prstGeom prst="rect">
            <a:avLst/>
          </a:prstGeom>
          <a:noFill/>
          <a:ln/>
        </p:spPr>
        <p:txBody>
          <a:bodyPr wrap="square" lIns="0" tIns="0" rIns="0" bIns="0" rtlCol="0" anchor="ctr"/>
          <a:lstStyle/>
          <a:p>
            <a:pPr marL="0" indent="0">
              <a:buNone/>
            </a:pPr>
            <a:r>
              <a:rPr lang="en-US" sz="1400" b="1" dirty="0">
                <a:solidFill>
                  <a:schemeClr val="accent1"/>
                </a:solidFill>
                <a:latin typeface="Calibri" pitchFamily="34" charset="0"/>
                <a:ea typeface="Calibri" pitchFamily="34" charset="-122"/>
                <a:cs typeface="Calibri" pitchFamily="34" charset="-120"/>
              </a:rPr>
              <a:t>SHORTENS: TRAVEL</a:t>
            </a:r>
            <a:endParaRPr lang="en-US" sz="1400" dirty="0"/>
          </a:p>
        </p:txBody>
      </p:sp>
      <p:sp>
        <p:nvSpPr>
          <p:cNvPr id="1011" name="Text 11"/>
          <p:cNvSpPr txBox="1"/>
          <p:nvPr/>
        </p:nvSpPr>
        <p:spPr>
          <a:xfrm>
            <a:off x="3562274" y="2468880"/>
            <a:ext cx="2236394" cy="566928"/>
          </a:xfrm>
          <a:prstGeom prst="rect">
            <a:avLst/>
          </a:prstGeom>
          <a:noFill/>
          <a:ln/>
        </p:spPr>
        <p:txBody>
          <a:bodyPr wrap="square" lIns="0" tIns="0" rIns="0" bIns="0" rtlCol="0" anchor="t"/>
          <a:lstStyle/>
          <a:p>
            <a:pPr marL="0" indent="0">
              <a:buNone/>
            </a:pPr>
            <a:r>
              <a:rPr lang="en-US" sz="1700" b="1" dirty="0">
                <a:solidFill>
                  <a:schemeClr val="tx2"/>
                </a:solidFill>
                <a:latin typeface="Cambria" pitchFamily="34" charset="0"/>
                <a:ea typeface="Cambria" pitchFamily="34" charset="-122"/>
                <a:cs typeface="Cambria" pitchFamily="34" charset="-120"/>
              </a:rPr>
              <a:t>The closest crew goes</a:t>
            </a:r>
            <a:endParaRPr lang="en-US" sz="1700" dirty="0"/>
          </a:p>
        </p:txBody>
      </p:sp>
      <p:sp>
        <p:nvSpPr>
          <p:cNvPr id="1012" name="Text 12"/>
          <p:cNvSpPr txBox="1"/>
          <p:nvPr/>
        </p:nvSpPr>
        <p:spPr>
          <a:xfrm>
            <a:off x="3562274" y="3063240"/>
            <a:ext cx="2236394" cy="1280160"/>
          </a:xfrm>
          <a:prstGeom prst="rect">
            <a:avLst/>
          </a:prstGeom>
          <a:noFill/>
          <a:ln/>
        </p:spPr>
        <p:txBody>
          <a:bodyPr wrap="square" lIns="0" tIns="0" rIns="0" bIns="0" rtlCol="0" anchor="t"/>
          <a:lstStyle/>
          <a:p>
            <a:pPr marL="0" indent="0">
              <a:buNone/>
            </a:pPr>
            <a:r>
              <a:rPr lang="en-US" sz="1600" dirty="0">
                <a:solidFill>
                  <a:schemeClr val="tx1"/>
                </a:solidFill>
                <a:latin typeface="Calibri" pitchFamily="34" charset="0"/>
                <a:ea typeface="Calibri" pitchFamily="34" charset="-122"/>
                <a:cs typeface="Calibri" pitchFamily="34" charset="-120"/>
              </a:rPr>
              <a:t>About 4,700 incidents in 2025 had a neighboring agency's crew a minute or more closer.</a:t>
            </a:r>
            <a:endParaRPr lang="en-US" sz="1600" dirty="0"/>
          </a:p>
        </p:txBody>
      </p:sp>
      <p:sp>
        <p:nvSpPr>
          <p:cNvPr id="1013" name="summary card"/>
          <p:cNvSpPr/>
          <p:nvPr/>
        </p:nvSpPr>
        <p:spPr>
          <a:xfrm>
            <a:off x="6210148" y="1691640"/>
            <a:ext cx="2602154" cy="2697480"/>
          </a:xfrm>
          <a:prstGeom prst="roundRect">
            <a:avLst>
              <a:gd name="adj" fmla="val 2811"/>
            </a:avLst>
          </a:prstGeom>
          <a:solidFill>
            <a:schemeClr val="bg2"/>
          </a:solidFill>
          <a:ln/>
        </p:spPr>
        <p:txBody>
          <a:bodyPr/>
          <a:lstStyle/>
          <a:p>
            <a:endParaRPr lang="en-US"/>
          </a:p>
        </p:txBody>
      </p:sp>
      <p:sp>
        <p:nvSpPr>
          <p:cNvPr id="1014" name="number"/>
          <p:cNvSpPr/>
          <p:nvPr/>
        </p:nvSpPr>
        <p:spPr>
          <a:xfrm>
            <a:off x="6393028" y="1874520"/>
            <a:ext cx="502920" cy="502920"/>
          </a:xfrm>
          <a:prstGeom prst="ellipse">
            <a:avLst/>
          </a:prstGeom>
          <a:solidFill>
            <a:schemeClr val="accent6"/>
          </a:solidFill>
          <a:ln/>
        </p:spPr>
        <p:txBody>
          <a:bodyPr/>
          <a:lstStyle/>
          <a:p>
            <a:endParaRPr lang="en-US"/>
          </a:p>
        </p:txBody>
      </p:sp>
      <p:sp>
        <p:nvSpPr>
          <p:cNvPr id="1015" name="Text 15"/>
          <p:cNvSpPr txBox="1"/>
          <p:nvPr/>
        </p:nvSpPr>
        <p:spPr>
          <a:xfrm>
            <a:off x="6393028" y="1874520"/>
            <a:ext cx="502920" cy="502920"/>
          </a:xfrm>
          <a:prstGeom prst="rect">
            <a:avLst/>
          </a:prstGeom>
          <a:noFill/>
          <a:ln/>
        </p:spPr>
        <p:txBody>
          <a:bodyPr wrap="square" lIns="0" tIns="0" rIns="0" bIns="0" rtlCol="0" anchor="ctr"/>
          <a:lstStyle/>
          <a:p>
            <a:pPr marL="0" indent="0" algn="ctr">
              <a:buNone/>
            </a:pPr>
            <a:r>
              <a:rPr lang="en-US" sz="2000" b="1" dirty="0">
                <a:solidFill>
                  <a:schemeClr val="bg1"/>
                </a:solidFill>
                <a:latin typeface="Cambria" pitchFamily="34" charset="0"/>
                <a:ea typeface="Cambria" pitchFamily="34" charset="-122"/>
                <a:cs typeface="Cambria" pitchFamily="34" charset="-120"/>
              </a:rPr>
              <a:t>3</a:t>
            </a:r>
            <a:endParaRPr lang="en-US" sz="2000" dirty="0"/>
          </a:p>
        </p:txBody>
      </p:sp>
      <p:sp>
        <p:nvSpPr>
          <p:cNvPr id="1016" name="Text 16"/>
          <p:cNvSpPr txBox="1"/>
          <p:nvPr/>
        </p:nvSpPr>
        <p:spPr>
          <a:xfrm>
            <a:off x="6987388" y="1874520"/>
            <a:ext cx="1687754" cy="502920"/>
          </a:xfrm>
          <a:prstGeom prst="rect">
            <a:avLst/>
          </a:prstGeom>
          <a:noFill/>
          <a:ln/>
        </p:spPr>
        <p:txBody>
          <a:bodyPr wrap="square" lIns="0" tIns="0" rIns="0" bIns="0" rtlCol="0" anchor="ctr"/>
          <a:lstStyle/>
          <a:p>
            <a:pPr marL="0" indent="0">
              <a:buNone/>
            </a:pPr>
            <a:r>
              <a:rPr lang="en-US" sz="1400" b="1" dirty="0">
                <a:solidFill>
                  <a:schemeClr val="accent6"/>
                </a:solidFill>
                <a:latin typeface="Calibri" pitchFamily="34" charset="0"/>
                <a:ea typeface="Calibri" pitchFamily="34" charset="-122"/>
                <a:cs typeface="Calibri" pitchFamily="34" charset="-120"/>
              </a:rPr>
              <a:t>STRENGTHENS: TEAMWORK</a:t>
            </a:r>
            <a:endParaRPr lang="en-US" sz="1400" dirty="0"/>
          </a:p>
        </p:txBody>
      </p:sp>
      <p:sp>
        <p:nvSpPr>
          <p:cNvPr id="1017" name="Text 17"/>
          <p:cNvSpPr txBox="1"/>
          <p:nvPr/>
        </p:nvSpPr>
        <p:spPr>
          <a:xfrm>
            <a:off x="6393028" y="2468880"/>
            <a:ext cx="2236394" cy="566928"/>
          </a:xfrm>
          <a:prstGeom prst="rect">
            <a:avLst/>
          </a:prstGeom>
          <a:noFill/>
          <a:ln/>
        </p:spPr>
        <p:txBody>
          <a:bodyPr wrap="square" lIns="0" tIns="0" rIns="0" bIns="0" rtlCol="0" anchor="t"/>
          <a:lstStyle/>
          <a:p>
            <a:pPr marL="0" indent="0">
              <a:buNone/>
            </a:pPr>
            <a:r>
              <a:rPr lang="en-US" sz="1700" b="1" dirty="0">
                <a:solidFill>
                  <a:schemeClr val="tx2"/>
                </a:solidFill>
                <a:latin typeface="Cambria" pitchFamily="34" charset="0"/>
                <a:ea typeface="Cambria" pitchFamily="34" charset="-122"/>
                <a:cs typeface="Cambria" pitchFamily="34" charset="-120"/>
              </a:rPr>
              <a:t>Same training, same standards</a:t>
            </a:r>
            <a:endParaRPr lang="en-US" sz="1700" dirty="0"/>
          </a:p>
        </p:txBody>
      </p:sp>
      <p:sp>
        <p:nvSpPr>
          <p:cNvPr id="1018" name="Text 18"/>
          <p:cNvSpPr txBox="1"/>
          <p:nvPr/>
        </p:nvSpPr>
        <p:spPr>
          <a:xfrm>
            <a:off x="6393028" y="3063240"/>
            <a:ext cx="2236394" cy="1280160"/>
          </a:xfrm>
          <a:prstGeom prst="rect">
            <a:avLst/>
          </a:prstGeom>
          <a:noFill/>
          <a:ln/>
        </p:spPr>
        <p:txBody>
          <a:bodyPr wrap="square" lIns="0" tIns="0" rIns="0" bIns="0" rtlCol="0" anchor="t"/>
          <a:lstStyle/>
          <a:p>
            <a:pPr marL="0" indent="0">
              <a:buNone/>
            </a:pPr>
            <a:r>
              <a:rPr lang="en-US" sz="1600" dirty="0">
                <a:solidFill>
                  <a:schemeClr val="tx1"/>
                </a:solidFill>
                <a:latin typeface="Calibri" pitchFamily="34" charset="0"/>
                <a:ea typeface="Calibri" pitchFamily="34" charset="-122"/>
                <a:cs typeface="Calibri" pitchFamily="34" charset="-120"/>
              </a:rPr>
              <a:t>Crews from any agency can step in, work together safely, and build a full response faster.</a:t>
            </a:r>
            <a:endParaRPr lang="en-US" sz="1600" dirty="0"/>
          </a:p>
        </p:txBody>
      </p:sp>
      <p:sp>
        <p:nvSpPr>
          <p:cNvPr id="1019" name="summary card"/>
          <p:cNvSpPr/>
          <p:nvPr/>
        </p:nvSpPr>
        <p:spPr>
          <a:xfrm>
            <a:off x="9040901" y="1691640"/>
            <a:ext cx="2602154" cy="2697480"/>
          </a:xfrm>
          <a:prstGeom prst="roundRect">
            <a:avLst>
              <a:gd name="adj" fmla="val 2811"/>
            </a:avLst>
          </a:prstGeom>
          <a:solidFill>
            <a:schemeClr val="bg2"/>
          </a:solidFill>
          <a:ln/>
        </p:spPr>
        <p:txBody>
          <a:bodyPr/>
          <a:lstStyle/>
          <a:p>
            <a:endParaRPr lang="en-US"/>
          </a:p>
        </p:txBody>
      </p:sp>
      <p:sp>
        <p:nvSpPr>
          <p:cNvPr id="1020" name="number"/>
          <p:cNvSpPr/>
          <p:nvPr/>
        </p:nvSpPr>
        <p:spPr>
          <a:xfrm>
            <a:off x="9223781" y="1874520"/>
            <a:ext cx="502920" cy="502920"/>
          </a:xfrm>
          <a:prstGeom prst="ellipse">
            <a:avLst/>
          </a:prstGeom>
          <a:solidFill>
            <a:schemeClr val="tx2"/>
          </a:solidFill>
          <a:ln/>
        </p:spPr>
        <p:txBody>
          <a:bodyPr/>
          <a:lstStyle/>
          <a:p>
            <a:endParaRPr lang="en-US"/>
          </a:p>
        </p:txBody>
      </p:sp>
      <p:sp>
        <p:nvSpPr>
          <p:cNvPr id="1021" name="Text 21"/>
          <p:cNvSpPr txBox="1"/>
          <p:nvPr/>
        </p:nvSpPr>
        <p:spPr>
          <a:xfrm>
            <a:off x="9223781" y="1874520"/>
            <a:ext cx="502920" cy="502920"/>
          </a:xfrm>
          <a:prstGeom prst="rect">
            <a:avLst/>
          </a:prstGeom>
          <a:noFill/>
          <a:ln/>
        </p:spPr>
        <p:txBody>
          <a:bodyPr wrap="square" lIns="0" tIns="0" rIns="0" bIns="0" rtlCol="0" anchor="ctr"/>
          <a:lstStyle/>
          <a:p>
            <a:pPr marL="0" indent="0" algn="ctr">
              <a:buNone/>
            </a:pPr>
            <a:r>
              <a:rPr lang="en-US" sz="2000" b="1" dirty="0">
                <a:solidFill>
                  <a:schemeClr val="bg1"/>
                </a:solidFill>
                <a:latin typeface="Cambria" pitchFamily="34" charset="0"/>
                <a:ea typeface="Cambria" pitchFamily="34" charset="-122"/>
                <a:cs typeface="Cambria" pitchFamily="34" charset="-120"/>
              </a:rPr>
              <a:t>4</a:t>
            </a:r>
            <a:endParaRPr lang="en-US" sz="2000" dirty="0"/>
          </a:p>
        </p:txBody>
      </p:sp>
      <p:sp>
        <p:nvSpPr>
          <p:cNvPr id="1022" name="Text 22"/>
          <p:cNvSpPr txBox="1"/>
          <p:nvPr/>
        </p:nvSpPr>
        <p:spPr>
          <a:xfrm>
            <a:off x="9818141" y="1874520"/>
            <a:ext cx="1687754" cy="502920"/>
          </a:xfrm>
          <a:prstGeom prst="rect">
            <a:avLst/>
          </a:prstGeom>
          <a:noFill/>
          <a:ln/>
        </p:spPr>
        <p:txBody>
          <a:bodyPr wrap="square" lIns="0" tIns="0" rIns="0" bIns="0" rtlCol="0" anchor="ctr"/>
          <a:lstStyle/>
          <a:p>
            <a:pPr marL="0" indent="0">
              <a:buNone/>
            </a:pPr>
            <a:r>
              <a:rPr lang="en-US" sz="1400" b="1" dirty="0">
                <a:solidFill>
                  <a:schemeClr val="tx2"/>
                </a:solidFill>
                <a:latin typeface="Calibri" pitchFamily="34" charset="0"/>
                <a:ea typeface="Calibri" pitchFamily="34" charset="-122"/>
                <a:cs typeface="Calibri" pitchFamily="34" charset="-120"/>
              </a:rPr>
              <a:t>PROTECTS: COVERAGE</a:t>
            </a:r>
            <a:endParaRPr lang="en-US" sz="1400" dirty="0"/>
          </a:p>
        </p:txBody>
      </p:sp>
      <p:sp>
        <p:nvSpPr>
          <p:cNvPr id="1023" name="Text 23"/>
          <p:cNvSpPr txBox="1"/>
          <p:nvPr/>
        </p:nvSpPr>
        <p:spPr>
          <a:xfrm>
            <a:off x="9223781" y="2468880"/>
            <a:ext cx="2236394" cy="566928"/>
          </a:xfrm>
          <a:prstGeom prst="rect">
            <a:avLst/>
          </a:prstGeom>
          <a:noFill/>
          <a:ln/>
        </p:spPr>
        <p:txBody>
          <a:bodyPr wrap="square" lIns="0" tIns="0" rIns="0" bIns="0" rtlCol="0" anchor="t"/>
          <a:lstStyle/>
          <a:p>
            <a:pPr marL="0" indent="0">
              <a:buNone/>
            </a:pPr>
            <a:r>
              <a:rPr lang="en-US" sz="1700" b="1" dirty="0">
                <a:solidFill>
                  <a:schemeClr val="tx2"/>
                </a:solidFill>
                <a:latin typeface="Cambria" pitchFamily="34" charset="0"/>
                <a:ea typeface="Cambria" pitchFamily="34" charset="-122"/>
                <a:cs typeface="Cambria" pitchFamily="34" charset="-120"/>
              </a:rPr>
              <a:t>Coverage stays close</a:t>
            </a:r>
            <a:endParaRPr lang="en-US" sz="1700" dirty="0"/>
          </a:p>
        </p:txBody>
      </p:sp>
      <p:sp>
        <p:nvSpPr>
          <p:cNvPr id="1024" name="Text 24"/>
          <p:cNvSpPr txBox="1"/>
          <p:nvPr/>
        </p:nvSpPr>
        <p:spPr>
          <a:xfrm>
            <a:off x="9223781" y="3063240"/>
            <a:ext cx="2236394" cy="1280160"/>
          </a:xfrm>
          <a:prstGeom prst="rect">
            <a:avLst/>
          </a:prstGeom>
          <a:noFill/>
          <a:ln/>
        </p:spPr>
        <p:txBody>
          <a:bodyPr wrap="square" lIns="0" tIns="0" rIns="0" bIns="0" rtlCol="0" anchor="t"/>
          <a:lstStyle/>
          <a:p>
            <a:pPr marL="0" indent="0">
              <a:buNone/>
            </a:pPr>
            <a:r>
              <a:rPr lang="en-US" sz="1600" dirty="0">
                <a:solidFill>
                  <a:schemeClr val="tx1"/>
                </a:solidFill>
                <a:latin typeface="Calibri" pitchFamily="34" charset="0"/>
                <a:ea typeface="Calibri" pitchFamily="34" charset="-122"/>
                <a:cs typeface="Calibri" pitchFamily="34" charset="-120"/>
              </a:rPr>
              <a:t>Better use of existing crews, so help is still close when crews are busy.</a:t>
            </a:r>
            <a:endParaRPr lang="en-US" sz="1600" dirty="0"/>
          </a:p>
        </p:txBody>
      </p:sp>
      <p:sp>
        <p:nvSpPr>
          <p:cNvPr id="1025" name="Text 25"/>
          <p:cNvSpPr txBox="1"/>
          <p:nvPr/>
        </p:nvSpPr>
        <p:spPr>
          <a:xfrm>
            <a:off x="548640" y="4526280"/>
            <a:ext cx="11094415" cy="274320"/>
          </a:xfrm>
          <a:prstGeom prst="rect">
            <a:avLst/>
          </a:prstGeom>
          <a:noFill/>
          <a:ln/>
        </p:spPr>
        <p:txBody>
          <a:bodyPr wrap="square" lIns="0" tIns="0" rIns="0" bIns="0" rtlCol="0" anchor="t"/>
          <a:lstStyle/>
          <a:p>
            <a:pPr marL="0" indent="0">
              <a:buNone/>
            </a:pPr>
            <a:r>
              <a:rPr lang="en-US" sz="1400" b="1" dirty="0">
                <a:solidFill>
                  <a:schemeClr val="accent1"/>
                </a:solidFill>
                <a:latin typeface="Calibri" pitchFamily="34" charset="0"/>
                <a:ea typeface="Calibri" pitchFamily="34" charset="-122"/>
                <a:cs typeface="Calibri" pitchFamily="34" charset="-120"/>
              </a:rPr>
              <a:t>PRESERVE EXISTING RESPONSE CAPACITY</a:t>
            </a:r>
            <a:endParaRPr lang="en-US" sz="1400" dirty="0"/>
          </a:p>
        </p:txBody>
      </p:sp>
      <p:sp>
        <p:nvSpPr>
          <p:cNvPr id="1026" name="icon circle"/>
          <p:cNvSpPr/>
          <p:nvPr/>
        </p:nvSpPr>
        <p:spPr>
          <a:xfrm>
            <a:off x="548640" y="4864608"/>
            <a:ext cx="457200" cy="457200"/>
          </a:xfrm>
          <a:prstGeom prst="ellipse">
            <a:avLst/>
          </a:prstGeom>
          <a:solidFill>
            <a:schemeClr val="accent1"/>
          </a:solidFill>
          <a:ln/>
        </p:spPr>
        <p:txBody>
          <a:bodyPr/>
          <a:lstStyle/>
          <a:p>
            <a:endParaRPr lang="en-US"/>
          </a:p>
        </p:txBody>
      </p:sp>
      <p:pic>
        <p:nvPicPr>
          <p:cNvPr id="1027" name="Image 0" descr="/home/claude/v10/basex/ppt/media/image27.png"/>
          <p:cNvPicPr>
            <a:picLocks noChangeAspect="1"/>
          </p:cNvPicPr>
          <p:nvPr/>
        </p:nvPicPr>
        <p:blipFill>
          <a:blip r:embed="rId3"/>
          <a:stretch>
            <a:fillRect/>
          </a:stretch>
        </p:blipFill>
        <p:spPr>
          <a:xfrm>
            <a:off x="649224" y="4965192"/>
            <a:ext cx="256032" cy="256032"/>
          </a:xfrm>
          <a:prstGeom prst="rect">
            <a:avLst/>
          </a:prstGeom>
        </p:spPr>
      </p:pic>
      <p:sp>
        <p:nvSpPr>
          <p:cNvPr id="1028" name="Text 27"/>
          <p:cNvSpPr txBox="1"/>
          <p:nvPr/>
        </p:nvSpPr>
        <p:spPr>
          <a:xfrm>
            <a:off x="1115568" y="4818888"/>
            <a:ext cx="2007794" cy="566928"/>
          </a:xfrm>
          <a:prstGeom prst="rect">
            <a:avLst/>
          </a:prstGeom>
          <a:noFill/>
          <a:ln/>
        </p:spPr>
        <p:txBody>
          <a:bodyPr wrap="square" lIns="0" tIns="0" rIns="0" bIns="0" rtlCol="0" anchor="ctr"/>
          <a:lstStyle/>
          <a:p>
            <a:pPr marL="0" indent="0">
              <a:buNone/>
            </a:pPr>
            <a:r>
              <a:rPr lang="en-US" sz="1600" dirty="0">
                <a:solidFill>
                  <a:schemeClr val="tx1"/>
                </a:solidFill>
                <a:latin typeface="Calibri" pitchFamily="34" charset="0"/>
                <a:ea typeface="Calibri" pitchFamily="34" charset="-122"/>
                <a:cs typeface="Calibri" pitchFamily="34" charset="-120"/>
              </a:rPr>
              <a:t>No staffed-company closures are identified.</a:t>
            </a:r>
            <a:endParaRPr lang="en-US" sz="1600" dirty="0"/>
          </a:p>
        </p:txBody>
      </p:sp>
      <p:sp>
        <p:nvSpPr>
          <p:cNvPr id="1029" name="icon circle"/>
          <p:cNvSpPr/>
          <p:nvPr/>
        </p:nvSpPr>
        <p:spPr>
          <a:xfrm>
            <a:off x="3379394" y="4864608"/>
            <a:ext cx="457200" cy="457200"/>
          </a:xfrm>
          <a:prstGeom prst="ellipse">
            <a:avLst/>
          </a:prstGeom>
          <a:solidFill>
            <a:schemeClr val="accent1"/>
          </a:solidFill>
          <a:ln/>
        </p:spPr>
        <p:txBody>
          <a:bodyPr/>
          <a:lstStyle/>
          <a:p>
            <a:endParaRPr lang="en-US"/>
          </a:p>
        </p:txBody>
      </p:sp>
      <p:pic>
        <p:nvPicPr>
          <p:cNvPr id="1030" name="Image 1" descr="/home/claude/v10/basex/ppt/media/image28.png"/>
          <p:cNvPicPr>
            <a:picLocks noChangeAspect="1"/>
          </p:cNvPicPr>
          <p:nvPr/>
        </p:nvPicPr>
        <p:blipFill>
          <a:blip r:embed="rId4"/>
          <a:stretch>
            <a:fillRect/>
          </a:stretch>
        </p:blipFill>
        <p:spPr>
          <a:xfrm>
            <a:off x="3479978" y="4965192"/>
            <a:ext cx="256032" cy="256032"/>
          </a:xfrm>
          <a:prstGeom prst="rect">
            <a:avLst/>
          </a:prstGeom>
        </p:spPr>
      </p:pic>
      <p:sp>
        <p:nvSpPr>
          <p:cNvPr id="1031" name="Text 29"/>
          <p:cNvSpPr txBox="1"/>
          <p:nvPr/>
        </p:nvSpPr>
        <p:spPr>
          <a:xfrm>
            <a:off x="3946322" y="4818888"/>
            <a:ext cx="2007794" cy="566928"/>
          </a:xfrm>
          <a:prstGeom prst="rect">
            <a:avLst/>
          </a:prstGeom>
          <a:noFill/>
          <a:ln/>
        </p:spPr>
        <p:txBody>
          <a:bodyPr wrap="square" lIns="0" tIns="0" rIns="0" bIns="0" rtlCol="0" anchor="ctr"/>
          <a:lstStyle/>
          <a:p>
            <a:pPr marL="0" indent="0">
              <a:buNone/>
            </a:pPr>
            <a:r>
              <a:rPr lang="en-US" sz="1600" dirty="0">
                <a:solidFill>
                  <a:schemeClr val="tx1"/>
                </a:solidFill>
                <a:latin typeface="Calibri" pitchFamily="34" charset="0"/>
                <a:ea typeface="Calibri" pitchFamily="34" charset="-122"/>
                <a:cs typeface="Calibri" pitchFamily="34" charset="-120"/>
              </a:rPr>
              <a:t>Nearby companies provide backup and reinforcement.</a:t>
            </a:r>
            <a:endParaRPr lang="en-US" sz="1600" dirty="0"/>
          </a:p>
        </p:txBody>
      </p:sp>
      <p:sp>
        <p:nvSpPr>
          <p:cNvPr id="1032" name="icon circle"/>
          <p:cNvSpPr/>
          <p:nvPr/>
        </p:nvSpPr>
        <p:spPr>
          <a:xfrm>
            <a:off x="6210148" y="4864608"/>
            <a:ext cx="457200" cy="457200"/>
          </a:xfrm>
          <a:prstGeom prst="ellipse">
            <a:avLst/>
          </a:prstGeom>
          <a:solidFill>
            <a:schemeClr val="accent1"/>
          </a:solidFill>
          <a:ln/>
        </p:spPr>
        <p:txBody>
          <a:bodyPr/>
          <a:lstStyle/>
          <a:p>
            <a:endParaRPr lang="en-US"/>
          </a:p>
        </p:txBody>
      </p:sp>
      <p:pic>
        <p:nvPicPr>
          <p:cNvPr id="1033" name="Image 2" descr="/home/claude/v10/basex/ppt/media/image29.png"/>
          <p:cNvPicPr>
            <a:picLocks noChangeAspect="1"/>
          </p:cNvPicPr>
          <p:nvPr/>
        </p:nvPicPr>
        <p:blipFill>
          <a:blip r:embed="rId5"/>
          <a:stretch>
            <a:fillRect/>
          </a:stretch>
        </p:blipFill>
        <p:spPr>
          <a:xfrm>
            <a:off x="6310732" y="4965192"/>
            <a:ext cx="256032" cy="256032"/>
          </a:xfrm>
          <a:prstGeom prst="rect">
            <a:avLst/>
          </a:prstGeom>
        </p:spPr>
      </p:pic>
      <p:sp>
        <p:nvSpPr>
          <p:cNvPr id="1034" name="Text 31"/>
          <p:cNvSpPr txBox="1"/>
          <p:nvPr/>
        </p:nvSpPr>
        <p:spPr>
          <a:xfrm>
            <a:off x="6777076" y="4818888"/>
            <a:ext cx="2007794" cy="566928"/>
          </a:xfrm>
          <a:prstGeom prst="rect">
            <a:avLst/>
          </a:prstGeom>
          <a:noFill/>
          <a:ln/>
        </p:spPr>
        <p:txBody>
          <a:bodyPr wrap="square" lIns="0" tIns="0" rIns="0" bIns="0" rtlCol="0" anchor="ctr"/>
          <a:lstStyle/>
          <a:p>
            <a:pPr marL="0" indent="0">
              <a:buNone/>
            </a:pPr>
            <a:r>
              <a:rPr lang="en-US" sz="1600" dirty="0">
                <a:latin typeface="Calibri" pitchFamily="34" charset="0"/>
                <a:ea typeface="Calibri" pitchFamily="34" charset="-122"/>
                <a:cs typeface="Calibri" pitchFamily="34" charset="-120"/>
              </a:rPr>
              <a:t>Lower call volume</a:t>
            </a:r>
            <a:r>
              <a:rPr lang="en-US" sz="1600" dirty="0">
                <a:solidFill>
                  <a:schemeClr val="tx1"/>
                </a:solidFill>
                <a:latin typeface="Calibri" pitchFamily="34" charset="0"/>
                <a:ea typeface="Calibri" pitchFamily="34" charset="-122"/>
                <a:cs typeface="Calibri" pitchFamily="34" charset="-120"/>
              </a:rPr>
              <a:t> stations may be the only nearby protection.</a:t>
            </a:r>
            <a:endParaRPr lang="en-US" sz="1600" dirty="0"/>
          </a:p>
        </p:txBody>
      </p:sp>
      <p:sp>
        <p:nvSpPr>
          <p:cNvPr id="1035" name="icon circle"/>
          <p:cNvSpPr/>
          <p:nvPr/>
        </p:nvSpPr>
        <p:spPr>
          <a:xfrm>
            <a:off x="9040901" y="4864608"/>
            <a:ext cx="457200" cy="457200"/>
          </a:xfrm>
          <a:prstGeom prst="ellipse">
            <a:avLst/>
          </a:prstGeom>
          <a:solidFill>
            <a:schemeClr val="accent1"/>
          </a:solidFill>
          <a:ln/>
        </p:spPr>
        <p:txBody>
          <a:bodyPr/>
          <a:lstStyle/>
          <a:p>
            <a:endParaRPr lang="en-US"/>
          </a:p>
        </p:txBody>
      </p:sp>
      <p:pic>
        <p:nvPicPr>
          <p:cNvPr id="1036" name="Image 3" descr="/home/claude/v10/basex/ppt/media/image30.png"/>
          <p:cNvPicPr>
            <a:picLocks noChangeAspect="1"/>
          </p:cNvPicPr>
          <p:nvPr/>
        </p:nvPicPr>
        <p:blipFill>
          <a:blip r:embed="rId6"/>
          <a:stretch>
            <a:fillRect/>
          </a:stretch>
        </p:blipFill>
        <p:spPr>
          <a:xfrm>
            <a:off x="9141485" y="4965192"/>
            <a:ext cx="256032" cy="256032"/>
          </a:xfrm>
          <a:prstGeom prst="rect">
            <a:avLst/>
          </a:prstGeom>
        </p:spPr>
      </p:pic>
      <p:sp>
        <p:nvSpPr>
          <p:cNvPr id="1037" name="Text 33"/>
          <p:cNvSpPr txBox="1"/>
          <p:nvPr/>
        </p:nvSpPr>
        <p:spPr>
          <a:xfrm>
            <a:off x="9607829" y="4818888"/>
            <a:ext cx="2007794" cy="566928"/>
          </a:xfrm>
          <a:prstGeom prst="rect">
            <a:avLst/>
          </a:prstGeom>
          <a:noFill/>
          <a:ln/>
        </p:spPr>
        <p:txBody>
          <a:bodyPr wrap="square" lIns="0" tIns="0" rIns="0" bIns="0" rtlCol="0" anchor="ctr"/>
          <a:lstStyle/>
          <a:p>
            <a:pPr marL="0" indent="0">
              <a:buNone/>
            </a:pPr>
            <a:r>
              <a:rPr lang="en-US" sz="1600" dirty="0">
                <a:solidFill>
                  <a:schemeClr val="tx1"/>
                </a:solidFill>
                <a:latin typeface="Calibri" pitchFamily="34" charset="0"/>
                <a:ea typeface="Calibri" pitchFamily="34" charset="-122"/>
                <a:cs typeface="Calibri" pitchFamily="34" charset="-120"/>
              </a:rPr>
              <a:t>Volunteers remain vital in rural and wildland areas.</a:t>
            </a:r>
            <a:endParaRPr lang="en-US" sz="1600" dirty="0"/>
          </a:p>
        </p:txBody>
      </p:sp>
      <p:sp>
        <p:nvSpPr>
          <p:cNvPr id="1038" name="key message"/>
          <p:cNvSpPr/>
          <p:nvPr/>
        </p:nvSpPr>
        <p:spPr>
          <a:xfrm>
            <a:off x="548640" y="5577840"/>
            <a:ext cx="11094415" cy="658368"/>
          </a:xfrm>
          <a:prstGeom prst="roundRect">
            <a:avLst>
              <a:gd name="adj" fmla="val 11111"/>
            </a:avLst>
          </a:prstGeom>
          <a:solidFill>
            <a:schemeClr val="tx2"/>
          </a:solidFill>
          <a:ln/>
        </p:spPr>
        <p:txBody>
          <a:bodyPr/>
          <a:lstStyle/>
          <a:p>
            <a:endParaRPr lang="en-US"/>
          </a:p>
        </p:txBody>
      </p:sp>
      <p:sp>
        <p:nvSpPr>
          <p:cNvPr id="1039" name="Text 35"/>
          <p:cNvSpPr txBox="1"/>
          <p:nvPr/>
        </p:nvSpPr>
        <p:spPr>
          <a:xfrm>
            <a:off x="777240" y="5577840"/>
            <a:ext cx="10637215" cy="658368"/>
          </a:xfrm>
          <a:prstGeom prst="rect">
            <a:avLst/>
          </a:prstGeom>
          <a:noFill/>
          <a:ln/>
        </p:spPr>
        <p:txBody>
          <a:bodyPr wrap="square" lIns="0" tIns="0" rIns="0" bIns="0" rtlCol="0" anchor="ctr"/>
          <a:lstStyle/>
          <a:p>
            <a:pPr marL="0" indent="0">
              <a:buNone/>
            </a:pPr>
            <a:r>
              <a:rPr lang="en-US" sz="1600" b="1" dirty="0">
                <a:solidFill>
                  <a:schemeClr val="bg1"/>
                </a:solidFill>
                <a:latin typeface="Calibri" pitchFamily="34" charset="0"/>
                <a:ea typeface="Calibri" pitchFamily="34" charset="-122"/>
                <a:cs typeface="Calibri" pitchFamily="34" charset="-120"/>
              </a:rPr>
              <a:t>Coordination improves how existing crews are used. Most steps can start now under Regional Alignment.</a:t>
            </a:r>
            <a:endParaRPr lang="en-US" sz="1600" dirty="0"/>
          </a:p>
        </p:txBody>
      </p:sp>
      <p:sp>
        <p:nvSpPr>
          <p:cNvPr id="1040" name="Slide number"/>
          <p:cNvSpPr txBox="1"/>
          <p:nvPr/>
        </p:nvSpPr>
        <p:spPr>
          <a:xfrm>
            <a:off x="11475720" y="6492240"/>
            <a:ext cx="411480" cy="246888"/>
          </a:xfrm>
          <a:prstGeom prst="rect">
            <a:avLst/>
          </a:prstGeom>
          <a:noFill/>
        </p:spPr>
        <p:txBody>
          <a:bodyPr wrap="square" lIns="0" tIns="0" rIns="0" bIns="0"/>
          <a:lstStyle/>
          <a:p>
            <a:pPr algn="ctr">
              <a:spcAft>
                <a:spcPts val="0"/>
              </a:spcAft>
            </a:pPr>
            <a:r>
              <a:rPr lang="en-US" sz="1200" b="0">
                <a:solidFill>
                  <a:srgbClr val="48606B"/>
                </a:solidFill>
                <a:latin typeface="Calibri"/>
              </a:rPr>
              <a:t>25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4">
    <p:bg>
      <p:bgPr>
        <a:solidFill>
          <a:srgbClr val="22333B"/>
        </a:solidFill>
        <a:effectLst/>
      </p:bgPr>
    </p:bg>
    <p:spTree>
      <p:nvGrpSpPr>
        <p:cNvPr id="1" name=""/>
        <p:cNvGrpSpPr/>
        <p:nvPr/>
      </p:nvGrpSpPr>
      <p:grpSpPr>
        <a:xfrm>
          <a:off x="0" y="0"/>
          <a:ext cx="0" cy="0"/>
          <a:chOff x="0" y="0"/>
          <a:chExt cx="0" cy="0"/>
        </a:xfrm>
      </p:grpSpPr>
      <p:sp>
        <p:nvSpPr>
          <p:cNvPr id="2" name="How the Fire Service Could Be Organized"/>
          <p:cNvSpPr txBox="1">
            <a:spLocks noGrp="1"/>
          </p:cNvSpPr>
          <p:nvPr>
            <p:ph type="title"/>
          </p:nvPr>
        </p:nvSpPr>
        <p:spPr>
          <a:xfrm>
            <a:off x="2788920" y="1600200"/>
            <a:ext cx="8732520" cy="1231106"/>
          </a:xfrm>
          <a:prstGeom prst="rect">
            <a:avLst/>
          </a:prstGeom>
          <a:noFill/>
        </p:spPr>
        <p:txBody>
          <a:bodyPr wrap="square" lIns="0" tIns="0" rIns="0" bIns="0">
            <a:spAutoFit/>
          </a:bodyPr>
          <a:lstStyle/>
          <a:p>
            <a:pPr algn="l"/>
            <a:r>
              <a:rPr lang="en-US" sz="4000" b="1" dirty="0">
                <a:solidFill>
                  <a:srgbClr val="FFFFFF"/>
                </a:solidFill>
                <a:latin typeface="Cambria"/>
              </a:rPr>
              <a:t>How the Fire Service
Could Be Organized</a:t>
            </a:r>
          </a:p>
        </p:txBody>
      </p:sp>
      <p:sp>
        <p:nvSpPr>
          <p:cNvPr id="3" name="PART 4 OF 6  /  WHO WILL BE RESPONSIBLE?"/>
          <p:cNvSpPr txBox="1"/>
          <p:nvPr/>
        </p:nvSpPr>
        <p:spPr>
          <a:xfrm>
            <a:off x="2816352" y="950976"/>
            <a:ext cx="8595360" cy="365760"/>
          </a:xfrm>
          <a:prstGeom prst="rect">
            <a:avLst/>
          </a:prstGeom>
          <a:noFill/>
        </p:spPr>
        <p:txBody>
          <a:bodyPr wrap="square" lIns="0" tIns="0" rIns="0" bIns="0">
            <a:spAutoFit/>
          </a:bodyPr>
          <a:lstStyle/>
          <a:p>
            <a:r>
              <a:rPr lang="en-US" sz="1700" b="1">
                <a:solidFill>
                  <a:srgbClr val="E0E8EB"/>
                </a:solidFill>
                <a:latin typeface="Calibri"/>
              </a:rPr>
              <a:t>PART 4 OF 6  /  WHO WILL BE RESPONSIBLE?</a:t>
            </a:r>
          </a:p>
        </p:txBody>
      </p:sp>
      <p:sp>
        <p:nvSpPr>
          <p:cNvPr id="4" name="Four options, from today's three agencies to one regional organization."/>
          <p:cNvSpPr txBox="1"/>
          <p:nvPr/>
        </p:nvSpPr>
        <p:spPr>
          <a:xfrm>
            <a:off x="2816352" y="3657600"/>
            <a:ext cx="8138160" cy="1234440"/>
          </a:xfrm>
          <a:prstGeom prst="rect">
            <a:avLst/>
          </a:prstGeom>
          <a:noFill/>
        </p:spPr>
        <p:txBody>
          <a:bodyPr wrap="square" lIns="0" tIns="0" rIns="0" bIns="0">
            <a:spAutoFit/>
          </a:bodyPr>
          <a:lstStyle/>
          <a:p>
            <a:r>
              <a:rPr lang="en-US" sz="2500" b="0">
                <a:solidFill>
                  <a:srgbClr val="FFFFFF"/>
                </a:solidFill>
                <a:latin typeface="Calibri"/>
              </a:rPr>
              <a:t>Four options, from today's three agencies to one regional organization.</a:t>
            </a:r>
          </a:p>
        </p:txBody>
      </p:sp>
      <p:sp>
        <p:nvSpPr>
          <p:cNvPr id="5" name="04">
            <a:extLst>
              <a:ext uri="{C183D7F6-B498-43B3-948B-1728B52AA6E4}">
                <adec:decorative xmlns:adec="http://schemas.microsoft.com/office/drawing/2017/decorative" val="1"/>
              </a:ext>
            </a:extLst>
          </p:cNvPr>
          <p:cNvSpPr txBox="1"/>
          <p:nvPr/>
        </p:nvSpPr>
        <p:spPr>
          <a:xfrm>
            <a:off x="585216" y="1426464"/>
            <a:ext cx="1938528" cy="1737360"/>
          </a:xfrm>
          <a:prstGeom prst="rect">
            <a:avLst/>
          </a:prstGeom>
          <a:noFill/>
        </p:spPr>
        <p:txBody>
          <a:bodyPr wrap="square" lIns="0" tIns="0" rIns="0" bIns="0">
            <a:spAutoFit/>
          </a:bodyPr>
          <a:lstStyle/>
          <a:p>
            <a:r>
              <a:rPr lang="en-US" sz="10200" b="1">
                <a:solidFill>
                  <a:srgbClr val="F3AA43"/>
                </a:solidFill>
                <a:latin typeface="Calibri"/>
              </a:rPr>
              <a:t>04</a:t>
            </a:r>
          </a:p>
        </p:txBody>
      </p:sp>
      <p:sp>
        <p:nvSpPr>
          <p:cNvPr id="6" name="Rectangle 5">
            <a:extLst>
              <a:ext uri="{C183D7F6-B498-43B3-948B-1728B52AA6E4}">
                <adec:decorative xmlns:adec="http://schemas.microsoft.com/office/drawing/2017/decorative" val="1"/>
              </a:ext>
            </a:extLst>
          </p:cNvPr>
          <p:cNvSpPr/>
          <p:nvPr/>
        </p:nvSpPr>
        <p:spPr>
          <a:xfrm>
            <a:off x="2423160" y="1051560"/>
            <a:ext cx="41148" cy="4069080"/>
          </a:xfrm>
          <a:prstGeom prst="rect">
            <a:avLst/>
          </a:prstGeom>
          <a:solidFill>
            <a:srgbClr val="6D879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a:extLst>
              <a:ext uri="{C183D7F6-B498-43B3-948B-1728B52AA6E4}">
                <adec:decorative xmlns:adec="http://schemas.microsoft.com/office/drawing/2017/decorative" val="1"/>
              </a:ext>
            </a:extLst>
          </p:cNvPr>
          <p:cNvSpPr/>
          <p:nvPr/>
        </p:nvSpPr>
        <p:spPr>
          <a:xfrm>
            <a:off x="2816352" y="3355848"/>
            <a:ext cx="1024128" cy="64008"/>
          </a:xfrm>
          <a:prstGeom prst="rect">
            <a:avLst/>
          </a:prstGeom>
          <a:solidFill>
            <a:srgbClr val="F3AA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a:extLst>
              <a:ext uri="{C183D7F6-B498-43B3-948B-1728B52AA6E4}">
                <adec:decorative xmlns:adec="http://schemas.microsoft.com/office/drawing/2017/decorative" val="1"/>
              </a:ext>
            </a:extLst>
          </p:cNvPr>
          <p:cNvSpPr/>
          <p:nvPr/>
        </p:nvSpPr>
        <p:spPr>
          <a:xfrm>
            <a:off x="2816352" y="5614416"/>
            <a:ext cx="1234440" cy="100584"/>
          </a:xfrm>
          <a:prstGeom prst="rect">
            <a:avLst/>
          </a:prstGeom>
          <a:solidFill>
            <a:srgbClr val="617A8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a:extLst>
              <a:ext uri="{C183D7F6-B498-43B3-948B-1728B52AA6E4}">
                <adec:decorative xmlns:adec="http://schemas.microsoft.com/office/drawing/2017/decorative" val="1"/>
              </a:ext>
            </a:extLst>
          </p:cNvPr>
          <p:cNvSpPr/>
          <p:nvPr/>
        </p:nvSpPr>
        <p:spPr>
          <a:xfrm>
            <a:off x="4251960" y="5614416"/>
            <a:ext cx="1234440" cy="100584"/>
          </a:xfrm>
          <a:prstGeom prst="rect">
            <a:avLst/>
          </a:prstGeom>
          <a:solidFill>
            <a:srgbClr val="617A8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a:extLst>
              <a:ext uri="{C183D7F6-B498-43B3-948B-1728B52AA6E4}">
                <adec:decorative xmlns:adec="http://schemas.microsoft.com/office/drawing/2017/decorative" val="1"/>
              </a:ext>
            </a:extLst>
          </p:cNvPr>
          <p:cNvSpPr/>
          <p:nvPr/>
        </p:nvSpPr>
        <p:spPr>
          <a:xfrm>
            <a:off x="5687568" y="5614416"/>
            <a:ext cx="1234440" cy="100584"/>
          </a:xfrm>
          <a:prstGeom prst="rect">
            <a:avLst/>
          </a:prstGeom>
          <a:solidFill>
            <a:srgbClr val="617A8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a:extLst>
              <a:ext uri="{C183D7F6-B498-43B3-948B-1728B52AA6E4}">
                <adec:decorative xmlns:adec="http://schemas.microsoft.com/office/drawing/2017/decorative" val="1"/>
              </a:ext>
            </a:extLst>
          </p:cNvPr>
          <p:cNvSpPr/>
          <p:nvPr/>
        </p:nvSpPr>
        <p:spPr>
          <a:xfrm>
            <a:off x="7123176" y="5614416"/>
            <a:ext cx="1234440" cy="100584"/>
          </a:xfrm>
          <a:prstGeom prst="rect">
            <a:avLst/>
          </a:prstGeom>
          <a:solidFill>
            <a:srgbClr val="F3AA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a:extLst>
              <a:ext uri="{C183D7F6-B498-43B3-948B-1728B52AA6E4}">
                <adec:decorative xmlns:adec="http://schemas.microsoft.com/office/drawing/2017/decorative" val="1"/>
              </a:ext>
            </a:extLst>
          </p:cNvPr>
          <p:cNvSpPr/>
          <p:nvPr/>
        </p:nvSpPr>
        <p:spPr>
          <a:xfrm>
            <a:off x="8558784" y="5614416"/>
            <a:ext cx="1234440" cy="100584"/>
          </a:xfrm>
          <a:prstGeom prst="rect">
            <a:avLst/>
          </a:prstGeom>
          <a:solidFill>
            <a:srgbClr val="617A8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a:extLst>
              <a:ext uri="{C183D7F6-B498-43B3-948B-1728B52AA6E4}">
                <adec:decorative xmlns:adec="http://schemas.microsoft.com/office/drawing/2017/decorative" val="1"/>
              </a:ext>
            </a:extLst>
          </p:cNvPr>
          <p:cNvSpPr/>
          <p:nvPr/>
        </p:nvSpPr>
        <p:spPr>
          <a:xfrm>
            <a:off x="9994392" y="5614416"/>
            <a:ext cx="1234440" cy="100584"/>
          </a:xfrm>
          <a:prstGeom prst="rect">
            <a:avLst/>
          </a:prstGeom>
          <a:solidFill>
            <a:srgbClr val="617A8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GIONAL FIRE AND EMS STUDY"/>
          <p:cNvSpPr txBox="1"/>
          <p:nvPr/>
        </p:nvSpPr>
        <p:spPr>
          <a:xfrm>
            <a:off x="2816352" y="5925312"/>
            <a:ext cx="8503920" cy="320040"/>
          </a:xfrm>
          <a:prstGeom prst="rect">
            <a:avLst/>
          </a:prstGeom>
          <a:noFill/>
        </p:spPr>
        <p:txBody>
          <a:bodyPr wrap="square" lIns="0" tIns="0" rIns="0" bIns="0">
            <a:spAutoFit/>
          </a:bodyPr>
          <a:lstStyle/>
          <a:p>
            <a:r>
              <a:rPr lang="en-US" sz="1500" b="0">
                <a:solidFill>
                  <a:srgbClr val="E0E8EB"/>
                </a:solidFill>
                <a:latin typeface="Calibri"/>
              </a:rPr>
              <a:t>REGIONAL FIRE AND EMS STUDY</a:t>
            </a:r>
          </a:p>
        </p:txBody>
      </p:sp>
      <p:sp>
        <p:nvSpPr>
          <p:cNvPr id="15" name="Slide number"/>
          <p:cNvSpPr txBox="1"/>
          <p:nvPr/>
        </p:nvSpPr>
        <p:spPr>
          <a:xfrm>
            <a:off x="11475720" y="6492240"/>
            <a:ext cx="411480" cy="246888"/>
          </a:xfrm>
          <a:prstGeom prst="rect">
            <a:avLst/>
          </a:prstGeom>
          <a:noFill/>
        </p:spPr>
        <p:txBody>
          <a:bodyPr wrap="square" lIns="0" tIns="0" rIns="0" bIns="0"/>
          <a:lstStyle/>
          <a:p>
            <a:pPr algn="ctr">
              <a:spcAft>
                <a:spcPts val="0"/>
              </a:spcAft>
            </a:pPr>
            <a:r>
              <a:rPr lang="en-US" sz="1200" b="0">
                <a:solidFill>
                  <a:srgbClr val="FFFFFF"/>
                </a:solidFill>
                <a:latin typeface="Calibri"/>
              </a:rPr>
              <a:t>26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3" name="Slide title: Four Ways to Organize Fire Service"/>
          <p:cNvSpPr>
            <a:spLocks noGrp="1"/>
          </p:cNvSpPr>
          <p:nvPr>
            <p:ph type="title"/>
          </p:nvPr>
        </p:nvSpPr>
        <p:spPr>
          <a:xfrm>
            <a:off x="548640" y="621792"/>
            <a:ext cx="11094415" cy="731520"/>
          </a:xfrm>
          <a:prstGeom prst="rect">
            <a:avLst/>
          </a:prstGeom>
          <a:noFill/>
          <a:ln/>
        </p:spPr>
        <p:txBody>
          <a:bodyPr wrap="square" lIns="0" tIns="0" rIns="0" bIns="0" rtlCol="0" anchor="t">
            <a:noAutofit/>
          </a:bodyPr>
          <a:lstStyle/>
          <a:p>
            <a:pPr marL="0" indent="0" algn="l">
              <a:spcBef>
                <a:spcPts val="0"/>
              </a:spcBef>
              <a:spcAft>
                <a:spcPts val="0"/>
              </a:spcAft>
              <a:buNone/>
            </a:pPr>
            <a:r>
              <a:rPr lang="en-US" sz="3000" b="1" dirty="0">
                <a:solidFill>
                  <a:schemeClr val="tx2"/>
                </a:solidFill>
                <a:latin typeface="Cambria"/>
              </a:rPr>
              <a:t>Four Ways to Organize Fire Service</a:t>
            </a:r>
            <a:endParaRPr lang="en-US" sz="3000" dirty="0"/>
          </a:p>
        </p:txBody>
      </p:sp>
      <p:sp>
        <p:nvSpPr>
          <p:cNvPr id="2" name="Text 0"/>
          <p:cNvSpPr>
            <a:spLocks noGrp="1"/>
          </p:cNvSpPr>
          <p:nvPr>
            <p:ph type="body" idx="100" hasCustomPrompt="1"/>
          </p:nvPr>
        </p:nvSpPr>
        <p:spPr>
          <a:xfrm>
            <a:off x="548640" y="274320"/>
            <a:ext cx="11094415" cy="347472"/>
          </a:xfrm>
          <a:prstGeom prst="rect">
            <a:avLst/>
          </a:prstGeom>
          <a:noFill/>
          <a:ln/>
        </p:spPr>
        <p:txBody>
          <a:bodyPr wrap="square" lIns="0" tIns="0" rIns="0" bIns="0" rtlCol="0" anchor="ctr">
            <a:noAutofit/>
          </a:bodyPr>
          <a:lstStyle/>
          <a:p>
            <a:pPr marL="0" indent="0">
              <a:spcBef>
                <a:spcPts val="0"/>
              </a:spcBef>
              <a:spcAft>
                <a:spcPts val="0"/>
              </a:spcAft>
              <a:buNone/>
            </a:pPr>
            <a:r>
              <a:rPr lang="en-US" sz="1600" b="1" dirty="0">
                <a:solidFill>
                  <a:schemeClr val="accent1"/>
                </a:solidFill>
              </a:rPr>
              <a:t>GOVERNMENTAL OPTIONS  |  WHO WILL BE RESPONSIBLE?</a:t>
            </a:r>
            <a:endParaRPr lang="en-US" sz="1400" dirty="0"/>
          </a:p>
        </p:txBody>
      </p:sp>
      <p:sp>
        <p:nvSpPr>
          <p:cNvPr id="4" name="Text 2"/>
          <p:cNvSpPr txBox="1"/>
          <p:nvPr/>
        </p:nvSpPr>
        <p:spPr>
          <a:xfrm>
            <a:off x="548640" y="1417320"/>
            <a:ext cx="11094415" cy="457200"/>
          </a:xfrm>
          <a:prstGeom prst="rect">
            <a:avLst/>
          </a:prstGeom>
          <a:noFill/>
          <a:ln/>
        </p:spPr>
        <p:txBody>
          <a:bodyPr wrap="square" lIns="0" tIns="0" rIns="0" bIns="0" rtlCol="0" anchor="t">
            <a:noAutofit/>
          </a:bodyPr>
          <a:lstStyle/>
          <a:p>
            <a:pPr marL="0" indent="0">
              <a:spcBef>
                <a:spcPts val="0"/>
              </a:spcBef>
              <a:spcAft>
                <a:spcPts val="0"/>
              </a:spcAft>
              <a:buNone/>
            </a:pPr>
            <a:r>
              <a:rPr lang="en-US" sz="1800" i="1" dirty="0">
                <a:solidFill>
                  <a:schemeClr val="accent2"/>
                </a:solidFill>
              </a:rPr>
              <a:t>Today, three agencies cooperate both informally and formally. The question is how formal and how unified that should become.</a:t>
            </a:r>
            <a:endParaRPr lang="en-US" sz="1600" dirty="0"/>
          </a:p>
        </p:txBody>
      </p:sp>
      <p:sp>
        <p:nvSpPr>
          <p:cNvPr id="5" name="group label">
            <a:extLst>
              <a:ext uri="{C183D7F6-B498-43B3-948B-1728B52AA6E4}">
                <adec:decorative xmlns:adec="http://schemas.microsoft.com/office/drawing/2017/decorative" val="1"/>
              </a:ext>
            </a:extLst>
          </p:cNvPr>
          <p:cNvSpPr/>
          <p:nvPr/>
        </p:nvSpPr>
        <p:spPr>
          <a:xfrm>
            <a:off x="685800" y="2057400"/>
            <a:ext cx="5394960" cy="411480"/>
          </a:xfrm>
          <a:prstGeom prst="roundRect">
            <a:avLst>
              <a:gd name="adj" fmla="val 17778"/>
            </a:avLst>
          </a:prstGeom>
          <a:solidFill>
            <a:schemeClr val="accent2"/>
          </a:solidFill>
          <a:ln/>
        </p:spPr>
        <p:txBody>
          <a:bodyPr/>
          <a:lstStyle/>
          <a:p>
            <a:endParaRPr lang="en-US"/>
          </a:p>
        </p:txBody>
      </p:sp>
      <p:sp>
        <p:nvSpPr>
          <p:cNvPr id="6" name="Text 4"/>
          <p:cNvSpPr txBox="1"/>
          <p:nvPr/>
        </p:nvSpPr>
        <p:spPr>
          <a:xfrm>
            <a:off x="685800" y="2057400"/>
            <a:ext cx="5394960" cy="411480"/>
          </a:xfrm>
          <a:prstGeom prst="rect">
            <a:avLst/>
          </a:prstGeom>
          <a:noFill/>
          <a:ln/>
        </p:spPr>
        <p:txBody>
          <a:bodyPr wrap="square" lIns="0" tIns="0" rIns="0" bIns="0" rtlCol="0" anchor="ctr">
            <a:noAutofit/>
          </a:bodyPr>
          <a:lstStyle/>
          <a:p>
            <a:pPr marL="0" indent="0" algn="ctr">
              <a:spcBef>
                <a:spcPts val="0"/>
              </a:spcBef>
              <a:spcAft>
                <a:spcPts val="0"/>
              </a:spcAft>
              <a:buNone/>
            </a:pPr>
            <a:r>
              <a:rPr lang="en-US" sz="1800" b="1" dirty="0">
                <a:solidFill>
                  <a:schemeClr val="bg1"/>
                </a:solidFill>
              </a:rPr>
              <a:t>Keep three agencies</a:t>
            </a:r>
            <a:endParaRPr lang="en-US" sz="1600" dirty="0"/>
          </a:p>
        </p:txBody>
      </p:sp>
      <p:sp>
        <p:nvSpPr>
          <p:cNvPr id="7" name="group label">
            <a:extLst>
              <a:ext uri="{C183D7F6-B498-43B3-948B-1728B52AA6E4}">
                <adec:decorative xmlns:adec="http://schemas.microsoft.com/office/drawing/2017/decorative" val="1"/>
              </a:ext>
            </a:extLst>
          </p:cNvPr>
          <p:cNvSpPr/>
          <p:nvPr/>
        </p:nvSpPr>
        <p:spPr>
          <a:xfrm>
            <a:off x="6355080" y="2057400"/>
            <a:ext cx="5394960" cy="411480"/>
          </a:xfrm>
          <a:prstGeom prst="roundRect">
            <a:avLst>
              <a:gd name="adj" fmla="val 17778"/>
            </a:avLst>
          </a:prstGeom>
          <a:solidFill>
            <a:schemeClr val="accent1"/>
          </a:solidFill>
          <a:ln/>
        </p:spPr>
        <p:txBody>
          <a:bodyPr/>
          <a:lstStyle/>
          <a:p>
            <a:endParaRPr lang="en-US"/>
          </a:p>
        </p:txBody>
      </p:sp>
      <p:sp>
        <p:nvSpPr>
          <p:cNvPr id="8" name="Text 6"/>
          <p:cNvSpPr txBox="1"/>
          <p:nvPr/>
        </p:nvSpPr>
        <p:spPr>
          <a:xfrm>
            <a:off x="6355080" y="2057400"/>
            <a:ext cx="5394960" cy="411480"/>
          </a:xfrm>
          <a:prstGeom prst="rect">
            <a:avLst/>
          </a:prstGeom>
          <a:noFill/>
          <a:ln/>
        </p:spPr>
        <p:txBody>
          <a:bodyPr wrap="square" lIns="0" tIns="0" rIns="0" bIns="0" rtlCol="0" anchor="ctr">
            <a:noAutofit/>
          </a:bodyPr>
          <a:lstStyle/>
          <a:p>
            <a:pPr marL="0" indent="0" algn="ctr">
              <a:spcBef>
                <a:spcPts val="0"/>
              </a:spcBef>
              <a:spcAft>
                <a:spcPts val="0"/>
              </a:spcAft>
              <a:buNone/>
            </a:pPr>
            <a:r>
              <a:rPr lang="en-US" sz="1800" b="1" dirty="0">
                <a:solidFill>
                  <a:schemeClr val="bg1"/>
                </a:solidFill>
              </a:rPr>
              <a:t>Create one regional organization</a:t>
            </a:r>
            <a:endParaRPr lang="en-US" sz="1600" dirty="0"/>
          </a:p>
        </p:txBody>
      </p:sp>
      <p:sp>
        <p:nvSpPr>
          <p:cNvPr id="9" name="card">
            <a:extLst>
              <a:ext uri="{C183D7F6-B498-43B3-948B-1728B52AA6E4}">
                <adec:decorative xmlns:adec="http://schemas.microsoft.com/office/drawing/2017/decorative" val="1"/>
              </a:ext>
            </a:extLst>
          </p:cNvPr>
          <p:cNvSpPr/>
          <p:nvPr/>
        </p:nvSpPr>
        <p:spPr>
          <a:xfrm>
            <a:off x="685800" y="2606040"/>
            <a:ext cx="2560320" cy="2148840"/>
          </a:xfrm>
          <a:prstGeom prst="roundRect">
            <a:avLst>
              <a:gd name="adj" fmla="val 3404"/>
            </a:avLst>
          </a:prstGeom>
          <a:solidFill>
            <a:schemeClr val="bg2"/>
          </a:solidFill>
          <a:ln/>
          <a:effectLst>
            <a:outerShdw blurRad="101600" dist="25400" dir="5400000" algn="bl" rotWithShape="0">
              <a:srgbClr val="000000">
                <a:alpha val="12000"/>
              </a:srgbClr>
            </a:outerShdw>
          </a:effectLst>
        </p:spPr>
        <p:txBody>
          <a:bodyPr/>
          <a:lstStyle/>
          <a:p>
            <a:endParaRPr lang="en-US"/>
          </a:p>
        </p:txBody>
      </p:sp>
      <p:sp>
        <p:nvSpPr>
          <p:cNvPr id="10" name="Text 8"/>
          <p:cNvSpPr txBox="1"/>
          <p:nvPr/>
        </p:nvSpPr>
        <p:spPr>
          <a:xfrm>
            <a:off x="914400" y="2743200"/>
            <a:ext cx="2103120" cy="347472"/>
          </a:xfrm>
          <a:prstGeom prst="rect">
            <a:avLst/>
          </a:prstGeom>
          <a:noFill/>
          <a:ln/>
        </p:spPr>
        <p:txBody>
          <a:bodyPr wrap="square" lIns="0" tIns="0" rIns="0" bIns="0" rtlCol="0" anchor="t">
            <a:noAutofit/>
          </a:bodyPr>
          <a:lstStyle/>
          <a:p>
            <a:pPr marL="0" indent="0">
              <a:spcBef>
                <a:spcPts val="0"/>
              </a:spcBef>
              <a:spcAft>
                <a:spcPts val="0"/>
              </a:spcAft>
              <a:buNone/>
            </a:pPr>
            <a:r>
              <a:rPr lang="en-US" sz="1800" b="1" dirty="0">
                <a:solidFill>
                  <a:schemeClr val="accent1"/>
                </a:solidFill>
              </a:rPr>
              <a:t>Model 1</a:t>
            </a:r>
            <a:endParaRPr lang="en-US" sz="1400" dirty="0"/>
          </a:p>
        </p:txBody>
      </p:sp>
      <p:sp>
        <p:nvSpPr>
          <p:cNvPr id="11" name="Text 9"/>
          <p:cNvSpPr txBox="1"/>
          <p:nvPr/>
        </p:nvSpPr>
        <p:spPr>
          <a:xfrm>
            <a:off x="914400" y="3063240"/>
            <a:ext cx="2103120" cy="868680"/>
          </a:xfrm>
          <a:prstGeom prst="rect">
            <a:avLst/>
          </a:prstGeom>
          <a:noFill/>
          <a:ln/>
        </p:spPr>
        <p:txBody>
          <a:bodyPr wrap="square" lIns="0" tIns="0" rIns="0" bIns="0" rtlCol="0" anchor="t">
            <a:noAutofit/>
          </a:bodyPr>
          <a:lstStyle/>
          <a:p>
            <a:pPr marL="0" indent="0">
              <a:spcBef>
                <a:spcPts val="0"/>
              </a:spcBef>
              <a:spcAft>
                <a:spcPts val="0"/>
              </a:spcAft>
              <a:buNone/>
            </a:pPr>
            <a:r>
              <a:rPr lang="en-US" sz="1800" b="1" dirty="0">
                <a:solidFill>
                  <a:schemeClr val="tx2"/>
                </a:solidFill>
                <a:latin typeface="Cambria" pitchFamily="34" charset="0"/>
                <a:ea typeface="Cambria" pitchFamily="34" charset="-122"/>
                <a:cs typeface="Cambria" pitchFamily="34" charset="-120"/>
              </a:rPr>
              <a:t>Baseline</a:t>
            </a:r>
            <a:endParaRPr lang="en-US" sz="1700" dirty="0"/>
          </a:p>
        </p:txBody>
      </p:sp>
      <p:sp>
        <p:nvSpPr>
          <p:cNvPr id="12" name="Text 10"/>
          <p:cNvSpPr txBox="1"/>
          <p:nvPr/>
        </p:nvSpPr>
        <p:spPr>
          <a:xfrm>
            <a:off x="914400" y="3977640"/>
            <a:ext cx="2103120" cy="731520"/>
          </a:xfrm>
          <a:prstGeom prst="rect">
            <a:avLst/>
          </a:prstGeom>
          <a:noFill/>
          <a:ln/>
        </p:spPr>
        <p:txBody>
          <a:bodyPr wrap="square" lIns="0" tIns="0" rIns="0" bIns="0" rtlCol="0" anchor="t">
            <a:noAutofit/>
          </a:bodyPr>
          <a:lstStyle/>
          <a:p>
            <a:pPr marL="0" indent="0">
              <a:spcBef>
                <a:spcPts val="0"/>
              </a:spcBef>
              <a:spcAft>
                <a:spcPts val="0"/>
              </a:spcAft>
              <a:buNone/>
            </a:pPr>
            <a:r>
              <a:rPr lang="en-US" sz="1800" dirty="0">
                <a:solidFill>
                  <a:schemeClr val="tx1"/>
                </a:solidFill>
              </a:rPr>
              <a:t>Three separate agencies, as of today</a:t>
            </a:r>
            <a:endParaRPr lang="en-US" sz="1600" dirty="0"/>
          </a:p>
        </p:txBody>
      </p:sp>
      <p:sp>
        <p:nvSpPr>
          <p:cNvPr id="13" name="card">
            <a:extLst>
              <a:ext uri="{C183D7F6-B498-43B3-948B-1728B52AA6E4}">
                <adec:decorative xmlns:adec="http://schemas.microsoft.com/office/drawing/2017/decorative" val="1"/>
              </a:ext>
            </a:extLst>
          </p:cNvPr>
          <p:cNvSpPr/>
          <p:nvPr/>
        </p:nvSpPr>
        <p:spPr>
          <a:xfrm>
            <a:off x="3520440" y="2606040"/>
            <a:ext cx="2560320" cy="2148840"/>
          </a:xfrm>
          <a:prstGeom prst="roundRect">
            <a:avLst>
              <a:gd name="adj" fmla="val 3404"/>
            </a:avLst>
          </a:prstGeom>
          <a:solidFill>
            <a:schemeClr val="bg2"/>
          </a:solidFill>
          <a:ln/>
          <a:effectLst>
            <a:outerShdw blurRad="101600" dist="25400" dir="5400000" algn="bl" rotWithShape="0">
              <a:srgbClr val="000000">
                <a:alpha val="12000"/>
              </a:srgbClr>
            </a:outerShdw>
          </a:effectLst>
        </p:spPr>
        <p:txBody>
          <a:bodyPr/>
          <a:lstStyle/>
          <a:p>
            <a:endParaRPr lang="en-US"/>
          </a:p>
        </p:txBody>
      </p:sp>
      <p:sp>
        <p:nvSpPr>
          <p:cNvPr id="14" name="Text 12"/>
          <p:cNvSpPr txBox="1"/>
          <p:nvPr/>
        </p:nvSpPr>
        <p:spPr>
          <a:xfrm>
            <a:off x="3749040" y="2743200"/>
            <a:ext cx="2103120" cy="347472"/>
          </a:xfrm>
          <a:prstGeom prst="rect">
            <a:avLst/>
          </a:prstGeom>
          <a:noFill/>
          <a:ln/>
        </p:spPr>
        <p:txBody>
          <a:bodyPr wrap="square" lIns="0" tIns="0" rIns="0" bIns="0" rtlCol="0" anchor="t">
            <a:noAutofit/>
          </a:bodyPr>
          <a:lstStyle/>
          <a:p>
            <a:pPr marL="0" indent="0">
              <a:spcBef>
                <a:spcPts val="0"/>
              </a:spcBef>
              <a:spcAft>
                <a:spcPts val="0"/>
              </a:spcAft>
              <a:buNone/>
            </a:pPr>
            <a:r>
              <a:rPr lang="en-US" sz="1800" b="1" dirty="0">
                <a:solidFill>
                  <a:schemeClr val="accent1"/>
                </a:solidFill>
              </a:rPr>
              <a:t>Model 2</a:t>
            </a:r>
            <a:endParaRPr lang="en-US" sz="1400" dirty="0"/>
          </a:p>
        </p:txBody>
      </p:sp>
      <p:sp>
        <p:nvSpPr>
          <p:cNvPr id="15" name="Text 13"/>
          <p:cNvSpPr txBox="1"/>
          <p:nvPr/>
        </p:nvSpPr>
        <p:spPr>
          <a:xfrm>
            <a:off x="3749040" y="3063240"/>
            <a:ext cx="2103120" cy="868680"/>
          </a:xfrm>
          <a:prstGeom prst="rect">
            <a:avLst/>
          </a:prstGeom>
          <a:noFill/>
          <a:ln/>
        </p:spPr>
        <p:txBody>
          <a:bodyPr wrap="square" lIns="0" tIns="0" rIns="0" bIns="0" rtlCol="0" anchor="t">
            <a:noAutofit/>
          </a:bodyPr>
          <a:lstStyle/>
          <a:p>
            <a:pPr marL="0" indent="0">
              <a:spcBef>
                <a:spcPts val="0"/>
              </a:spcBef>
              <a:spcAft>
                <a:spcPts val="0"/>
              </a:spcAft>
              <a:buNone/>
            </a:pPr>
            <a:r>
              <a:rPr lang="en-US" sz="1800" b="1" dirty="0">
                <a:solidFill>
                  <a:schemeClr val="tx2"/>
                </a:solidFill>
                <a:latin typeface="Cambria" pitchFamily="34" charset="0"/>
                <a:ea typeface="Cambria" pitchFamily="34" charset="-122"/>
                <a:cs typeface="Cambria" pitchFamily="34" charset="-120"/>
              </a:rPr>
              <a:t>Regional Alignment</a:t>
            </a:r>
            <a:endParaRPr lang="en-US" sz="1700" dirty="0"/>
          </a:p>
        </p:txBody>
      </p:sp>
      <p:sp>
        <p:nvSpPr>
          <p:cNvPr id="16" name="Text 14"/>
          <p:cNvSpPr txBox="1"/>
          <p:nvPr/>
        </p:nvSpPr>
        <p:spPr>
          <a:xfrm>
            <a:off x="3749040" y="3977640"/>
            <a:ext cx="2103120" cy="731520"/>
          </a:xfrm>
          <a:prstGeom prst="rect">
            <a:avLst/>
          </a:prstGeom>
          <a:noFill/>
          <a:ln/>
        </p:spPr>
        <p:txBody>
          <a:bodyPr wrap="square" lIns="0" tIns="0" rIns="0" bIns="0" rtlCol="0" anchor="t">
            <a:noAutofit/>
          </a:bodyPr>
          <a:lstStyle/>
          <a:p>
            <a:pPr marL="0" indent="0">
              <a:spcBef>
                <a:spcPts val="0"/>
              </a:spcBef>
              <a:spcAft>
                <a:spcPts val="0"/>
              </a:spcAft>
              <a:buNone/>
            </a:pPr>
            <a:r>
              <a:rPr lang="en-US" sz="1800" dirty="0">
                <a:solidFill>
                  <a:schemeClr val="tx1"/>
                </a:solidFill>
              </a:rPr>
              <a:t>Three agencies under formal regional agreements</a:t>
            </a:r>
            <a:endParaRPr lang="en-US" sz="1600" dirty="0"/>
          </a:p>
        </p:txBody>
      </p:sp>
      <p:sp>
        <p:nvSpPr>
          <p:cNvPr id="17" name="card">
            <a:extLst>
              <a:ext uri="{C183D7F6-B498-43B3-948B-1728B52AA6E4}">
                <adec:decorative xmlns:adec="http://schemas.microsoft.com/office/drawing/2017/decorative" val="1"/>
              </a:ext>
            </a:extLst>
          </p:cNvPr>
          <p:cNvSpPr/>
          <p:nvPr/>
        </p:nvSpPr>
        <p:spPr>
          <a:xfrm>
            <a:off x="6355080" y="2606040"/>
            <a:ext cx="2560320" cy="2148840"/>
          </a:xfrm>
          <a:prstGeom prst="roundRect">
            <a:avLst>
              <a:gd name="adj" fmla="val 3404"/>
            </a:avLst>
          </a:prstGeom>
          <a:solidFill>
            <a:schemeClr val="bg2"/>
          </a:solidFill>
          <a:ln/>
          <a:effectLst>
            <a:outerShdw blurRad="101600" dist="25400" dir="5400000" algn="bl" rotWithShape="0">
              <a:srgbClr val="000000">
                <a:alpha val="12000"/>
              </a:srgbClr>
            </a:outerShdw>
          </a:effectLst>
        </p:spPr>
        <p:txBody>
          <a:bodyPr/>
          <a:lstStyle/>
          <a:p>
            <a:endParaRPr lang="en-US"/>
          </a:p>
        </p:txBody>
      </p:sp>
      <p:sp>
        <p:nvSpPr>
          <p:cNvPr id="18" name="Text 16"/>
          <p:cNvSpPr txBox="1"/>
          <p:nvPr/>
        </p:nvSpPr>
        <p:spPr>
          <a:xfrm>
            <a:off x="6583680" y="2743200"/>
            <a:ext cx="2103120" cy="347472"/>
          </a:xfrm>
          <a:prstGeom prst="rect">
            <a:avLst/>
          </a:prstGeom>
          <a:noFill/>
          <a:ln/>
        </p:spPr>
        <p:txBody>
          <a:bodyPr wrap="square" lIns="0" tIns="0" rIns="0" bIns="0" rtlCol="0" anchor="t">
            <a:noAutofit/>
          </a:bodyPr>
          <a:lstStyle/>
          <a:p>
            <a:pPr marL="0" indent="0">
              <a:spcBef>
                <a:spcPts val="0"/>
              </a:spcBef>
              <a:spcAft>
                <a:spcPts val="0"/>
              </a:spcAft>
              <a:buNone/>
            </a:pPr>
            <a:r>
              <a:rPr lang="en-US" sz="1800" b="1" dirty="0">
                <a:solidFill>
                  <a:schemeClr val="accent1"/>
                </a:solidFill>
              </a:rPr>
              <a:t>Model 3</a:t>
            </a:r>
            <a:endParaRPr lang="en-US" sz="1400" dirty="0"/>
          </a:p>
        </p:txBody>
      </p:sp>
      <p:sp>
        <p:nvSpPr>
          <p:cNvPr id="19" name="Text 17"/>
          <p:cNvSpPr txBox="1"/>
          <p:nvPr/>
        </p:nvSpPr>
        <p:spPr>
          <a:xfrm>
            <a:off x="6583680" y="3063240"/>
            <a:ext cx="2103120" cy="868680"/>
          </a:xfrm>
          <a:prstGeom prst="rect">
            <a:avLst/>
          </a:prstGeom>
          <a:noFill/>
          <a:ln/>
        </p:spPr>
        <p:txBody>
          <a:bodyPr wrap="square" lIns="0" tIns="0" rIns="0" bIns="0" rtlCol="0" anchor="t">
            <a:noAutofit/>
          </a:bodyPr>
          <a:lstStyle/>
          <a:p>
            <a:pPr marL="0" indent="0">
              <a:spcBef>
                <a:spcPts val="0"/>
              </a:spcBef>
              <a:spcAft>
                <a:spcPts val="0"/>
              </a:spcAft>
              <a:buNone/>
            </a:pPr>
            <a:r>
              <a:rPr lang="en-US" sz="1800" b="1" dirty="0">
                <a:solidFill>
                  <a:schemeClr val="tx2"/>
                </a:solidFill>
                <a:latin typeface="Cambria" pitchFamily="34" charset="0"/>
                <a:ea typeface="Cambria" pitchFamily="34" charset="-122"/>
                <a:cs typeface="Cambria" pitchFamily="34" charset="-120"/>
              </a:rPr>
              <a:t>General Improvement District</a:t>
            </a:r>
            <a:endParaRPr lang="en-US" sz="1700" dirty="0"/>
          </a:p>
        </p:txBody>
      </p:sp>
      <p:sp>
        <p:nvSpPr>
          <p:cNvPr id="20" name="Text 18"/>
          <p:cNvSpPr txBox="1"/>
          <p:nvPr/>
        </p:nvSpPr>
        <p:spPr>
          <a:xfrm>
            <a:off x="6583680" y="3977640"/>
            <a:ext cx="2103120" cy="731520"/>
          </a:xfrm>
          <a:prstGeom prst="rect">
            <a:avLst/>
          </a:prstGeom>
          <a:noFill/>
          <a:ln/>
        </p:spPr>
        <p:txBody>
          <a:bodyPr wrap="square" lIns="0" tIns="0" rIns="0" bIns="0" rtlCol="0" anchor="t">
            <a:noAutofit/>
          </a:bodyPr>
          <a:lstStyle/>
          <a:p>
            <a:pPr marL="0" indent="0">
              <a:spcBef>
                <a:spcPts val="0"/>
              </a:spcBef>
              <a:spcAft>
                <a:spcPts val="0"/>
              </a:spcAft>
              <a:buNone/>
            </a:pPr>
            <a:r>
              <a:rPr lang="en-US" sz="1800" dirty="0">
                <a:solidFill>
                  <a:schemeClr val="tx1"/>
                </a:solidFill>
              </a:rPr>
              <a:t>One district under NRS Chapter 318</a:t>
            </a:r>
            <a:endParaRPr lang="en-US" sz="1600" dirty="0"/>
          </a:p>
        </p:txBody>
      </p:sp>
      <p:sp>
        <p:nvSpPr>
          <p:cNvPr id="21" name="card">
            <a:extLst>
              <a:ext uri="{C183D7F6-B498-43B3-948B-1728B52AA6E4}">
                <adec:decorative xmlns:adec="http://schemas.microsoft.com/office/drawing/2017/decorative" val="1"/>
              </a:ext>
            </a:extLst>
          </p:cNvPr>
          <p:cNvSpPr/>
          <p:nvPr/>
        </p:nvSpPr>
        <p:spPr>
          <a:xfrm>
            <a:off x="9189720" y="2606040"/>
            <a:ext cx="2560320" cy="2148840"/>
          </a:xfrm>
          <a:prstGeom prst="roundRect">
            <a:avLst>
              <a:gd name="adj" fmla="val 3404"/>
            </a:avLst>
          </a:prstGeom>
          <a:solidFill>
            <a:schemeClr val="bg2"/>
          </a:solidFill>
          <a:ln/>
          <a:effectLst>
            <a:outerShdw blurRad="101600" dist="25400" dir="5400000" algn="bl" rotWithShape="0">
              <a:srgbClr val="000000">
                <a:alpha val="12000"/>
              </a:srgbClr>
            </a:outerShdw>
          </a:effectLst>
        </p:spPr>
        <p:txBody>
          <a:bodyPr/>
          <a:lstStyle/>
          <a:p>
            <a:endParaRPr lang="en-US"/>
          </a:p>
        </p:txBody>
      </p:sp>
      <p:sp>
        <p:nvSpPr>
          <p:cNvPr id="22" name="Text 20"/>
          <p:cNvSpPr txBox="1"/>
          <p:nvPr/>
        </p:nvSpPr>
        <p:spPr>
          <a:xfrm>
            <a:off x="9418320" y="2743200"/>
            <a:ext cx="2103120" cy="347472"/>
          </a:xfrm>
          <a:prstGeom prst="rect">
            <a:avLst/>
          </a:prstGeom>
          <a:noFill/>
          <a:ln/>
        </p:spPr>
        <p:txBody>
          <a:bodyPr wrap="square" lIns="0" tIns="0" rIns="0" bIns="0" rtlCol="0" anchor="t">
            <a:noAutofit/>
          </a:bodyPr>
          <a:lstStyle/>
          <a:p>
            <a:pPr marL="0" indent="0">
              <a:spcBef>
                <a:spcPts val="0"/>
              </a:spcBef>
              <a:spcAft>
                <a:spcPts val="0"/>
              </a:spcAft>
              <a:buNone/>
            </a:pPr>
            <a:r>
              <a:rPr lang="en-US" sz="1800" b="1" dirty="0">
                <a:solidFill>
                  <a:schemeClr val="accent1"/>
                </a:solidFill>
              </a:rPr>
              <a:t>Model 4</a:t>
            </a:r>
            <a:endParaRPr lang="en-US" sz="1400" dirty="0"/>
          </a:p>
        </p:txBody>
      </p:sp>
      <p:sp>
        <p:nvSpPr>
          <p:cNvPr id="23" name="Text 21"/>
          <p:cNvSpPr txBox="1"/>
          <p:nvPr/>
        </p:nvSpPr>
        <p:spPr>
          <a:xfrm>
            <a:off x="9418320" y="3063240"/>
            <a:ext cx="2103120" cy="868680"/>
          </a:xfrm>
          <a:prstGeom prst="rect">
            <a:avLst/>
          </a:prstGeom>
          <a:noFill/>
          <a:ln/>
        </p:spPr>
        <p:txBody>
          <a:bodyPr wrap="square" lIns="0" tIns="0" rIns="0" bIns="0" rtlCol="0" anchor="t">
            <a:noAutofit/>
          </a:bodyPr>
          <a:lstStyle/>
          <a:p>
            <a:pPr marL="0" indent="0">
              <a:spcBef>
                <a:spcPts val="0"/>
              </a:spcBef>
              <a:spcAft>
                <a:spcPts val="0"/>
              </a:spcAft>
              <a:buNone/>
            </a:pPr>
            <a:r>
              <a:rPr lang="en-US" sz="1800" b="1" dirty="0">
                <a:solidFill>
                  <a:schemeClr val="tx2"/>
                </a:solidFill>
                <a:latin typeface="Cambria" pitchFamily="34" charset="0"/>
                <a:ea typeface="Cambria" pitchFamily="34" charset="-122"/>
                <a:cs typeface="Cambria" pitchFamily="34" charset="-120"/>
              </a:rPr>
              <a:t>Regional Fire Authority</a:t>
            </a:r>
            <a:endParaRPr lang="en-US" sz="1700" dirty="0"/>
          </a:p>
        </p:txBody>
      </p:sp>
      <p:sp>
        <p:nvSpPr>
          <p:cNvPr id="24" name="Text 22"/>
          <p:cNvSpPr txBox="1"/>
          <p:nvPr/>
        </p:nvSpPr>
        <p:spPr>
          <a:xfrm>
            <a:off x="9418320" y="3977640"/>
            <a:ext cx="2103120" cy="731520"/>
          </a:xfrm>
          <a:prstGeom prst="rect">
            <a:avLst/>
          </a:prstGeom>
          <a:noFill/>
          <a:ln/>
        </p:spPr>
        <p:txBody>
          <a:bodyPr wrap="square" lIns="0" tIns="0" rIns="0" bIns="0" rtlCol="0" anchor="t">
            <a:noAutofit/>
          </a:bodyPr>
          <a:lstStyle/>
          <a:p>
            <a:pPr marL="0" indent="0">
              <a:spcBef>
                <a:spcPts val="0"/>
              </a:spcBef>
              <a:spcAft>
                <a:spcPts val="0"/>
              </a:spcAft>
              <a:buNone/>
            </a:pPr>
            <a:r>
              <a:rPr lang="en-US" sz="1800" dirty="0">
                <a:solidFill>
                  <a:schemeClr val="tx1"/>
                </a:solidFill>
              </a:rPr>
              <a:t>One authority created by state legislation</a:t>
            </a:r>
            <a:endParaRPr lang="en-US" sz="1600" dirty="0"/>
          </a:p>
        </p:txBody>
      </p:sp>
      <p:sp>
        <p:nvSpPr>
          <p:cNvPr id="25" name="Shape 23">
            <a:extLst>
              <a:ext uri="{C183D7F6-B498-43B3-948B-1728B52AA6E4}">
                <adec:decorative xmlns:adec="http://schemas.microsoft.com/office/drawing/2017/decorative" val="1"/>
              </a:ext>
            </a:extLst>
          </p:cNvPr>
          <p:cNvSpPr/>
          <p:nvPr/>
        </p:nvSpPr>
        <p:spPr>
          <a:xfrm>
            <a:off x="685800" y="5029200"/>
            <a:ext cx="11064240" cy="0"/>
          </a:xfrm>
          <a:prstGeom prst="line">
            <a:avLst/>
          </a:prstGeom>
          <a:noFill/>
          <a:ln w="25400">
            <a:solidFill>
              <a:schemeClr val="accent4"/>
            </a:solidFill>
            <a:prstDash val="solid"/>
            <a:headEnd type="triangle"/>
            <a:tailEnd type="triangle"/>
          </a:ln>
        </p:spPr>
        <p:txBody>
          <a:bodyPr/>
          <a:lstStyle/>
          <a:p>
            <a:endParaRPr lang="en-US"/>
          </a:p>
        </p:txBody>
      </p:sp>
      <p:sp>
        <p:nvSpPr>
          <p:cNvPr id="26" name="Text 24"/>
          <p:cNvSpPr txBox="1"/>
          <p:nvPr/>
        </p:nvSpPr>
        <p:spPr>
          <a:xfrm>
            <a:off x="685800" y="5120640"/>
            <a:ext cx="2743200" cy="347472"/>
          </a:xfrm>
          <a:prstGeom prst="rect">
            <a:avLst/>
          </a:prstGeom>
          <a:noFill/>
          <a:ln/>
        </p:spPr>
        <p:txBody>
          <a:bodyPr wrap="square" lIns="0" tIns="0" rIns="0" bIns="0" rtlCol="0" anchor="t">
            <a:noAutofit/>
          </a:bodyPr>
          <a:lstStyle/>
          <a:p>
            <a:pPr marL="0" indent="0">
              <a:spcBef>
                <a:spcPts val="0"/>
              </a:spcBef>
              <a:spcAft>
                <a:spcPts val="0"/>
              </a:spcAft>
              <a:buNone/>
            </a:pPr>
            <a:r>
              <a:rPr lang="en-US" sz="1800" dirty="0">
                <a:solidFill>
                  <a:schemeClr val="accent4"/>
                </a:solidFill>
              </a:rPr>
              <a:t>More coordination</a:t>
            </a:r>
            <a:endParaRPr lang="en-US" sz="1600" dirty="0"/>
          </a:p>
        </p:txBody>
      </p:sp>
      <p:sp>
        <p:nvSpPr>
          <p:cNvPr id="27" name="Text 25"/>
          <p:cNvSpPr txBox="1"/>
          <p:nvPr/>
        </p:nvSpPr>
        <p:spPr>
          <a:xfrm>
            <a:off x="9006840" y="5120640"/>
            <a:ext cx="2743200" cy="347472"/>
          </a:xfrm>
          <a:prstGeom prst="rect">
            <a:avLst/>
          </a:prstGeom>
          <a:noFill/>
          <a:ln/>
        </p:spPr>
        <p:txBody>
          <a:bodyPr wrap="square" lIns="0" tIns="0" rIns="0" bIns="0" rtlCol="0" anchor="t">
            <a:noAutofit/>
          </a:bodyPr>
          <a:lstStyle/>
          <a:p>
            <a:pPr marL="0" indent="0" algn="r">
              <a:spcBef>
                <a:spcPts val="0"/>
              </a:spcBef>
              <a:spcAft>
                <a:spcPts val="0"/>
              </a:spcAft>
              <a:buNone/>
            </a:pPr>
            <a:r>
              <a:rPr lang="en-US" sz="1800" dirty="0">
                <a:solidFill>
                  <a:schemeClr val="accent4"/>
                </a:solidFill>
              </a:rPr>
              <a:t>More consolidation</a:t>
            </a:r>
            <a:endParaRPr lang="en-US" sz="1600" dirty="0"/>
          </a:p>
        </p:txBody>
      </p:sp>
      <p:sp>
        <p:nvSpPr>
          <p:cNvPr id="28" name="Text 26"/>
          <p:cNvSpPr txBox="1"/>
          <p:nvPr/>
        </p:nvSpPr>
        <p:spPr>
          <a:xfrm>
            <a:off x="548640" y="5623560"/>
            <a:ext cx="11094415" cy="457200"/>
          </a:xfrm>
          <a:prstGeom prst="rect">
            <a:avLst/>
          </a:prstGeom>
          <a:noFill/>
          <a:ln/>
        </p:spPr>
        <p:txBody>
          <a:bodyPr wrap="square" lIns="0" tIns="0" rIns="0" bIns="0" rtlCol="0" anchor="t">
            <a:noAutofit/>
          </a:bodyPr>
          <a:lstStyle/>
          <a:p>
            <a:pPr marL="0" indent="0">
              <a:spcBef>
                <a:spcPts val="0"/>
              </a:spcBef>
              <a:spcAft>
                <a:spcPts val="0"/>
              </a:spcAft>
              <a:buNone/>
            </a:pPr>
            <a:r>
              <a:rPr lang="en-US" sz="1800" b="1" dirty="0">
                <a:solidFill>
                  <a:schemeClr val="tx2"/>
                </a:solidFill>
              </a:rPr>
              <a:t>The models differ in who governs, who employs the workforce, how resources are managed, and how the service is funded.</a:t>
            </a:r>
            <a:endParaRPr lang="en-US" dirty="0"/>
          </a:p>
        </p:txBody>
      </p:sp>
      <p:sp>
        <p:nvSpPr>
          <p:cNvPr id="29" name="Slide number"/>
          <p:cNvSpPr txBox="1"/>
          <p:nvPr/>
        </p:nvSpPr>
        <p:spPr>
          <a:xfrm>
            <a:off x="11475720" y="6492240"/>
            <a:ext cx="411480" cy="246888"/>
          </a:xfrm>
          <a:prstGeom prst="rect">
            <a:avLst/>
          </a:prstGeom>
          <a:noFill/>
        </p:spPr>
        <p:txBody>
          <a:bodyPr wrap="square" lIns="0" tIns="0" rIns="0" bIns="0"/>
          <a:lstStyle/>
          <a:p>
            <a:pPr algn="ctr">
              <a:spcAft>
                <a:spcPts val="0"/>
              </a:spcAft>
            </a:pPr>
            <a:r>
              <a:rPr lang="en-US" sz="1200" b="0">
                <a:solidFill>
                  <a:srgbClr val="48606B"/>
                </a:solidFill>
                <a:latin typeface="Calibri"/>
              </a:rPr>
              <a:t>27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3" name="Slide title: Model 1: Baseline Three-Agency Operation"/>
          <p:cNvSpPr>
            <a:spLocks noGrp="1"/>
          </p:cNvSpPr>
          <p:nvPr>
            <p:ph type="title"/>
          </p:nvPr>
        </p:nvSpPr>
        <p:spPr>
          <a:xfrm>
            <a:off x="548640" y="621792"/>
            <a:ext cx="11094415" cy="731520"/>
          </a:xfrm>
          <a:prstGeom prst="rect">
            <a:avLst/>
          </a:prstGeom>
          <a:noFill/>
          <a:ln/>
        </p:spPr>
        <p:txBody>
          <a:bodyPr wrap="square" lIns="0" tIns="0" rIns="0" bIns="0" rtlCol="0" anchor="t">
            <a:noAutofit/>
          </a:bodyPr>
          <a:lstStyle/>
          <a:p>
            <a:pPr marL="0" indent="0" algn="l">
              <a:spcBef>
                <a:spcPts val="0"/>
              </a:spcBef>
              <a:spcAft>
                <a:spcPts val="0"/>
              </a:spcAft>
              <a:buNone/>
            </a:pPr>
            <a:r>
              <a:rPr lang="en-US" sz="3000" b="1" dirty="0">
                <a:solidFill>
                  <a:schemeClr val="tx2"/>
                </a:solidFill>
                <a:latin typeface="Cambria"/>
              </a:rPr>
              <a:t>Model 1: Baseline Three-Agency Operation</a:t>
            </a:r>
            <a:endParaRPr lang="en-US" sz="3000" dirty="0"/>
          </a:p>
        </p:txBody>
      </p:sp>
      <p:sp>
        <p:nvSpPr>
          <p:cNvPr id="2" name="Text 0"/>
          <p:cNvSpPr>
            <a:spLocks noGrp="1"/>
          </p:cNvSpPr>
          <p:nvPr>
            <p:ph type="body" idx="100" hasCustomPrompt="1"/>
          </p:nvPr>
        </p:nvSpPr>
        <p:spPr>
          <a:xfrm>
            <a:off x="548640" y="274320"/>
            <a:ext cx="11094415" cy="347472"/>
          </a:xfrm>
          <a:prstGeom prst="rect">
            <a:avLst/>
          </a:prstGeom>
          <a:noFill/>
          <a:ln/>
        </p:spPr>
        <p:txBody>
          <a:bodyPr wrap="square" lIns="0" tIns="0" rIns="0" bIns="0" rtlCol="0" anchor="ctr">
            <a:noAutofit/>
          </a:bodyPr>
          <a:lstStyle/>
          <a:p>
            <a:pPr>
              <a:spcBef>
                <a:spcPts val="0"/>
              </a:spcBef>
              <a:spcAft>
                <a:spcPts val="0"/>
              </a:spcAft>
            </a:pPr>
            <a:r>
              <a:rPr lang="en-US" sz="1600" b="1" dirty="0">
                <a:solidFill>
                  <a:schemeClr val="accent1"/>
                </a:solidFill>
              </a:rPr>
              <a:t>GOVERNMENTAL OPTIONS  |  WHO WILL BE RESPONSIBLE?</a:t>
            </a:r>
            <a:endParaRPr lang="en-US" sz="1400" dirty="0"/>
          </a:p>
        </p:txBody>
      </p:sp>
      <p:sp>
        <p:nvSpPr>
          <p:cNvPr id="4" name="model card">
            <a:extLst>
              <a:ext uri="{C183D7F6-B498-43B3-948B-1728B52AA6E4}">
                <adec:decorative xmlns:adec="http://schemas.microsoft.com/office/drawing/2017/decorative" val="1"/>
              </a:ext>
            </a:extLst>
          </p:cNvPr>
          <p:cNvSpPr/>
          <p:nvPr/>
        </p:nvSpPr>
        <p:spPr>
          <a:xfrm>
            <a:off x="548640" y="1554480"/>
            <a:ext cx="3657600" cy="4526280"/>
          </a:xfrm>
          <a:prstGeom prst="roundRect">
            <a:avLst>
              <a:gd name="adj" fmla="val 2000"/>
            </a:avLst>
          </a:prstGeom>
          <a:solidFill>
            <a:schemeClr val="tx2"/>
          </a:solidFill>
          <a:ln/>
        </p:spPr>
        <p:txBody>
          <a:bodyPr/>
          <a:lstStyle/>
          <a:p>
            <a:endParaRPr lang="en-US"/>
          </a:p>
        </p:txBody>
      </p:sp>
      <p:sp>
        <p:nvSpPr>
          <p:cNvPr id="5" name="Text 3"/>
          <p:cNvSpPr txBox="1"/>
          <p:nvPr/>
        </p:nvSpPr>
        <p:spPr>
          <a:xfrm>
            <a:off x="868680" y="1737360"/>
            <a:ext cx="1371600" cy="1097280"/>
          </a:xfrm>
          <a:prstGeom prst="rect">
            <a:avLst/>
          </a:prstGeom>
          <a:noFill/>
          <a:ln/>
        </p:spPr>
        <p:txBody>
          <a:bodyPr wrap="square" lIns="0" tIns="0" rIns="0" bIns="0" rtlCol="0" anchor="t">
            <a:noAutofit/>
          </a:bodyPr>
          <a:lstStyle/>
          <a:p>
            <a:pPr marL="0" indent="0">
              <a:spcBef>
                <a:spcPts val="0"/>
              </a:spcBef>
              <a:spcAft>
                <a:spcPts val="0"/>
              </a:spcAft>
              <a:buNone/>
            </a:pPr>
            <a:r>
              <a:rPr lang="en-US" sz="7200" b="1" dirty="0">
                <a:solidFill>
                  <a:schemeClr val="accent3"/>
                </a:solidFill>
                <a:latin typeface="Cambria" pitchFamily="34" charset="0"/>
                <a:ea typeface="Cambria" pitchFamily="34" charset="-122"/>
                <a:cs typeface="Cambria" pitchFamily="34" charset="-120"/>
              </a:rPr>
              <a:t>1</a:t>
            </a:r>
            <a:endParaRPr lang="en-US" sz="7200" dirty="0"/>
          </a:p>
        </p:txBody>
      </p:sp>
      <p:sp>
        <p:nvSpPr>
          <p:cNvPr id="6" name="Text 4"/>
          <p:cNvSpPr txBox="1"/>
          <p:nvPr/>
        </p:nvSpPr>
        <p:spPr>
          <a:xfrm>
            <a:off x="868680" y="2880360"/>
            <a:ext cx="3017520" cy="347472"/>
          </a:xfrm>
          <a:prstGeom prst="rect">
            <a:avLst/>
          </a:prstGeom>
          <a:noFill/>
          <a:ln/>
        </p:spPr>
        <p:txBody>
          <a:bodyPr wrap="square" lIns="0" tIns="0" rIns="0" bIns="0" rtlCol="0" anchor="t">
            <a:noAutofit/>
          </a:bodyPr>
          <a:lstStyle/>
          <a:p>
            <a:pPr marL="0" indent="0">
              <a:spcBef>
                <a:spcPts val="0"/>
              </a:spcBef>
              <a:spcAft>
                <a:spcPts val="0"/>
              </a:spcAft>
              <a:buNone/>
            </a:pPr>
            <a:r>
              <a:rPr lang="en-US" sz="1800" b="1" dirty="0">
                <a:solidFill>
                  <a:schemeClr val="accent3"/>
                </a:solidFill>
              </a:rPr>
              <a:t>CONTINUATION OF TODAY</a:t>
            </a:r>
            <a:endParaRPr lang="en-US" sz="1400" dirty="0"/>
          </a:p>
        </p:txBody>
      </p:sp>
      <p:sp>
        <p:nvSpPr>
          <p:cNvPr id="7" name="Text 5"/>
          <p:cNvSpPr txBox="1"/>
          <p:nvPr/>
        </p:nvSpPr>
        <p:spPr>
          <a:xfrm>
            <a:off x="868680" y="3246120"/>
            <a:ext cx="3017520" cy="1463040"/>
          </a:xfrm>
          <a:prstGeom prst="rect">
            <a:avLst/>
          </a:prstGeom>
          <a:noFill/>
          <a:ln/>
        </p:spPr>
        <p:txBody>
          <a:bodyPr wrap="square" lIns="0" tIns="0" rIns="0" bIns="0" rtlCol="0" anchor="t">
            <a:noAutofit/>
          </a:bodyPr>
          <a:lstStyle/>
          <a:p>
            <a:pPr marL="0" indent="0">
              <a:spcBef>
                <a:spcPts val="0"/>
              </a:spcBef>
              <a:spcAft>
                <a:spcPts val="0"/>
              </a:spcAft>
              <a:buNone/>
            </a:pPr>
            <a:r>
              <a:rPr lang="en-US" sz="1800" dirty="0">
                <a:solidFill>
                  <a:schemeClr val="bg1"/>
                </a:solidFill>
              </a:rPr>
              <a:t>Reno, Sparks, and TMFPD stay separate, each with its own governing body, budget, employees, and assets.</a:t>
            </a:r>
            <a:endParaRPr lang="en-US" sz="1600" dirty="0"/>
          </a:p>
        </p:txBody>
      </p:sp>
      <p:sp>
        <p:nvSpPr>
          <p:cNvPr id="8" name="status badge">
            <a:extLst>
              <a:ext uri="{C183D7F6-B498-43B3-948B-1728B52AA6E4}">
                <adec:decorative xmlns:adec="http://schemas.microsoft.com/office/drawing/2017/decorative" val="1"/>
              </a:ext>
            </a:extLst>
          </p:cNvPr>
          <p:cNvSpPr/>
          <p:nvPr/>
        </p:nvSpPr>
        <p:spPr>
          <a:xfrm>
            <a:off x="868680" y="5120640"/>
            <a:ext cx="3017520" cy="685800"/>
          </a:xfrm>
          <a:prstGeom prst="roundRect">
            <a:avLst>
              <a:gd name="adj" fmla="val 10667"/>
            </a:avLst>
          </a:prstGeom>
          <a:solidFill>
            <a:schemeClr val="accent4"/>
          </a:solidFill>
          <a:ln/>
        </p:spPr>
        <p:txBody>
          <a:bodyPr/>
          <a:lstStyle/>
          <a:p>
            <a:endParaRPr lang="en-US"/>
          </a:p>
        </p:txBody>
      </p:sp>
      <p:sp>
        <p:nvSpPr>
          <p:cNvPr id="9" name="Text 7"/>
          <p:cNvSpPr txBox="1"/>
          <p:nvPr/>
        </p:nvSpPr>
        <p:spPr>
          <a:xfrm>
            <a:off x="1005840" y="5120640"/>
            <a:ext cx="2743200" cy="685800"/>
          </a:xfrm>
          <a:prstGeom prst="rect">
            <a:avLst/>
          </a:prstGeom>
          <a:noFill/>
          <a:ln/>
        </p:spPr>
        <p:txBody>
          <a:bodyPr wrap="square" lIns="0" tIns="0" rIns="0" bIns="0" rtlCol="0" anchor="ctr">
            <a:noAutofit/>
          </a:bodyPr>
          <a:lstStyle/>
          <a:p>
            <a:pPr marL="0" indent="0" algn="ctr">
              <a:spcBef>
                <a:spcPts val="0"/>
              </a:spcBef>
              <a:spcAft>
                <a:spcPts val="0"/>
              </a:spcAft>
              <a:buNone/>
            </a:pPr>
            <a:r>
              <a:rPr lang="en-US" sz="1800" b="1" dirty="0">
                <a:solidFill>
                  <a:schemeClr val="bg1"/>
                </a:solidFill>
              </a:rPr>
              <a:t>Reference point, not cost-free</a:t>
            </a:r>
            <a:endParaRPr lang="en-US" sz="1600" dirty="0"/>
          </a:p>
        </p:txBody>
      </p:sp>
      <p:sp>
        <p:nvSpPr>
          <p:cNvPr id="10" name="card">
            <a:extLst>
              <a:ext uri="{C183D7F6-B498-43B3-948B-1728B52AA6E4}">
                <adec:decorative xmlns:adec="http://schemas.microsoft.com/office/drawing/2017/decorative" val="1"/>
              </a:ext>
            </a:extLst>
          </p:cNvPr>
          <p:cNvSpPr/>
          <p:nvPr/>
        </p:nvSpPr>
        <p:spPr>
          <a:xfrm>
            <a:off x="4480560" y="1554480"/>
            <a:ext cx="7162495" cy="2148840"/>
          </a:xfrm>
          <a:prstGeom prst="roundRect">
            <a:avLst>
              <a:gd name="adj" fmla="val 3404"/>
            </a:avLst>
          </a:prstGeom>
          <a:solidFill>
            <a:schemeClr val="bg2"/>
          </a:solidFill>
          <a:ln/>
        </p:spPr>
        <p:txBody>
          <a:bodyPr/>
          <a:lstStyle/>
          <a:p>
            <a:endParaRPr lang="en-US"/>
          </a:p>
        </p:txBody>
      </p:sp>
      <p:sp>
        <p:nvSpPr>
          <p:cNvPr id="11" name="card">
            <a:extLst>
              <a:ext uri="{C183D7F6-B498-43B3-948B-1728B52AA6E4}">
                <adec:decorative xmlns:adec="http://schemas.microsoft.com/office/drawing/2017/decorative" val="1"/>
              </a:ext>
            </a:extLst>
          </p:cNvPr>
          <p:cNvSpPr/>
          <p:nvPr/>
        </p:nvSpPr>
        <p:spPr>
          <a:xfrm>
            <a:off x="4480560" y="3931920"/>
            <a:ext cx="7162495" cy="2148840"/>
          </a:xfrm>
          <a:prstGeom prst="roundRect">
            <a:avLst>
              <a:gd name="adj" fmla="val 3404"/>
            </a:avLst>
          </a:prstGeom>
          <a:solidFill>
            <a:schemeClr val="bg2"/>
          </a:solidFill>
          <a:ln/>
        </p:spPr>
        <p:txBody>
          <a:bodyPr/>
          <a:lstStyle/>
          <a:p>
            <a:endParaRPr lang="en-US"/>
          </a:p>
        </p:txBody>
      </p:sp>
      <p:sp>
        <p:nvSpPr>
          <p:cNvPr id="12" name="icon circle">
            <a:extLst>
              <a:ext uri="{C183D7F6-B498-43B3-948B-1728B52AA6E4}">
                <adec:decorative xmlns:adec="http://schemas.microsoft.com/office/drawing/2017/decorative" val="1"/>
              </a:ext>
            </a:extLst>
          </p:cNvPr>
          <p:cNvSpPr/>
          <p:nvPr/>
        </p:nvSpPr>
        <p:spPr>
          <a:xfrm>
            <a:off x="4754880" y="1737360"/>
            <a:ext cx="548640" cy="548640"/>
          </a:xfrm>
          <a:prstGeom prst="ellipse">
            <a:avLst/>
          </a:prstGeom>
          <a:solidFill>
            <a:schemeClr val="accent6"/>
          </a:solidFill>
          <a:ln/>
        </p:spPr>
        <p:txBody>
          <a:bodyPr/>
          <a:lstStyle/>
          <a:p>
            <a:endParaRPr lang="en-US"/>
          </a:p>
        </p:txBody>
      </p:sp>
      <p:pic>
        <p:nvPicPr>
          <p:cNvPr id="13" name="Image 0">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897526" y="1880006"/>
            <a:ext cx="263347" cy="263347"/>
          </a:xfrm>
          <a:prstGeom prst="rect">
            <a:avLst/>
          </a:prstGeom>
        </p:spPr>
      </p:pic>
      <p:sp>
        <p:nvSpPr>
          <p:cNvPr id="14" name="Text 11"/>
          <p:cNvSpPr txBox="1"/>
          <p:nvPr/>
        </p:nvSpPr>
        <p:spPr>
          <a:xfrm>
            <a:off x="5440680" y="1737360"/>
            <a:ext cx="3657600" cy="548640"/>
          </a:xfrm>
          <a:prstGeom prst="rect">
            <a:avLst/>
          </a:prstGeom>
          <a:noFill/>
          <a:ln/>
        </p:spPr>
        <p:txBody>
          <a:bodyPr wrap="square" lIns="0" tIns="0" rIns="0" bIns="0" rtlCol="0" anchor="ctr">
            <a:noAutofit/>
          </a:bodyPr>
          <a:lstStyle/>
          <a:p>
            <a:pPr marL="0" indent="0">
              <a:spcBef>
                <a:spcPts val="0"/>
              </a:spcBef>
              <a:spcAft>
                <a:spcPts val="0"/>
              </a:spcAft>
              <a:buNone/>
            </a:pPr>
            <a:r>
              <a:rPr lang="en-US" sz="1800" b="1" dirty="0">
                <a:solidFill>
                  <a:schemeClr val="tx2"/>
                </a:solidFill>
                <a:latin typeface="Cambria" pitchFamily="34" charset="0"/>
                <a:ea typeface="Cambria" pitchFamily="34" charset="-122"/>
                <a:cs typeface="Cambria" pitchFamily="34" charset="-120"/>
              </a:rPr>
              <a:t>Advantages</a:t>
            </a:r>
            <a:endParaRPr lang="en-US" sz="1800" dirty="0"/>
          </a:p>
        </p:txBody>
      </p:sp>
      <p:sp>
        <p:nvSpPr>
          <p:cNvPr id="15" name="Text 12"/>
          <p:cNvSpPr txBox="1"/>
          <p:nvPr/>
        </p:nvSpPr>
        <p:spPr>
          <a:xfrm>
            <a:off x="4754880" y="2377440"/>
            <a:ext cx="6613855" cy="1234440"/>
          </a:xfrm>
          <a:prstGeom prst="rect">
            <a:avLst/>
          </a:prstGeom>
          <a:noFill/>
          <a:ln/>
        </p:spPr>
        <p:txBody>
          <a:bodyPr wrap="square" lIns="0" tIns="0" rIns="0" bIns="0" rtlCol="0" anchor="t">
            <a:noAutofit/>
          </a:bodyPr>
          <a:lstStyle/>
          <a:p>
            <a:pPr marL="203200" indent="-203200">
              <a:spcBef>
                <a:spcPts val="0"/>
              </a:spcBef>
              <a:spcAft>
                <a:spcPts val="300"/>
              </a:spcAft>
              <a:buSzPct val="100000"/>
              <a:buChar char="•"/>
            </a:pPr>
            <a:r>
              <a:rPr lang="en-US" sz="1800" dirty="0">
                <a:solidFill>
                  <a:schemeClr val="tx1"/>
                </a:solidFill>
              </a:rPr>
              <a:t>Continuity and direct local control</a:t>
            </a:r>
            <a:endParaRPr lang="en-US" sz="1600" dirty="0"/>
          </a:p>
          <a:p>
            <a:pPr marL="203200" indent="-203200">
              <a:spcBef>
                <a:spcPts val="0"/>
              </a:spcBef>
              <a:spcAft>
                <a:spcPts val="300"/>
              </a:spcAft>
              <a:buSzPct val="100000"/>
              <a:buChar char="•"/>
            </a:pPr>
            <a:r>
              <a:rPr lang="en-US" sz="1800" dirty="0">
                <a:solidFill>
                  <a:schemeClr val="tx1"/>
                </a:solidFill>
              </a:rPr>
              <a:t>No cost or disruption of creating a new organization</a:t>
            </a:r>
            <a:endParaRPr lang="en-US" sz="1600" dirty="0"/>
          </a:p>
          <a:p>
            <a:pPr marL="203200" indent="-203200">
              <a:spcBef>
                <a:spcPts val="0"/>
              </a:spcBef>
              <a:spcAft>
                <a:spcPts val="300"/>
              </a:spcAft>
              <a:buSzPct val="100000"/>
              <a:buChar char="•"/>
            </a:pPr>
            <a:r>
              <a:rPr lang="en-US" sz="1800" dirty="0">
                <a:solidFill>
                  <a:schemeClr val="tx1"/>
                </a:solidFill>
              </a:rPr>
              <a:t>Established channels for residents to work directly with their city or district</a:t>
            </a:r>
            <a:endParaRPr lang="en-US" sz="1600" dirty="0"/>
          </a:p>
        </p:txBody>
      </p:sp>
      <p:sp>
        <p:nvSpPr>
          <p:cNvPr id="16" name="icon circle">
            <a:extLst>
              <a:ext uri="{C183D7F6-B498-43B3-948B-1728B52AA6E4}">
                <adec:decorative xmlns:adec="http://schemas.microsoft.com/office/drawing/2017/decorative" val="1"/>
              </a:ext>
            </a:extLst>
          </p:cNvPr>
          <p:cNvSpPr/>
          <p:nvPr/>
        </p:nvSpPr>
        <p:spPr>
          <a:xfrm>
            <a:off x="4754880" y="4114800"/>
            <a:ext cx="548640" cy="548640"/>
          </a:xfrm>
          <a:prstGeom prst="ellipse">
            <a:avLst/>
          </a:prstGeom>
          <a:solidFill>
            <a:schemeClr val="accent1"/>
          </a:solidFill>
          <a:ln/>
        </p:spPr>
        <p:txBody>
          <a:bodyPr/>
          <a:lstStyle/>
          <a:p>
            <a:endParaRPr lang="en-US"/>
          </a:p>
        </p:txBody>
      </p:sp>
      <p:pic>
        <p:nvPicPr>
          <p:cNvPr id="17" name="Image 1">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897526" y="4257446"/>
            <a:ext cx="263347" cy="263347"/>
          </a:xfrm>
          <a:prstGeom prst="rect">
            <a:avLst/>
          </a:prstGeom>
        </p:spPr>
      </p:pic>
      <p:sp>
        <p:nvSpPr>
          <p:cNvPr id="18" name="Text 14"/>
          <p:cNvSpPr txBox="1"/>
          <p:nvPr/>
        </p:nvSpPr>
        <p:spPr>
          <a:xfrm>
            <a:off x="5440680" y="4114800"/>
            <a:ext cx="3657600" cy="548640"/>
          </a:xfrm>
          <a:prstGeom prst="rect">
            <a:avLst/>
          </a:prstGeom>
          <a:noFill/>
          <a:ln/>
        </p:spPr>
        <p:txBody>
          <a:bodyPr wrap="square" lIns="0" tIns="0" rIns="0" bIns="0" rtlCol="0" anchor="ctr">
            <a:noAutofit/>
          </a:bodyPr>
          <a:lstStyle/>
          <a:p>
            <a:pPr marL="0" indent="0">
              <a:spcBef>
                <a:spcPts val="0"/>
              </a:spcBef>
              <a:spcAft>
                <a:spcPts val="0"/>
              </a:spcAft>
              <a:buNone/>
            </a:pPr>
            <a:r>
              <a:rPr lang="en-US" sz="1800" b="1" dirty="0">
                <a:solidFill>
                  <a:schemeClr val="tx2"/>
                </a:solidFill>
                <a:latin typeface="Cambria" pitchFamily="34" charset="0"/>
                <a:ea typeface="Cambria" pitchFamily="34" charset="-122"/>
                <a:cs typeface="Cambria" pitchFamily="34" charset="-120"/>
              </a:rPr>
              <a:t>Disadvantages</a:t>
            </a:r>
            <a:endParaRPr lang="en-US" sz="1800" dirty="0"/>
          </a:p>
        </p:txBody>
      </p:sp>
      <p:sp>
        <p:nvSpPr>
          <p:cNvPr id="19" name="Text 15"/>
          <p:cNvSpPr txBox="1"/>
          <p:nvPr/>
        </p:nvSpPr>
        <p:spPr>
          <a:xfrm>
            <a:off x="4754880" y="4754880"/>
            <a:ext cx="6613855" cy="1234440"/>
          </a:xfrm>
          <a:prstGeom prst="rect">
            <a:avLst/>
          </a:prstGeom>
          <a:noFill/>
          <a:ln/>
        </p:spPr>
        <p:txBody>
          <a:bodyPr wrap="square" lIns="0" tIns="0" rIns="0" bIns="0" rtlCol="0" anchor="t">
            <a:noAutofit/>
          </a:bodyPr>
          <a:lstStyle/>
          <a:p>
            <a:pPr marL="203200" indent="-203200">
              <a:spcBef>
                <a:spcPts val="0"/>
              </a:spcBef>
              <a:spcAft>
                <a:spcPts val="300"/>
              </a:spcAft>
              <a:buSzPct val="100000"/>
              <a:buChar char="•"/>
            </a:pPr>
            <a:r>
              <a:rPr lang="en-US" sz="1800" dirty="0">
                <a:solidFill>
                  <a:schemeClr val="tx1"/>
                </a:solidFill>
              </a:rPr>
              <a:t>Regional decisions stay divided among separate organizations</a:t>
            </a:r>
            <a:endParaRPr lang="en-US" sz="1600" dirty="0"/>
          </a:p>
          <a:p>
            <a:pPr marL="203200" indent="-203200">
              <a:spcBef>
                <a:spcPts val="0"/>
              </a:spcBef>
              <a:spcAft>
                <a:spcPts val="300"/>
              </a:spcAft>
              <a:buSzPct val="100000"/>
              <a:buChar char="•"/>
            </a:pPr>
            <a:r>
              <a:rPr lang="en-US" sz="1800" dirty="0">
                <a:solidFill>
                  <a:schemeClr val="tx1"/>
                </a:solidFill>
              </a:rPr>
              <a:t>Existing agreements do not provide a comprehensive regional service and funding framework</a:t>
            </a:r>
          </a:p>
          <a:p>
            <a:pPr marL="203200" indent="-203200">
              <a:spcBef>
                <a:spcPts val="0"/>
              </a:spcBef>
              <a:spcAft>
                <a:spcPts val="300"/>
              </a:spcAft>
              <a:buSzPct val="100000"/>
              <a:buChar char="•"/>
            </a:pPr>
            <a:r>
              <a:rPr lang="en-US" sz="1800" dirty="0">
                <a:solidFill>
                  <a:schemeClr val="tx1"/>
                </a:solidFill>
              </a:rPr>
              <a:t>Does not resolve the financial outlook</a:t>
            </a:r>
          </a:p>
        </p:txBody>
      </p:sp>
      <p:sp>
        <p:nvSpPr>
          <p:cNvPr id="20" name="Slide number"/>
          <p:cNvSpPr txBox="1"/>
          <p:nvPr/>
        </p:nvSpPr>
        <p:spPr>
          <a:xfrm>
            <a:off x="11475720" y="6492240"/>
            <a:ext cx="411480" cy="246888"/>
          </a:xfrm>
          <a:prstGeom prst="rect">
            <a:avLst/>
          </a:prstGeom>
          <a:noFill/>
        </p:spPr>
        <p:txBody>
          <a:bodyPr wrap="square" lIns="0" tIns="0" rIns="0" bIns="0"/>
          <a:lstStyle/>
          <a:p>
            <a:pPr algn="ctr">
              <a:spcAft>
                <a:spcPts val="0"/>
              </a:spcAft>
            </a:pPr>
            <a:r>
              <a:rPr lang="en-US" sz="1200" b="0">
                <a:solidFill>
                  <a:srgbClr val="48606B"/>
                </a:solidFill>
                <a:latin typeface="Calibri"/>
              </a:rPr>
              <a:t>28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3" name="Slide title: Model 2: Regional Alignment"/>
          <p:cNvSpPr>
            <a:spLocks noGrp="1"/>
          </p:cNvSpPr>
          <p:nvPr>
            <p:ph type="title"/>
          </p:nvPr>
        </p:nvSpPr>
        <p:spPr>
          <a:xfrm>
            <a:off x="548640" y="621792"/>
            <a:ext cx="11094415" cy="731520"/>
          </a:xfrm>
          <a:prstGeom prst="rect">
            <a:avLst/>
          </a:prstGeom>
          <a:noFill/>
          <a:ln/>
        </p:spPr>
        <p:txBody>
          <a:bodyPr wrap="square" lIns="0" tIns="0" rIns="0" bIns="0" rtlCol="0" anchor="t">
            <a:noAutofit/>
          </a:bodyPr>
          <a:lstStyle/>
          <a:p>
            <a:pPr marL="0" indent="0" algn="l">
              <a:spcBef>
                <a:spcPts val="0"/>
              </a:spcBef>
              <a:spcAft>
                <a:spcPts val="0"/>
              </a:spcAft>
              <a:buNone/>
            </a:pPr>
            <a:r>
              <a:rPr lang="en-US" sz="3000" b="1" dirty="0">
                <a:solidFill>
                  <a:schemeClr val="tx2"/>
                </a:solidFill>
                <a:latin typeface="Cambria"/>
              </a:rPr>
              <a:t>Model 2: Regional Alignment</a:t>
            </a:r>
            <a:endParaRPr lang="en-US" sz="3000" dirty="0"/>
          </a:p>
        </p:txBody>
      </p:sp>
      <p:sp>
        <p:nvSpPr>
          <p:cNvPr id="2" name="Text 0"/>
          <p:cNvSpPr>
            <a:spLocks noGrp="1"/>
          </p:cNvSpPr>
          <p:nvPr>
            <p:ph type="body" idx="100" hasCustomPrompt="1"/>
          </p:nvPr>
        </p:nvSpPr>
        <p:spPr>
          <a:xfrm>
            <a:off x="548640" y="274320"/>
            <a:ext cx="11094415" cy="347472"/>
          </a:xfrm>
          <a:prstGeom prst="rect">
            <a:avLst/>
          </a:prstGeom>
          <a:noFill/>
          <a:ln/>
        </p:spPr>
        <p:txBody>
          <a:bodyPr wrap="square" lIns="0" tIns="0" rIns="0" bIns="0" rtlCol="0" anchor="ctr">
            <a:noAutofit/>
          </a:bodyPr>
          <a:lstStyle/>
          <a:p>
            <a:pPr>
              <a:spcBef>
                <a:spcPts val="0"/>
              </a:spcBef>
              <a:spcAft>
                <a:spcPts val="0"/>
              </a:spcAft>
            </a:pPr>
            <a:r>
              <a:rPr lang="en-US" sz="1600" b="1" dirty="0">
                <a:solidFill>
                  <a:schemeClr val="accent1"/>
                </a:solidFill>
              </a:rPr>
              <a:t>GOVERNMENTAL OPTIONS  |  WHO WILL BE RESPONSIBLE?</a:t>
            </a:r>
            <a:endParaRPr lang="en-US" sz="1400" dirty="0"/>
          </a:p>
        </p:txBody>
      </p:sp>
      <p:sp>
        <p:nvSpPr>
          <p:cNvPr id="4" name="model card">
            <a:extLst>
              <a:ext uri="{C183D7F6-B498-43B3-948B-1728B52AA6E4}">
                <adec:decorative xmlns:adec="http://schemas.microsoft.com/office/drawing/2017/decorative" val="1"/>
              </a:ext>
            </a:extLst>
          </p:cNvPr>
          <p:cNvSpPr/>
          <p:nvPr/>
        </p:nvSpPr>
        <p:spPr>
          <a:xfrm>
            <a:off x="548640" y="1554480"/>
            <a:ext cx="3657600" cy="4526280"/>
          </a:xfrm>
          <a:prstGeom prst="roundRect">
            <a:avLst>
              <a:gd name="adj" fmla="val 2000"/>
            </a:avLst>
          </a:prstGeom>
          <a:solidFill>
            <a:schemeClr val="tx2"/>
          </a:solidFill>
          <a:ln/>
        </p:spPr>
        <p:txBody>
          <a:bodyPr/>
          <a:lstStyle/>
          <a:p>
            <a:endParaRPr lang="en-US"/>
          </a:p>
        </p:txBody>
      </p:sp>
      <p:sp>
        <p:nvSpPr>
          <p:cNvPr id="5" name="Text 3"/>
          <p:cNvSpPr txBox="1"/>
          <p:nvPr/>
        </p:nvSpPr>
        <p:spPr>
          <a:xfrm>
            <a:off x="868680" y="1737360"/>
            <a:ext cx="1371600" cy="1097280"/>
          </a:xfrm>
          <a:prstGeom prst="rect">
            <a:avLst/>
          </a:prstGeom>
          <a:noFill/>
          <a:ln/>
        </p:spPr>
        <p:txBody>
          <a:bodyPr wrap="square" lIns="0" tIns="0" rIns="0" bIns="0" rtlCol="0" anchor="t">
            <a:noAutofit/>
          </a:bodyPr>
          <a:lstStyle/>
          <a:p>
            <a:pPr marL="0" indent="0">
              <a:spcBef>
                <a:spcPts val="0"/>
              </a:spcBef>
              <a:spcAft>
                <a:spcPts val="0"/>
              </a:spcAft>
              <a:buNone/>
            </a:pPr>
            <a:r>
              <a:rPr lang="en-US" sz="7200" b="1" dirty="0">
                <a:solidFill>
                  <a:schemeClr val="accent3"/>
                </a:solidFill>
                <a:latin typeface="Cambria" pitchFamily="34" charset="0"/>
                <a:ea typeface="Cambria" pitchFamily="34" charset="-122"/>
                <a:cs typeface="Cambria" pitchFamily="34" charset="-120"/>
              </a:rPr>
              <a:t>2</a:t>
            </a:r>
            <a:endParaRPr lang="en-US" sz="7200" dirty="0"/>
          </a:p>
        </p:txBody>
      </p:sp>
      <p:sp>
        <p:nvSpPr>
          <p:cNvPr id="6" name="Text 4"/>
          <p:cNvSpPr txBox="1"/>
          <p:nvPr/>
        </p:nvSpPr>
        <p:spPr>
          <a:xfrm>
            <a:off x="868680" y="2761488"/>
            <a:ext cx="3017520" cy="594360"/>
          </a:xfrm>
          <a:prstGeom prst="rect">
            <a:avLst/>
          </a:prstGeom>
          <a:noFill/>
          <a:ln/>
        </p:spPr>
        <p:txBody>
          <a:bodyPr wrap="square" lIns="0" tIns="0" rIns="0" bIns="0" rtlCol="0" anchor="t">
            <a:noAutofit/>
          </a:bodyPr>
          <a:lstStyle/>
          <a:p>
            <a:pPr marL="0" indent="0">
              <a:spcBef>
                <a:spcPts val="0"/>
              </a:spcBef>
              <a:spcAft>
                <a:spcPts val="0"/>
              </a:spcAft>
              <a:buNone/>
            </a:pPr>
            <a:r>
              <a:rPr lang="en-US" sz="1800" b="1" dirty="0">
                <a:solidFill>
                  <a:schemeClr val="accent3"/>
                </a:solidFill>
              </a:rPr>
              <a:t>NRS 277.110 INTERLOCAL AGREEMENTS</a:t>
            </a:r>
            <a:endParaRPr lang="en-US" sz="1400" dirty="0"/>
          </a:p>
        </p:txBody>
      </p:sp>
      <p:sp>
        <p:nvSpPr>
          <p:cNvPr id="7" name="Text 5"/>
          <p:cNvSpPr txBox="1"/>
          <p:nvPr/>
        </p:nvSpPr>
        <p:spPr>
          <a:xfrm>
            <a:off x="868680" y="3456432"/>
            <a:ext cx="3017520" cy="1508760"/>
          </a:xfrm>
          <a:prstGeom prst="rect">
            <a:avLst/>
          </a:prstGeom>
          <a:noFill/>
          <a:ln/>
        </p:spPr>
        <p:txBody>
          <a:bodyPr wrap="square" lIns="0" tIns="0" rIns="0" bIns="0" rtlCol="0" anchor="t">
            <a:noAutofit/>
          </a:bodyPr>
          <a:lstStyle/>
          <a:p>
            <a:pPr marL="0" indent="0">
              <a:spcBef>
                <a:spcPts val="0"/>
              </a:spcBef>
              <a:spcAft>
                <a:spcPts val="0"/>
              </a:spcAft>
              <a:buNone/>
            </a:pPr>
            <a:r>
              <a:rPr lang="en-US" sz="1800" dirty="0">
                <a:solidFill>
                  <a:schemeClr val="bg1"/>
                </a:solidFill>
              </a:rPr>
              <a:t>Three agencies under binding agreements for response, dispatch, training, shared data, cost sharing, and public reporting.</a:t>
            </a:r>
            <a:endParaRPr lang="en-US" sz="1600" dirty="0"/>
          </a:p>
        </p:txBody>
      </p:sp>
      <p:sp>
        <p:nvSpPr>
          <p:cNvPr id="8" name="status badge">
            <a:extLst>
              <a:ext uri="{C183D7F6-B498-43B3-948B-1728B52AA6E4}">
                <adec:decorative xmlns:adec="http://schemas.microsoft.com/office/drawing/2017/decorative" val="1"/>
              </a:ext>
            </a:extLst>
          </p:cNvPr>
          <p:cNvSpPr/>
          <p:nvPr/>
        </p:nvSpPr>
        <p:spPr>
          <a:xfrm>
            <a:off x="868680" y="5120640"/>
            <a:ext cx="3017520" cy="685800"/>
          </a:xfrm>
          <a:prstGeom prst="roundRect">
            <a:avLst>
              <a:gd name="adj" fmla="val 10667"/>
            </a:avLst>
          </a:prstGeom>
          <a:solidFill>
            <a:schemeClr val="accent6"/>
          </a:solidFill>
          <a:ln/>
        </p:spPr>
        <p:txBody>
          <a:bodyPr/>
          <a:lstStyle/>
          <a:p>
            <a:endParaRPr lang="en-US"/>
          </a:p>
        </p:txBody>
      </p:sp>
      <p:sp>
        <p:nvSpPr>
          <p:cNvPr id="9" name="Text 7"/>
          <p:cNvSpPr txBox="1"/>
          <p:nvPr/>
        </p:nvSpPr>
        <p:spPr>
          <a:xfrm>
            <a:off x="1005840" y="5120640"/>
            <a:ext cx="2743200" cy="685800"/>
          </a:xfrm>
          <a:prstGeom prst="rect">
            <a:avLst/>
          </a:prstGeom>
          <a:noFill/>
          <a:ln/>
        </p:spPr>
        <p:txBody>
          <a:bodyPr wrap="square" lIns="0" tIns="0" rIns="0" bIns="0" rtlCol="0" anchor="ctr">
            <a:noAutofit/>
          </a:bodyPr>
          <a:lstStyle/>
          <a:p>
            <a:pPr marL="0" indent="0" algn="ctr">
              <a:spcBef>
                <a:spcPts val="0"/>
              </a:spcBef>
              <a:spcAft>
                <a:spcPts val="0"/>
              </a:spcAft>
              <a:buNone/>
            </a:pPr>
            <a:r>
              <a:rPr lang="en-US" sz="1800" b="1" dirty="0">
                <a:solidFill>
                  <a:schemeClr val="bg1"/>
                </a:solidFill>
              </a:rPr>
              <a:t>Recommended now</a:t>
            </a:r>
            <a:endParaRPr lang="en-US" sz="1600" dirty="0"/>
          </a:p>
        </p:txBody>
      </p:sp>
      <p:sp>
        <p:nvSpPr>
          <p:cNvPr id="10" name="card">
            <a:extLst>
              <a:ext uri="{C183D7F6-B498-43B3-948B-1728B52AA6E4}">
                <adec:decorative xmlns:adec="http://schemas.microsoft.com/office/drawing/2017/decorative" val="1"/>
              </a:ext>
            </a:extLst>
          </p:cNvPr>
          <p:cNvSpPr/>
          <p:nvPr/>
        </p:nvSpPr>
        <p:spPr>
          <a:xfrm>
            <a:off x="4480560" y="1554480"/>
            <a:ext cx="7162495" cy="2148840"/>
          </a:xfrm>
          <a:prstGeom prst="roundRect">
            <a:avLst>
              <a:gd name="adj" fmla="val 3404"/>
            </a:avLst>
          </a:prstGeom>
          <a:solidFill>
            <a:schemeClr val="bg2"/>
          </a:solidFill>
          <a:ln/>
        </p:spPr>
        <p:txBody>
          <a:bodyPr/>
          <a:lstStyle/>
          <a:p>
            <a:endParaRPr lang="en-US"/>
          </a:p>
        </p:txBody>
      </p:sp>
      <p:sp>
        <p:nvSpPr>
          <p:cNvPr id="11" name="card">
            <a:extLst>
              <a:ext uri="{C183D7F6-B498-43B3-948B-1728B52AA6E4}">
                <adec:decorative xmlns:adec="http://schemas.microsoft.com/office/drawing/2017/decorative" val="1"/>
              </a:ext>
            </a:extLst>
          </p:cNvPr>
          <p:cNvSpPr/>
          <p:nvPr/>
        </p:nvSpPr>
        <p:spPr>
          <a:xfrm>
            <a:off x="4480560" y="3931920"/>
            <a:ext cx="7162495" cy="2148840"/>
          </a:xfrm>
          <a:prstGeom prst="roundRect">
            <a:avLst>
              <a:gd name="adj" fmla="val 3404"/>
            </a:avLst>
          </a:prstGeom>
          <a:solidFill>
            <a:schemeClr val="bg2"/>
          </a:solidFill>
          <a:ln/>
        </p:spPr>
        <p:txBody>
          <a:bodyPr/>
          <a:lstStyle/>
          <a:p>
            <a:endParaRPr lang="en-US"/>
          </a:p>
        </p:txBody>
      </p:sp>
      <p:sp>
        <p:nvSpPr>
          <p:cNvPr id="12" name="icon circle">
            <a:extLst>
              <a:ext uri="{C183D7F6-B498-43B3-948B-1728B52AA6E4}">
                <adec:decorative xmlns:adec="http://schemas.microsoft.com/office/drawing/2017/decorative" val="1"/>
              </a:ext>
            </a:extLst>
          </p:cNvPr>
          <p:cNvSpPr/>
          <p:nvPr/>
        </p:nvSpPr>
        <p:spPr>
          <a:xfrm>
            <a:off x="4754880" y="1737360"/>
            <a:ext cx="548640" cy="548640"/>
          </a:xfrm>
          <a:prstGeom prst="ellipse">
            <a:avLst/>
          </a:prstGeom>
          <a:solidFill>
            <a:schemeClr val="accent6"/>
          </a:solidFill>
          <a:ln/>
        </p:spPr>
        <p:txBody>
          <a:bodyPr/>
          <a:lstStyle/>
          <a:p>
            <a:endParaRPr lang="en-US"/>
          </a:p>
        </p:txBody>
      </p:sp>
      <p:pic>
        <p:nvPicPr>
          <p:cNvPr id="13" name="Image 0">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897526" y="1880006"/>
            <a:ext cx="263347" cy="263347"/>
          </a:xfrm>
          <a:prstGeom prst="rect">
            <a:avLst/>
          </a:prstGeom>
        </p:spPr>
      </p:pic>
      <p:sp>
        <p:nvSpPr>
          <p:cNvPr id="14" name="Text 11"/>
          <p:cNvSpPr txBox="1"/>
          <p:nvPr/>
        </p:nvSpPr>
        <p:spPr>
          <a:xfrm>
            <a:off x="5440680" y="1737360"/>
            <a:ext cx="3657600" cy="548640"/>
          </a:xfrm>
          <a:prstGeom prst="rect">
            <a:avLst/>
          </a:prstGeom>
          <a:noFill/>
          <a:ln/>
        </p:spPr>
        <p:txBody>
          <a:bodyPr wrap="square" lIns="0" tIns="0" rIns="0" bIns="0" rtlCol="0" anchor="ctr">
            <a:noAutofit/>
          </a:bodyPr>
          <a:lstStyle/>
          <a:p>
            <a:pPr marL="0" indent="0">
              <a:spcBef>
                <a:spcPts val="0"/>
              </a:spcBef>
              <a:spcAft>
                <a:spcPts val="0"/>
              </a:spcAft>
              <a:buNone/>
            </a:pPr>
            <a:r>
              <a:rPr lang="en-US" sz="1800" b="1" dirty="0">
                <a:solidFill>
                  <a:schemeClr val="tx2"/>
                </a:solidFill>
                <a:latin typeface="Cambria" pitchFamily="34" charset="0"/>
                <a:ea typeface="Cambria" pitchFamily="34" charset="-122"/>
                <a:cs typeface="Cambria" pitchFamily="34" charset="-120"/>
              </a:rPr>
              <a:t>Advantages</a:t>
            </a:r>
            <a:endParaRPr lang="en-US" sz="1800" dirty="0"/>
          </a:p>
        </p:txBody>
      </p:sp>
      <p:sp>
        <p:nvSpPr>
          <p:cNvPr id="15" name="Text 12"/>
          <p:cNvSpPr txBox="1"/>
          <p:nvPr/>
        </p:nvSpPr>
        <p:spPr>
          <a:xfrm>
            <a:off x="4754880" y="2377440"/>
            <a:ext cx="6613855" cy="1234440"/>
          </a:xfrm>
          <a:prstGeom prst="rect">
            <a:avLst/>
          </a:prstGeom>
          <a:noFill/>
          <a:ln/>
        </p:spPr>
        <p:txBody>
          <a:bodyPr wrap="square" lIns="0" tIns="0" rIns="0" bIns="0" rtlCol="0" anchor="t">
            <a:noAutofit/>
          </a:bodyPr>
          <a:lstStyle/>
          <a:p>
            <a:pPr marL="203200" indent="-203200">
              <a:spcBef>
                <a:spcPts val="0"/>
              </a:spcBef>
              <a:spcAft>
                <a:spcPts val="300"/>
              </a:spcAft>
              <a:buSzPct val="100000"/>
              <a:buChar char="•"/>
            </a:pPr>
            <a:r>
              <a:rPr lang="en-US" sz="1800" dirty="0">
                <a:solidFill>
                  <a:schemeClr val="tx1"/>
                </a:solidFill>
              </a:rPr>
              <a:t>Can start now, without creating a new government or employer</a:t>
            </a:r>
            <a:endParaRPr lang="en-US" sz="1600" dirty="0"/>
          </a:p>
          <a:p>
            <a:pPr marL="203200" indent="-203200">
              <a:spcBef>
                <a:spcPts val="0"/>
              </a:spcBef>
              <a:spcAft>
                <a:spcPts val="300"/>
              </a:spcAft>
              <a:buSzPct val="100000"/>
              <a:buChar char="•"/>
            </a:pPr>
            <a:r>
              <a:rPr lang="en-US" sz="1800" dirty="0">
                <a:solidFill>
                  <a:schemeClr val="tx1"/>
                </a:solidFill>
              </a:rPr>
              <a:t>Builds on existing cooperation and keeps local decision-making</a:t>
            </a:r>
            <a:endParaRPr lang="en-US" sz="1600" dirty="0"/>
          </a:p>
          <a:p>
            <a:pPr marL="203200" indent="-203200">
              <a:spcBef>
                <a:spcPts val="0"/>
              </a:spcBef>
              <a:spcAft>
                <a:spcPts val="300"/>
              </a:spcAft>
              <a:buSzPct val="100000"/>
              <a:buChar char="•"/>
            </a:pPr>
            <a:r>
              <a:rPr lang="en-US" sz="1800" dirty="0">
                <a:solidFill>
                  <a:schemeClr val="tx1"/>
                </a:solidFill>
              </a:rPr>
              <a:t>Creates common practices that support a later transition</a:t>
            </a:r>
            <a:endParaRPr lang="en-US" sz="1600" dirty="0"/>
          </a:p>
        </p:txBody>
      </p:sp>
      <p:sp>
        <p:nvSpPr>
          <p:cNvPr id="16" name="icon circle">
            <a:extLst>
              <a:ext uri="{C183D7F6-B498-43B3-948B-1728B52AA6E4}">
                <adec:decorative xmlns:adec="http://schemas.microsoft.com/office/drawing/2017/decorative" val="1"/>
              </a:ext>
            </a:extLst>
          </p:cNvPr>
          <p:cNvSpPr/>
          <p:nvPr/>
        </p:nvSpPr>
        <p:spPr>
          <a:xfrm>
            <a:off x="4754880" y="4114800"/>
            <a:ext cx="548640" cy="548640"/>
          </a:xfrm>
          <a:prstGeom prst="ellipse">
            <a:avLst/>
          </a:prstGeom>
          <a:solidFill>
            <a:schemeClr val="accent1"/>
          </a:solidFill>
          <a:ln/>
        </p:spPr>
        <p:txBody>
          <a:bodyPr/>
          <a:lstStyle/>
          <a:p>
            <a:endParaRPr lang="en-US"/>
          </a:p>
        </p:txBody>
      </p:sp>
      <p:pic>
        <p:nvPicPr>
          <p:cNvPr id="17" name="Image 1">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897526" y="4257446"/>
            <a:ext cx="263347" cy="263347"/>
          </a:xfrm>
          <a:prstGeom prst="rect">
            <a:avLst/>
          </a:prstGeom>
        </p:spPr>
      </p:pic>
      <p:sp>
        <p:nvSpPr>
          <p:cNvPr id="18" name="Text 14"/>
          <p:cNvSpPr txBox="1"/>
          <p:nvPr/>
        </p:nvSpPr>
        <p:spPr>
          <a:xfrm>
            <a:off x="5440680" y="4114800"/>
            <a:ext cx="3657600" cy="548640"/>
          </a:xfrm>
          <a:prstGeom prst="rect">
            <a:avLst/>
          </a:prstGeom>
          <a:noFill/>
          <a:ln/>
        </p:spPr>
        <p:txBody>
          <a:bodyPr wrap="square" lIns="0" tIns="0" rIns="0" bIns="0" rtlCol="0" anchor="ctr">
            <a:noAutofit/>
          </a:bodyPr>
          <a:lstStyle/>
          <a:p>
            <a:pPr marL="0" indent="0">
              <a:spcBef>
                <a:spcPts val="0"/>
              </a:spcBef>
              <a:spcAft>
                <a:spcPts val="0"/>
              </a:spcAft>
              <a:buNone/>
            </a:pPr>
            <a:r>
              <a:rPr lang="en-US" sz="1800" b="1" dirty="0">
                <a:solidFill>
                  <a:schemeClr val="tx2"/>
                </a:solidFill>
                <a:latin typeface="Cambria" pitchFamily="34" charset="0"/>
                <a:ea typeface="Cambria" pitchFamily="34" charset="-122"/>
                <a:cs typeface="Cambria" pitchFamily="34" charset="-120"/>
              </a:rPr>
              <a:t>Disadvantages</a:t>
            </a:r>
            <a:endParaRPr lang="en-US" sz="1800" dirty="0"/>
          </a:p>
        </p:txBody>
      </p:sp>
      <p:sp>
        <p:nvSpPr>
          <p:cNvPr id="19" name="Text 15"/>
          <p:cNvSpPr txBox="1"/>
          <p:nvPr/>
        </p:nvSpPr>
        <p:spPr>
          <a:xfrm>
            <a:off x="4754880" y="4754880"/>
            <a:ext cx="6613855" cy="1234440"/>
          </a:xfrm>
          <a:prstGeom prst="rect">
            <a:avLst/>
          </a:prstGeom>
          <a:noFill/>
          <a:ln/>
        </p:spPr>
        <p:txBody>
          <a:bodyPr wrap="square" lIns="0" tIns="0" rIns="0" bIns="0" rtlCol="0" anchor="t">
            <a:noAutofit/>
          </a:bodyPr>
          <a:lstStyle/>
          <a:p>
            <a:pPr marL="203200" indent="-203200">
              <a:spcBef>
                <a:spcPts val="0"/>
              </a:spcBef>
              <a:spcAft>
                <a:spcPts val="300"/>
              </a:spcAft>
              <a:buSzPct val="100000"/>
              <a:buChar char="•"/>
            </a:pPr>
            <a:r>
              <a:rPr lang="en-US" sz="1800" dirty="0">
                <a:solidFill>
                  <a:schemeClr val="tx1"/>
                </a:solidFill>
              </a:rPr>
              <a:t>Authority and funding stay divided</a:t>
            </a:r>
            <a:endParaRPr lang="en-US" sz="1600" dirty="0"/>
          </a:p>
          <a:p>
            <a:pPr marL="203200" indent="-203200">
              <a:spcBef>
                <a:spcPts val="0"/>
              </a:spcBef>
              <a:spcAft>
                <a:spcPts val="300"/>
              </a:spcAft>
              <a:buSzPct val="100000"/>
              <a:buChar char="•"/>
            </a:pPr>
            <a:r>
              <a:rPr lang="en-US" sz="1800" dirty="0">
                <a:solidFill>
                  <a:schemeClr val="tx1"/>
                </a:solidFill>
              </a:rPr>
              <a:t>Commitments must be negotiated, maintained, and enforced</a:t>
            </a:r>
            <a:endParaRPr lang="en-US" sz="1600" dirty="0"/>
          </a:p>
          <a:p>
            <a:pPr marL="203200" indent="-203200">
              <a:spcBef>
                <a:spcPts val="0"/>
              </a:spcBef>
              <a:spcAft>
                <a:spcPts val="300"/>
              </a:spcAft>
              <a:buSzPct val="100000"/>
              <a:buChar char="•"/>
            </a:pPr>
            <a:r>
              <a:rPr lang="en-US" sz="1800" dirty="0">
                <a:solidFill>
                  <a:schemeClr val="tx1"/>
                </a:solidFill>
              </a:rPr>
              <a:t>Needs dispute procedures and sustained participation, not just goodwill</a:t>
            </a:r>
            <a:endParaRPr lang="en-US" sz="1600" dirty="0"/>
          </a:p>
        </p:txBody>
      </p:sp>
      <p:sp>
        <p:nvSpPr>
          <p:cNvPr id="20" name="Slide number"/>
          <p:cNvSpPr txBox="1"/>
          <p:nvPr/>
        </p:nvSpPr>
        <p:spPr>
          <a:xfrm>
            <a:off x="11475720" y="6492240"/>
            <a:ext cx="411480" cy="246888"/>
          </a:xfrm>
          <a:prstGeom prst="rect">
            <a:avLst/>
          </a:prstGeom>
          <a:noFill/>
        </p:spPr>
        <p:txBody>
          <a:bodyPr wrap="square" lIns="0" tIns="0" rIns="0" bIns="0"/>
          <a:lstStyle/>
          <a:p>
            <a:pPr algn="ctr">
              <a:spcAft>
                <a:spcPts val="0"/>
              </a:spcAft>
            </a:pPr>
            <a:r>
              <a:rPr lang="en-US" sz="1200" b="0">
                <a:solidFill>
                  <a:srgbClr val="48606B"/>
                </a:solidFill>
                <a:latin typeface="Calibri"/>
              </a:rPr>
              <a:t>29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3" name="Slide title: Model 3: General Improvement District"/>
          <p:cNvSpPr>
            <a:spLocks noGrp="1"/>
          </p:cNvSpPr>
          <p:nvPr>
            <p:ph type="title"/>
          </p:nvPr>
        </p:nvSpPr>
        <p:spPr>
          <a:xfrm>
            <a:off x="548640" y="621792"/>
            <a:ext cx="11094415" cy="731520"/>
          </a:xfrm>
          <a:prstGeom prst="rect">
            <a:avLst/>
          </a:prstGeom>
          <a:noFill/>
          <a:ln/>
        </p:spPr>
        <p:txBody>
          <a:bodyPr wrap="square" lIns="0" tIns="0" rIns="0" bIns="0" rtlCol="0" anchor="t">
            <a:noAutofit/>
          </a:bodyPr>
          <a:lstStyle/>
          <a:p>
            <a:pPr marL="0" indent="0" algn="l">
              <a:spcBef>
                <a:spcPts val="0"/>
              </a:spcBef>
              <a:spcAft>
                <a:spcPts val="0"/>
              </a:spcAft>
              <a:buNone/>
            </a:pPr>
            <a:r>
              <a:rPr lang="en-US" sz="3000" b="1" dirty="0">
                <a:solidFill>
                  <a:schemeClr val="tx2"/>
                </a:solidFill>
                <a:latin typeface="Cambria"/>
              </a:rPr>
              <a:t>Model 3: General Improvement District</a:t>
            </a:r>
            <a:endParaRPr lang="en-US" sz="3000" dirty="0"/>
          </a:p>
        </p:txBody>
      </p:sp>
      <p:sp>
        <p:nvSpPr>
          <p:cNvPr id="2" name="Text 0"/>
          <p:cNvSpPr>
            <a:spLocks noGrp="1"/>
          </p:cNvSpPr>
          <p:nvPr>
            <p:ph type="body" idx="100" hasCustomPrompt="1"/>
          </p:nvPr>
        </p:nvSpPr>
        <p:spPr>
          <a:xfrm>
            <a:off x="548640" y="274320"/>
            <a:ext cx="11094415" cy="347472"/>
          </a:xfrm>
          <a:prstGeom prst="rect">
            <a:avLst/>
          </a:prstGeom>
          <a:noFill/>
          <a:ln/>
        </p:spPr>
        <p:txBody>
          <a:bodyPr wrap="square" lIns="0" tIns="0" rIns="0" bIns="0" rtlCol="0" anchor="ctr">
            <a:noAutofit/>
          </a:bodyPr>
          <a:lstStyle/>
          <a:p>
            <a:pPr>
              <a:spcBef>
                <a:spcPts val="0"/>
              </a:spcBef>
              <a:spcAft>
                <a:spcPts val="0"/>
              </a:spcAft>
            </a:pPr>
            <a:r>
              <a:rPr lang="en-US" sz="1600" b="1" dirty="0">
                <a:solidFill>
                  <a:schemeClr val="accent1"/>
                </a:solidFill>
              </a:rPr>
              <a:t>GOVERNMENTAL OPTIONS  |  WHO WILL BE RESPONSIBLE?</a:t>
            </a:r>
            <a:endParaRPr lang="en-US" sz="1400" dirty="0"/>
          </a:p>
        </p:txBody>
      </p:sp>
      <p:sp>
        <p:nvSpPr>
          <p:cNvPr id="4" name="model card">
            <a:extLst>
              <a:ext uri="{C183D7F6-B498-43B3-948B-1728B52AA6E4}">
                <adec:decorative xmlns:adec="http://schemas.microsoft.com/office/drawing/2017/decorative" val="1"/>
              </a:ext>
            </a:extLst>
          </p:cNvPr>
          <p:cNvSpPr/>
          <p:nvPr/>
        </p:nvSpPr>
        <p:spPr>
          <a:xfrm>
            <a:off x="548640" y="1554480"/>
            <a:ext cx="3657600" cy="4526280"/>
          </a:xfrm>
          <a:prstGeom prst="roundRect">
            <a:avLst>
              <a:gd name="adj" fmla="val 2000"/>
            </a:avLst>
          </a:prstGeom>
          <a:solidFill>
            <a:schemeClr val="tx2"/>
          </a:solidFill>
          <a:ln/>
        </p:spPr>
        <p:txBody>
          <a:bodyPr/>
          <a:lstStyle/>
          <a:p>
            <a:endParaRPr lang="en-US"/>
          </a:p>
        </p:txBody>
      </p:sp>
      <p:sp>
        <p:nvSpPr>
          <p:cNvPr id="5" name="Text 3"/>
          <p:cNvSpPr txBox="1"/>
          <p:nvPr/>
        </p:nvSpPr>
        <p:spPr>
          <a:xfrm>
            <a:off x="868680" y="1737360"/>
            <a:ext cx="1371600" cy="1097280"/>
          </a:xfrm>
          <a:prstGeom prst="rect">
            <a:avLst/>
          </a:prstGeom>
          <a:noFill/>
          <a:ln/>
        </p:spPr>
        <p:txBody>
          <a:bodyPr wrap="square" lIns="0" tIns="0" rIns="0" bIns="0" rtlCol="0" anchor="t">
            <a:noAutofit/>
          </a:bodyPr>
          <a:lstStyle/>
          <a:p>
            <a:pPr marL="0" indent="0">
              <a:spcBef>
                <a:spcPts val="0"/>
              </a:spcBef>
              <a:spcAft>
                <a:spcPts val="0"/>
              </a:spcAft>
              <a:buNone/>
            </a:pPr>
            <a:r>
              <a:rPr lang="en-US" sz="7200" b="1" dirty="0">
                <a:solidFill>
                  <a:schemeClr val="accent3"/>
                </a:solidFill>
                <a:latin typeface="Cambria" pitchFamily="34" charset="0"/>
                <a:ea typeface="Cambria" pitchFamily="34" charset="-122"/>
                <a:cs typeface="Cambria" pitchFamily="34" charset="-120"/>
              </a:rPr>
              <a:t>3</a:t>
            </a:r>
            <a:endParaRPr lang="en-US" sz="7200" dirty="0"/>
          </a:p>
        </p:txBody>
      </p:sp>
      <p:sp>
        <p:nvSpPr>
          <p:cNvPr id="6" name="Text 4"/>
          <p:cNvSpPr txBox="1"/>
          <p:nvPr/>
        </p:nvSpPr>
        <p:spPr>
          <a:xfrm>
            <a:off x="868680" y="2880360"/>
            <a:ext cx="3017520" cy="347472"/>
          </a:xfrm>
          <a:prstGeom prst="rect">
            <a:avLst/>
          </a:prstGeom>
          <a:noFill/>
          <a:ln/>
        </p:spPr>
        <p:txBody>
          <a:bodyPr wrap="square" lIns="0" tIns="0" rIns="0" bIns="0" rtlCol="0" anchor="t">
            <a:noAutofit/>
          </a:bodyPr>
          <a:lstStyle/>
          <a:p>
            <a:pPr marL="0" indent="0">
              <a:spcBef>
                <a:spcPts val="0"/>
              </a:spcBef>
              <a:spcAft>
                <a:spcPts val="0"/>
              </a:spcAft>
              <a:buNone/>
            </a:pPr>
            <a:r>
              <a:rPr lang="en-US" sz="1800" b="1" dirty="0">
                <a:solidFill>
                  <a:schemeClr val="accent3"/>
                </a:solidFill>
              </a:rPr>
              <a:t>NRS CHAPTER 318</a:t>
            </a:r>
            <a:endParaRPr lang="en-US" sz="1400" dirty="0"/>
          </a:p>
        </p:txBody>
      </p:sp>
      <p:sp>
        <p:nvSpPr>
          <p:cNvPr id="7" name="Text 5"/>
          <p:cNvSpPr txBox="1"/>
          <p:nvPr/>
        </p:nvSpPr>
        <p:spPr>
          <a:xfrm>
            <a:off x="868680" y="3246120"/>
            <a:ext cx="3017520" cy="1463040"/>
          </a:xfrm>
          <a:prstGeom prst="rect">
            <a:avLst/>
          </a:prstGeom>
          <a:noFill/>
          <a:ln/>
        </p:spPr>
        <p:txBody>
          <a:bodyPr wrap="square" lIns="0" tIns="0" rIns="0" bIns="0" rtlCol="0" anchor="t">
            <a:noAutofit/>
          </a:bodyPr>
          <a:lstStyle/>
          <a:p>
            <a:pPr marL="0" indent="0">
              <a:spcBef>
                <a:spcPts val="0"/>
              </a:spcBef>
              <a:spcAft>
                <a:spcPts val="0"/>
              </a:spcAft>
              <a:buNone/>
            </a:pPr>
            <a:r>
              <a:rPr lang="en-US" sz="1800" dirty="0">
                <a:solidFill>
                  <a:schemeClr val="bg1"/>
                </a:solidFill>
              </a:rPr>
              <a:t>One governmental organization combining regional fire-service delivery under an established district framework.</a:t>
            </a:r>
            <a:endParaRPr lang="en-US" sz="1600" dirty="0"/>
          </a:p>
        </p:txBody>
      </p:sp>
      <p:sp>
        <p:nvSpPr>
          <p:cNvPr id="8" name="status badge">
            <a:extLst>
              <a:ext uri="{C183D7F6-B498-43B3-948B-1728B52AA6E4}">
                <adec:decorative xmlns:adec="http://schemas.microsoft.com/office/drawing/2017/decorative" val="1"/>
              </a:ext>
            </a:extLst>
          </p:cNvPr>
          <p:cNvSpPr/>
          <p:nvPr/>
        </p:nvSpPr>
        <p:spPr>
          <a:xfrm>
            <a:off x="868680" y="5120640"/>
            <a:ext cx="3017520" cy="685800"/>
          </a:xfrm>
          <a:prstGeom prst="roundRect">
            <a:avLst>
              <a:gd name="adj" fmla="val 10667"/>
            </a:avLst>
          </a:prstGeom>
          <a:solidFill>
            <a:schemeClr val="accent4"/>
          </a:solidFill>
          <a:ln/>
        </p:spPr>
        <p:txBody>
          <a:bodyPr/>
          <a:lstStyle/>
          <a:p>
            <a:endParaRPr lang="en-US"/>
          </a:p>
        </p:txBody>
      </p:sp>
      <p:sp>
        <p:nvSpPr>
          <p:cNvPr id="9" name="Text 7"/>
          <p:cNvSpPr txBox="1"/>
          <p:nvPr/>
        </p:nvSpPr>
        <p:spPr>
          <a:xfrm>
            <a:off x="1005840" y="5120640"/>
            <a:ext cx="2743200" cy="685800"/>
          </a:xfrm>
          <a:prstGeom prst="rect">
            <a:avLst/>
          </a:prstGeom>
          <a:noFill/>
          <a:ln/>
        </p:spPr>
        <p:txBody>
          <a:bodyPr wrap="square" lIns="0" tIns="0" rIns="0" bIns="0" rtlCol="0" anchor="ctr">
            <a:noAutofit/>
          </a:bodyPr>
          <a:lstStyle/>
          <a:p>
            <a:pPr marL="0" indent="0" algn="ctr">
              <a:spcBef>
                <a:spcPts val="0"/>
              </a:spcBef>
              <a:spcAft>
                <a:spcPts val="0"/>
              </a:spcAft>
              <a:buNone/>
            </a:pPr>
            <a:r>
              <a:rPr lang="en-US" sz="1800" b="1" dirty="0">
                <a:solidFill>
                  <a:schemeClr val="bg1"/>
                </a:solidFill>
              </a:rPr>
              <a:t>Evaluated, not recommended</a:t>
            </a:r>
            <a:endParaRPr lang="en-US" sz="1600" dirty="0"/>
          </a:p>
        </p:txBody>
      </p:sp>
      <p:sp>
        <p:nvSpPr>
          <p:cNvPr id="10" name="card">
            <a:extLst>
              <a:ext uri="{C183D7F6-B498-43B3-948B-1728B52AA6E4}">
                <adec:decorative xmlns:adec="http://schemas.microsoft.com/office/drawing/2017/decorative" val="1"/>
              </a:ext>
            </a:extLst>
          </p:cNvPr>
          <p:cNvSpPr/>
          <p:nvPr/>
        </p:nvSpPr>
        <p:spPr>
          <a:xfrm>
            <a:off x="4480560" y="1554480"/>
            <a:ext cx="7162495" cy="2148840"/>
          </a:xfrm>
          <a:prstGeom prst="roundRect">
            <a:avLst>
              <a:gd name="adj" fmla="val 3404"/>
            </a:avLst>
          </a:prstGeom>
          <a:solidFill>
            <a:schemeClr val="bg2"/>
          </a:solidFill>
          <a:ln/>
        </p:spPr>
        <p:txBody>
          <a:bodyPr/>
          <a:lstStyle/>
          <a:p>
            <a:endParaRPr lang="en-US"/>
          </a:p>
        </p:txBody>
      </p:sp>
      <p:sp>
        <p:nvSpPr>
          <p:cNvPr id="11" name="card">
            <a:extLst>
              <a:ext uri="{C183D7F6-B498-43B3-948B-1728B52AA6E4}">
                <adec:decorative xmlns:adec="http://schemas.microsoft.com/office/drawing/2017/decorative" val="1"/>
              </a:ext>
            </a:extLst>
          </p:cNvPr>
          <p:cNvSpPr/>
          <p:nvPr/>
        </p:nvSpPr>
        <p:spPr>
          <a:xfrm>
            <a:off x="4480560" y="3931920"/>
            <a:ext cx="7162495" cy="2148840"/>
          </a:xfrm>
          <a:prstGeom prst="roundRect">
            <a:avLst>
              <a:gd name="adj" fmla="val 3404"/>
            </a:avLst>
          </a:prstGeom>
          <a:solidFill>
            <a:schemeClr val="bg2"/>
          </a:solidFill>
          <a:ln/>
        </p:spPr>
        <p:txBody>
          <a:bodyPr/>
          <a:lstStyle/>
          <a:p>
            <a:endParaRPr lang="en-US"/>
          </a:p>
        </p:txBody>
      </p:sp>
      <p:sp>
        <p:nvSpPr>
          <p:cNvPr id="12" name="icon circle">
            <a:extLst>
              <a:ext uri="{C183D7F6-B498-43B3-948B-1728B52AA6E4}">
                <adec:decorative xmlns:adec="http://schemas.microsoft.com/office/drawing/2017/decorative" val="1"/>
              </a:ext>
            </a:extLst>
          </p:cNvPr>
          <p:cNvSpPr/>
          <p:nvPr/>
        </p:nvSpPr>
        <p:spPr>
          <a:xfrm>
            <a:off x="4754880" y="1737360"/>
            <a:ext cx="548640" cy="548640"/>
          </a:xfrm>
          <a:prstGeom prst="ellipse">
            <a:avLst/>
          </a:prstGeom>
          <a:solidFill>
            <a:schemeClr val="accent6"/>
          </a:solidFill>
          <a:ln/>
        </p:spPr>
        <p:txBody>
          <a:bodyPr/>
          <a:lstStyle/>
          <a:p>
            <a:endParaRPr lang="en-US"/>
          </a:p>
        </p:txBody>
      </p:sp>
      <p:pic>
        <p:nvPicPr>
          <p:cNvPr id="13" name="Image 0">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897526" y="1880006"/>
            <a:ext cx="263347" cy="263347"/>
          </a:xfrm>
          <a:prstGeom prst="rect">
            <a:avLst/>
          </a:prstGeom>
        </p:spPr>
      </p:pic>
      <p:sp>
        <p:nvSpPr>
          <p:cNvPr id="14" name="Text 11"/>
          <p:cNvSpPr txBox="1"/>
          <p:nvPr/>
        </p:nvSpPr>
        <p:spPr>
          <a:xfrm>
            <a:off x="5440680" y="1737360"/>
            <a:ext cx="3657600" cy="548640"/>
          </a:xfrm>
          <a:prstGeom prst="rect">
            <a:avLst/>
          </a:prstGeom>
          <a:noFill/>
          <a:ln/>
        </p:spPr>
        <p:txBody>
          <a:bodyPr wrap="square" lIns="0" tIns="0" rIns="0" bIns="0" rtlCol="0" anchor="ctr">
            <a:noAutofit/>
          </a:bodyPr>
          <a:lstStyle/>
          <a:p>
            <a:pPr marL="0" indent="0">
              <a:spcBef>
                <a:spcPts val="0"/>
              </a:spcBef>
              <a:spcAft>
                <a:spcPts val="0"/>
              </a:spcAft>
              <a:buNone/>
            </a:pPr>
            <a:r>
              <a:rPr lang="en-US" sz="1800" b="1" dirty="0">
                <a:solidFill>
                  <a:schemeClr val="tx2"/>
                </a:solidFill>
                <a:latin typeface="Cambria" pitchFamily="34" charset="0"/>
                <a:ea typeface="Cambria" pitchFamily="34" charset="-122"/>
                <a:cs typeface="Cambria" pitchFamily="34" charset="-120"/>
              </a:rPr>
              <a:t>Advantages</a:t>
            </a:r>
            <a:endParaRPr lang="en-US" sz="1800" dirty="0"/>
          </a:p>
        </p:txBody>
      </p:sp>
      <p:sp>
        <p:nvSpPr>
          <p:cNvPr id="15" name="Text 12"/>
          <p:cNvSpPr txBox="1"/>
          <p:nvPr/>
        </p:nvSpPr>
        <p:spPr>
          <a:xfrm>
            <a:off x="4754880" y="2377440"/>
            <a:ext cx="6613855" cy="1234440"/>
          </a:xfrm>
          <a:prstGeom prst="rect">
            <a:avLst/>
          </a:prstGeom>
          <a:noFill/>
          <a:ln/>
        </p:spPr>
        <p:txBody>
          <a:bodyPr wrap="square" lIns="0" tIns="0" rIns="0" bIns="0" rtlCol="0" anchor="t">
            <a:noAutofit/>
          </a:bodyPr>
          <a:lstStyle/>
          <a:p>
            <a:pPr marL="203200" indent="-203200">
              <a:spcBef>
                <a:spcPts val="0"/>
              </a:spcBef>
              <a:spcAft>
                <a:spcPts val="300"/>
              </a:spcAft>
              <a:buSzPct val="100000"/>
              <a:buChar char="•"/>
            </a:pPr>
            <a:r>
              <a:rPr lang="en-US" sz="1800" dirty="0">
                <a:solidFill>
                  <a:schemeClr val="tx1"/>
                </a:solidFill>
              </a:rPr>
              <a:t>Unified responsibility: one governing body and management</a:t>
            </a:r>
            <a:endParaRPr lang="en-US" sz="1600" dirty="0"/>
          </a:p>
          <a:p>
            <a:pPr marL="203200" indent="-203200">
              <a:spcBef>
                <a:spcPts val="0"/>
              </a:spcBef>
              <a:spcAft>
                <a:spcPts val="300"/>
              </a:spcAft>
              <a:buSzPct val="100000"/>
              <a:buChar char="•"/>
            </a:pPr>
            <a:r>
              <a:rPr lang="en-US" sz="1800" dirty="0">
                <a:solidFill>
                  <a:schemeClr val="tx1"/>
                </a:solidFill>
              </a:rPr>
              <a:t>Consistent service expectations; coordinated staffing, training, purchasing, and capital</a:t>
            </a:r>
            <a:endParaRPr lang="en-US" sz="1600" dirty="0"/>
          </a:p>
          <a:p>
            <a:pPr marL="203200" indent="-203200">
              <a:spcBef>
                <a:spcPts val="0"/>
              </a:spcBef>
              <a:spcAft>
                <a:spcPts val="300"/>
              </a:spcAft>
              <a:buSzPct val="100000"/>
              <a:buChar char="•"/>
            </a:pPr>
            <a:r>
              <a:rPr lang="en-US" sz="1800" dirty="0">
                <a:solidFill>
                  <a:schemeClr val="tx1"/>
                </a:solidFill>
              </a:rPr>
              <a:t>Uses an established legal framework</a:t>
            </a:r>
            <a:endParaRPr lang="en-US" sz="1600" dirty="0"/>
          </a:p>
        </p:txBody>
      </p:sp>
      <p:sp>
        <p:nvSpPr>
          <p:cNvPr id="16" name="icon circle">
            <a:extLst>
              <a:ext uri="{C183D7F6-B498-43B3-948B-1728B52AA6E4}">
                <adec:decorative xmlns:adec="http://schemas.microsoft.com/office/drawing/2017/decorative" val="1"/>
              </a:ext>
            </a:extLst>
          </p:cNvPr>
          <p:cNvSpPr/>
          <p:nvPr/>
        </p:nvSpPr>
        <p:spPr>
          <a:xfrm>
            <a:off x="4754880" y="4114800"/>
            <a:ext cx="548640" cy="548640"/>
          </a:xfrm>
          <a:prstGeom prst="ellipse">
            <a:avLst/>
          </a:prstGeom>
          <a:solidFill>
            <a:schemeClr val="accent1"/>
          </a:solidFill>
          <a:ln/>
        </p:spPr>
        <p:txBody>
          <a:bodyPr/>
          <a:lstStyle/>
          <a:p>
            <a:endParaRPr lang="en-US"/>
          </a:p>
        </p:txBody>
      </p:sp>
      <p:pic>
        <p:nvPicPr>
          <p:cNvPr id="17" name="Image 1">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897526" y="4257446"/>
            <a:ext cx="263347" cy="263347"/>
          </a:xfrm>
          <a:prstGeom prst="rect">
            <a:avLst/>
          </a:prstGeom>
        </p:spPr>
      </p:pic>
      <p:sp>
        <p:nvSpPr>
          <p:cNvPr id="18" name="Text 14"/>
          <p:cNvSpPr txBox="1"/>
          <p:nvPr/>
        </p:nvSpPr>
        <p:spPr>
          <a:xfrm>
            <a:off x="5440680" y="4114800"/>
            <a:ext cx="3657600" cy="548640"/>
          </a:xfrm>
          <a:prstGeom prst="rect">
            <a:avLst/>
          </a:prstGeom>
          <a:noFill/>
          <a:ln/>
        </p:spPr>
        <p:txBody>
          <a:bodyPr wrap="square" lIns="0" tIns="0" rIns="0" bIns="0" rtlCol="0" anchor="ctr">
            <a:noAutofit/>
          </a:bodyPr>
          <a:lstStyle/>
          <a:p>
            <a:pPr marL="0" indent="0">
              <a:spcBef>
                <a:spcPts val="0"/>
              </a:spcBef>
              <a:spcAft>
                <a:spcPts val="0"/>
              </a:spcAft>
              <a:buNone/>
            </a:pPr>
            <a:r>
              <a:rPr lang="en-US" sz="1800" b="1" dirty="0">
                <a:solidFill>
                  <a:schemeClr val="tx2"/>
                </a:solidFill>
                <a:latin typeface="Cambria" pitchFamily="34" charset="0"/>
                <a:ea typeface="Cambria" pitchFamily="34" charset="-122"/>
                <a:cs typeface="Cambria" pitchFamily="34" charset="-120"/>
              </a:rPr>
              <a:t>Disadvantages</a:t>
            </a:r>
            <a:endParaRPr lang="en-US" sz="1800" dirty="0"/>
          </a:p>
        </p:txBody>
      </p:sp>
      <p:sp>
        <p:nvSpPr>
          <p:cNvPr id="19" name="Text 15"/>
          <p:cNvSpPr txBox="1"/>
          <p:nvPr/>
        </p:nvSpPr>
        <p:spPr>
          <a:xfrm>
            <a:off x="4754880" y="4754880"/>
            <a:ext cx="6613855" cy="1234440"/>
          </a:xfrm>
          <a:prstGeom prst="rect">
            <a:avLst/>
          </a:prstGeom>
          <a:noFill/>
          <a:ln/>
        </p:spPr>
        <p:txBody>
          <a:bodyPr wrap="square" lIns="0" tIns="0" rIns="0" bIns="0" rtlCol="0" anchor="t">
            <a:noAutofit/>
          </a:bodyPr>
          <a:lstStyle/>
          <a:p>
            <a:pPr marL="203200" indent="-203200">
              <a:spcBef>
                <a:spcPts val="0"/>
              </a:spcBef>
              <a:spcAft>
                <a:spcPts val="300"/>
              </a:spcAft>
              <a:buSzPct val="100000"/>
              <a:buChar char="•"/>
            </a:pPr>
            <a:r>
              <a:rPr lang="en-US" sz="1800" dirty="0">
                <a:solidFill>
                  <a:schemeClr val="tx1"/>
                </a:solidFill>
              </a:rPr>
              <a:t>Substantial transition and higher modeled cost</a:t>
            </a:r>
            <a:endParaRPr lang="en-US" sz="1600" dirty="0"/>
          </a:p>
          <a:p>
            <a:pPr marL="203200" indent="-203200">
              <a:spcBef>
                <a:spcPts val="0"/>
              </a:spcBef>
              <a:spcAft>
                <a:spcPts val="300"/>
              </a:spcAft>
              <a:buSzPct val="100000"/>
              <a:buChar char="•"/>
            </a:pPr>
            <a:r>
              <a:rPr lang="en-US" sz="1800" dirty="0">
                <a:solidFill>
                  <a:schemeClr val="tx1"/>
                </a:solidFill>
              </a:rPr>
              <a:t>Representation, employees, revenue, assets, and liabilities must be settled</a:t>
            </a:r>
            <a:endParaRPr lang="en-US" sz="1600" dirty="0"/>
          </a:p>
          <a:p>
            <a:pPr marL="203200" indent="-203200">
              <a:spcBef>
                <a:spcPts val="0"/>
              </a:spcBef>
              <a:spcAft>
                <a:spcPts val="300"/>
              </a:spcAft>
              <a:buSzPct val="100000"/>
              <a:buChar char="•"/>
            </a:pPr>
            <a:r>
              <a:rPr lang="en-US" sz="1800" dirty="0">
                <a:solidFill>
                  <a:schemeClr val="tx1"/>
                </a:solidFill>
              </a:rPr>
              <a:t>Existing tax commitments limit a uniform property-tax increase</a:t>
            </a:r>
            <a:endParaRPr lang="en-US" sz="1600" dirty="0"/>
          </a:p>
        </p:txBody>
      </p:sp>
      <p:sp>
        <p:nvSpPr>
          <p:cNvPr id="20" name="Slide number"/>
          <p:cNvSpPr txBox="1"/>
          <p:nvPr/>
        </p:nvSpPr>
        <p:spPr>
          <a:xfrm>
            <a:off x="11475720" y="6492240"/>
            <a:ext cx="411480" cy="246888"/>
          </a:xfrm>
          <a:prstGeom prst="rect">
            <a:avLst/>
          </a:prstGeom>
          <a:noFill/>
        </p:spPr>
        <p:txBody>
          <a:bodyPr wrap="square" lIns="0" tIns="0" rIns="0" bIns="0"/>
          <a:lstStyle/>
          <a:p>
            <a:pPr algn="ctr">
              <a:spcAft>
                <a:spcPts val="0"/>
              </a:spcAft>
            </a:pPr>
            <a:r>
              <a:rPr lang="en-US" sz="1200" b="0">
                <a:solidFill>
                  <a:srgbClr val="48606B"/>
                </a:solidFill>
                <a:latin typeface="Calibri"/>
              </a:rPr>
              <a:t>30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3" name="Slide title: Model 4: Legislated Regional Fire Authority"/>
          <p:cNvSpPr>
            <a:spLocks noGrp="1"/>
          </p:cNvSpPr>
          <p:nvPr>
            <p:ph type="title"/>
          </p:nvPr>
        </p:nvSpPr>
        <p:spPr>
          <a:xfrm>
            <a:off x="548640" y="621792"/>
            <a:ext cx="11094415" cy="731520"/>
          </a:xfrm>
          <a:prstGeom prst="rect">
            <a:avLst/>
          </a:prstGeom>
          <a:noFill/>
          <a:ln/>
        </p:spPr>
        <p:txBody>
          <a:bodyPr wrap="square" lIns="0" tIns="0" rIns="0" bIns="0" rtlCol="0" anchor="t">
            <a:noAutofit/>
          </a:bodyPr>
          <a:lstStyle/>
          <a:p>
            <a:pPr marL="0" indent="0" algn="l">
              <a:spcBef>
                <a:spcPts val="0"/>
              </a:spcBef>
              <a:spcAft>
                <a:spcPts val="0"/>
              </a:spcAft>
              <a:buNone/>
            </a:pPr>
            <a:r>
              <a:rPr lang="en-US" sz="3000" b="1" dirty="0">
                <a:solidFill>
                  <a:schemeClr val="tx2"/>
                </a:solidFill>
                <a:latin typeface="Cambria"/>
              </a:rPr>
              <a:t>Model 4: Legislated Regional Fire Authority</a:t>
            </a:r>
            <a:endParaRPr lang="en-US" sz="3000" dirty="0"/>
          </a:p>
        </p:txBody>
      </p:sp>
      <p:sp>
        <p:nvSpPr>
          <p:cNvPr id="2" name="Text 0"/>
          <p:cNvSpPr>
            <a:spLocks noGrp="1"/>
          </p:cNvSpPr>
          <p:nvPr>
            <p:ph type="body" idx="100" hasCustomPrompt="1"/>
          </p:nvPr>
        </p:nvSpPr>
        <p:spPr>
          <a:xfrm>
            <a:off x="548640" y="274320"/>
            <a:ext cx="11094415" cy="347472"/>
          </a:xfrm>
          <a:prstGeom prst="rect">
            <a:avLst/>
          </a:prstGeom>
          <a:noFill/>
          <a:ln/>
        </p:spPr>
        <p:txBody>
          <a:bodyPr wrap="square" lIns="0" tIns="0" rIns="0" bIns="0" rtlCol="0" anchor="ctr">
            <a:noAutofit/>
          </a:bodyPr>
          <a:lstStyle/>
          <a:p>
            <a:pPr>
              <a:spcBef>
                <a:spcPts val="0"/>
              </a:spcBef>
              <a:spcAft>
                <a:spcPts val="0"/>
              </a:spcAft>
            </a:pPr>
            <a:r>
              <a:rPr lang="en-US" sz="1600" b="1" dirty="0">
                <a:solidFill>
                  <a:schemeClr val="accent1"/>
                </a:solidFill>
              </a:rPr>
              <a:t>GOVERNMENTAL OPTIONS  |  WHO WILL BE RESPONSIBLE?</a:t>
            </a:r>
            <a:endParaRPr lang="en-US" sz="1400" dirty="0"/>
          </a:p>
        </p:txBody>
      </p:sp>
      <p:sp>
        <p:nvSpPr>
          <p:cNvPr id="4" name="model card">
            <a:extLst>
              <a:ext uri="{C183D7F6-B498-43B3-948B-1728B52AA6E4}">
                <adec:decorative xmlns:adec="http://schemas.microsoft.com/office/drawing/2017/decorative" val="1"/>
              </a:ext>
            </a:extLst>
          </p:cNvPr>
          <p:cNvSpPr/>
          <p:nvPr/>
        </p:nvSpPr>
        <p:spPr>
          <a:xfrm>
            <a:off x="548640" y="1554480"/>
            <a:ext cx="3657600" cy="4526280"/>
          </a:xfrm>
          <a:prstGeom prst="roundRect">
            <a:avLst>
              <a:gd name="adj" fmla="val 2000"/>
            </a:avLst>
          </a:prstGeom>
          <a:solidFill>
            <a:schemeClr val="tx2"/>
          </a:solidFill>
          <a:ln/>
        </p:spPr>
        <p:txBody>
          <a:bodyPr/>
          <a:lstStyle/>
          <a:p>
            <a:endParaRPr lang="en-US"/>
          </a:p>
        </p:txBody>
      </p:sp>
      <p:sp>
        <p:nvSpPr>
          <p:cNvPr id="5" name="Text 3"/>
          <p:cNvSpPr txBox="1"/>
          <p:nvPr/>
        </p:nvSpPr>
        <p:spPr>
          <a:xfrm>
            <a:off x="868680" y="1737360"/>
            <a:ext cx="1371600" cy="1097280"/>
          </a:xfrm>
          <a:prstGeom prst="rect">
            <a:avLst/>
          </a:prstGeom>
          <a:noFill/>
          <a:ln/>
        </p:spPr>
        <p:txBody>
          <a:bodyPr wrap="square" lIns="0" tIns="0" rIns="0" bIns="0" rtlCol="0" anchor="t">
            <a:noAutofit/>
          </a:bodyPr>
          <a:lstStyle/>
          <a:p>
            <a:pPr marL="0" indent="0">
              <a:spcBef>
                <a:spcPts val="0"/>
              </a:spcBef>
              <a:spcAft>
                <a:spcPts val="0"/>
              </a:spcAft>
              <a:buNone/>
            </a:pPr>
            <a:r>
              <a:rPr lang="en-US" sz="7200" b="1" dirty="0">
                <a:solidFill>
                  <a:schemeClr val="accent3"/>
                </a:solidFill>
                <a:latin typeface="Cambria" pitchFamily="34" charset="0"/>
                <a:ea typeface="Cambria" pitchFamily="34" charset="-122"/>
                <a:cs typeface="Cambria" pitchFamily="34" charset="-120"/>
              </a:rPr>
              <a:t>4</a:t>
            </a:r>
            <a:endParaRPr lang="en-US" sz="7200" dirty="0"/>
          </a:p>
        </p:txBody>
      </p:sp>
      <p:sp>
        <p:nvSpPr>
          <p:cNvPr id="6" name="Text 4"/>
          <p:cNvSpPr txBox="1"/>
          <p:nvPr/>
        </p:nvSpPr>
        <p:spPr>
          <a:xfrm>
            <a:off x="868680" y="2761488"/>
            <a:ext cx="3017520" cy="594360"/>
          </a:xfrm>
          <a:prstGeom prst="rect">
            <a:avLst/>
          </a:prstGeom>
          <a:noFill/>
          <a:ln/>
        </p:spPr>
        <p:txBody>
          <a:bodyPr wrap="square" lIns="0" tIns="0" rIns="0" bIns="0" rtlCol="0" anchor="t">
            <a:noAutofit/>
          </a:bodyPr>
          <a:lstStyle/>
          <a:p>
            <a:pPr marL="0" indent="0">
              <a:spcBef>
                <a:spcPts val="0"/>
              </a:spcBef>
              <a:spcAft>
                <a:spcPts val="0"/>
              </a:spcAft>
              <a:buNone/>
            </a:pPr>
            <a:r>
              <a:rPr lang="en-US" sz="1800" b="1" dirty="0">
                <a:solidFill>
                  <a:schemeClr val="accent3"/>
                </a:solidFill>
              </a:rPr>
              <a:t>STATE LEGISLATION FOR WASHOE</a:t>
            </a:r>
            <a:endParaRPr lang="en-US" sz="1400" dirty="0"/>
          </a:p>
        </p:txBody>
      </p:sp>
      <p:sp>
        <p:nvSpPr>
          <p:cNvPr id="7" name="Text 5"/>
          <p:cNvSpPr txBox="1"/>
          <p:nvPr/>
        </p:nvSpPr>
        <p:spPr>
          <a:xfrm>
            <a:off x="868680" y="3456432"/>
            <a:ext cx="3017520" cy="1508760"/>
          </a:xfrm>
          <a:prstGeom prst="rect">
            <a:avLst/>
          </a:prstGeom>
          <a:noFill/>
          <a:ln/>
        </p:spPr>
        <p:txBody>
          <a:bodyPr wrap="square" lIns="0" tIns="0" rIns="0" bIns="0" rtlCol="0" anchor="t">
            <a:noAutofit/>
          </a:bodyPr>
          <a:lstStyle/>
          <a:p>
            <a:pPr marL="0" indent="0">
              <a:spcBef>
                <a:spcPts val="0"/>
              </a:spcBef>
              <a:spcAft>
                <a:spcPts val="0"/>
              </a:spcAft>
              <a:buNone/>
            </a:pPr>
            <a:r>
              <a:rPr lang="en-US" sz="1800" dirty="0">
                <a:solidFill>
                  <a:schemeClr val="bg1"/>
                </a:solidFill>
              </a:rPr>
              <a:t>One regional purpose-built organization, created through legislation that sets territory, representation, services, funding powers.</a:t>
            </a:r>
            <a:endParaRPr lang="en-US" sz="1600" dirty="0"/>
          </a:p>
        </p:txBody>
      </p:sp>
      <p:sp>
        <p:nvSpPr>
          <p:cNvPr id="8" name="status badge">
            <a:extLst>
              <a:ext uri="{C183D7F6-B498-43B3-948B-1728B52AA6E4}">
                <adec:decorative xmlns:adec="http://schemas.microsoft.com/office/drawing/2017/decorative" val="1"/>
              </a:ext>
            </a:extLst>
          </p:cNvPr>
          <p:cNvSpPr/>
          <p:nvPr/>
        </p:nvSpPr>
        <p:spPr>
          <a:xfrm>
            <a:off x="868680" y="5120640"/>
            <a:ext cx="3017520" cy="685800"/>
          </a:xfrm>
          <a:prstGeom prst="roundRect">
            <a:avLst>
              <a:gd name="adj" fmla="val 10667"/>
            </a:avLst>
          </a:prstGeom>
          <a:solidFill>
            <a:schemeClr val="accent1"/>
          </a:solidFill>
          <a:ln/>
        </p:spPr>
        <p:txBody>
          <a:bodyPr/>
          <a:lstStyle/>
          <a:p>
            <a:endParaRPr lang="en-US"/>
          </a:p>
        </p:txBody>
      </p:sp>
      <p:sp>
        <p:nvSpPr>
          <p:cNvPr id="9" name="Text 7"/>
          <p:cNvSpPr txBox="1"/>
          <p:nvPr/>
        </p:nvSpPr>
        <p:spPr>
          <a:xfrm>
            <a:off x="1005840" y="5120640"/>
            <a:ext cx="2743200" cy="685800"/>
          </a:xfrm>
          <a:prstGeom prst="rect">
            <a:avLst/>
          </a:prstGeom>
          <a:noFill/>
          <a:ln/>
        </p:spPr>
        <p:txBody>
          <a:bodyPr wrap="square" lIns="0" tIns="0" rIns="0" bIns="0" rtlCol="0" anchor="ctr">
            <a:noAutofit/>
          </a:bodyPr>
          <a:lstStyle/>
          <a:p>
            <a:pPr marL="0" indent="0" algn="ctr">
              <a:spcBef>
                <a:spcPts val="0"/>
              </a:spcBef>
              <a:spcAft>
                <a:spcPts val="0"/>
              </a:spcAft>
              <a:buNone/>
            </a:pPr>
            <a:r>
              <a:rPr lang="en-US" sz="1800" b="1" dirty="0">
                <a:solidFill>
                  <a:schemeClr val="bg1"/>
                </a:solidFill>
              </a:rPr>
              <a:t>Recommended long term, if funded</a:t>
            </a:r>
            <a:endParaRPr lang="en-US" sz="1600" dirty="0"/>
          </a:p>
        </p:txBody>
      </p:sp>
      <p:sp>
        <p:nvSpPr>
          <p:cNvPr id="10" name="card">
            <a:extLst>
              <a:ext uri="{C183D7F6-B498-43B3-948B-1728B52AA6E4}">
                <adec:decorative xmlns:adec="http://schemas.microsoft.com/office/drawing/2017/decorative" val="1"/>
              </a:ext>
            </a:extLst>
          </p:cNvPr>
          <p:cNvSpPr/>
          <p:nvPr/>
        </p:nvSpPr>
        <p:spPr>
          <a:xfrm>
            <a:off x="4480560" y="1554480"/>
            <a:ext cx="7162495" cy="2148840"/>
          </a:xfrm>
          <a:prstGeom prst="roundRect">
            <a:avLst>
              <a:gd name="adj" fmla="val 3404"/>
            </a:avLst>
          </a:prstGeom>
          <a:solidFill>
            <a:schemeClr val="bg2"/>
          </a:solidFill>
          <a:ln/>
        </p:spPr>
        <p:txBody>
          <a:bodyPr/>
          <a:lstStyle/>
          <a:p>
            <a:endParaRPr lang="en-US"/>
          </a:p>
        </p:txBody>
      </p:sp>
      <p:sp>
        <p:nvSpPr>
          <p:cNvPr id="11" name="card">
            <a:extLst>
              <a:ext uri="{C183D7F6-B498-43B3-948B-1728B52AA6E4}">
                <adec:decorative xmlns:adec="http://schemas.microsoft.com/office/drawing/2017/decorative" val="1"/>
              </a:ext>
            </a:extLst>
          </p:cNvPr>
          <p:cNvSpPr/>
          <p:nvPr/>
        </p:nvSpPr>
        <p:spPr>
          <a:xfrm>
            <a:off x="4480560" y="3931920"/>
            <a:ext cx="7162495" cy="2148840"/>
          </a:xfrm>
          <a:prstGeom prst="roundRect">
            <a:avLst>
              <a:gd name="adj" fmla="val 3404"/>
            </a:avLst>
          </a:prstGeom>
          <a:solidFill>
            <a:schemeClr val="bg2"/>
          </a:solidFill>
          <a:ln/>
        </p:spPr>
        <p:txBody>
          <a:bodyPr/>
          <a:lstStyle/>
          <a:p>
            <a:endParaRPr lang="en-US"/>
          </a:p>
        </p:txBody>
      </p:sp>
      <p:sp>
        <p:nvSpPr>
          <p:cNvPr id="12" name="icon circle">
            <a:extLst>
              <a:ext uri="{C183D7F6-B498-43B3-948B-1728B52AA6E4}">
                <adec:decorative xmlns:adec="http://schemas.microsoft.com/office/drawing/2017/decorative" val="1"/>
              </a:ext>
            </a:extLst>
          </p:cNvPr>
          <p:cNvSpPr/>
          <p:nvPr/>
        </p:nvSpPr>
        <p:spPr>
          <a:xfrm>
            <a:off x="4754880" y="1737360"/>
            <a:ext cx="548640" cy="548640"/>
          </a:xfrm>
          <a:prstGeom prst="ellipse">
            <a:avLst/>
          </a:prstGeom>
          <a:solidFill>
            <a:schemeClr val="accent6"/>
          </a:solidFill>
          <a:ln/>
        </p:spPr>
        <p:txBody>
          <a:bodyPr/>
          <a:lstStyle/>
          <a:p>
            <a:endParaRPr lang="en-US"/>
          </a:p>
        </p:txBody>
      </p:sp>
      <p:pic>
        <p:nvPicPr>
          <p:cNvPr id="13" name="Image 0">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897526" y="1880006"/>
            <a:ext cx="263347" cy="263347"/>
          </a:xfrm>
          <a:prstGeom prst="rect">
            <a:avLst/>
          </a:prstGeom>
        </p:spPr>
      </p:pic>
      <p:sp>
        <p:nvSpPr>
          <p:cNvPr id="14" name="Text 11"/>
          <p:cNvSpPr txBox="1"/>
          <p:nvPr/>
        </p:nvSpPr>
        <p:spPr>
          <a:xfrm>
            <a:off x="5440680" y="1737360"/>
            <a:ext cx="3657600" cy="548640"/>
          </a:xfrm>
          <a:prstGeom prst="rect">
            <a:avLst/>
          </a:prstGeom>
          <a:noFill/>
          <a:ln/>
        </p:spPr>
        <p:txBody>
          <a:bodyPr wrap="square" lIns="0" tIns="0" rIns="0" bIns="0" rtlCol="0" anchor="ctr">
            <a:noAutofit/>
          </a:bodyPr>
          <a:lstStyle/>
          <a:p>
            <a:pPr marL="0" indent="0">
              <a:spcBef>
                <a:spcPts val="0"/>
              </a:spcBef>
              <a:spcAft>
                <a:spcPts val="0"/>
              </a:spcAft>
              <a:buNone/>
            </a:pPr>
            <a:r>
              <a:rPr lang="en-US" sz="1800" b="1" dirty="0">
                <a:solidFill>
                  <a:schemeClr val="tx2"/>
                </a:solidFill>
                <a:latin typeface="Cambria" pitchFamily="34" charset="0"/>
                <a:ea typeface="Cambria" pitchFamily="34" charset="-122"/>
                <a:cs typeface="Cambria" pitchFamily="34" charset="-120"/>
              </a:rPr>
              <a:t>Advantages</a:t>
            </a:r>
            <a:endParaRPr lang="en-US" sz="1800" dirty="0"/>
          </a:p>
        </p:txBody>
      </p:sp>
      <p:sp>
        <p:nvSpPr>
          <p:cNvPr id="15" name="Text 12"/>
          <p:cNvSpPr txBox="1"/>
          <p:nvPr/>
        </p:nvSpPr>
        <p:spPr>
          <a:xfrm>
            <a:off x="4754880" y="2377440"/>
            <a:ext cx="6613855" cy="1234440"/>
          </a:xfrm>
          <a:prstGeom prst="rect">
            <a:avLst/>
          </a:prstGeom>
          <a:noFill/>
          <a:ln/>
        </p:spPr>
        <p:txBody>
          <a:bodyPr wrap="square" lIns="0" tIns="0" rIns="0" bIns="0" rtlCol="0" anchor="t">
            <a:noAutofit/>
          </a:bodyPr>
          <a:lstStyle/>
          <a:p>
            <a:pPr marL="203200" indent="-203200">
              <a:spcBef>
                <a:spcPts val="0"/>
              </a:spcBef>
              <a:spcAft>
                <a:spcPts val="300"/>
              </a:spcAft>
              <a:buSzPct val="100000"/>
              <a:buChar char="•"/>
            </a:pPr>
            <a:r>
              <a:rPr lang="en-US" sz="1800" dirty="0">
                <a:solidFill>
                  <a:schemeClr val="tx1"/>
                </a:solidFill>
              </a:rPr>
              <a:t>Governance and funding designed together for Washoe's needs</a:t>
            </a:r>
            <a:endParaRPr lang="en-US" sz="1600" dirty="0"/>
          </a:p>
          <a:p>
            <a:pPr marL="203200" indent="-203200">
              <a:spcBef>
                <a:spcPts val="0"/>
              </a:spcBef>
              <a:spcAft>
                <a:spcPts val="300"/>
              </a:spcAft>
              <a:buSzPct val="100000"/>
              <a:buChar char="•"/>
            </a:pPr>
            <a:r>
              <a:rPr lang="en-US" sz="1800" dirty="0">
                <a:solidFill>
                  <a:schemeClr val="tx1"/>
                </a:solidFill>
              </a:rPr>
              <a:t>A possible pathway to additional revenue sources</a:t>
            </a:r>
            <a:endParaRPr lang="en-US" sz="1600" dirty="0"/>
          </a:p>
          <a:p>
            <a:pPr marL="203200" indent="-203200">
              <a:spcBef>
                <a:spcPts val="0"/>
              </a:spcBef>
              <a:spcAft>
                <a:spcPts val="300"/>
              </a:spcAft>
              <a:buSzPct val="100000"/>
              <a:buChar char="•"/>
            </a:pPr>
            <a:r>
              <a:rPr lang="en-US" sz="1800" dirty="0">
                <a:solidFill>
                  <a:schemeClr val="tx1"/>
                </a:solidFill>
              </a:rPr>
              <a:t>Protections for participating communities built into one framework</a:t>
            </a:r>
            <a:endParaRPr lang="en-US" sz="1600" dirty="0"/>
          </a:p>
        </p:txBody>
      </p:sp>
      <p:sp>
        <p:nvSpPr>
          <p:cNvPr id="16" name="icon circle">
            <a:extLst>
              <a:ext uri="{C183D7F6-B498-43B3-948B-1728B52AA6E4}">
                <adec:decorative xmlns:adec="http://schemas.microsoft.com/office/drawing/2017/decorative" val="1"/>
              </a:ext>
            </a:extLst>
          </p:cNvPr>
          <p:cNvSpPr/>
          <p:nvPr/>
        </p:nvSpPr>
        <p:spPr>
          <a:xfrm>
            <a:off x="4754880" y="4114800"/>
            <a:ext cx="548640" cy="548640"/>
          </a:xfrm>
          <a:prstGeom prst="ellipse">
            <a:avLst/>
          </a:prstGeom>
          <a:solidFill>
            <a:schemeClr val="accent1"/>
          </a:solidFill>
          <a:ln/>
        </p:spPr>
        <p:txBody>
          <a:bodyPr/>
          <a:lstStyle/>
          <a:p>
            <a:endParaRPr lang="en-US"/>
          </a:p>
        </p:txBody>
      </p:sp>
      <p:pic>
        <p:nvPicPr>
          <p:cNvPr id="17" name="Image 1">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897526" y="4257446"/>
            <a:ext cx="263347" cy="263347"/>
          </a:xfrm>
          <a:prstGeom prst="rect">
            <a:avLst/>
          </a:prstGeom>
        </p:spPr>
      </p:pic>
      <p:sp>
        <p:nvSpPr>
          <p:cNvPr id="18" name="Text 14"/>
          <p:cNvSpPr txBox="1"/>
          <p:nvPr/>
        </p:nvSpPr>
        <p:spPr>
          <a:xfrm>
            <a:off x="5440680" y="4114800"/>
            <a:ext cx="3657600" cy="548640"/>
          </a:xfrm>
          <a:prstGeom prst="rect">
            <a:avLst/>
          </a:prstGeom>
          <a:noFill/>
          <a:ln/>
        </p:spPr>
        <p:txBody>
          <a:bodyPr wrap="square" lIns="0" tIns="0" rIns="0" bIns="0" rtlCol="0" anchor="ctr">
            <a:noAutofit/>
          </a:bodyPr>
          <a:lstStyle/>
          <a:p>
            <a:pPr marL="0" indent="0">
              <a:spcBef>
                <a:spcPts val="0"/>
              </a:spcBef>
              <a:spcAft>
                <a:spcPts val="0"/>
              </a:spcAft>
              <a:buNone/>
            </a:pPr>
            <a:r>
              <a:rPr lang="en-US" sz="1800" b="1" dirty="0">
                <a:solidFill>
                  <a:schemeClr val="tx2"/>
                </a:solidFill>
                <a:latin typeface="Cambria" pitchFamily="34" charset="0"/>
                <a:ea typeface="Cambria" pitchFamily="34" charset="-122"/>
                <a:cs typeface="Cambria" pitchFamily="34" charset="-120"/>
              </a:rPr>
              <a:t>Disadvantages</a:t>
            </a:r>
            <a:endParaRPr lang="en-US" sz="1800" dirty="0"/>
          </a:p>
        </p:txBody>
      </p:sp>
      <p:sp>
        <p:nvSpPr>
          <p:cNvPr id="19" name="Text 15"/>
          <p:cNvSpPr txBox="1"/>
          <p:nvPr/>
        </p:nvSpPr>
        <p:spPr>
          <a:xfrm>
            <a:off x="4754880" y="4754880"/>
            <a:ext cx="6613855" cy="1234440"/>
          </a:xfrm>
          <a:prstGeom prst="rect">
            <a:avLst/>
          </a:prstGeom>
          <a:noFill/>
          <a:ln/>
        </p:spPr>
        <p:txBody>
          <a:bodyPr wrap="square" lIns="0" tIns="0" rIns="0" bIns="0" rtlCol="0" anchor="t">
            <a:noAutofit/>
          </a:bodyPr>
          <a:lstStyle/>
          <a:p>
            <a:pPr marL="203200" indent="-203200">
              <a:spcBef>
                <a:spcPts val="0"/>
              </a:spcBef>
              <a:spcAft>
                <a:spcPts val="300"/>
              </a:spcAft>
              <a:buSzPct val="100000"/>
              <a:buChar char="•"/>
            </a:pPr>
            <a:r>
              <a:rPr lang="en-US" sz="1800" dirty="0">
                <a:solidFill>
                  <a:schemeClr val="tx1"/>
                </a:solidFill>
              </a:rPr>
              <a:t>Highest modeled five-year funding requirement</a:t>
            </a:r>
            <a:endParaRPr lang="en-US" sz="1600" dirty="0"/>
          </a:p>
          <a:p>
            <a:pPr marL="203200" indent="-203200">
              <a:spcBef>
                <a:spcPts val="0"/>
              </a:spcBef>
              <a:spcAft>
                <a:spcPts val="300"/>
              </a:spcAft>
              <a:buSzPct val="100000"/>
              <a:buChar char="•"/>
            </a:pPr>
            <a:r>
              <a:rPr lang="en-US" sz="1800" dirty="0">
                <a:solidFill>
                  <a:schemeClr val="tx1"/>
                </a:solidFill>
              </a:rPr>
              <a:t>Requires legislation, government agreement, and public approvals</a:t>
            </a:r>
            <a:endParaRPr lang="en-US" sz="1600" dirty="0"/>
          </a:p>
          <a:p>
            <a:pPr marL="203200" indent="-203200">
              <a:spcBef>
                <a:spcPts val="0"/>
              </a:spcBef>
              <a:spcAft>
                <a:spcPts val="300"/>
              </a:spcAft>
              <a:buSzPct val="100000"/>
              <a:buChar char="•"/>
            </a:pPr>
            <a:r>
              <a:rPr lang="en-US" sz="1800" dirty="0">
                <a:solidFill>
                  <a:schemeClr val="tx1"/>
                </a:solidFill>
              </a:rPr>
              <a:t>New funding powers are an opportunity, not a guarantee</a:t>
            </a:r>
            <a:endParaRPr lang="en-US" sz="1600" dirty="0"/>
          </a:p>
        </p:txBody>
      </p:sp>
      <p:sp>
        <p:nvSpPr>
          <p:cNvPr id="20" name="Slide number"/>
          <p:cNvSpPr txBox="1"/>
          <p:nvPr/>
        </p:nvSpPr>
        <p:spPr>
          <a:xfrm>
            <a:off x="11475720" y="6492240"/>
            <a:ext cx="411480" cy="246888"/>
          </a:xfrm>
          <a:prstGeom prst="rect">
            <a:avLst/>
          </a:prstGeom>
          <a:noFill/>
        </p:spPr>
        <p:txBody>
          <a:bodyPr wrap="square" lIns="0" tIns="0" rIns="0" bIns="0"/>
          <a:lstStyle/>
          <a:p>
            <a:pPr algn="ctr">
              <a:spcAft>
                <a:spcPts val="0"/>
              </a:spcAft>
            </a:pPr>
            <a:r>
              <a:rPr lang="en-US" sz="1200" b="0">
                <a:solidFill>
                  <a:srgbClr val="48606B"/>
                </a:solidFill>
                <a:latin typeface="Calibri"/>
              </a:rPr>
              <a:t>31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3" name="Slide title: Model Comparison: Baseline and Regional Alignment"/>
          <p:cNvSpPr txBox="1">
            <a:spLocks noGrp="1"/>
          </p:cNvSpPr>
          <p:nvPr>
            <p:ph type="title"/>
          </p:nvPr>
        </p:nvSpPr>
        <p:spPr>
          <a:xfrm>
            <a:off x="548640" y="658368"/>
            <a:ext cx="11064240" cy="731520"/>
          </a:xfrm>
          <a:prstGeom prst="rect">
            <a:avLst/>
          </a:prstGeom>
          <a:noFill/>
        </p:spPr>
        <p:txBody>
          <a:bodyPr wrap="square" lIns="0" tIns="0" rIns="0" bIns="0">
            <a:noAutofit/>
          </a:bodyPr>
          <a:lstStyle/>
          <a:p>
            <a:pPr algn="l">
              <a:spcBef>
                <a:spcPts val="0"/>
              </a:spcBef>
              <a:spcAft>
                <a:spcPts val="0"/>
              </a:spcAft>
            </a:pPr>
            <a:r>
              <a:rPr lang="en-US" sz="3200" b="1">
                <a:solidFill>
                  <a:srgbClr val="22333B"/>
                </a:solidFill>
                <a:latin typeface="Cambria"/>
              </a:rPr>
              <a:t>Governance Models: Side-by-Side Comparison</a:t>
            </a:r>
          </a:p>
        </p:txBody>
      </p:sp>
      <p:sp>
        <p:nvSpPr>
          <p:cNvPr id="2" name="TextBox 1"/>
          <p:cNvSpPr txBox="1"/>
          <p:nvPr/>
        </p:nvSpPr>
        <p:spPr>
          <a:xfrm>
            <a:off x="548640" y="457200"/>
            <a:ext cx="10972800" cy="274320"/>
          </a:xfrm>
          <a:prstGeom prst="rect">
            <a:avLst/>
          </a:prstGeom>
          <a:noFill/>
        </p:spPr>
        <p:txBody>
          <a:bodyPr wrap="square" lIns="0" tIns="0" rIns="0" bIns="0">
            <a:noAutofit/>
          </a:bodyPr>
          <a:lstStyle/>
          <a:p>
            <a:pPr>
              <a:spcBef>
                <a:spcPts val="0"/>
              </a:spcBef>
              <a:spcAft>
                <a:spcPts val="0"/>
              </a:spcAft>
            </a:pPr>
            <a:r>
              <a:rPr lang="en-US" sz="1600" b="1">
                <a:solidFill>
                  <a:srgbClr val="A83C18"/>
                </a:solidFill>
                <a:latin typeface="Calibri"/>
              </a:rPr>
              <a:t>REGIONAL FIRE AND EMS STUDY</a:t>
            </a:r>
          </a:p>
        </p:txBody>
      </p:sp>
      <p:graphicFrame>
        <p:nvGraphicFramePr>
          <p:cNvPr id="4" name="Table 3" descr="Five-column comparison table for Baseline, Regional Alignment, General Improvement District and legislated Regional Fire Authority. Rows compare governance, employment, local control, transition effort and revenue opportunity. All four alternatives are shown together. Source details are in the speaker notes."/>
          <p:cNvGraphicFramePr>
            <a:graphicFrameLocks noGrp="1"/>
          </p:cNvGraphicFramePr>
          <p:nvPr/>
        </p:nvGraphicFramePr>
        <p:xfrm>
          <a:off x="548640" y="1572768"/>
          <a:ext cx="11064240" cy="4709160"/>
        </p:xfrm>
        <a:graphic>
          <a:graphicData uri="http://schemas.openxmlformats.org/drawingml/2006/table">
            <a:tbl>
              <a:tblPr firstRow="1" firstCol="1" bandRow="1">
                <a:tableStyleId>{5C22544A-7EE6-4342-B048-85BDC9FD1C3A}</a:tableStyleId>
              </a:tblPr>
              <a:tblGrid>
                <a:gridCol w="1828800">
                  <a:extLst>
                    <a:ext uri="{9D8B030D-6E8A-4147-A177-3AD203B41FA5}">
                      <a16:colId xmlns:a16="http://schemas.microsoft.com/office/drawing/2014/main" val="20000"/>
                    </a:ext>
                  </a:extLst>
                </a:gridCol>
                <a:gridCol w="2103120">
                  <a:extLst>
                    <a:ext uri="{9D8B030D-6E8A-4147-A177-3AD203B41FA5}">
                      <a16:colId xmlns:a16="http://schemas.microsoft.com/office/drawing/2014/main" val="20001"/>
                    </a:ext>
                  </a:extLst>
                </a:gridCol>
                <a:gridCol w="2194560">
                  <a:extLst>
                    <a:ext uri="{9D8B030D-6E8A-4147-A177-3AD203B41FA5}">
                      <a16:colId xmlns:a16="http://schemas.microsoft.com/office/drawing/2014/main" val="20002"/>
                    </a:ext>
                  </a:extLst>
                </a:gridCol>
                <a:gridCol w="2468880">
                  <a:extLst>
                    <a:ext uri="{9D8B030D-6E8A-4147-A177-3AD203B41FA5}">
                      <a16:colId xmlns:a16="http://schemas.microsoft.com/office/drawing/2014/main" val="20003"/>
                    </a:ext>
                  </a:extLst>
                </a:gridCol>
                <a:gridCol w="2468880">
                  <a:extLst>
                    <a:ext uri="{9D8B030D-6E8A-4147-A177-3AD203B41FA5}">
                      <a16:colId xmlns:a16="http://schemas.microsoft.com/office/drawing/2014/main" val="20004"/>
                    </a:ext>
                  </a:extLst>
                </a:gridCol>
              </a:tblGrid>
              <a:tr h="960120">
                <a:tc>
                  <a:txBody>
                    <a:bodyPr/>
                    <a:lstStyle/>
                    <a:p>
                      <a:pPr marL="0" indent="0" algn="l">
                        <a:spcAft>
                          <a:spcPts val="0"/>
                        </a:spcAft>
                      </a:pPr>
                      <a:r>
                        <a:rPr lang="en-US" sz="1800" b="1">
                          <a:solidFill>
                            <a:srgbClr val="FFFFFF"/>
                          </a:solidFill>
                          <a:latin typeface="Calibri"/>
                        </a:rPr>
                        <a:t>Comparison</a:t>
                      </a:r>
                    </a:p>
                  </a:txBody>
                  <a:tcPr marT="36576" marB="36576" anchor="ctr">
                    <a:solidFill>
                      <a:srgbClr val="22333B"/>
                    </a:solidFill>
                  </a:tcPr>
                </a:tc>
                <a:tc>
                  <a:txBody>
                    <a:bodyPr/>
                    <a:lstStyle/>
                    <a:p>
                      <a:pPr marL="0" indent="0" algn="l">
                        <a:spcAft>
                          <a:spcPts val="0"/>
                        </a:spcAft>
                      </a:pPr>
                      <a:r>
                        <a:rPr lang="en-US" sz="1800" b="1">
                          <a:solidFill>
                            <a:srgbClr val="FFFFFF"/>
                          </a:solidFill>
                          <a:latin typeface="Calibri"/>
                        </a:rPr>
                        <a:t>1. Baseline</a:t>
                      </a:r>
                    </a:p>
                  </a:txBody>
                  <a:tcPr marT="36576" marB="36576" anchor="ctr">
                    <a:solidFill>
                      <a:srgbClr val="22333B"/>
                    </a:solidFill>
                  </a:tcPr>
                </a:tc>
                <a:tc>
                  <a:txBody>
                    <a:bodyPr/>
                    <a:lstStyle/>
                    <a:p>
                      <a:pPr marL="0" indent="0" algn="l">
                        <a:spcAft>
                          <a:spcPts val="0"/>
                        </a:spcAft>
                      </a:pPr>
                      <a:r>
                        <a:rPr lang="en-US" sz="1800" b="1">
                          <a:solidFill>
                            <a:srgbClr val="FFFFFF"/>
                          </a:solidFill>
                          <a:latin typeface="Calibri"/>
                        </a:rPr>
                        <a:t>2. Regional</a:t>
                      </a:r>
                    </a:p>
                    <a:p>
                      <a:pPr marL="0" indent="0" algn="l">
                        <a:spcAft>
                          <a:spcPts val="0"/>
                        </a:spcAft>
                      </a:pPr>
                      <a:r>
                        <a:rPr lang="en-US" sz="1800" b="1">
                          <a:solidFill>
                            <a:srgbClr val="FFFFFF"/>
                          </a:solidFill>
                          <a:latin typeface="Calibri"/>
                        </a:rPr>
                        <a:t>Alignment</a:t>
                      </a:r>
                    </a:p>
                  </a:txBody>
                  <a:tcPr marT="36576" marB="36576" anchor="ctr">
                    <a:solidFill>
                      <a:srgbClr val="22333B"/>
                    </a:solidFill>
                  </a:tcPr>
                </a:tc>
                <a:tc>
                  <a:txBody>
                    <a:bodyPr/>
                    <a:lstStyle/>
                    <a:p>
                      <a:pPr marL="0" indent="0" algn="l">
                        <a:spcAft>
                          <a:spcPts val="0"/>
                        </a:spcAft>
                      </a:pPr>
                      <a:r>
                        <a:rPr lang="en-US" sz="1800" b="1">
                          <a:solidFill>
                            <a:srgbClr val="FFFFFF"/>
                          </a:solidFill>
                          <a:latin typeface="Calibri"/>
                        </a:rPr>
                        <a:t>3. General</a:t>
                      </a:r>
                    </a:p>
                    <a:p>
                      <a:pPr marL="0" indent="0" algn="l">
                        <a:spcAft>
                          <a:spcPts val="0"/>
                        </a:spcAft>
                      </a:pPr>
                      <a:r>
                        <a:rPr lang="en-US" sz="1800" b="1">
                          <a:solidFill>
                            <a:srgbClr val="FFFFFF"/>
                          </a:solidFill>
                          <a:latin typeface="Calibri"/>
                        </a:rPr>
                        <a:t>Improvement District</a:t>
                      </a:r>
                    </a:p>
                  </a:txBody>
                  <a:tcPr marT="36576" marB="36576" anchor="ctr">
                    <a:solidFill>
                      <a:srgbClr val="22333B"/>
                    </a:solidFill>
                  </a:tcPr>
                </a:tc>
                <a:tc>
                  <a:txBody>
                    <a:bodyPr/>
                    <a:lstStyle/>
                    <a:p>
                      <a:pPr marL="0" indent="0" algn="l">
                        <a:spcAft>
                          <a:spcPts val="0"/>
                        </a:spcAft>
                      </a:pPr>
                      <a:r>
                        <a:rPr lang="en-US" sz="1800" b="1">
                          <a:solidFill>
                            <a:srgbClr val="FFFFFF"/>
                          </a:solidFill>
                          <a:latin typeface="Calibri"/>
                        </a:rPr>
                        <a:t>4. Regional</a:t>
                      </a:r>
                    </a:p>
                    <a:p>
                      <a:pPr marL="0" indent="0" algn="l">
                        <a:spcAft>
                          <a:spcPts val="0"/>
                        </a:spcAft>
                      </a:pPr>
                      <a:r>
                        <a:rPr lang="en-US" sz="1800" b="1">
                          <a:solidFill>
                            <a:srgbClr val="FFFFFF"/>
                          </a:solidFill>
                          <a:latin typeface="Calibri"/>
                        </a:rPr>
                        <a:t>Fire Authority</a:t>
                      </a:r>
                    </a:p>
                  </a:txBody>
                  <a:tcPr marT="36576" marB="36576" anchor="ctr">
                    <a:solidFill>
                      <a:srgbClr val="22333B"/>
                    </a:solidFill>
                  </a:tcPr>
                </a:tc>
                <a:extLst>
                  <a:ext uri="{0D108BD9-81ED-4DB2-BD59-A6C34878D82A}">
                    <a16:rowId xmlns:a16="http://schemas.microsoft.com/office/drawing/2014/main" val="10000"/>
                  </a:ext>
                </a:extLst>
              </a:tr>
              <a:tr h="914400">
                <a:tc>
                  <a:txBody>
                    <a:bodyPr/>
                    <a:lstStyle/>
                    <a:p>
                      <a:pPr marL="0" indent="0" algn="l">
                        <a:spcAft>
                          <a:spcPts val="0"/>
                        </a:spcAft>
                      </a:pPr>
                      <a:r>
                        <a:rPr lang="en-US" sz="1800" b="1">
                          <a:solidFill>
                            <a:srgbClr val="22333B"/>
                          </a:solidFill>
                          <a:latin typeface="Calibri"/>
                        </a:rPr>
                        <a:t>Who governs</a:t>
                      </a:r>
                    </a:p>
                  </a:txBody>
                  <a:tcPr marT="36576" marB="36576" anchor="ctr">
                    <a:solidFill>
                      <a:srgbClr val="EDF2F4"/>
                    </a:solidFill>
                  </a:tcPr>
                </a:tc>
                <a:tc>
                  <a:txBody>
                    <a:bodyPr/>
                    <a:lstStyle/>
                    <a:p>
                      <a:pPr marL="0" indent="0" algn="l">
                        <a:spcAft>
                          <a:spcPts val="0"/>
                        </a:spcAft>
                      </a:pPr>
                      <a:r>
                        <a:rPr lang="en-US" sz="1800" b="0">
                          <a:solidFill>
                            <a:srgbClr val="22333B"/>
                          </a:solidFill>
                          <a:latin typeface="Calibri"/>
                        </a:rPr>
                        <a:t>Three separate governing bodies</a:t>
                      </a:r>
                    </a:p>
                  </a:txBody>
                  <a:tcPr marT="36576" marB="36576" anchor="ctr">
                    <a:solidFill>
                      <a:srgbClr val="EDF2F4"/>
                    </a:solidFill>
                  </a:tcPr>
                </a:tc>
                <a:tc>
                  <a:txBody>
                    <a:bodyPr/>
                    <a:lstStyle/>
                    <a:p>
                      <a:pPr marL="0" indent="0" algn="l">
                        <a:spcAft>
                          <a:spcPts val="0"/>
                        </a:spcAft>
                      </a:pPr>
                      <a:r>
                        <a:rPr lang="en-US" sz="1800" b="0">
                          <a:solidFill>
                            <a:srgbClr val="22333B"/>
                          </a:solidFill>
                          <a:latin typeface="Calibri"/>
                        </a:rPr>
                        <a:t>Three bodies, bound by interlocal agreements</a:t>
                      </a:r>
                    </a:p>
                  </a:txBody>
                  <a:tcPr marT="36576" marB="36576" anchor="ctr">
                    <a:solidFill>
                      <a:srgbClr val="EDF2F4"/>
                    </a:solidFill>
                  </a:tcPr>
                </a:tc>
                <a:tc>
                  <a:txBody>
                    <a:bodyPr/>
                    <a:lstStyle/>
                    <a:p>
                      <a:pPr marL="0" indent="0" algn="l">
                        <a:spcAft>
                          <a:spcPts val="0"/>
                        </a:spcAft>
                      </a:pPr>
                      <a:r>
                        <a:rPr lang="en-US" sz="1800" b="0">
                          <a:solidFill>
                            <a:srgbClr val="22333B"/>
                          </a:solidFill>
                          <a:latin typeface="Calibri"/>
                        </a:rPr>
                        <a:t>One district governing body</a:t>
                      </a:r>
                    </a:p>
                  </a:txBody>
                  <a:tcPr marT="36576" marB="36576" anchor="ctr">
                    <a:solidFill>
                      <a:srgbClr val="EDF2F4"/>
                    </a:solidFill>
                  </a:tcPr>
                </a:tc>
                <a:tc>
                  <a:txBody>
                    <a:bodyPr/>
                    <a:lstStyle/>
                    <a:p>
                      <a:pPr marL="0" indent="0" algn="l">
                        <a:spcAft>
                          <a:spcPts val="0"/>
                        </a:spcAft>
                      </a:pPr>
                      <a:r>
                        <a:rPr lang="en-US" sz="1800" b="0">
                          <a:solidFill>
                            <a:srgbClr val="22333B"/>
                          </a:solidFill>
                          <a:latin typeface="Calibri"/>
                        </a:rPr>
                        <a:t>One authority board, as set by legislation</a:t>
                      </a:r>
                    </a:p>
                  </a:txBody>
                  <a:tcPr marT="36576" marB="36576" anchor="ctr">
                    <a:solidFill>
                      <a:srgbClr val="EDF2F4"/>
                    </a:solidFill>
                  </a:tcPr>
                </a:tc>
                <a:extLst>
                  <a:ext uri="{0D108BD9-81ED-4DB2-BD59-A6C34878D82A}">
                    <a16:rowId xmlns:a16="http://schemas.microsoft.com/office/drawing/2014/main" val="10001"/>
                  </a:ext>
                </a:extLst>
              </a:tr>
              <a:tr h="548640">
                <a:tc>
                  <a:txBody>
                    <a:bodyPr/>
                    <a:lstStyle/>
                    <a:p>
                      <a:pPr marL="0" indent="0" algn="l">
                        <a:spcAft>
                          <a:spcPts val="0"/>
                        </a:spcAft>
                      </a:pPr>
                      <a:r>
                        <a:rPr lang="en-US" sz="1800" b="1">
                          <a:solidFill>
                            <a:srgbClr val="22333B"/>
                          </a:solidFill>
                          <a:latin typeface="Calibri"/>
                        </a:rPr>
                        <a:t>Who employs</a:t>
                      </a:r>
                    </a:p>
                  </a:txBody>
                  <a:tcPr marT="36576" marB="36576" anchor="ctr">
                    <a:solidFill>
                      <a:srgbClr val="EDF2F4"/>
                    </a:solidFill>
                  </a:tcPr>
                </a:tc>
                <a:tc>
                  <a:txBody>
                    <a:bodyPr/>
                    <a:lstStyle/>
                    <a:p>
                      <a:pPr marL="0" indent="0" algn="l">
                        <a:spcAft>
                          <a:spcPts val="0"/>
                        </a:spcAft>
                      </a:pPr>
                      <a:r>
                        <a:rPr lang="en-US" sz="1800" b="0">
                          <a:solidFill>
                            <a:srgbClr val="22333B"/>
                          </a:solidFill>
                          <a:latin typeface="Calibri"/>
                        </a:rPr>
                        <a:t>Each agency</a:t>
                      </a:r>
                    </a:p>
                  </a:txBody>
                  <a:tcPr marT="36576" marB="36576" anchor="ctr">
                    <a:solidFill>
                      <a:srgbClr val="FFFFFF"/>
                    </a:solidFill>
                  </a:tcPr>
                </a:tc>
                <a:tc>
                  <a:txBody>
                    <a:bodyPr/>
                    <a:lstStyle/>
                    <a:p>
                      <a:pPr marL="0" indent="0" algn="l">
                        <a:spcAft>
                          <a:spcPts val="0"/>
                        </a:spcAft>
                      </a:pPr>
                      <a:r>
                        <a:rPr lang="en-US" sz="1800" b="0">
                          <a:solidFill>
                            <a:srgbClr val="22333B"/>
                          </a:solidFill>
                          <a:latin typeface="Calibri"/>
                        </a:rPr>
                        <a:t>Each agency</a:t>
                      </a:r>
                    </a:p>
                  </a:txBody>
                  <a:tcPr marT="36576" marB="36576" anchor="ctr">
                    <a:solidFill>
                      <a:srgbClr val="FFFFFF"/>
                    </a:solidFill>
                  </a:tcPr>
                </a:tc>
                <a:tc>
                  <a:txBody>
                    <a:bodyPr/>
                    <a:lstStyle/>
                    <a:p>
                      <a:pPr marL="0" indent="0" algn="l">
                        <a:spcAft>
                          <a:spcPts val="0"/>
                        </a:spcAft>
                      </a:pPr>
                      <a:r>
                        <a:rPr lang="en-US" sz="1800" b="0">
                          <a:solidFill>
                            <a:srgbClr val="22333B"/>
                          </a:solidFill>
                          <a:latin typeface="Calibri"/>
                        </a:rPr>
                        <a:t>The district</a:t>
                      </a:r>
                    </a:p>
                  </a:txBody>
                  <a:tcPr marT="36576" marB="36576" anchor="ctr">
                    <a:solidFill>
                      <a:srgbClr val="FFFFFF"/>
                    </a:solidFill>
                  </a:tcPr>
                </a:tc>
                <a:tc>
                  <a:txBody>
                    <a:bodyPr/>
                    <a:lstStyle/>
                    <a:p>
                      <a:pPr marL="0" indent="0" algn="l">
                        <a:spcAft>
                          <a:spcPts val="0"/>
                        </a:spcAft>
                      </a:pPr>
                      <a:r>
                        <a:rPr lang="en-US" sz="1800" b="0">
                          <a:solidFill>
                            <a:srgbClr val="22333B"/>
                          </a:solidFill>
                          <a:latin typeface="Calibri"/>
                        </a:rPr>
                        <a:t>The authority</a:t>
                      </a:r>
                    </a:p>
                  </a:txBody>
                  <a:tcPr marT="36576" marB="36576" anchor="ctr">
                    <a:solidFill>
                      <a:srgbClr val="FFFFFF"/>
                    </a:solidFill>
                  </a:tcPr>
                </a:tc>
                <a:extLst>
                  <a:ext uri="{0D108BD9-81ED-4DB2-BD59-A6C34878D82A}">
                    <a16:rowId xmlns:a16="http://schemas.microsoft.com/office/drawing/2014/main" val="10002"/>
                  </a:ext>
                </a:extLst>
              </a:tr>
              <a:tr h="731520">
                <a:tc>
                  <a:txBody>
                    <a:bodyPr/>
                    <a:lstStyle/>
                    <a:p>
                      <a:pPr marL="0" indent="0" algn="l">
                        <a:spcAft>
                          <a:spcPts val="0"/>
                        </a:spcAft>
                      </a:pPr>
                      <a:r>
                        <a:rPr lang="en-US" sz="1800" b="1">
                          <a:solidFill>
                            <a:srgbClr val="22333B"/>
                          </a:solidFill>
                          <a:latin typeface="Calibri"/>
                        </a:rPr>
                        <a:t>Local control</a:t>
                      </a:r>
                    </a:p>
                  </a:txBody>
                  <a:tcPr marT="36576" marB="36576" anchor="ctr">
                    <a:solidFill>
                      <a:srgbClr val="EDF2F4"/>
                    </a:solidFill>
                  </a:tcPr>
                </a:tc>
                <a:tc>
                  <a:txBody>
                    <a:bodyPr/>
                    <a:lstStyle/>
                    <a:p>
                      <a:pPr marL="0" indent="0" algn="l">
                        <a:spcAft>
                          <a:spcPts val="0"/>
                        </a:spcAft>
                      </a:pPr>
                      <a:r>
                        <a:rPr lang="en-US" sz="1800" b="0">
                          <a:solidFill>
                            <a:srgbClr val="22333B"/>
                          </a:solidFill>
                          <a:latin typeface="Calibri"/>
                        </a:rPr>
                        <a:t>Direct</a:t>
                      </a:r>
                    </a:p>
                  </a:txBody>
                  <a:tcPr marT="36576" marB="36576" anchor="ctr">
                    <a:solidFill>
                      <a:srgbClr val="EDF2F4"/>
                    </a:solidFill>
                  </a:tcPr>
                </a:tc>
                <a:tc>
                  <a:txBody>
                    <a:bodyPr/>
                    <a:lstStyle/>
                    <a:p>
                      <a:pPr marL="0" indent="0" algn="l">
                        <a:spcAft>
                          <a:spcPts val="0"/>
                        </a:spcAft>
                      </a:pPr>
                      <a:r>
                        <a:rPr lang="en-US" sz="1800" b="0">
                          <a:solidFill>
                            <a:srgbClr val="22333B"/>
                          </a:solidFill>
                          <a:latin typeface="Calibri"/>
                        </a:rPr>
                        <a:t>Direct, with shared commitments</a:t>
                      </a:r>
                    </a:p>
                  </a:txBody>
                  <a:tcPr marT="36576" marB="36576" anchor="ctr">
                    <a:solidFill>
                      <a:srgbClr val="EDF2F4"/>
                    </a:solidFill>
                  </a:tcPr>
                </a:tc>
                <a:tc>
                  <a:txBody>
                    <a:bodyPr/>
                    <a:lstStyle/>
                    <a:p>
                      <a:pPr marL="0" indent="0" algn="l">
                        <a:spcAft>
                          <a:spcPts val="0"/>
                        </a:spcAft>
                      </a:pPr>
                      <a:r>
                        <a:rPr lang="en-US" sz="1800" b="0">
                          <a:solidFill>
                            <a:srgbClr val="22333B"/>
                          </a:solidFill>
                          <a:latin typeface="Calibri"/>
                        </a:rPr>
                        <a:t>Through regional representation</a:t>
                      </a:r>
                    </a:p>
                  </a:txBody>
                  <a:tcPr marT="36576" marB="36576" anchor="ctr">
                    <a:solidFill>
                      <a:srgbClr val="EDF2F4"/>
                    </a:solidFill>
                  </a:tcPr>
                </a:tc>
                <a:tc>
                  <a:txBody>
                    <a:bodyPr/>
                    <a:lstStyle/>
                    <a:p>
                      <a:pPr marL="0" indent="0" algn="l">
                        <a:spcAft>
                          <a:spcPts val="0"/>
                        </a:spcAft>
                      </a:pPr>
                      <a:r>
                        <a:rPr lang="en-US" sz="1800" b="0">
                          <a:solidFill>
                            <a:srgbClr val="22333B"/>
                          </a:solidFill>
                          <a:latin typeface="Calibri"/>
                        </a:rPr>
                        <a:t>Through representation set in law</a:t>
                      </a:r>
                    </a:p>
                  </a:txBody>
                  <a:tcPr marT="36576" marB="36576" anchor="ctr">
                    <a:solidFill>
                      <a:srgbClr val="EDF2F4"/>
                    </a:solidFill>
                  </a:tcPr>
                </a:tc>
                <a:extLst>
                  <a:ext uri="{0D108BD9-81ED-4DB2-BD59-A6C34878D82A}">
                    <a16:rowId xmlns:a16="http://schemas.microsoft.com/office/drawing/2014/main" val="10003"/>
                  </a:ext>
                </a:extLst>
              </a:tr>
              <a:tr h="640080">
                <a:tc>
                  <a:txBody>
                    <a:bodyPr/>
                    <a:lstStyle/>
                    <a:p>
                      <a:pPr marL="0" indent="0" algn="l">
                        <a:spcAft>
                          <a:spcPts val="0"/>
                        </a:spcAft>
                      </a:pPr>
                      <a:r>
                        <a:rPr lang="en-US" sz="1800" b="1">
                          <a:solidFill>
                            <a:srgbClr val="22333B"/>
                          </a:solidFill>
                          <a:latin typeface="Calibri"/>
                        </a:rPr>
                        <a:t>Transition effort</a:t>
                      </a:r>
                    </a:p>
                  </a:txBody>
                  <a:tcPr marT="36576" marB="36576" anchor="ctr">
                    <a:solidFill>
                      <a:srgbClr val="EDF2F4"/>
                    </a:solidFill>
                  </a:tcPr>
                </a:tc>
                <a:tc>
                  <a:txBody>
                    <a:bodyPr/>
                    <a:lstStyle/>
                    <a:p>
                      <a:pPr marL="0" indent="0" algn="l">
                        <a:spcAft>
                          <a:spcPts val="0"/>
                        </a:spcAft>
                      </a:pPr>
                      <a:r>
                        <a:rPr lang="en-US" sz="1800" b="0">
                          <a:solidFill>
                            <a:srgbClr val="22333B"/>
                          </a:solidFill>
                          <a:latin typeface="Calibri"/>
                        </a:rPr>
                        <a:t>None</a:t>
                      </a:r>
                    </a:p>
                  </a:txBody>
                  <a:tcPr marT="36576" marB="36576" anchor="ctr">
                    <a:solidFill>
                      <a:srgbClr val="FFFFFF"/>
                    </a:solidFill>
                  </a:tcPr>
                </a:tc>
                <a:tc>
                  <a:txBody>
                    <a:bodyPr/>
                    <a:lstStyle/>
                    <a:p>
                      <a:pPr marL="0" indent="0" algn="l">
                        <a:spcAft>
                          <a:spcPts val="0"/>
                        </a:spcAft>
                      </a:pPr>
                      <a:r>
                        <a:rPr lang="en-US" sz="1800" b="0">
                          <a:solidFill>
                            <a:srgbClr val="22333B"/>
                          </a:solidFill>
                          <a:latin typeface="Calibri"/>
                        </a:rPr>
                        <a:t>Low to moderate</a:t>
                      </a:r>
                    </a:p>
                  </a:txBody>
                  <a:tcPr marT="36576" marB="36576" anchor="ctr">
                    <a:solidFill>
                      <a:srgbClr val="FFFFFF"/>
                    </a:solidFill>
                  </a:tcPr>
                </a:tc>
                <a:tc>
                  <a:txBody>
                    <a:bodyPr/>
                    <a:lstStyle/>
                    <a:p>
                      <a:pPr marL="0" indent="0" algn="l">
                        <a:spcAft>
                          <a:spcPts val="0"/>
                        </a:spcAft>
                      </a:pPr>
                      <a:r>
                        <a:rPr lang="en-US" sz="1800" b="0">
                          <a:solidFill>
                            <a:srgbClr val="22333B"/>
                          </a:solidFill>
                          <a:latin typeface="Calibri"/>
                        </a:rPr>
                        <a:t>Major</a:t>
                      </a:r>
                    </a:p>
                  </a:txBody>
                  <a:tcPr marT="36576" marB="36576" anchor="ctr">
                    <a:solidFill>
                      <a:srgbClr val="FFFFFF"/>
                    </a:solidFill>
                  </a:tcPr>
                </a:tc>
                <a:tc>
                  <a:txBody>
                    <a:bodyPr/>
                    <a:lstStyle/>
                    <a:p>
                      <a:pPr marL="0" indent="0" algn="l">
                        <a:spcAft>
                          <a:spcPts val="0"/>
                        </a:spcAft>
                      </a:pPr>
                      <a:r>
                        <a:rPr lang="en-US" sz="1800" b="0">
                          <a:solidFill>
                            <a:srgbClr val="22333B"/>
                          </a:solidFill>
                          <a:latin typeface="Calibri"/>
                        </a:rPr>
                        <a:t>Major</a:t>
                      </a:r>
                    </a:p>
                  </a:txBody>
                  <a:tcPr marT="36576" marB="36576" anchor="ctr">
                    <a:solidFill>
                      <a:srgbClr val="FFFFFF"/>
                    </a:solidFill>
                  </a:tcPr>
                </a:tc>
                <a:extLst>
                  <a:ext uri="{0D108BD9-81ED-4DB2-BD59-A6C34878D82A}">
                    <a16:rowId xmlns:a16="http://schemas.microsoft.com/office/drawing/2014/main" val="10004"/>
                  </a:ext>
                </a:extLst>
              </a:tr>
              <a:tr h="914400">
                <a:tc>
                  <a:txBody>
                    <a:bodyPr/>
                    <a:lstStyle/>
                    <a:p>
                      <a:pPr marL="0" indent="0" algn="l">
                        <a:spcAft>
                          <a:spcPts val="0"/>
                        </a:spcAft>
                      </a:pPr>
                      <a:r>
                        <a:rPr lang="en-US" sz="1800" b="1">
                          <a:solidFill>
                            <a:srgbClr val="22333B"/>
                          </a:solidFill>
                          <a:latin typeface="Calibri"/>
                        </a:rPr>
                        <a:t>Revenue opportunity</a:t>
                      </a:r>
                    </a:p>
                  </a:txBody>
                  <a:tcPr marT="36576" marB="36576" anchor="ctr">
                    <a:solidFill>
                      <a:srgbClr val="EDF2F4"/>
                    </a:solidFill>
                  </a:tcPr>
                </a:tc>
                <a:tc>
                  <a:txBody>
                    <a:bodyPr/>
                    <a:lstStyle/>
                    <a:p>
                      <a:pPr marL="0" indent="0" algn="l">
                        <a:spcAft>
                          <a:spcPts val="0"/>
                        </a:spcAft>
                      </a:pPr>
                      <a:r>
                        <a:rPr lang="en-US" sz="1800" b="0">
                          <a:solidFill>
                            <a:srgbClr val="22333B"/>
                          </a:solidFill>
                          <a:latin typeface="Calibri"/>
                        </a:rPr>
                        <a:t>Existing sources</a:t>
                      </a:r>
                    </a:p>
                  </a:txBody>
                  <a:tcPr marT="36576" marB="36576" anchor="ctr">
                    <a:solidFill>
                      <a:srgbClr val="EDF2F4"/>
                    </a:solidFill>
                  </a:tcPr>
                </a:tc>
                <a:tc>
                  <a:txBody>
                    <a:bodyPr/>
                    <a:lstStyle/>
                    <a:p>
                      <a:pPr marL="0" indent="0" algn="l">
                        <a:spcAft>
                          <a:spcPts val="0"/>
                        </a:spcAft>
                      </a:pPr>
                      <a:r>
                        <a:rPr lang="en-US" sz="1800" b="0">
                          <a:solidFill>
                            <a:srgbClr val="22333B"/>
                          </a:solidFill>
                          <a:latin typeface="Calibri"/>
                        </a:rPr>
                        <a:t>Existing sources</a:t>
                      </a:r>
                    </a:p>
                  </a:txBody>
                  <a:tcPr marT="36576" marB="36576" anchor="ctr">
                    <a:solidFill>
                      <a:srgbClr val="EDF2F4"/>
                    </a:solidFill>
                  </a:tcPr>
                </a:tc>
                <a:tc>
                  <a:txBody>
                    <a:bodyPr/>
                    <a:lstStyle/>
                    <a:p>
                      <a:pPr marL="0" indent="0" algn="l">
                        <a:spcAft>
                          <a:spcPts val="0"/>
                        </a:spcAft>
                      </a:pPr>
                      <a:r>
                        <a:rPr lang="en-US" sz="1800" b="0">
                          <a:solidFill>
                            <a:srgbClr val="22333B"/>
                          </a:solidFill>
                          <a:latin typeface="Calibri"/>
                        </a:rPr>
                        <a:t>Limited by existing tax commitments</a:t>
                      </a:r>
                    </a:p>
                  </a:txBody>
                  <a:tcPr marT="36576" marB="36576" anchor="ctr">
                    <a:solidFill>
                      <a:srgbClr val="EDF2F4"/>
                    </a:solidFill>
                  </a:tcPr>
                </a:tc>
                <a:tc>
                  <a:txBody>
                    <a:bodyPr/>
                    <a:lstStyle/>
                    <a:p>
                      <a:pPr marL="0" indent="0" algn="l">
                        <a:spcAft>
                          <a:spcPts val="0"/>
                        </a:spcAft>
                      </a:pPr>
                      <a:r>
                        <a:rPr lang="en-US" sz="1800" b="0">
                          <a:solidFill>
                            <a:srgbClr val="22333B"/>
                          </a:solidFill>
                          <a:latin typeface="Calibri"/>
                        </a:rPr>
                        <a:t>New funding powers possible, not guaranteed</a:t>
                      </a:r>
                    </a:p>
                  </a:txBody>
                  <a:tcPr marT="36576" marB="36576" anchor="ctr">
                    <a:solidFill>
                      <a:srgbClr val="EDF2F4"/>
                    </a:solidFill>
                  </a:tcPr>
                </a:tc>
                <a:extLst>
                  <a:ext uri="{0D108BD9-81ED-4DB2-BD59-A6C34878D82A}">
                    <a16:rowId xmlns:a16="http://schemas.microsoft.com/office/drawing/2014/main" val="10005"/>
                  </a:ext>
                </a:extLst>
              </a:tr>
            </a:tbl>
          </a:graphicData>
        </a:graphic>
      </p:graphicFrame>
      <p:sp>
        <p:nvSpPr>
          <p:cNvPr id="5" name="Slide number"/>
          <p:cNvSpPr txBox="1"/>
          <p:nvPr/>
        </p:nvSpPr>
        <p:spPr>
          <a:xfrm>
            <a:off x="11475720" y="6492240"/>
            <a:ext cx="411480" cy="246888"/>
          </a:xfrm>
          <a:prstGeom prst="rect">
            <a:avLst/>
          </a:prstGeom>
          <a:noFill/>
        </p:spPr>
        <p:txBody>
          <a:bodyPr wrap="square" lIns="0" tIns="0" rIns="0" bIns="0"/>
          <a:lstStyle/>
          <a:p>
            <a:pPr algn="ctr">
              <a:spcAft>
                <a:spcPts val="0"/>
              </a:spcAft>
            </a:pPr>
            <a:r>
              <a:rPr lang="en-US" sz="1200" b="0">
                <a:solidFill>
                  <a:srgbClr val="48606B"/>
                </a:solidFill>
                <a:latin typeface="Calibri"/>
              </a:rPr>
              <a:t>32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4">
    <p:bg>
      <p:bgPr>
        <a:solidFill>
          <a:srgbClr val="22333B"/>
        </a:solidFill>
        <a:effectLst/>
      </p:bgPr>
    </p:bg>
    <p:spTree>
      <p:nvGrpSpPr>
        <p:cNvPr id="1" name=""/>
        <p:cNvGrpSpPr/>
        <p:nvPr/>
      </p:nvGrpSpPr>
      <p:grpSpPr>
        <a:xfrm>
          <a:off x="0" y="0"/>
          <a:ext cx="0" cy="0"/>
          <a:chOff x="0" y="0"/>
          <a:chExt cx="0" cy="0"/>
        </a:xfrm>
      </p:grpSpPr>
      <p:sp>
        <p:nvSpPr>
          <p:cNvPr id="2" name="What It Costs and How It Could Be Paid For"/>
          <p:cNvSpPr txBox="1">
            <a:spLocks noGrp="1"/>
          </p:cNvSpPr>
          <p:nvPr>
            <p:ph type="title"/>
          </p:nvPr>
        </p:nvSpPr>
        <p:spPr>
          <a:xfrm>
            <a:off x="2788920" y="1600200"/>
            <a:ext cx="8732520" cy="615553"/>
          </a:xfrm>
          <a:prstGeom prst="rect">
            <a:avLst/>
          </a:prstGeom>
          <a:noFill/>
        </p:spPr>
        <p:txBody>
          <a:bodyPr wrap="square" lIns="0" tIns="0" rIns="0" bIns="0">
            <a:spAutoFit/>
          </a:bodyPr>
          <a:lstStyle/>
          <a:p>
            <a:pPr algn="l"/>
            <a:r>
              <a:rPr lang="en-US" sz="4000" b="1" dirty="0">
                <a:solidFill>
                  <a:srgbClr val="FFFFFF"/>
                </a:solidFill>
                <a:latin typeface="Cambria"/>
              </a:rPr>
              <a:t>Fiscal Impacts</a:t>
            </a:r>
          </a:p>
        </p:txBody>
      </p:sp>
      <p:sp>
        <p:nvSpPr>
          <p:cNvPr id="3" name="PART 5 OF 6  /  WHAT WILL IT COST ME?"/>
          <p:cNvSpPr txBox="1"/>
          <p:nvPr/>
        </p:nvSpPr>
        <p:spPr>
          <a:xfrm>
            <a:off x="2816352" y="950976"/>
            <a:ext cx="8595360" cy="261610"/>
          </a:xfrm>
          <a:prstGeom prst="rect">
            <a:avLst/>
          </a:prstGeom>
          <a:noFill/>
        </p:spPr>
        <p:txBody>
          <a:bodyPr wrap="square" lIns="0" tIns="0" rIns="0" bIns="0">
            <a:spAutoFit/>
          </a:bodyPr>
          <a:lstStyle/>
          <a:p>
            <a:r>
              <a:rPr lang="en-US" sz="1700" b="1" dirty="0">
                <a:solidFill>
                  <a:srgbClr val="E0E8EB"/>
                </a:solidFill>
                <a:latin typeface="Calibri"/>
              </a:rPr>
              <a:t>PART 5 OF 6  /  WHAT WILL IT COST?</a:t>
            </a:r>
          </a:p>
        </p:txBody>
      </p:sp>
      <p:sp>
        <p:nvSpPr>
          <p:cNvPr id="4" name="What it takes to sustain service, what improvements add, and the limits on new revenue."/>
          <p:cNvSpPr txBox="1"/>
          <p:nvPr/>
        </p:nvSpPr>
        <p:spPr>
          <a:xfrm>
            <a:off x="2816352" y="3657600"/>
            <a:ext cx="8138160" cy="1234440"/>
          </a:xfrm>
          <a:prstGeom prst="rect">
            <a:avLst/>
          </a:prstGeom>
          <a:noFill/>
        </p:spPr>
        <p:txBody>
          <a:bodyPr wrap="square" lIns="0" tIns="0" rIns="0" bIns="0">
            <a:spAutoFit/>
          </a:bodyPr>
          <a:lstStyle/>
          <a:p>
            <a:r>
              <a:rPr lang="en-US" sz="2500" b="0">
                <a:solidFill>
                  <a:srgbClr val="FFFFFF"/>
                </a:solidFill>
                <a:latin typeface="Calibri"/>
              </a:rPr>
              <a:t>What it takes to sustain service, what improvements add, and the limits on new revenue.</a:t>
            </a:r>
          </a:p>
        </p:txBody>
      </p:sp>
      <p:sp>
        <p:nvSpPr>
          <p:cNvPr id="5" name="05">
            <a:extLst>
              <a:ext uri="{C183D7F6-B498-43B3-948B-1728B52AA6E4}">
                <adec:decorative xmlns:adec="http://schemas.microsoft.com/office/drawing/2017/decorative" val="1"/>
              </a:ext>
            </a:extLst>
          </p:cNvPr>
          <p:cNvSpPr txBox="1"/>
          <p:nvPr/>
        </p:nvSpPr>
        <p:spPr>
          <a:xfrm>
            <a:off x="585216" y="1426464"/>
            <a:ext cx="1938528" cy="1737360"/>
          </a:xfrm>
          <a:prstGeom prst="rect">
            <a:avLst/>
          </a:prstGeom>
          <a:noFill/>
        </p:spPr>
        <p:txBody>
          <a:bodyPr wrap="square" lIns="0" tIns="0" rIns="0" bIns="0">
            <a:spAutoFit/>
          </a:bodyPr>
          <a:lstStyle/>
          <a:p>
            <a:r>
              <a:rPr lang="en-US" sz="10200" b="1">
                <a:solidFill>
                  <a:srgbClr val="F3AA43"/>
                </a:solidFill>
                <a:latin typeface="Calibri"/>
              </a:rPr>
              <a:t>05</a:t>
            </a:r>
          </a:p>
        </p:txBody>
      </p:sp>
      <p:sp>
        <p:nvSpPr>
          <p:cNvPr id="6" name="Rectangle 5">
            <a:extLst>
              <a:ext uri="{C183D7F6-B498-43B3-948B-1728B52AA6E4}">
                <adec:decorative xmlns:adec="http://schemas.microsoft.com/office/drawing/2017/decorative" val="1"/>
              </a:ext>
            </a:extLst>
          </p:cNvPr>
          <p:cNvSpPr/>
          <p:nvPr/>
        </p:nvSpPr>
        <p:spPr>
          <a:xfrm>
            <a:off x="2423160" y="1051560"/>
            <a:ext cx="41148" cy="4069080"/>
          </a:xfrm>
          <a:prstGeom prst="rect">
            <a:avLst/>
          </a:prstGeom>
          <a:solidFill>
            <a:srgbClr val="6D879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a:extLst>
              <a:ext uri="{C183D7F6-B498-43B3-948B-1728B52AA6E4}">
                <adec:decorative xmlns:adec="http://schemas.microsoft.com/office/drawing/2017/decorative" val="1"/>
              </a:ext>
            </a:extLst>
          </p:cNvPr>
          <p:cNvSpPr/>
          <p:nvPr/>
        </p:nvSpPr>
        <p:spPr>
          <a:xfrm>
            <a:off x="2816352" y="3355848"/>
            <a:ext cx="1024128" cy="64008"/>
          </a:xfrm>
          <a:prstGeom prst="rect">
            <a:avLst/>
          </a:prstGeom>
          <a:solidFill>
            <a:srgbClr val="F3AA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a:extLst>
              <a:ext uri="{C183D7F6-B498-43B3-948B-1728B52AA6E4}">
                <adec:decorative xmlns:adec="http://schemas.microsoft.com/office/drawing/2017/decorative" val="1"/>
              </a:ext>
            </a:extLst>
          </p:cNvPr>
          <p:cNvSpPr/>
          <p:nvPr/>
        </p:nvSpPr>
        <p:spPr>
          <a:xfrm>
            <a:off x="2816352" y="5614416"/>
            <a:ext cx="1234440" cy="100584"/>
          </a:xfrm>
          <a:prstGeom prst="rect">
            <a:avLst/>
          </a:prstGeom>
          <a:solidFill>
            <a:srgbClr val="617A8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a:extLst>
              <a:ext uri="{C183D7F6-B498-43B3-948B-1728B52AA6E4}">
                <adec:decorative xmlns:adec="http://schemas.microsoft.com/office/drawing/2017/decorative" val="1"/>
              </a:ext>
            </a:extLst>
          </p:cNvPr>
          <p:cNvSpPr/>
          <p:nvPr/>
        </p:nvSpPr>
        <p:spPr>
          <a:xfrm>
            <a:off x="4251960" y="5614416"/>
            <a:ext cx="1234440" cy="100584"/>
          </a:xfrm>
          <a:prstGeom prst="rect">
            <a:avLst/>
          </a:prstGeom>
          <a:solidFill>
            <a:srgbClr val="617A8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a:extLst>
              <a:ext uri="{C183D7F6-B498-43B3-948B-1728B52AA6E4}">
                <adec:decorative xmlns:adec="http://schemas.microsoft.com/office/drawing/2017/decorative" val="1"/>
              </a:ext>
            </a:extLst>
          </p:cNvPr>
          <p:cNvSpPr/>
          <p:nvPr/>
        </p:nvSpPr>
        <p:spPr>
          <a:xfrm>
            <a:off x="5687568" y="5614416"/>
            <a:ext cx="1234440" cy="100584"/>
          </a:xfrm>
          <a:prstGeom prst="rect">
            <a:avLst/>
          </a:prstGeom>
          <a:solidFill>
            <a:srgbClr val="617A8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a:extLst>
              <a:ext uri="{C183D7F6-B498-43B3-948B-1728B52AA6E4}">
                <adec:decorative xmlns:adec="http://schemas.microsoft.com/office/drawing/2017/decorative" val="1"/>
              </a:ext>
            </a:extLst>
          </p:cNvPr>
          <p:cNvSpPr/>
          <p:nvPr/>
        </p:nvSpPr>
        <p:spPr>
          <a:xfrm>
            <a:off x="7123176" y="5614416"/>
            <a:ext cx="1234440" cy="100584"/>
          </a:xfrm>
          <a:prstGeom prst="rect">
            <a:avLst/>
          </a:prstGeom>
          <a:solidFill>
            <a:srgbClr val="617A8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a:extLst>
              <a:ext uri="{C183D7F6-B498-43B3-948B-1728B52AA6E4}">
                <adec:decorative xmlns:adec="http://schemas.microsoft.com/office/drawing/2017/decorative" val="1"/>
              </a:ext>
            </a:extLst>
          </p:cNvPr>
          <p:cNvSpPr/>
          <p:nvPr/>
        </p:nvSpPr>
        <p:spPr>
          <a:xfrm>
            <a:off x="8558784" y="5614416"/>
            <a:ext cx="1234440" cy="100584"/>
          </a:xfrm>
          <a:prstGeom prst="rect">
            <a:avLst/>
          </a:prstGeom>
          <a:solidFill>
            <a:srgbClr val="F3AA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a:extLst>
              <a:ext uri="{C183D7F6-B498-43B3-948B-1728B52AA6E4}">
                <adec:decorative xmlns:adec="http://schemas.microsoft.com/office/drawing/2017/decorative" val="1"/>
              </a:ext>
            </a:extLst>
          </p:cNvPr>
          <p:cNvSpPr/>
          <p:nvPr/>
        </p:nvSpPr>
        <p:spPr>
          <a:xfrm>
            <a:off x="9994392" y="5614416"/>
            <a:ext cx="1234440" cy="100584"/>
          </a:xfrm>
          <a:prstGeom prst="rect">
            <a:avLst/>
          </a:prstGeom>
          <a:solidFill>
            <a:srgbClr val="617A8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GIONAL FIRE AND EMS STUDY"/>
          <p:cNvSpPr txBox="1"/>
          <p:nvPr/>
        </p:nvSpPr>
        <p:spPr>
          <a:xfrm>
            <a:off x="2816352" y="5925312"/>
            <a:ext cx="8503920" cy="320040"/>
          </a:xfrm>
          <a:prstGeom prst="rect">
            <a:avLst/>
          </a:prstGeom>
          <a:noFill/>
        </p:spPr>
        <p:txBody>
          <a:bodyPr wrap="square" lIns="0" tIns="0" rIns="0" bIns="0">
            <a:spAutoFit/>
          </a:bodyPr>
          <a:lstStyle/>
          <a:p>
            <a:r>
              <a:rPr lang="en-US" sz="1500" b="0">
                <a:solidFill>
                  <a:srgbClr val="E0E8EB"/>
                </a:solidFill>
                <a:latin typeface="Calibri"/>
              </a:rPr>
              <a:t>REGIONAL FIRE AND EMS STUDY</a:t>
            </a:r>
          </a:p>
        </p:txBody>
      </p:sp>
      <p:sp>
        <p:nvSpPr>
          <p:cNvPr id="15" name="Slide number"/>
          <p:cNvSpPr txBox="1"/>
          <p:nvPr/>
        </p:nvSpPr>
        <p:spPr>
          <a:xfrm>
            <a:off x="11475720" y="6492240"/>
            <a:ext cx="411480" cy="246888"/>
          </a:xfrm>
          <a:prstGeom prst="rect">
            <a:avLst/>
          </a:prstGeom>
          <a:noFill/>
        </p:spPr>
        <p:txBody>
          <a:bodyPr wrap="square" lIns="0" tIns="0" rIns="0" bIns="0"/>
          <a:lstStyle/>
          <a:p>
            <a:pPr algn="ctr">
              <a:spcAft>
                <a:spcPts val="0"/>
              </a:spcAft>
            </a:pPr>
            <a:r>
              <a:rPr lang="en-US" sz="1200" b="0">
                <a:solidFill>
                  <a:srgbClr val="FFFFFF"/>
                </a:solidFill>
                <a:latin typeface="Calibri"/>
              </a:rPr>
              <a:t>33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CHAPTER 30"/>
          <p:cNvSpPr txBox="1"/>
          <p:nvPr/>
        </p:nvSpPr>
        <p:spPr>
          <a:xfrm>
            <a:off x="548640" y="256032"/>
            <a:ext cx="10972800" cy="274320"/>
          </a:xfrm>
          <a:prstGeom prst="rect">
            <a:avLst/>
          </a:prstGeom>
          <a:noFill/>
        </p:spPr>
        <p:txBody>
          <a:bodyPr wrap="square" lIns="0" tIns="0" rIns="0" bIns="0"/>
          <a:lstStyle/>
          <a:p>
            <a:pPr algn="l">
              <a:spcAft>
                <a:spcPts val="0"/>
              </a:spcAft>
            </a:pPr>
            <a:endParaRPr lang="en-US" sz="1600" b="1" dirty="0">
              <a:solidFill>
                <a:srgbClr val="A83C18"/>
              </a:solidFill>
              <a:latin typeface="Calibri"/>
            </a:endParaRPr>
          </a:p>
        </p:txBody>
      </p:sp>
      <p:sp>
        <p:nvSpPr>
          <p:cNvPr id="3" name="Title"/>
          <p:cNvSpPr txBox="1">
            <a:spLocks noGrp="1"/>
          </p:cNvSpPr>
          <p:nvPr>
            <p:ph type="title"/>
          </p:nvPr>
        </p:nvSpPr>
        <p:spPr>
          <a:xfrm>
            <a:off x="548640" y="658368"/>
            <a:ext cx="11064240" cy="685800"/>
          </a:xfrm>
          <a:prstGeom prst="rect">
            <a:avLst/>
          </a:prstGeom>
          <a:noFill/>
        </p:spPr>
        <p:txBody>
          <a:bodyPr wrap="square" lIns="0" tIns="0" rIns="0" bIns="0"/>
          <a:lstStyle/>
          <a:p>
            <a:pPr algn="l">
              <a:spcAft>
                <a:spcPts val="0"/>
              </a:spcAft>
            </a:pPr>
            <a:r>
              <a:rPr lang="en-US" sz="3200" b="1">
                <a:solidFill>
                  <a:srgbClr val="22333B"/>
                </a:solidFill>
                <a:latin typeface="Cambria"/>
              </a:rPr>
              <a:t>Regional Fire &amp; EMS Financial Models</a:t>
            </a:r>
          </a:p>
        </p:txBody>
      </p:sp>
      <p:sp>
        <p:nvSpPr>
          <p:cNvPr id="4" name="Board financial briefing for FY2027–FY2031"/>
          <p:cNvSpPr txBox="1"/>
          <p:nvPr/>
        </p:nvSpPr>
        <p:spPr>
          <a:xfrm>
            <a:off x="594360" y="1353312"/>
            <a:ext cx="10972800" cy="512064"/>
          </a:xfrm>
          <a:prstGeom prst="rect">
            <a:avLst/>
          </a:prstGeom>
          <a:noFill/>
        </p:spPr>
        <p:txBody>
          <a:bodyPr wrap="square" lIns="0" tIns="0" rIns="0" bIns="0"/>
          <a:lstStyle/>
          <a:p>
            <a:pPr algn="l">
              <a:spcAft>
                <a:spcPts val="0"/>
              </a:spcAft>
            </a:pPr>
            <a:r>
              <a:rPr lang="en-US" sz="1700" b="0">
                <a:solidFill>
                  <a:srgbClr val="48606B"/>
                </a:solidFill>
                <a:latin typeface="Calibri"/>
              </a:rPr>
              <a:t>Board financial briefing for FY2027–FY2031</a:t>
            </a:r>
          </a:p>
        </p:txBody>
      </p:sp>
      <p:sp>
        <p:nvSpPr>
          <p:cNvPr id="5" name="Source: Chapter 30 financial model. FY2027–FY2031 planning scenario."/>
          <p:cNvSpPr txBox="1"/>
          <p:nvPr/>
        </p:nvSpPr>
        <p:spPr>
          <a:xfrm>
            <a:off x="594360" y="6537960"/>
            <a:ext cx="10561320" cy="201168"/>
          </a:xfrm>
          <a:prstGeom prst="rect">
            <a:avLst/>
          </a:prstGeom>
          <a:noFill/>
        </p:spPr>
        <p:txBody>
          <a:bodyPr wrap="square" lIns="0" tIns="0" rIns="0" bIns="0"/>
          <a:lstStyle/>
          <a:p>
            <a:pPr algn="l">
              <a:spcAft>
                <a:spcPts val="0"/>
              </a:spcAft>
            </a:pPr>
            <a:r>
              <a:rPr lang="en-US" sz="1130" b="0">
                <a:solidFill>
                  <a:srgbClr val="48606B"/>
                </a:solidFill>
                <a:latin typeface="Calibri"/>
              </a:rPr>
              <a:t>Source: Chapter 30 financial model. FY2027–FY2031 planning scenario.</a:t>
            </a:r>
          </a:p>
        </p:txBody>
      </p:sp>
      <p:pic>
        <p:nvPicPr>
          <p:cNvPr id="7" name="Image 0" descr="/mnt/data/wide_cinematic_dusk_panorama_a_dramatic_high_res.png"/>
          <p:cNvPicPr>
            <a:picLocks noChangeAspect="1"/>
          </p:cNvPicPr>
          <p:nvPr/>
        </p:nvPicPr>
        <p:blipFill>
          <a:blip r:embed="rId3"/>
          <a:srcRect l="23000" r="11000"/>
          <a:stretch/>
        </p:blipFill>
        <p:spPr>
          <a:xfrm>
            <a:off x="6355080" y="1920240"/>
            <a:ext cx="5212080" cy="4434840"/>
          </a:xfrm>
          <a:prstGeom prst="rect">
            <a:avLst/>
          </a:prstGeom>
        </p:spPr>
      </p:pic>
      <p:sp>
        <p:nvSpPr>
          <p:cNvPr id="8" name="Cost base, governance options&#10;and funding choices"/>
          <p:cNvSpPr txBox="1"/>
          <p:nvPr/>
        </p:nvSpPr>
        <p:spPr>
          <a:xfrm>
            <a:off x="594360" y="2148840"/>
            <a:ext cx="5303520" cy="685800"/>
          </a:xfrm>
          <a:prstGeom prst="rect">
            <a:avLst/>
          </a:prstGeom>
          <a:noFill/>
        </p:spPr>
        <p:txBody>
          <a:bodyPr wrap="square" lIns="0" tIns="0" rIns="0" bIns="0"/>
          <a:lstStyle/>
          <a:p>
            <a:pPr algn="l">
              <a:spcAft>
                <a:spcPts val="0"/>
              </a:spcAft>
            </a:pPr>
            <a:r>
              <a:rPr lang="en-US" sz="2600" b="1">
                <a:solidFill>
                  <a:srgbClr val="22333B"/>
                </a:solidFill>
                <a:latin typeface="Calibri"/>
              </a:rPr>
              <a:t>Cost base, governance options</a:t>
            </a:r>
          </a:p>
          <a:p>
            <a:pPr algn="l">
              <a:spcAft>
                <a:spcPts val="0"/>
              </a:spcAft>
            </a:pPr>
            <a:r>
              <a:rPr lang="en-US" sz="2600" b="1">
                <a:solidFill>
                  <a:srgbClr val="22333B"/>
                </a:solidFill>
                <a:latin typeface="Calibri"/>
              </a:rPr>
              <a:t>and funding choices</a:t>
            </a:r>
          </a:p>
        </p:txBody>
      </p:sp>
      <p:sp>
        <p:nvSpPr>
          <p:cNvPr id="9" name="Financial planning estimates support the Board’s choice of service, governance and funding"/>
          <p:cNvSpPr txBox="1"/>
          <p:nvPr/>
        </p:nvSpPr>
        <p:spPr>
          <a:xfrm>
            <a:off x="594360" y="3246120"/>
            <a:ext cx="5166360" cy="987552"/>
          </a:xfrm>
          <a:prstGeom prst="rect">
            <a:avLst/>
          </a:prstGeom>
          <a:noFill/>
        </p:spPr>
        <p:txBody>
          <a:bodyPr wrap="square" lIns="0" tIns="0" rIns="0" bIns="0"/>
          <a:lstStyle/>
          <a:p>
            <a:pPr algn="l">
              <a:spcAft>
                <a:spcPts val="0"/>
              </a:spcAft>
            </a:pPr>
            <a:r>
              <a:rPr lang="en-US" sz="2200" b="0">
                <a:solidFill>
                  <a:srgbClr val="22333B"/>
                </a:solidFill>
                <a:latin typeface="Calibri"/>
              </a:rPr>
              <a:t>Financial planning estimates support the Board’s choice of service, governance and funding.</a:t>
            </a:r>
          </a:p>
        </p:txBody>
      </p:sp>
      <p:sp>
        <p:nvSpPr>
          <p:cNvPr id="10" name="Planning estimates are not adopted agency budgets or certified revenue commitments."/>
          <p:cNvSpPr txBox="1"/>
          <p:nvPr/>
        </p:nvSpPr>
        <p:spPr>
          <a:xfrm>
            <a:off x="594360" y="4892040"/>
            <a:ext cx="5166360" cy="1005840"/>
          </a:xfrm>
          <a:prstGeom prst="rect">
            <a:avLst/>
          </a:prstGeom>
          <a:noFill/>
        </p:spPr>
        <p:txBody>
          <a:bodyPr wrap="square" lIns="0" tIns="0" rIns="0" bIns="0"/>
          <a:lstStyle/>
          <a:p>
            <a:pPr algn="l">
              <a:spcAft>
                <a:spcPts val="0"/>
              </a:spcAft>
            </a:pPr>
            <a:r>
              <a:rPr lang="en-US" sz="1800" b="0">
                <a:solidFill>
                  <a:srgbClr val="48606B"/>
                </a:solidFill>
                <a:latin typeface="Calibri"/>
              </a:rPr>
              <a:t>Planning estimates are not adopted agency budgets or certified revenue commitments.</a:t>
            </a:r>
          </a:p>
        </p:txBody>
      </p:sp>
      <p:sp>
        <p:nvSpPr>
          <p:cNvPr id="11" name="Slide number"/>
          <p:cNvSpPr txBox="1"/>
          <p:nvPr/>
        </p:nvSpPr>
        <p:spPr>
          <a:xfrm>
            <a:off x="11475720" y="6492240"/>
            <a:ext cx="411480" cy="246888"/>
          </a:xfrm>
          <a:prstGeom prst="rect">
            <a:avLst/>
          </a:prstGeom>
          <a:noFill/>
        </p:spPr>
        <p:txBody>
          <a:bodyPr wrap="square" lIns="0" tIns="0" rIns="0" bIns="0"/>
          <a:lstStyle/>
          <a:p>
            <a:pPr algn="ctr">
              <a:spcAft>
                <a:spcPts val="0"/>
              </a:spcAft>
            </a:pPr>
            <a:r>
              <a:rPr lang="en-US" sz="1200" b="0">
                <a:solidFill>
                  <a:srgbClr val="48606B"/>
                </a:solidFill>
                <a:latin typeface="Calibri"/>
              </a:rPr>
              <a:t>34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CURRENT SYSTEM"/>
          <p:cNvSpPr txBox="1"/>
          <p:nvPr/>
        </p:nvSpPr>
        <p:spPr>
          <a:xfrm>
            <a:off x="548640" y="256032"/>
            <a:ext cx="10972800" cy="274320"/>
          </a:xfrm>
          <a:prstGeom prst="rect">
            <a:avLst/>
          </a:prstGeom>
          <a:noFill/>
        </p:spPr>
        <p:txBody>
          <a:bodyPr wrap="square" lIns="0" tIns="0" rIns="0" bIns="0"/>
          <a:lstStyle/>
          <a:p>
            <a:pPr algn="l">
              <a:spcAft>
                <a:spcPts val="0"/>
              </a:spcAft>
            </a:pPr>
            <a:r>
              <a:rPr lang="en-US" sz="1600" b="1">
                <a:solidFill>
                  <a:srgbClr val="A83C18"/>
                </a:solidFill>
                <a:latin typeface="Calibri"/>
              </a:rPr>
              <a:t>CURRENT SYSTEM</a:t>
            </a:r>
          </a:p>
        </p:txBody>
      </p:sp>
      <p:sp>
        <p:nvSpPr>
          <p:cNvPr id="3" name="Title"/>
          <p:cNvSpPr txBox="1">
            <a:spLocks noGrp="1"/>
          </p:cNvSpPr>
          <p:nvPr>
            <p:ph type="title"/>
          </p:nvPr>
        </p:nvSpPr>
        <p:spPr>
          <a:xfrm>
            <a:off x="548640" y="658368"/>
            <a:ext cx="11064240" cy="685800"/>
          </a:xfrm>
          <a:prstGeom prst="rect">
            <a:avLst/>
          </a:prstGeom>
          <a:noFill/>
        </p:spPr>
        <p:txBody>
          <a:bodyPr wrap="square" lIns="0" tIns="0" rIns="0" bIns="0"/>
          <a:lstStyle/>
          <a:p>
            <a:pPr algn="l">
              <a:spcAft>
                <a:spcPts val="0"/>
              </a:spcAft>
            </a:pPr>
            <a:r>
              <a:rPr lang="en-US" sz="3200" b="1">
                <a:solidFill>
                  <a:srgbClr val="22333B"/>
                </a:solidFill>
                <a:latin typeface="Cambria"/>
              </a:rPr>
              <a:t>The Current Three-Agency Budget</a:t>
            </a:r>
          </a:p>
        </p:txBody>
      </p:sp>
      <p:sp>
        <p:nvSpPr>
          <p:cNvPr id="4" name="FY2026 source budgets by cost category. Chart axis is capped at $50M to show the operating"/>
          <p:cNvSpPr txBox="1"/>
          <p:nvPr/>
        </p:nvSpPr>
        <p:spPr>
          <a:xfrm>
            <a:off x="594360" y="1353312"/>
            <a:ext cx="10972800" cy="512064"/>
          </a:xfrm>
          <a:prstGeom prst="rect">
            <a:avLst/>
          </a:prstGeom>
          <a:noFill/>
        </p:spPr>
        <p:txBody>
          <a:bodyPr wrap="square" lIns="0" tIns="0" rIns="0" bIns="0"/>
          <a:lstStyle/>
          <a:p>
            <a:pPr algn="l">
              <a:spcAft>
                <a:spcPts val="0"/>
              </a:spcAft>
            </a:pPr>
            <a:r>
              <a:rPr lang="en-US" sz="1700" b="0">
                <a:solidFill>
                  <a:srgbClr val="48606B"/>
                </a:solidFill>
                <a:latin typeface="Calibri"/>
              </a:rPr>
              <a:t>FY2026 source budgets by cost category. Chart axis is capped at $50M to show the operating mix.</a:t>
            </a:r>
          </a:p>
        </p:txBody>
      </p:sp>
      <p:sp>
        <p:nvSpPr>
          <p:cNvPr id="5" name="Source: Chapter 30 financial model. FY2027–FY2031 planning scenario."/>
          <p:cNvSpPr txBox="1"/>
          <p:nvPr/>
        </p:nvSpPr>
        <p:spPr>
          <a:xfrm>
            <a:off x="594360" y="6537960"/>
            <a:ext cx="10561320" cy="201168"/>
          </a:xfrm>
          <a:prstGeom prst="rect">
            <a:avLst/>
          </a:prstGeom>
          <a:noFill/>
        </p:spPr>
        <p:txBody>
          <a:bodyPr wrap="square" lIns="0" tIns="0" rIns="0" bIns="0"/>
          <a:lstStyle/>
          <a:p>
            <a:pPr algn="l">
              <a:spcAft>
                <a:spcPts val="0"/>
              </a:spcAft>
            </a:pPr>
            <a:r>
              <a:rPr lang="en-US" sz="1130" b="0">
                <a:solidFill>
                  <a:srgbClr val="48606B"/>
                </a:solidFill>
                <a:latin typeface="Calibri"/>
              </a:rPr>
              <a:t>Source: Chapter 30 financial model. FY2027–FY2031 planning scenario.</a:t>
            </a:r>
          </a:p>
        </p:txBody>
      </p:sp>
      <p:graphicFrame>
        <p:nvGraphicFramePr>
          <p:cNvPr id="7" name="Chart 0"/>
          <p:cNvGraphicFramePr/>
          <p:nvPr/>
        </p:nvGraphicFramePr>
        <p:xfrm>
          <a:off x="594360" y="1947672"/>
          <a:ext cx="6766560" cy="3611880"/>
        </p:xfrm>
        <a:graphic>
          <a:graphicData uri="http://schemas.openxmlformats.org/drawingml/2006/chart">
            <c:chart xmlns:c="http://schemas.openxmlformats.org/drawingml/2006/chart" xmlns:r="http://schemas.openxmlformats.org/officeDocument/2006/relationships" r:id="rId3"/>
          </a:graphicData>
        </a:graphic>
      </p:graphicFrame>
      <p:sp>
        <p:nvSpPr>
          <p:cNvPr id="8" name="$87.1M"/>
          <p:cNvSpPr txBox="1"/>
          <p:nvPr/>
        </p:nvSpPr>
        <p:spPr>
          <a:xfrm>
            <a:off x="7726680" y="1975104"/>
            <a:ext cx="1737360" cy="448056"/>
          </a:xfrm>
          <a:prstGeom prst="rect">
            <a:avLst/>
          </a:prstGeom>
          <a:noFill/>
        </p:spPr>
        <p:txBody>
          <a:bodyPr wrap="square" lIns="0" tIns="0" rIns="0" bIns="0"/>
          <a:lstStyle/>
          <a:p>
            <a:pPr algn="l">
              <a:spcAft>
                <a:spcPts val="0"/>
              </a:spcAft>
            </a:pPr>
            <a:r>
              <a:rPr lang="en-US" sz="2600" b="1">
                <a:solidFill>
                  <a:srgbClr val="486B7A"/>
                </a:solidFill>
                <a:latin typeface="Calibri"/>
              </a:rPr>
              <a:t>$87.1M</a:t>
            </a:r>
          </a:p>
        </p:txBody>
      </p:sp>
      <p:sp>
        <p:nvSpPr>
          <p:cNvPr id="9" name="Reno"/>
          <p:cNvSpPr txBox="1"/>
          <p:nvPr/>
        </p:nvSpPr>
        <p:spPr>
          <a:xfrm>
            <a:off x="7726680" y="2496312"/>
            <a:ext cx="1737360" cy="731520"/>
          </a:xfrm>
          <a:prstGeom prst="rect">
            <a:avLst/>
          </a:prstGeom>
          <a:noFill/>
        </p:spPr>
        <p:txBody>
          <a:bodyPr wrap="square" lIns="0" tIns="0" rIns="0" bIns="0"/>
          <a:lstStyle/>
          <a:p>
            <a:pPr algn="l">
              <a:spcAft>
                <a:spcPts val="0"/>
              </a:spcAft>
            </a:pPr>
            <a:r>
              <a:rPr lang="en-US" sz="1800" b="0">
                <a:solidFill>
                  <a:srgbClr val="22333B"/>
                </a:solidFill>
                <a:latin typeface="Calibri"/>
              </a:rPr>
              <a:t>Reno</a:t>
            </a:r>
          </a:p>
        </p:txBody>
      </p:sp>
      <p:sp>
        <p:nvSpPr>
          <p:cNvPr id="10" name="$29.6M"/>
          <p:cNvSpPr txBox="1"/>
          <p:nvPr/>
        </p:nvSpPr>
        <p:spPr>
          <a:xfrm>
            <a:off x="9665208" y="1975104"/>
            <a:ext cx="1737360" cy="448056"/>
          </a:xfrm>
          <a:prstGeom prst="rect">
            <a:avLst/>
          </a:prstGeom>
          <a:noFill/>
        </p:spPr>
        <p:txBody>
          <a:bodyPr wrap="square" lIns="0" tIns="0" rIns="0" bIns="0"/>
          <a:lstStyle/>
          <a:p>
            <a:pPr algn="l">
              <a:spcAft>
                <a:spcPts val="0"/>
              </a:spcAft>
            </a:pPr>
            <a:r>
              <a:rPr lang="en-US" sz="2600" b="1">
                <a:solidFill>
                  <a:srgbClr val="486B7A"/>
                </a:solidFill>
                <a:latin typeface="Calibri"/>
              </a:rPr>
              <a:t>$29.6M</a:t>
            </a:r>
          </a:p>
        </p:txBody>
      </p:sp>
      <p:sp>
        <p:nvSpPr>
          <p:cNvPr id="11" name="Sparks"/>
          <p:cNvSpPr txBox="1"/>
          <p:nvPr/>
        </p:nvSpPr>
        <p:spPr>
          <a:xfrm>
            <a:off x="9665208" y="2496312"/>
            <a:ext cx="1737360" cy="731520"/>
          </a:xfrm>
          <a:prstGeom prst="rect">
            <a:avLst/>
          </a:prstGeom>
          <a:noFill/>
        </p:spPr>
        <p:txBody>
          <a:bodyPr wrap="square" lIns="0" tIns="0" rIns="0" bIns="0"/>
          <a:lstStyle/>
          <a:p>
            <a:pPr algn="l">
              <a:spcAft>
                <a:spcPts val="0"/>
              </a:spcAft>
            </a:pPr>
            <a:r>
              <a:rPr lang="en-US" sz="1800" b="0">
                <a:solidFill>
                  <a:srgbClr val="22333B"/>
                </a:solidFill>
                <a:latin typeface="Calibri"/>
              </a:rPr>
              <a:t>Sparks</a:t>
            </a:r>
          </a:p>
        </p:txBody>
      </p:sp>
      <p:sp>
        <p:nvSpPr>
          <p:cNvPr id="12" name="$53.8M"/>
          <p:cNvSpPr txBox="1"/>
          <p:nvPr/>
        </p:nvSpPr>
        <p:spPr>
          <a:xfrm>
            <a:off x="7726680" y="3127248"/>
            <a:ext cx="1737360" cy="448056"/>
          </a:xfrm>
          <a:prstGeom prst="rect">
            <a:avLst/>
          </a:prstGeom>
          <a:noFill/>
        </p:spPr>
        <p:txBody>
          <a:bodyPr wrap="square" lIns="0" tIns="0" rIns="0" bIns="0"/>
          <a:lstStyle/>
          <a:p>
            <a:pPr algn="l">
              <a:spcAft>
                <a:spcPts val="0"/>
              </a:spcAft>
            </a:pPr>
            <a:r>
              <a:rPr lang="en-US" sz="2600" b="1">
                <a:solidFill>
                  <a:srgbClr val="486B7A"/>
                </a:solidFill>
                <a:latin typeface="Calibri"/>
              </a:rPr>
              <a:t>$53.8M</a:t>
            </a:r>
          </a:p>
        </p:txBody>
      </p:sp>
      <p:sp>
        <p:nvSpPr>
          <p:cNvPr id="13" name="TMFPD"/>
          <p:cNvSpPr txBox="1"/>
          <p:nvPr/>
        </p:nvSpPr>
        <p:spPr>
          <a:xfrm>
            <a:off x="7726680" y="3648456"/>
            <a:ext cx="1737360" cy="731520"/>
          </a:xfrm>
          <a:prstGeom prst="rect">
            <a:avLst/>
          </a:prstGeom>
          <a:noFill/>
        </p:spPr>
        <p:txBody>
          <a:bodyPr wrap="square" lIns="0" tIns="0" rIns="0" bIns="0"/>
          <a:lstStyle/>
          <a:p>
            <a:pPr algn="l">
              <a:spcAft>
                <a:spcPts val="0"/>
              </a:spcAft>
            </a:pPr>
            <a:r>
              <a:rPr lang="en-US" sz="1800" b="0">
                <a:solidFill>
                  <a:srgbClr val="22333B"/>
                </a:solidFill>
                <a:latin typeface="Calibri"/>
              </a:rPr>
              <a:t>TMFPD</a:t>
            </a:r>
          </a:p>
        </p:txBody>
      </p:sp>
      <p:sp>
        <p:nvSpPr>
          <p:cNvPr id="14" name="$170.5M"/>
          <p:cNvSpPr txBox="1"/>
          <p:nvPr/>
        </p:nvSpPr>
        <p:spPr>
          <a:xfrm>
            <a:off x="9665208" y="3127248"/>
            <a:ext cx="1783080" cy="448056"/>
          </a:xfrm>
          <a:prstGeom prst="rect">
            <a:avLst/>
          </a:prstGeom>
          <a:noFill/>
        </p:spPr>
        <p:txBody>
          <a:bodyPr wrap="square" lIns="0" tIns="0" rIns="0" bIns="0"/>
          <a:lstStyle/>
          <a:p>
            <a:pPr algn="l">
              <a:spcAft>
                <a:spcPts val="0"/>
              </a:spcAft>
            </a:pPr>
            <a:r>
              <a:rPr lang="en-US" sz="2600" b="1">
                <a:solidFill>
                  <a:srgbClr val="486B7A"/>
                </a:solidFill>
                <a:latin typeface="Calibri"/>
              </a:rPr>
              <a:t>$170.5M</a:t>
            </a:r>
          </a:p>
        </p:txBody>
      </p:sp>
      <p:sp>
        <p:nvSpPr>
          <p:cNvPr id="15" name="Three-agency&#10;direct budget"/>
          <p:cNvSpPr txBox="1"/>
          <p:nvPr/>
        </p:nvSpPr>
        <p:spPr>
          <a:xfrm>
            <a:off x="9665208" y="3648456"/>
            <a:ext cx="1783080" cy="731520"/>
          </a:xfrm>
          <a:prstGeom prst="rect">
            <a:avLst/>
          </a:prstGeom>
          <a:noFill/>
        </p:spPr>
        <p:txBody>
          <a:bodyPr wrap="square" lIns="0" tIns="0" rIns="0" bIns="0"/>
          <a:lstStyle/>
          <a:p>
            <a:pPr algn="l">
              <a:spcAft>
                <a:spcPts val="0"/>
              </a:spcAft>
            </a:pPr>
            <a:r>
              <a:rPr lang="en-US" sz="1800" b="0">
                <a:solidFill>
                  <a:srgbClr val="22333B"/>
                </a:solidFill>
                <a:latin typeface="Calibri"/>
              </a:rPr>
              <a:t>Three-agency</a:t>
            </a:r>
          </a:p>
          <a:p>
            <a:pPr algn="l">
              <a:spcAft>
                <a:spcPts val="0"/>
              </a:spcAft>
            </a:pPr>
            <a:r>
              <a:rPr lang="en-US" sz="1800" b="0">
                <a:solidFill>
                  <a:srgbClr val="22333B"/>
                </a:solidFill>
                <a:latin typeface="Calibri"/>
              </a:rPr>
              <a:t>direct budget</a:t>
            </a:r>
          </a:p>
        </p:txBody>
      </p:sp>
      <p:sp>
        <p:nvSpPr>
          <p:cNvPr id="16" name="General and administrative support"/>
          <p:cNvSpPr txBox="1"/>
          <p:nvPr/>
        </p:nvSpPr>
        <p:spPr>
          <a:xfrm>
            <a:off x="7726680" y="4517136"/>
            <a:ext cx="3794760" cy="557784"/>
          </a:xfrm>
          <a:prstGeom prst="rect">
            <a:avLst/>
          </a:prstGeom>
          <a:noFill/>
        </p:spPr>
        <p:txBody>
          <a:bodyPr wrap="square" lIns="0" tIns="0" rIns="0" bIns="0"/>
          <a:lstStyle/>
          <a:p>
            <a:pPr algn="l">
              <a:spcAft>
                <a:spcPts val="0"/>
              </a:spcAft>
            </a:pPr>
            <a:r>
              <a:rPr lang="en-US" sz="2000" b="1">
                <a:solidFill>
                  <a:srgbClr val="22333B"/>
                </a:solidFill>
                <a:latin typeface="Calibri"/>
              </a:rPr>
              <a:t>General and administrative support</a:t>
            </a:r>
          </a:p>
        </p:txBody>
      </p:sp>
      <p:sp>
        <p:nvSpPr>
          <p:cNvPr id="17" name="Reno/Sparks support is embedded in City budgets. The model uses a 12.5% planning allocatio"/>
          <p:cNvSpPr txBox="1"/>
          <p:nvPr/>
        </p:nvSpPr>
        <p:spPr>
          <a:xfrm>
            <a:off x="7726680" y="5129784"/>
            <a:ext cx="3794760" cy="1143000"/>
          </a:xfrm>
          <a:prstGeom prst="rect">
            <a:avLst/>
          </a:prstGeom>
          <a:noFill/>
        </p:spPr>
        <p:txBody>
          <a:bodyPr wrap="square" lIns="0" tIns="0" rIns="0" bIns="0"/>
          <a:lstStyle/>
          <a:p>
            <a:pPr algn="l">
              <a:spcAft>
                <a:spcPts val="0"/>
              </a:spcAft>
            </a:pPr>
            <a:r>
              <a:rPr lang="en-US" sz="1600" b="0">
                <a:solidFill>
                  <a:srgbClr val="22333B"/>
                </a:solidFill>
                <a:latin typeface="Calibri"/>
              </a:rPr>
              <a:t>Reno/Sparks support is embedded in City budgets. The model uses a 12.5% planning allocation of each Fire operating budget, not independently verified.</a:t>
            </a:r>
          </a:p>
        </p:txBody>
      </p:sp>
      <p:sp>
        <p:nvSpPr>
          <p:cNvPr id="18" name="Slide number"/>
          <p:cNvSpPr txBox="1"/>
          <p:nvPr/>
        </p:nvSpPr>
        <p:spPr>
          <a:xfrm>
            <a:off x="11475720" y="6492240"/>
            <a:ext cx="411480" cy="246888"/>
          </a:xfrm>
          <a:prstGeom prst="rect">
            <a:avLst/>
          </a:prstGeom>
          <a:noFill/>
        </p:spPr>
        <p:txBody>
          <a:bodyPr wrap="square" lIns="0" tIns="0" rIns="0" bIns="0"/>
          <a:lstStyle/>
          <a:p>
            <a:pPr algn="ctr">
              <a:spcAft>
                <a:spcPts val="0"/>
              </a:spcAft>
            </a:pPr>
            <a:r>
              <a:rPr lang="en-US" sz="1200" b="0">
                <a:solidFill>
                  <a:srgbClr val="48606B"/>
                </a:solidFill>
                <a:latin typeface="Calibri"/>
              </a:rPr>
              <a:t>35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FORECAST BRIDGE"/>
          <p:cNvSpPr txBox="1"/>
          <p:nvPr/>
        </p:nvSpPr>
        <p:spPr>
          <a:xfrm>
            <a:off x="548640" y="256032"/>
            <a:ext cx="10972800" cy="274320"/>
          </a:xfrm>
          <a:prstGeom prst="rect">
            <a:avLst/>
          </a:prstGeom>
          <a:noFill/>
        </p:spPr>
        <p:txBody>
          <a:bodyPr wrap="square" lIns="0" tIns="0" rIns="0" bIns="0"/>
          <a:lstStyle/>
          <a:p>
            <a:pPr algn="l">
              <a:spcAft>
                <a:spcPts val="0"/>
              </a:spcAft>
            </a:pPr>
            <a:r>
              <a:rPr lang="en-US" sz="1600" b="1">
                <a:solidFill>
                  <a:srgbClr val="A83C18"/>
                </a:solidFill>
                <a:latin typeface="Calibri"/>
              </a:rPr>
              <a:t>FORECAST BRIDGE</a:t>
            </a:r>
          </a:p>
        </p:txBody>
      </p:sp>
      <p:sp>
        <p:nvSpPr>
          <p:cNvPr id="3" name="Title"/>
          <p:cNvSpPr txBox="1">
            <a:spLocks noGrp="1"/>
          </p:cNvSpPr>
          <p:nvPr>
            <p:ph type="title"/>
          </p:nvPr>
        </p:nvSpPr>
        <p:spPr>
          <a:xfrm>
            <a:off x="548640" y="658368"/>
            <a:ext cx="11064240" cy="685800"/>
          </a:xfrm>
          <a:prstGeom prst="rect">
            <a:avLst/>
          </a:prstGeom>
          <a:noFill/>
        </p:spPr>
        <p:txBody>
          <a:bodyPr wrap="square" lIns="0" tIns="0" rIns="0" bIns="0"/>
          <a:lstStyle/>
          <a:p>
            <a:pPr algn="l">
              <a:spcAft>
                <a:spcPts val="0"/>
              </a:spcAft>
            </a:pPr>
            <a:r>
              <a:rPr lang="en-US" sz="3200" b="1">
                <a:solidFill>
                  <a:srgbClr val="22333B"/>
                </a:solidFill>
                <a:latin typeface="Cambria"/>
              </a:rPr>
              <a:t>From Agency Budgets to the Modeled Cost</a:t>
            </a:r>
          </a:p>
        </p:txBody>
      </p:sp>
      <p:sp>
        <p:nvSpPr>
          <p:cNvPr id="4" name="USD millions. The direct forecast is supplemented by calculated support and separate cost "/>
          <p:cNvSpPr txBox="1"/>
          <p:nvPr/>
        </p:nvSpPr>
        <p:spPr>
          <a:xfrm>
            <a:off x="594360" y="1353312"/>
            <a:ext cx="10972800" cy="512064"/>
          </a:xfrm>
          <a:prstGeom prst="rect">
            <a:avLst/>
          </a:prstGeom>
          <a:noFill/>
        </p:spPr>
        <p:txBody>
          <a:bodyPr wrap="square" lIns="0" tIns="0" rIns="0" bIns="0"/>
          <a:lstStyle/>
          <a:p>
            <a:pPr algn="l">
              <a:spcAft>
                <a:spcPts val="0"/>
              </a:spcAft>
            </a:pPr>
            <a:r>
              <a:rPr lang="en-US" sz="1700" b="0">
                <a:solidFill>
                  <a:srgbClr val="48606B"/>
                </a:solidFill>
                <a:latin typeface="Calibri"/>
              </a:rPr>
              <a:t>USD millions. The direct forecast is supplemented by calculated support and separate cost layers.</a:t>
            </a:r>
          </a:p>
        </p:txBody>
      </p:sp>
      <p:sp>
        <p:nvSpPr>
          <p:cNvPr id="5" name="Source: Chapter 30 financial model. FY2027–FY2031 planning scenario."/>
          <p:cNvSpPr txBox="1"/>
          <p:nvPr/>
        </p:nvSpPr>
        <p:spPr>
          <a:xfrm>
            <a:off x="594360" y="6537960"/>
            <a:ext cx="10561320" cy="201168"/>
          </a:xfrm>
          <a:prstGeom prst="rect">
            <a:avLst/>
          </a:prstGeom>
          <a:noFill/>
        </p:spPr>
        <p:txBody>
          <a:bodyPr wrap="square" lIns="0" tIns="0" rIns="0" bIns="0"/>
          <a:lstStyle/>
          <a:p>
            <a:pPr algn="l">
              <a:spcAft>
                <a:spcPts val="0"/>
              </a:spcAft>
            </a:pPr>
            <a:r>
              <a:rPr lang="en-US" sz="1130" b="0">
                <a:solidFill>
                  <a:srgbClr val="48606B"/>
                </a:solidFill>
                <a:latin typeface="Calibri"/>
              </a:rPr>
              <a:t>Source: Chapter 30 financial model. FY2027–FY2031 planning scenario.</a:t>
            </a:r>
          </a:p>
        </p:txBody>
      </p:sp>
      <p:sp>
        <p:nvSpPr>
          <p:cNvPr id="7" name="$170.5M"/>
          <p:cNvSpPr txBox="1"/>
          <p:nvPr/>
        </p:nvSpPr>
        <p:spPr>
          <a:xfrm>
            <a:off x="594360" y="1920240"/>
            <a:ext cx="2606040" cy="448056"/>
          </a:xfrm>
          <a:prstGeom prst="rect">
            <a:avLst/>
          </a:prstGeom>
          <a:noFill/>
        </p:spPr>
        <p:txBody>
          <a:bodyPr wrap="square" lIns="0" tIns="0" rIns="0" bIns="0"/>
          <a:lstStyle/>
          <a:p>
            <a:pPr algn="l">
              <a:spcAft>
                <a:spcPts val="0"/>
              </a:spcAft>
            </a:pPr>
            <a:r>
              <a:rPr lang="en-US" sz="2500" b="1">
                <a:solidFill>
                  <a:srgbClr val="486B7A"/>
                </a:solidFill>
                <a:latin typeface="Calibri"/>
              </a:rPr>
              <a:t>$170.5M</a:t>
            </a:r>
          </a:p>
        </p:txBody>
      </p:sp>
      <p:sp>
        <p:nvSpPr>
          <p:cNvPr id="8" name="FY2026 direct budget"/>
          <p:cNvSpPr txBox="1"/>
          <p:nvPr/>
        </p:nvSpPr>
        <p:spPr>
          <a:xfrm>
            <a:off x="594360" y="2441448"/>
            <a:ext cx="2606040" cy="731520"/>
          </a:xfrm>
          <a:prstGeom prst="rect">
            <a:avLst/>
          </a:prstGeom>
          <a:noFill/>
        </p:spPr>
        <p:txBody>
          <a:bodyPr wrap="square" lIns="0" tIns="0" rIns="0" bIns="0"/>
          <a:lstStyle/>
          <a:p>
            <a:pPr algn="l">
              <a:spcAft>
                <a:spcPts val="0"/>
              </a:spcAft>
            </a:pPr>
            <a:r>
              <a:rPr lang="en-US" sz="1800" b="0">
                <a:solidFill>
                  <a:srgbClr val="22333B"/>
                </a:solidFill>
                <a:latin typeface="Calibri"/>
              </a:rPr>
              <a:t>FY2026 direct budget</a:t>
            </a:r>
          </a:p>
        </p:txBody>
      </p:sp>
      <p:sp>
        <p:nvSpPr>
          <p:cNvPr id="9" name="$182.6M"/>
          <p:cNvSpPr txBox="1"/>
          <p:nvPr/>
        </p:nvSpPr>
        <p:spPr>
          <a:xfrm>
            <a:off x="3401568" y="1920240"/>
            <a:ext cx="2606040" cy="448056"/>
          </a:xfrm>
          <a:prstGeom prst="rect">
            <a:avLst/>
          </a:prstGeom>
          <a:noFill/>
        </p:spPr>
        <p:txBody>
          <a:bodyPr wrap="square" lIns="0" tIns="0" rIns="0" bIns="0"/>
          <a:lstStyle/>
          <a:p>
            <a:pPr algn="l">
              <a:spcAft>
                <a:spcPts val="0"/>
              </a:spcAft>
            </a:pPr>
            <a:r>
              <a:rPr lang="en-US" sz="2500" b="1">
                <a:solidFill>
                  <a:srgbClr val="486B7A"/>
                </a:solidFill>
                <a:latin typeface="Calibri"/>
              </a:rPr>
              <a:t>$182.6M</a:t>
            </a:r>
          </a:p>
        </p:txBody>
      </p:sp>
      <p:sp>
        <p:nvSpPr>
          <p:cNvPr id="10" name="FY2027 direct forecast"/>
          <p:cNvSpPr txBox="1"/>
          <p:nvPr/>
        </p:nvSpPr>
        <p:spPr>
          <a:xfrm>
            <a:off x="3401568" y="2441448"/>
            <a:ext cx="2606040" cy="731520"/>
          </a:xfrm>
          <a:prstGeom prst="rect">
            <a:avLst/>
          </a:prstGeom>
          <a:noFill/>
        </p:spPr>
        <p:txBody>
          <a:bodyPr wrap="square" lIns="0" tIns="0" rIns="0" bIns="0"/>
          <a:lstStyle/>
          <a:p>
            <a:pPr algn="l">
              <a:spcAft>
                <a:spcPts val="0"/>
              </a:spcAft>
            </a:pPr>
            <a:r>
              <a:rPr lang="en-US" sz="1800" b="0">
                <a:solidFill>
                  <a:srgbClr val="22333B"/>
                </a:solidFill>
                <a:latin typeface="Calibri"/>
              </a:rPr>
              <a:t>FY2027 direct forecast</a:t>
            </a:r>
          </a:p>
        </p:txBody>
      </p:sp>
      <p:sp>
        <p:nvSpPr>
          <p:cNvPr id="11" name="+$15.5M"/>
          <p:cNvSpPr txBox="1"/>
          <p:nvPr/>
        </p:nvSpPr>
        <p:spPr>
          <a:xfrm>
            <a:off x="6208776" y="1920240"/>
            <a:ext cx="2606040" cy="448056"/>
          </a:xfrm>
          <a:prstGeom prst="rect">
            <a:avLst/>
          </a:prstGeom>
          <a:noFill/>
        </p:spPr>
        <p:txBody>
          <a:bodyPr wrap="square" lIns="0" tIns="0" rIns="0" bIns="0"/>
          <a:lstStyle/>
          <a:p>
            <a:pPr algn="l">
              <a:spcAft>
                <a:spcPts val="0"/>
              </a:spcAft>
            </a:pPr>
            <a:r>
              <a:rPr lang="en-US" sz="2500" b="1">
                <a:solidFill>
                  <a:srgbClr val="486B7A"/>
                </a:solidFill>
                <a:latin typeface="Calibri"/>
              </a:rPr>
              <a:t>+$15.5M</a:t>
            </a:r>
          </a:p>
        </p:txBody>
      </p:sp>
      <p:sp>
        <p:nvSpPr>
          <p:cNvPr id="12" name="Calculated G&amp;A"/>
          <p:cNvSpPr txBox="1"/>
          <p:nvPr/>
        </p:nvSpPr>
        <p:spPr>
          <a:xfrm>
            <a:off x="6208776" y="2441448"/>
            <a:ext cx="2606040" cy="731520"/>
          </a:xfrm>
          <a:prstGeom prst="rect">
            <a:avLst/>
          </a:prstGeom>
          <a:noFill/>
        </p:spPr>
        <p:txBody>
          <a:bodyPr wrap="square" lIns="0" tIns="0" rIns="0" bIns="0"/>
          <a:lstStyle/>
          <a:p>
            <a:pPr algn="l">
              <a:spcAft>
                <a:spcPts val="0"/>
              </a:spcAft>
            </a:pPr>
            <a:r>
              <a:rPr lang="en-US" sz="1800" b="0">
                <a:solidFill>
                  <a:srgbClr val="22333B"/>
                </a:solidFill>
                <a:latin typeface="Calibri"/>
              </a:rPr>
              <a:t>Calculated G&amp;A</a:t>
            </a:r>
          </a:p>
        </p:txBody>
      </p:sp>
      <p:sp>
        <p:nvSpPr>
          <p:cNvPr id="13" name="≈+$16.2M"/>
          <p:cNvSpPr txBox="1"/>
          <p:nvPr/>
        </p:nvSpPr>
        <p:spPr>
          <a:xfrm>
            <a:off x="9015984" y="1920240"/>
            <a:ext cx="2606040" cy="448056"/>
          </a:xfrm>
          <a:prstGeom prst="rect">
            <a:avLst/>
          </a:prstGeom>
          <a:noFill/>
        </p:spPr>
        <p:txBody>
          <a:bodyPr wrap="square" lIns="0" tIns="0" rIns="0" bIns="0"/>
          <a:lstStyle/>
          <a:p>
            <a:pPr algn="l">
              <a:spcAft>
                <a:spcPts val="0"/>
              </a:spcAft>
            </a:pPr>
            <a:r>
              <a:rPr lang="en-US" sz="2500" b="1">
                <a:solidFill>
                  <a:srgbClr val="486B7A"/>
                </a:solidFill>
                <a:latin typeface="Calibri"/>
              </a:rPr>
              <a:t>≈+$16.2M</a:t>
            </a:r>
          </a:p>
        </p:txBody>
      </p:sp>
      <p:sp>
        <p:nvSpPr>
          <p:cNvPr id="14" name="Other forecast costs"/>
          <p:cNvSpPr txBox="1"/>
          <p:nvPr/>
        </p:nvSpPr>
        <p:spPr>
          <a:xfrm>
            <a:off x="9015984" y="2441448"/>
            <a:ext cx="2606040" cy="731520"/>
          </a:xfrm>
          <a:prstGeom prst="rect">
            <a:avLst/>
          </a:prstGeom>
          <a:noFill/>
        </p:spPr>
        <p:txBody>
          <a:bodyPr wrap="square" lIns="0" tIns="0" rIns="0" bIns="0"/>
          <a:lstStyle/>
          <a:p>
            <a:pPr algn="l">
              <a:spcAft>
                <a:spcPts val="0"/>
              </a:spcAft>
            </a:pPr>
            <a:r>
              <a:rPr lang="en-US" sz="1800" b="0">
                <a:solidFill>
                  <a:srgbClr val="22333B"/>
                </a:solidFill>
                <a:latin typeface="Calibri"/>
              </a:rPr>
              <a:t>Other forecast costs</a:t>
            </a:r>
          </a:p>
        </p:txBody>
      </p:sp>
      <p:graphicFrame>
        <p:nvGraphicFramePr>
          <p:cNvPr id="15" name="Editable financial table" descr="Editable financial comparison. Sources, definitions and original qualifications are retained in the speaker notes."/>
          <p:cNvGraphicFramePr/>
          <p:nvPr/>
        </p:nvGraphicFramePr>
        <p:xfrm>
          <a:off x="594360" y="3136392"/>
          <a:ext cx="10972800" cy="2971800"/>
        </p:xfrm>
        <a:graphic>
          <a:graphicData uri="http://schemas.openxmlformats.org/drawingml/2006/table">
            <a:tbl>
              <a:tblPr firstRow="1" bandRow="1"/>
              <a:tblGrid>
                <a:gridCol w="3657600">
                  <a:extLst>
                    <a:ext uri="{9D8B030D-6E8A-4147-A177-3AD203B41FA5}">
                      <a16:colId xmlns:a16="http://schemas.microsoft.com/office/drawing/2014/main" val="20000"/>
                    </a:ext>
                  </a:extLst>
                </a:gridCol>
                <a:gridCol w="1219200">
                  <a:extLst>
                    <a:ext uri="{9D8B030D-6E8A-4147-A177-3AD203B41FA5}">
                      <a16:colId xmlns:a16="http://schemas.microsoft.com/office/drawing/2014/main" val="20001"/>
                    </a:ext>
                  </a:extLst>
                </a:gridCol>
                <a:gridCol w="1219200">
                  <a:extLst>
                    <a:ext uri="{9D8B030D-6E8A-4147-A177-3AD203B41FA5}">
                      <a16:colId xmlns:a16="http://schemas.microsoft.com/office/drawing/2014/main" val="20002"/>
                    </a:ext>
                  </a:extLst>
                </a:gridCol>
                <a:gridCol w="1219200">
                  <a:extLst>
                    <a:ext uri="{9D8B030D-6E8A-4147-A177-3AD203B41FA5}">
                      <a16:colId xmlns:a16="http://schemas.microsoft.com/office/drawing/2014/main" val="20003"/>
                    </a:ext>
                  </a:extLst>
                </a:gridCol>
                <a:gridCol w="1219200">
                  <a:extLst>
                    <a:ext uri="{9D8B030D-6E8A-4147-A177-3AD203B41FA5}">
                      <a16:colId xmlns:a16="http://schemas.microsoft.com/office/drawing/2014/main" val="20004"/>
                    </a:ext>
                  </a:extLst>
                </a:gridCol>
                <a:gridCol w="1219200">
                  <a:extLst>
                    <a:ext uri="{9D8B030D-6E8A-4147-A177-3AD203B41FA5}">
                      <a16:colId xmlns:a16="http://schemas.microsoft.com/office/drawing/2014/main" val="20005"/>
                    </a:ext>
                  </a:extLst>
                </a:gridCol>
                <a:gridCol w="1219200">
                  <a:extLst>
                    <a:ext uri="{9D8B030D-6E8A-4147-A177-3AD203B41FA5}">
                      <a16:colId xmlns:a16="http://schemas.microsoft.com/office/drawing/2014/main" val="20006"/>
                    </a:ext>
                  </a:extLst>
                </a:gridCol>
              </a:tblGrid>
              <a:tr h="393192">
                <a:tc>
                  <a:txBody>
                    <a:bodyPr/>
                    <a:lstStyle/>
                    <a:p>
                      <a:pPr algn="l">
                        <a:spcAft>
                          <a:spcPts val="0"/>
                        </a:spcAft>
                      </a:pPr>
                      <a:r>
                        <a:rPr lang="en-US" sz="1500" b="1">
                          <a:solidFill>
                            <a:srgbClr val="FFFFFF"/>
                          </a:solidFill>
                          <a:latin typeface="Calibri"/>
                        </a:rPr>
                        <a:t>Cost source</a:t>
                      </a:r>
                    </a:p>
                  </a:txBody>
                  <a:tcPr marL="82296" marR="73152" marT="22860" marB="22860">
                    <a:solidFill>
                      <a:srgbClr val="22333B"/>
                    </a:solidFill>
                  </a:tcPr>
                </a:tc>
                <a:tc>
                  <a:txBody>
                    <a:bodyPr/>
                    <a:lstStyle/>
                    <a:p>
                      <a:pPr algn="ctr">
                        <a:spcAft>
                          <a:spcPts val="0"/>
                        </a:spcAft>
                      </a:pPr>
                      <a:r>
                        <a:rPr lang="en-US" sz="1500" b="1">
                          <a:solidFill>
                            <a:srgbClr val="FFFFFF"/>
                          </a:solidFill>
                          <a:latin typeface="Calibri"/>
                        </a:rPr>
                        <a:t>FY27</a:t>
                      </a:r>
                    </a:p>
                  </a:txBody>
                  <a:tcPr marL="82296" marR="73152" marT="22860" marB="22860">
                    <a:solidFill>
                      <a:srgbClr val="22333B"/>
                    </a:solidFill>
                  </a:tcPr>
                </a:tc>
                <a:tc>
                  <a:txBody>
                    <a:bodyPr/>
                    <a:lstStyle/>
                    <a:p>
                      <a:pPr algn="ctr">
                        <a:spcAft>
                          <a:spcPts val="0"/>
                        </a:spcAft>
                      </a:pPr>
                      <a:r>
                        <a:rPr lang="en-US" sz="1500" b="1">
                          <a:solidFill>
                            <a:srgbClr val="FFFFFF"/>
                          </a:solidFill>
                          <a:latin typeface="Calibri"/>
                        </a:rPr>
                        <a:t>FY28</a:t>
                      </a:r>
                    </a:p>
                  </a:txBody>
                  <a:tcPr marL="82296" marR="73152" marT="22860" marB="22860">
                    <a:solidFill>
                      <a:srgbClr val="22333B"/>
                    </a:solidFill>
                  </a:tcPr>
                </a:tc>
                <a:tc>
                  <a:txBody>
                    <a:bodyPr/>
                    <a:lstStyle/>
                    <a:p>
                      <a:pPr algn="ctr">
                        <a:spcAft>
                          <a:spcPts val="0"/>
                        </a:spcAft>
                      </a:pPr>
                      <a:r>
                        <a:rPr lang="en-US" sz="1500" b="1">
                          <a:solidFill>
                            <a:srgbClr val="FFFFFF"/>
                          </a:solidFill>
                          <a:latin typeface="Calibri"/>
                        </a:rPr>
                        <a:t>FY29</a:t>
                      </a:r>
                    </a:p>
                  </a:txBody>
                  <a:tcPr marL="82296" marR="73152" marT="22860" marB="22860">
                    <a:solidFill>
                      <a:srgbClr val="22333B"/>
                    </a:solidFill>
                  </a:tcPr>
                </a:tc>
                <a:tc>
                  <a:txBody>
                    <a:bodyPr/>
                    <a:lstStyle/>
                    <a:p>
                      <a:pPr algn="ctr">
                        <a:spcAft>
                          <a:spcPts val="0"/>
                        </a:spcAft>
                      </a:pPr>
                      <a:r>
                        <a:rPr lang="en-US" sz="1500" b="1">
                          <a:solidFill>
                            <a:srgbClr val="FFFFFF"/>
                          </a:solidFill>
                          <a:latin typeface="Calibri"/>
                        </a:rPr>
                        <a:t>FY30</a:t>
                      </a:r>
                    </a:p>
                  </a:txBody>
                  <a:tcPr marL="82296" marR="73152" marT="22860" marB="22860">
                    <a:solidFill>
                      <a:srgbClr val="22333B"/>
                    </a:solidFill>
                  </a:tcPr>
                </a:tc>
                <a:tc>
                  <a:txBody>
                    <a:bodyPr/>
                    <a:lstStyle/>
                    <a:p>
                      <a:pPr algn="ctr">
                        <a:spcAft>
                          <a:spcPts val="0"/>
                        </a:spcAft>
                      </a:pPr>
                      <a:r>
                        <a:rPr lang="en-US" sz="1500" b="1">
                          <a:solidFill>
                            <a:srgbClr val="FFFFFF"/>
                          </a:solidFill>
                          <a:latin typeface="Calibri"/>
                        </a:rPr>
                        <a:t>FY31</a:t>
                      </a:r>
                    </a:p>
                  </a:txBody>
                  <a:tcPr marL="82296" marR="73152" marT="22860" marB="22860">
                    <a:solidFill>
                      <a:srgbClr val="22333B"/>
                    </a:solidFill>
                  </a:tcPr>
                </a:tc>
                <a:tc>
                  <a:txBody>
                    <a:bodyPr/>
                    <a:lstStyle/>
                    <a:p>
                      <a:pPr algn="ctr">
                        <a:spcAft>
                          <a:spcPts val="0"/>
                        </a:spcAft>
                      </a:pPr>
                      <a:r>
                        <a:rPr lang="en-US" sz="1500" b="1">
                          <a:solidFill>
                            <a:srgbClr val="FFFFFF"/>
                          </a:solidFill>
                          <a:latin typeface="Calibri"/>
                        </a:rPr>
                        <a:t>5-year</a:t>
                      </a:r>
                    </a:p>
                  </a:txBody>
                  <a:tcPr marL="82296" marR="73152" marT="22860" marB="22860">
                    <a:solidFill>
                      <a:srgbClr val="22333B"/>
                    </a:solidFill>
                  </a:tcPr>
                </a:tc>
                <a:extLst>
                  <a:ext uri="{0D108BD9-81ED-4DB2-BD59-A6C34878D82A}">
                    <a16:rowId xmlns:a16="http://schemas.microsoft.com/office/drawing/2014/main" val="10000"/>
                  </a:ext>
                </a:extLst>
              </a:tr>
              <a:tr h="356616">
                <a:tc>
                  <a:txBody>
                    <a:bodyPr/>
                    <a:lstStyle/>
                    <a:p>
                      <a:pPr algn="l">
                        <a:spcAft>
                          <a:spcPts val="0"/>
                        </a:spcAft>
                      </a:pPr>
                      <a:r>
                        <a:rPr lang="en-US" sz="1500" b="1">
                          <a:solidFill>
                            <a:srgbClr val="22333B"/>
                          </a:solidFill>
                          <a:latin typeface="Calibri"/>
                        </a:rPr>
                        <a:t>Reno</a:t>
                      </a:r>
                    </a:p>
                  </a:txBody>
                  <a:tcPr marL="82296" marR="73152" marT="22860" marB="22860">
                    <a:solidFill>
                      <a:srgbClr val="EDF2F4"/>
                    </a:solidFill>
                  </a:tcPr>
                </a:tc>
                <a:tc>
                  <a:txBody>
                    <a:bodyPr/>
                    <a:lstStyle/>
                    <a:p>
                      <a:pPr algn="ctr">
                        <a:spcAft>
                          <a:spcPts val="0"/>
                        </a:spcAft>
                      </a:pPr>
                      <a:r>
                        <a:rPr lang="en-US" sz="1500" b="0">
                          <a:solidFill>
                            <a:srgbClr val="22333B"/>
                          </a:solidFill>
                          <a:latin typeface="Calibri"/>
                        </a:rPr>
                        <a:t>92.3</a:t>
                      </a:r>
                    </a:p>
                  </a:txBody>
                  <a:tcPr marL="82296" marR="73152" marT="22860" marB="22860">
                    <a:solidFill>
                      <a:srgbClr val="EDF2F4"/>
                    </a:solidFill>
                  </a:tcPr>
                </a:tc>
                <a:tc>
                  <a:txBody>
                    <a:bodyPr/>
                    <a:lstStyle/>
                    <a:p>
                      <a:pPr algn="ctr">
                        <a:spcAft>
                          <a:spcPts val="0"/>
                        </a:spcAft>
                      </a:pPr>
                      <a:r>
                        <a:rPr lang="en-US" sz="1500" b="0">
                          <a:solidFill>
                            <a:srgbClr val="22333B"/>
                          </a:solidFill>
                          <a:latin typeface="Calibri"/>
                        </a:rPr>
                        <a:t>97.9</a:t>
                      </a:r>
                    </a:p>
                  </a:txBody>
                  <a:tcPr marL="82296" marR="73152" marT="22860" marB="22860">
                    <a:solidFill>
                      <a:srgbClr val="EDF2F4"/>
                    </a:solidFill>
                  </a:tcPr>
                </a:tc>
                <a:tc>
                  <a:txBody>
                    <a:bodyPr/>
                    <a:lstStyle/>
                    <a:p>
                      <a:pPr algn="ctr">
                        <a:spcAft>
                          <a:spcPts val="0"/>
                        </a:spcAft>
                      </a:pPr>
                      <a:r>
                        <a:rPr lang="en-US" sz="1500" b="0">
                          <a:solidFill>
                            <a:srgbClr val="22333B"/>
                          </a:solidFill>
                          <a:latin typeface="Calibri"/>
                        </a:rPr>
                        <a:t>103.8</a:t>
                      </a:r>
                    </a:p>
                  </a:txBody>
                  <a:tcPr marL="82296" marR="73152" marT="22860" marB="22860">
                    <a:solidFill>
                      <a:srgbClr val="EDF2F4"/>
                    </a:solidFill>
                  </a:tcPr>
                </a:tc>
                <a:tc>
                  <a:txBody>
                    <a:bodyPr/>
                    <a:lstStyle/>
                    <a:p>
                      <a:pPr algn="ctr">
                        <a:spcAft>
                          <a:spcPts val="0"/>
                        </a:spcAft>
                      </a:pPr>
                      <a:r>
                        <a:rPr lang="en-US" sz="1500" b="0">
                          <a:solidFill>
                            <a:srgbClr val="22333B"/>
                          </a:solidFill>
                          <a:latin typeface="Calibri"/>
                        </a:rPr>
                        <a:t>110.1</a:t>
                      </a:r>
                    </a:p>
                  </a:txBody>
                  <a:tcPr marL="82296" marR="73152" marT="22860" marB="22860">
                    <a:solidFill>
                      <a:srgbClr val="EDF2F4"/>
                    </a:solidFill>
                  </a:tcPr>
                </a:tc>
                <a:tc>
                  <a:txBody>
                    <a:bodyPr/>
                    <a:lstStyle/>
                    <a:p>
                      <a:pPr algn="ctr">
                        <a:spcAft>
                          <a:spcPts val="0"/>
                        </a:spcAft>
                      </a:pPr>
                      <a:r>
                        <a:rPr lang="en-US" sz="1500" b="0">
                          <a:solidFill>
                            <a:srgbClr val="22333B"/>
                          </a:solidFill>
                          <a:latin typeface="Calibri"/>
                        </a:rPr>
                        <a:t>116.8</a:t>
                      </a:r>
                    </a:p>
                  </a:txBody>
                  <a:tcPr marL="82296" marR="73152" marT="22860" marB="22860">
                    <a:solidFill>
                      <a:srgbClr val="EDF2F4"/>
                    </a:solidFill>
                  </a:tcPr>
                </a:tc>
                <a:tc>
                  <a:txBody>
                    <a:bodyPr/>
                    <a:lstStyle/>
                    <a:p>
                      <a:pPr algn="ctr">
                        <a:spcAft>
                          <a:spcPts val="0"/>
                        </a:spcAft>
                      </a:pPr>
                      <a:r>
                        <a:rPr lang="en-US" sz="1500" b="0">
                          <a:solidFill>
                            <a:srgbClr val="22333B"/>
                          </a:solidFill>
                          <a:latin typeface="Calibri"/>
                        </a:rPr>
                        <a:t>520.9</a:t>
                      </a:r>
                    </a:p>
                  </a:txBody>
                  <a:tcPr marL="82296" marR="73152" marT="22860" marB="22860">
                    <a:solidFill>
                      <a:srgbClr val="EDF2F4"/>
                    </a:solidFill>
                  </a:tcPr>
                </a:tc>
                <a:extLst>
                  <a:ext uri="{0D108BD9-81ED-4DB2-BD59-A6C34878D82A}">
                    <a16:rowId xmlns:a16="http://schemas.microsoft.com/office/drawing/2014/main" val="10001"/>
                  </a:ext>
                </a:extLst>
              </a:tr>
              <a:tr h="356616">
                <a:tc>
                  <a:txBody>
                    <a:bodyPr/>
                    <a:lstStyle/>
                    <a:p>
                      <a:pPr algn="l">
                        <a:spcAft>
                          <a:spcPts val="0"/>
                        </a:spcAft>
                      </a:pPr>
                      <a:r>
                        <a:rPr lang="en-US" sz="1500" b="1">
                          <a:solidFill>
                            <a:srgbClr val="22333B"/>
                          </a:solidFill>
                          <a:latin typeface="Calibri"/>
                        </a:rPr>
                        <a:t>Sparks</a:t>
                      </a:r>
                    </a:p>
                  </a:txBody>
                  <a:tcPr marL="82296" marR="73152" marT="22860" marB="22860">
                    <a:solidFill>
                      <a:srgbClr val="FFFFFF"/>
                    </a:solidFill>
                  </a:tcPr>
                </a:tc>
                <a:tc>
                  <a:txBody>
                    <a:bodyPr/>
                    <a:lstStyle/>
                    <a:p>
                      <a:pPr algn="ctr">
                        <a:spcAft>
                          <a:spcPts val="0"/>
                        </a:spcAft>
                      </a:pPr>
                      <a:r>
                        <a:rPr lang="en-US" sz="1500" b="0">
                          <a:solidFill>
                            <a:srgbClr val="22333B"/>
                          </a:solidFill>
                          <a:latin typeface="Calibri"/>
                        </a:rPr>
                        <a:t>31.3</a:t>
                      </a:r>
                    </a:p>
                  </a:txBody>
                  <a:tcPr marL="82296" marR="73152" marT="22860" marB="22860">
                    <a:solidFill>
                      <a:srgbClr val="FFFFFF"/>
                    </a:solidFill>
                  </a:tcPr>
                </a:tc>
                <a:tc>
                  <a:txBody>
                    <a:bodyPr/>
                    <a:lstStyle/>
                    <a:p>
                      <a:pPr algn="ctr">
                        <a:spcAft>
                          <a:spcPts val="0"/>
                        </a:spcAft>
                      </a:pPr>
                      <a:r>
                        <a:rPr lang="en-US" sz="1500" b="0">
                          <a:solidFill>
                            <a:srgbClr val="22333B"/>
                          </a:solidFill>
                          <a:latin typeface="Calibri"/>
                        </a:rPr>
                        <a:t>33.1</a:t>
                      </a:r>
                    </a:p>
                  </a:txBody>
                  <a:tcPr marL="82296" marR="73152" marT="22860" marB="22860">
                    <a:solidFill>
                      <a:srgbClr val="FFFFFF"/>
                    </a:solidFill>
                  </a:tcPr>
                </a:tc>
                <a:tc>
                  <a:txBody>
                    <a:bodyPr/>
                    <a:lstStyle/>
                    <a:p>
                      <a:pPr algn="ctr">
                        <a:spcAft>
                          <a:spcPts val="0"/>
                        </a:spcAft>
                      </a:pPr>
                      <a:r>
                        <a:rPr lang="en-US" sz="1500" b="0">
                          <a:solidFill>
                            <a:srgbClr val="22333B"/>
                          </a:solidFill>
                          <a:latin typeface="Calibri"/>
                        </a:rPr>
                        <a:t>35.1</a:t>
                      </a:r>
                    </a:p>
                  </a:txBody>
                  <a:tcPr marL="82296" marR="73152" marT="22860" marB="22860">
                    <a:solidFill>
                      <a:srgbClr val="FFFFFF"/>
                    </a:solidFill>
                  </a:tcPr>
                </a:tc>
                <a:tc>
                  <a:txBody>
                    <a:bodyPr/>
                    <a:lstStyle/>
                    <a:p>
                      <a:pPr algn="ctr">
                        <a:spcAft>
                          <a:spcPts val="0"/>
                        </a:spcAft>
                      </a:pPr>
                      <a:r>
                        <a:rPr lang="en-US" sz="1500" b="0">
                          <a:solidFill>
                            <a:srgbClr val="22333B"/>
                          </a:solidFill>
                          <a:latin typeface="Calibri"/>
                        </a:rPr>
                        <a:t>37.1</a:t>
                      </a:r>
                    </a:p>
                  </a:txBody>
                  <a:tcPr marL="82296" marR="73152" marT="22860" marB="22860">
                    <a:solidFill>
                      <a:srgbClr val="FFFFFF"/>
                    </a:solidFill>
                  </a:tcPr>
                </a:tc>
                <a:tc>
                  <a:txBody>
                    <a:bodyPr/>
                    <a:lstStyle/>
                    <a:p>
                      <a:pPr algn="ctr">
                        <a:spcAft>
                          <a:spcPts val="0"/>
                        </a:spcAft>
                      </a:pPr>
                      <a:r>
                        <a:rPr lang="en-US" sz="1500" b="0">
                          <a:solidFill>
                            <a:srgbClr val="22333B"/>
                          </a:solidFill>
                          <a:latin typeface="Calibri"/>
                        </a:rPr>
                        <a:t>39.3</a:t>
                      </a:r>
                    </a:p>
                  </a:txBody>
                  <a:tcPr marL="82296" marR="73152" marT="22860" marB="22860">
                    <a:solidFill>
                      <a:srgbClr val="FFFFFF"/>
                    </a:solidFill>
                  </a:tcPr>
                </a:tc>
                <a:tc>
                  <a:txBody>
                    <a:bodyPr/>
                    <a:lstStyle/>
                    <a:p>
                      <a:pPr algn="ctr">
                        <a:spcAft>
                          <a:spcPts val="0"/>
                        </a:spcAft>
                      </a:pPr>
                      <a:r>
                        <a:rPr lang="en-US" sz="1500" b="0">
                          <a:solidFill>
                            <a:srgbClr val="22333B"/>
                          </a:solidFill>
                          <a:latin typeface="Calibri"/>
                        </a:rPr>
                        <a:t>176.0</a:t>
                      </a:r>
                    </a:p>
                  </a:txBody>
                  <a:tcPr marL="82296" marR="73152" marT="22860" marB="22860">
                    <a:solidFill>
                      <a:srgbClr val="FFFFFF"/>
                    </a:solidFill>
                  </a:tcPr>
                </a:tc>
                <a:extLst>
                  <a:ext uri="{0D108BD9-81ED-4DB2-BD59-A6C34878D82A}">
                    <a16:rowId xmlns:a16="http://schemas.microsoft.com/office/drawing/2014/main" val="10002"/>
                  </a:ext>
                </a:extLst>
              </a:tr>
              <a:tr h="356616">
                <a:tc>
                  <a:txBody>
                    <a:bodyPr/>
                    <a:lstStyle/>
                    <a:p>
                      <a:pPr algn="l">
                        <a:spcAft>
                          <a:spcPts val="0"/>
                        </a:spcAft>
                      </a:pPr>
                      <a:r>
                        <a:rPr lang="en-US" sz="1500" b="1">
                          <a:solidFill>
                            <a:srgbClr val="22333B"/>
                          </a:solidFill>
                          <a:latin typeface="Calibri"/>
                        </a:rPr>
                        <a:t>TMFPD</a:t>
                      </a:r>
                    </a:p>
                  </a:txBody>
                  <a:tcPr marL="82296" marR="73152" marT="22860" marB="22860">
                    <a:solidFill>
                      <a:srgbClr val="EDF2F4"/>
                    </a:solidFill>
                  </a:tcPr>
                </a:tc>
                <a:tc>
                  <a:txBody>
                    <a:bodyPr/>
                    <a:lstStyle/>
                    <a:p>
                      <a:pPr algn="ctr">
                        <a:spcAft>
                          <a:spcPts val="0"/>
                        </a:spcAft>
                      </a:pPr>
                      <a:r>
                        <a:rPr lang="en-US" sz="1500" b="0">
                          <a:solidFill>
                            <a:srgbClr val="22333B"/>
                          </a:solidFill>
                          <a:latin typeface="Calibri"/>
                        </a:rPr>
                        <a:t>59.0</a:t>
                      </a:r>
                    </a:p>
                  </a:txBody>
                  <a:tcPr marL="82296" marR="73152" marT="22860" marB="22860">
                    <a:solidFill>
                      <a:srgbClr val="EDF2F4"/>
                    </a:solidFill>
                  </a:tcPr>
                </a:tc>
                <a:tc>
                  <a:txBody>
                    <a:bodyPr/>
                    <a:lstStyle/>
                    <a:p>
                      <a:pPr algn="ctr">
                        <a:spcAft>
                          <a:spcPts val="0"/>
                        </a:spcAft>
                      </a:pPr>
                      <a:r>
                        <a:rPr lang="en-US" sz="1500" b="0">
                          <a:solidFill>
                            <a:srgbClr val="22333B"/>
                          </a:solidFill>
                          <a:latin typeface="Calibri"/>
                        </a:rPr>
                        <a:t>64.9</a:t>
                      </a:r>
                    </a:p>
                  </a:txBody>
                  <a:tcPr marL="82296" marR="73152" marT="22860" marB="22860">
                    <a:solidFill>
                      <a:srgbClr val="EDF2F4"/>
                    </a:solidFill>
                  </a:tcPr>
                </a:tc>
                <a:tc>
                  <a:txBody>
                    <a:bodyPr/>
                    <a:lstStyle/>
                    <a:p>
                      <a:pPr algn="ctr">
                        <a:spcAft>
                          <a:spcPts val="0"/>
                        </a:spcAft>
                      </a:pPr>
                      <a:r>
                        <a:rPr lang="en-US" sz="1500" b="0">
                          <a:solidFill>
                            <a:srgbClr val="22333B"/>
                          </a:solidFill>
                          <a:latin typeface="Calibri"/>
                        </a:rPr>
                        <a:t>71.8</a:t>
                      </a:r>
                    </a:p>
                  </a:txBody>
                  <a:tcPr marL="82296" marR="73152" marT="22860" marB="22860">
                    <a:solidFill>
                      <a:srgbClr val="EDF2F4"/>
                    </a:solidFill>
                  </a:tcPr>
                </a:tc>
                <a:tc>
                  <a:txBody>
                    <a:bodyPr/>
                    <a:lstStyle/>
                    <a:p>
                      <a:pPr algn="ctr">
                        <a:spcAft>
                          <a:spcPts val="0"/>
                        </a:spcAft>
                      </a:pPr>
                      <a:r>
                        <a:rPr lang="en-US" sz="1500" b="0">
                          <a:solidFill>
                            <a:srgbClr val="22333B"/>
                          </a:solidFill>
                          <a:latin typeface="Calibri"/>
                        </a:rPr>
                        <a:t>79.6</a:t>
                      </a:r>
                    </a:p>
                  </a:txBody>
                  <a:tcPr marL="82296" marR="73152" marT="22860" marB="22860">
                    <a:solidFill>
                      <a:srgbClr val="EDF2F4"/>
                    </a:solidFill>
                  </a:tcPr>
                </a:tc>
                <a:tc>
                  <a:txBody>
                    <a:bodyPr/>
                    <a:lstStyle/>
                    <a:p>
                      <a:pPr algn="ctr">
                        <a:spcAft>
                          <a:spcPts val="0"/>
                        </a:spcAft>
                      </a:pPr>
                      <a:r>
                        <a:rPr lang="en-US" sz="1500" b="0">
                          <a:solidFill>
                            <a:srgbClr val="22333B"/>
                          </a:solidFill>
                          <a:latin typeface="Calibri"/>
                        </a:rPr>
                        <a:t>88.8</a:t>
                      </a:r>
                    </a:p>
                  </a:txBody>
                  <a:tcPr marL="82296" marR="73152" marT="22860" marB="22860">
                    <a:solidFill>
                      <a:srgbClr val="EDF2F4"/>
                    </a:solidFill>
                  </a:tcPr>
                </a:tc>
                <a:tc>
                  <a:txBody>
                    <a:bodyPr/>
                    <a:lstStyle/>
                    <a:p>
                      <a:pPr algn="ctr">
                        <a:spcAft>
                          <a:spcPts val="0"/>
                        </a:spcAft>
                      </a:pPr>
                      <a:r>
                        <a:rPr lang="en-US" sz="1500" b="0">
                          <a:solidFill>
                            <a:srgbClr val="22333B"/>
                          </a:solidFill>
                          <a:latin typeface="Calibri"/>
                        </a:rPr>
                        <a:t>364.1</a:t>
                      </a:r>
                    </a:p>
                  </a:txBody>
                  <a:tcPr marL="82296" marR="73152" marT="22860" marB="22860">
                    <a:solidFill>
                      <a:srgbClr val="EDF2F4"/>
                    </a:solidFill>
                  </a:tcPr>
                </a:tc>
                <a:extLst>
                  <a:ext uri="{0D108BD9-81ED-4DB2-BD59-A6C34878D82A}">
                    <a16:rowId xmlns:a16="http://schemas.microsoft.com/office/drawing/2014/main" val="10003"/>
                  </a:ext>
                </a:extLst>
              </a:tr>
              <a:tr h="411480">
                <a:tc>
                  <a:txBody>
                    <a:bodyPr/>
                    <a:lstStyle/>
                    <a:p>
                      <a:pPr algn="l">
                        <a:spcAft>
                          <a:spcPts val="0"/>
                        </a:spcAft>
                      </a:pPr>
                      <a:r>
                        <a:rPr lang="en-US" sz="1500" b="1">
                          <a:solidFill>
                            <a:srgbClr val="22333B"/>
                          </a:solidFill>
                          <a:latin typeface="Calibri"/>
                        </a:rPr>
                        <a:t>Three-agency subtotal</a:t>
                      </a:r>
                    </a:p>
                  </a:txBody>
                  <a:tcPr marL="82296" marR="73152" marT="22860" marB="22860">
                    <a:solidFill>
                      <a:srgbClr val="FFFFFF"/>
                    </a:solidFill>
                  </a:tcPr>
                </a:tc>
                <a:tc>
                  <a:txBody>
                    <a:bodyPr/>
                    <a:lstStyle/>
                    <a:p>
                      <a:pPr algn="ctr">
                        <a:spcAft>
                          <a:spcPts val="0"/>
                        </a:spcAft>
                      </a:pPr>
                      <a:r>
                        <a:rPr lang="en-US" sz="1500" b="0">
                          <a:solidFill>
                            <a:srgbClr val="22333B"/>
                          </a:solidFill>
                          <a:latin typeface="Calibri"/>
                        </a:rPr>
                        <a:t>182.6</a:t>
                      </a:r>
                    </a:p>
                  </a:txBody>
                  <a:tcPr marL="82296" marR="73152" marT="22860" marB="22860">
                    <a:solidFill>
                      <a:srgbClr val="FFFFFF"/>
                    </a:solidFill>
                  </a:tcPr>
                </a:tc>
                <a:tc>
                  <a:txBody>
                    <a:bodyPr/>
                    <a:lstStyle/>
                    <a:p>
                      <a:pPr algn="ctr">
                        <a:spcAft>
                          <a:spcPts val="0"/>
                        </a:spcAft>
                      </a:pPr>
                      <a:r>
                        <a:rPr lang="en-US" sz="1500" b="0">
                          <a:solidFill>
                            <a:srgbClr val="22333B"/>
                          </a:solidFill>
                          <a:latin typeface="Calibri"/>
                        </a:rPr>
                        <a:t>196.0</a:t>
                      </a:r>
                    </a:p>
                  </a:txBody>
                  <a:tcPr marL="82296" marR="73152" marT="22860" marB="22860">
                    <a:solidFill>
                      <a:srgbClr val="FFFFFF"/>
                    </a:solidFill>
                  </a:tcPr>
                </a:tc>
                <a:tc>
                  <a:txBody>
                    <a:bodyPr/>
                    <a:lstStyle/>
                    <a:p>
                      <a:pPr algn="ctr">
                        <a:spcAft>
                          <a:spcPts val="0"/>
                        </a:spcAft>
                      </a:pPr>
                      <a:r>
                        <a:rPr lang="en-US" sz="1500" b="0">
                          <a:solidFill>
                            <a:srgbClr val="22333B"/>
                          </a:solidFill>
                          <a:latin typeface="Calibri"/>
                        </a:rPr>
                        <a:t>210.6</a:t>
                      </a:r>
                    </a:p>
                  </a:txBody>
                  <a:tcPr marL="82296" marR="73152" marT="22860" marB="22860">
                    <a:solidFill>
                      <a:srgbClr val="FFFFFF"/>
                    </a:solidFill>
                  </a:tcPr>
                </a:tc>
                <a:tc>
                  <a:txBody>
                    <a:bodyPr/>
                    <a:lstStyle/>
                    <a:p>
                      <a:pPr algn="ctr">
                        <a:spcAft>
                          <a:spcPts val="0"/>
                        </a:spcAft>
                      </a:pPr>
                      <a:r>
                        <a:rPr lang="en-US" sz="1500" b="0">
                          <a:solidFill>
                            <a:srgbClr val="22333B"/>
                          </a:solidFill>
                          <a:latin typeface="Calibri"/>
                        </a:rPr>
                        <a:t>226.9</a:t>
                      </a:r>
                    </a:p>
                  </a:txBody>
                  <a:tcPr marL="82296" marR="73152" marT="22860" marB="22860">
                    <a:solidFill>
                      <a:srgbClr val="FFFFFF"/>
                    </a:solidFill>
                  </a:tcPr>
                </a:tc>
                <a:tc>
                  <a:txBody>
                    <a:bodyPr/>
                    <a:lstStyle/>
                    <a:p>
                      <a:pPr algn="ctr">
                        <a:spcAft>
                          <a:spcPts val="0"/>
                        </a:spcAft>
                      </a:pPr>
                      <a:r>
                        <a:rPr lang="en-US" sz="1500" b="0">
                          <a:solidFill>
                            <a:srgbClr val="22333B"/>
                          </a:solidFill>
                          <a:latin typeface="Calibri"/>
                        </a:rPr>
                        <a:t>244.9</a:t>
                      </a:r>
                    </a:p>
                  </a:txBody>
                  <a:tcPr marL="82296" marR="73152" marT="22860" marB="22860">
                    <a:solidFill>
                      <a:srgbClr val="FFFFFF"/>
                    </a:solidFill>
                  </a:tcPr>
                </a:tc>
                <a:tc>
                  <a:txBody>
                    <a:bodyPr/>
                    <a:lstStyle/>
                    <a:p>
                      <a:pPr algn="ctr">
                        <a:spcAft>
                          <a:spcPts val="0"/>
                        </a:spcAft>
                      </a:pPr>
                      <a:r>
                        <a:rPr lang="en-US" sz="1500" b="0">
                          <a:solidFill>
                            <a:srgbClr val="22333B"/>
                          </a:solidFill>
                          <a:latin typeface="Calibri"/>
                        </a:rPr>
                        <a:t>1,061.0</a:t>
                      </a:r>
                    </a:p>
                  </a:txBody>
                  <a:tcPr marL="82296" marR="73152" marT="22860" marB="22860">
                    <a:solidFill>
                      <a:srgbClr val="FFFFFF"/>
                    </a:solidFill>
                  </a:tcPr>
                </a:tc>
                <a:extLst>
                  <a:ext uri="{0D108BD9-81ED-4DB2-BD59-A6C34878D82A}">
                    <a16:rowId xmlns:a16="http://schemas.microsoft.com/office/drawing/2014/main" val="10004"/>
                  </a:ext>
                </a:extLst>
              </a:tr>
              <a:tr h="502920">
                <a:tc>
                  <a:txBody>
                    <a:bodyPr/>
                    <a:lstStyle/>
                    <a:p>
                      <a:pPr algn="l">
                        <a:spcAft>
                          <a:spcPts val="0"/>
                        </a:spcAft>
                      </a:pPr>
                      <a:r>
                        <a:rPr lang="en-US" sz="1500" b="1">
                          <a:solidFill>
                            <a:srgbClr val="22333B"/>
                          </a:solidFill>
                          <a:latin typeface="Calibri"/>
                        </a:rPr>
                        <a:t>General / Administrative Costs*</a:t>
                      </a:r>
                    </a:p>
                  </a:txBody>
                  <a:tcPr marL="82296" marR="73152" marT="22860" marB="22860">
                    <a:solidFill>
                      <a:srgbClr val="EDF2F4"/>
                    </a:solidFill>
                  </a:tcPr>
                </a:tc>
                <a:tc>
                  <a:txBody>
                    <a:bodyPr/>
                    <a:lstStyle/>
                    <a:p>
                      <a:pPr algn="ctr">
                        <a:spcAft>
                          <a:spcPts val="0"/>
                        </a:spcAft>
                      </a:pPr>
                      <a:r>
                        <a:rPr lang="en-US" sz="1500" b="0">
                          <a:solidFill>
                            <a:srgbClr val="22333B"/>
                          </a:solidFill>
                          <a:latin typeface="Calibri"/>
                        </a:rPr>
                        <a:t>15.5</a:t>
                      </a:r>
                    </a:p>
                  </a:txBody>
                  <a:tcPr marL="82296" marR="73152" marT="22860" marB="22860">
                    <a:solidFill>
                      <a:srgbClr val="EDF2F4"/>
                    </a:solidFill>
                  </a:tcPr>
                </a:tc>
                <a:tc>
                  <a:txBody>
                    <a:bodyPr/>
                    <a:lstStyle/>
                    <a:p>
                      <a:pPr algn="ctr">
                        <a:spcAft>
                          <a:spcPts val="0"/>
                        </a:spcAft>
                      </a:pPr>
                      <a:r>
                        <a:rPr lang="en-US" sz="1500" b="0">
                          <a:solidFill>
                            <a:srgbClr val="22333B"/>
                          </a:solidFill>
                          <a:latin typeface="Calibri"/>
                        </a:rPr>
                        <a:t>14.9</a:t>
                      </a:r>
                    </a:p>
                  </a:txBody>
                  <a:tcPr marL="82296" marR="73152" marT="22860" marB="22860">
                    <a:solidFill>
                      <a:srgbClr val="EDF2F4"/>
                    </a:solidFill>
                  </a:tcPr>
                </a:tc>
                <a:tc>
                  <a:txBody>
                    <a:bodyPr/>
                    <a:lstStyle/>
                    <a:p>
                      <a:pPr algn="ctr">
                        <a:spcAft>
                          <a:spcPts val="0"/>
                        </a:spcAft>
                      </a:pPr>
                      <a:r>
                        <a:rPr lang="en-US" sz="1500" b="0">
                          <a:solidFill>
                            <a:srgbClr val="22333B"/>
                          </a:solidFill>
                          <a:latin typeface="Calibri"/>
                        </a:rPr>
                        <a:t>13.9</a:t>
                      </a:r>
                    </a:p>
                  </a:txBody>
                  <a:tcPr marL="82296" marR="73152" marT="22860" marB="22860">
                    <a:solidFill>
                      <a:srgbClr val="EDF2F4"/>
                    </a:solidFill>
                  </a:tcPr>
                </a:tc>
                <a:tc>
                  <a:txBody>
                    <a:bodyPr/>
                    <a:lstStyle/>
                    <a:p>
                      <a:pPr algn="ctr">
                        <a:spcAft>
                          <a:spcPts val="0"/>
                        </a:spcAft>
                      </a:pPr>
                      <a:r>
                        <a:rPr lang="en-US" sz="1500" b="0">
                          <a:solidFill>
                            <a:srgbClr val="22333B"/>
                          </a:solidFill>
                          <a:latin typeface="Calibri"/>
                        </a:rPr>
                        <a:t>12.4</a:t>
                      </a:r>
                    </a:p>
                  </a:txBody>
                  <a:tcPr marL="82296" marR="73152" marT="22860" marB="22860">
                    <a:solidFill>
                      <a:srgbClr val="EDF2F4"/>
                    </a:solidFill>
                  </a:tcPr>
                </a:tc>
                <a:tc>
                  <a:txBody>
                    <a:bodyPr/>
                    <a:lstStyle/>
                    <a:p>
                      <a:pPr algn="ctr">
                        <a:spcAft>
                          <a:spcPts val="0"/>
                        </a:spcAft>
                      </a:pPr>
                      <a:r>
                        <a:rPr lang="en-US" sz="1500" b="0">
                          <a:solidFill>
                            <a:srgbClr val="22333B"/>
                          </a:solidFill>
                          <a:latin typeface="Calibri"/>
                        </a:rPr>
                        <a:t>10.3</a:t>
                      </a:r>
                    </a:p>
                  </a:txBody>
                  <a:tcPr marL="82296" marR="73152" marT="22860" marB="22860">
                    <a:solidFill>
                      <a:srgbClr val="EDF2F4"/>
                    </a:solidFill>
                  </a:tcPr>
                </a:tc>
                <a:tc>
                  <a:txBody>
                    <a:bodyPr/>
                    <a:lstStyle/>
                    <a:p>
                      <a:pPr algn="ctr">
                        <a:spcAft>
                          <a:spcPts val="0"/>
                        </a:spcAft>
                      </a:pPr>
                      <a:r>
                        <a:rPr lang="en-US" sz="1500" b="0">
                          <a:solidFill>
                            <a:srgbClr val="22333B"/>
                          </a:solidFill>
                          <a:latin typeface="Calibri"/>
                        </a:rPr>
                        <a:t>66.9</a:t>
                      </a:r>
                    </a:p>
                  </a:txBody>
                  <a:tcPr marL="82296" marR="73152" marT="22860" marB="22860">
                    <a:solidFill>
                      <a:srgbClr val="EDF2F4"/>
                    </a:solidFill>
                  </a:tcPr>
                </a:tc>
                <a:extLst>
                  <a:ext uri="{0D108BD9-81ED-4DB2-BD59-A6C34878D82A}">
                    <a16:rowId xmlns:a16="http://schemas.microsoft.com/office/drawing/2014/main" val="10005"/>
                  </a:ext>
                </a:extLst>
              </a:tr>
              <a:tr h="594360">
                <a:tc>
                  <a:txBody>
                    <a:bodyPr/>
                    <a:lstStyle/>
                    <a:p>
                      <a:pPr algn="l">
                        <a:spcAft>
                          <a:spcPts val="0"/>
                        </a:spcAft>
                      </a:pPr>
                      <a:r>
                        <a:rPr lang="en-US" sz="1500" b="1">
                          <a:solidFill>
                            <a:srgbClr val="22333B"/>
                          </a:solidFill>
                          <a:latin typeface="Calibri"/>
                        </a:rPr>
                        <a:t>Three–agency budgeted costs (current staffing and service level)</a:t>
                      </a:r>
                    </a:p>
                  </a:txBody>
                  <a:tcPr marL="82296" marR="73152" marT="22860" marB="22860">
                    <a:solidFill>
                      <a:srgbClr val="E3EBEF"/>
                    </a:solidFill>
                  </a:tcPr>
                </a:tc>
                <a:tc>
                  <a:txBody>
                    <a:bodyPr/>
                    <a:lstStyle/>
                    <a:p>
                      <a:pPr algn="ctr">
                        <a:spcAft>
                          <a:spcPts val="0"/>
                        </a:spcAft>
                      </a:pPr>
                      <a:r>
                        <a:rPr lang="en-US" sz="1500" b="1">
                          <a:solidFill>
                            <a:srgbClr val="22333B"/>
                          </a:solidFill>
                          <a:latin typeface="Calibri"/>
                        </a:rPr>
                        <a:t>198.1</a:t>
                      </a:r>
                    </a:p>
                  </a:txBody>
                  <a:tcPr marL="82296" marR="73152" marT="22860" marB="22860">
                    <a:solidFill>
                      <a:srgbClr val="E3EBEF"/>
                    </a:solidFill>
                  </a:tcPr>
                </a:tc>
                <a:tc>
                  <a:txBody>
                    <a:bodyPr/>
                    <a:lstStyle/>
                    <a:p>
                      <a:pPr algn="ctr">
                        <a:spcAft>
                          <a:spcPts val="0"/>
                        </a:spcAft>
                      </a:pPr>
                      <a:r>
                        <a:rPr lang="en-US" sz="1500" b="1">
                          <a:solidFill>
                            <a:srgbClr val="22333B"/>
                          </a:solidFill>
                          <a:latin typeface="Calibri"/>
                        </a:rPr>
                        <a:t>210.8</a:t>
                      </a:r>
                    </a:p>
                  </a:txBody>
                  <a:tcPr marL="82296" marR="73152" marT="22860" marB="22860">
                    <a:solidFill>
                      <a:srgbClr val="E3EBEF"/>
                    </a:solidFill>
                  </a:tcPr>
                </a:tc>
                <a:tc>
                  <a:txBody>
                    <a:bodyPr/>
                    <a:lstStyle/>
                    <a:p>
                      <a:pPr algn="ctr">
                        <a:spcAft>
                          <a:spcPts val="0"/>
                        </a:spcAft>
                      </a:pPr>
                      <a:r>
                        <a:rPr lang="en-US" sz="1500" b="1">
                          <a:solidFill>
                            <a:srgbClr val="22333B"/>
                          </a:solidFill>
                          <a:latin typeface="Calibri"/>
                        </a:rPr>
                        <a:t>224.5</a:t>
                      </a:r>
                    </a:p>
                  </a:txBody>
                  <a:tcPr marL="82296" marR="73152" marT="22860" marB="22860">
                    <a:solidFill>
                      <a:srgbClr val="E3EBEF"/>
                    </a:solidFill>
                  </a:tcPr>
                </a:tc>
                <a:tc>
                  <a:txBody>
                    <a:bodyPr/>
                    <a:lstStyle/>
                    <a:p>
                      <a:pPr algn="ctr">
                        <a:spcAft>
                          <a:spcPts val="0"/>
                        </a:spcAft>
                      </a:pPr>
                      <a:r>
                        <a:rPr lang="en-US" sz="1500" b="1">
                          <a:solidFill>
                            <a:srgbClr val="22333B"/>
                          </a:solidFill>
                          <a:latin typeface="Calibri"/>
                        </a:rPr>
                        <a:t>239.3</a:t>
                      </a:r>
                    </a:p>
                  </a:txBody>
                  <a:tcPr marL="82296" marR="73152" marT="22860" marB="22860">
                    <a:solidFill>
                      <a:srgbClr val="E3EBEF"/>
                    </a:solidFill>
                  </a:tcPr>
                </a:tc>
                <a:tc>
                  <a:txBody>
                    <a:bodyPr/>
                    <a:lstStyle/>
                    <a:p>
                      <a:pPr algn="ctr">
                        <a:spcAft>
                          <a:spcPts val="0"/>
                        </a:spcAft>
                      </a:pPr>
                      <a:r>
                        <a:rPr lang="en-US" sz="1500" b="1">
                          <a:solidFill>
                            <a:srgbClr val="22333B"/>
                          </a:solidFill>
                          <a:latin typeface="Calibri"/>
                        </a:rPr>
                        <a:t>255.1</a:t>
                      </a:r>
                    </a:p>
                  </a:txBody>
                  <a:tcPr marL="82296" marR="73152" marT="22860" marB="22860">
                    <a:solidFill>
                      <a:srgbClr val="E3EBEF"/>
                    </a:solidFill>
                  </a:tcPr>
                </a:tc>
                <a:tc>
                  <a:txBody>
                    <a:bodyPr/>
                    <a:lstStyle/>
                    <a:p>
                      <a:pPr algn="ctr">
                        <a:spcAft>
                          <a:spcPts val="0"/>
                        </a:spcAft>
                      </a:pPr>
                      <a:r>
                        <a:rPr lang="en-US" sz="1500" b="1">
                          <a:solidFill>
                            <a:srgbClr val="22333B"/>
                          </a:solidFill>
                          <a:latin typeface="Calibri"/>
                        </a:rPr>
                        <a:t>1,127.9</a:t>
                      </a:r>
                    </a:p>
                  </a:txBody>
                  <a:tcPr marL="82296" marR="73152" marT="22860" marB="22860">
                    <a:solidFill>
                      <a:srgbClr val="E3EBEF"/>
                    </a:solidFill>
                  </a:tcPr>
                </a:tc>
                <a:extLst>
                  <a:ext uri="{0D108BD9-81ED-4DB2-BD59-A6C34878D82A}">
                    <a16:rowId xmlns:a16="http://schemas.microsoft.com/office/drawing/2014/main" val="10006"/>
                  </a:ext>
                </a:extLst>
              </a:tr>
            </a:tbl>
          </a:graphicData>
        </a:graphic>
      </p:graphicFrame>
      <p:sp>
        <p:nvSpPr>
          <p:cNvPr id="16" name="General/Admin is a 12.5% planning allocation. FY2027 modeled costs: Baseline/Alignment $21"/>
          <p:cNvSpPr txBox="1"/>
          <p:nvPr/>
        </p:nvSpPr>
        <p:spPr>
          <a:xfrm>
            <a:off x="594360" y="6217920"/>
            <a:ext cx="10972800" cy="274320"/>
          </a:xfrm>
          <a:prstGeom prst="rect">
            <a:avLst/>
          </a:prstGeom>
          <a:noFill/>
        </p:spPr>
        <p:txBody>
          <a:bodyPr wrap="square" lIns="0" tIns="0" rIns="0" bIns="0"/>
          <a:lstStyle/>
          <a:p>
            <a:pPr algn="l">
              <a:spcAft>
                <a:spcPts val="0"/>
              </a:spcAft>
            </a:pPr>
            <a:r>
              <a:rPr lang="en-US" sz="1200" b="0">
                <a:solidFill>
                  <a:srgbClr val="48606B"/>
                </a:solidFill>
                <a:latin typeface="Calibri"/>
              </a:rPr>
              <a:t>General/Admin is a 12.5% planning allocation. FY2027 modeled costs: Baseline/Alignment $214.2M; GID $273.6M; Authority $274.4M.</a:t>
            </a:r>
          </a:p>
        </p:txBody>
      </p:sp>
      <p:sp>
        <p:nvSpPr>
          <p:cNvPr id="17" name="Slide number"/>
          <p:cNvSpPr txBox="1"/>
          <p:nvPr/>
        </p:nvSpPr>
        <p:spPr>
          <a:xfrm>
            <a:off x="11475720" y="6492240"/>
            <a:ext cx="411480" cy="246888"/>
          </a:xfrm>
          <a:prstGeom prst="rect">
            <a:avLst/>
          </a:prstGeom>
          <a:noFill/>
        </p:spPr>
        <p:txBody>
          <a:bodyPr wrap="square" lIns="0" tIns="0" rIns="0" bIns="0"/>
          <a:lstStyle/>
          <a:p>
            <a:pPr algn="ctr">
              <a:spcAft>
                <a:spcPts val="0"/>
              </a:spcAft>
            </a:pPr>
            <a:r>
              <a:rPr lang="en-US" sz="1200" b="0">
                <a:solidFill>
                  <a:srgbClr val="48606B"/>
                </a:solidFill>
                <a:latin typeface="Calibri"/>
              </a:rPr>
              <a:t>36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a:extLst>
            <a:ext uri="{FF2B5EF4-FFF2-40B4-BE49-F238E27FC236}">
              <a16:creationId xmlns:a16="http://schemas.microsoft.com/office/drawing/2014/main" id="{25912FCF-BC63-F37C-7F4E-AED640C69072}"/>
            </a:ext>
          </a:extLst>
        </p:cNvPr>
        <p:cNvGrpSpPr/>
        <p:nvPr/>
      </p:nvGrpSpPr>
      <p:grpSpPr>
        <a:xfrm>
          <a:off x="0" y="0"/>
          <a:ext cx="0" cy="0"/>
          <a:chOff x="0" y="0"/>
          <a:chExt cx="0" cy="0"/>
        </a:xfrm>
      </p:grpSpPr>
      <p:sp>
        <p:nvSpPr>
          <p:cNvPr id="2" name="BASELINE / REGIONAL ALIGNMENT"/>
          <p:cNvSpPr txBox="1"/>
          <p:nvPr/>
        </p:nvSpPr>
        <p:spPr>
          <a:xfrm>
            <a:off x="548640" y="256032"/>
            <a:ext cx="10972800" cy="274320"/>
          </a:xfrm>
          <a:prstGeom prst="rect">
            <a:avLst/>
          </a:prstGeom>
          <a:noFill/>
        </p:spPr>
        <p:txBody>
          <a:bodyPr wrap="square" lIns="0" tIns="0" rIns="0" bIns="0"/>
          <a:lstStyle/>
          <a:p>
            <a:pPr algn="l">
              <a:spcAft>
                <a:spcPts val="0"/>
              </a:spcAft>
            </a:pPr>
            <a:r>
              <a:rPr lang="en-US" sz="1600" b="1">
                <a:solidFill>
                  <a:srgbClr val="A83C18"/>
                </a:solidFill>
                <a:latin typeface="Calibri"/>
              </a:rPr>
              <a:t>BASELINE / REGIONAL ALIGNMENT</a:t>
            </a:r>
          </a:p>
        </p:txBody>
      </p:sp>
      <p:sp>
        <p:nvSpPr>
          <p:cNvPr id="3" name="Title"/>
          <p:cNvSpPr txBox="1">
            <a:spLocks noGrp="1"/>
          </p:cNvSpPr>
          <p:nvPr>
            <p:ph type="title"/>
          </p:nvPr>
        </p:nvSpPr>
        <p:spPr>
          <a:xfrm>
            <a:off x="548640" y="658368"/>
            <a:ext cx="11064240" cy="685800"/>
          </a:xfrm>
          <a:prstGeom prst="rect">
            <a:avLst/>
          </a:prstGeom>
          <a:noFill/>
        </p:spPr>
        <p:txBody>
          <a:bodyPr wrap="square" lIns="0" tIns="0" rIns="0" bIns="0"/>
          <a:lstStyle/>
          <a:p>
            <a:pPr algn="l">
              <a:spcAft>
                <a:spcPts val="0"/>
              </a:spcAft>
            </a:pPr>
            <a:r>
              <a:rPr lang="en-US" sz="3200" b="1">
                <a:solidFill>
                  <a:srgbClr val="22333B"/>
                </a:solidFill>
                <a:latin typeface="Cambria"/>
              </a:rPr>
              <a:t>The Five-Year Baseline Cost Bridge</a:t>
            </a:r>
          </a:p>
        </p:txBody>
      </p:sp>
      <p:sp>
        <p:nvSpPr>
          <p:cNvPr id="4" name="The $1,127.9M source subtotal becomes $1,236.9M after $109.0M of separately modeled costs."/>
          <p:cNvSpPr txBox="1"/>
          <p:nvPr/>
        </p:nvSpPr>
        <p:spPr>
          <a:xfrm>
            <a:off x="594360" y="1353312"/>
            <a:ext cx="10972800" cy="512064"/>
          </a:xfrm>
          <a:prstGeom prst="rect">
            <a:avLst/>
          </a:prstGeom>
          <a:noFill/>
        </p:spPr>
        <p:txBody>
          <a:bodyPr wrap="square" lIns="0" tIns="0" rIns="0" bIns="0"/>
          <a:lstStyle/>
          <a:p>
            <a:pPr algn="l">
              <a:spcAft>
                <a:spcPts val="0"/>
              </a:spcAft>
            </a:pPr>
            <a:r>
              <a:rPr lang="en-US" sz="1700" b="0">
                <a:solidFill>
                  <a:srgbClr val="48606B"/>
                </a:solidFill>
                <a:latin typeface="Calibri"/>
              </a:rPr>
              <a:t>The $1,127.9M source subtotal becomes $1,236.9M after $109.0M of separately modeled costs.</a:t>
            </a:r>
          </a:p>
        </p:txBody>
      </p:sp>
      <p:sp>
        <p:nvSpPr>
          <p:cNvPr id="5" name="Source: Chapter 30 financial model. FY2027–FY2031 planning scenario."/>
          <p:cNvSpPr txBox="1"/>
          <p:nvPr/>
        </p:nvSpPr>
        <p:spPr>
          <a:xfrm>
            <a:off x="594360" y="6537960"/>
            <a:ext cx="10561320" cy="201168"/>
          </a:xfrm>
          <a:prstGeom prst="rect">
            <a:avLst/>
          </a:prstGeom>
          <a:noFill/>
        </p:spPr>
        <p:txBody>
          <a:bodyPr wrap="square" lIns="0" tIns="0" rIns="0" bIns="0"/>
          <a:lstStyle/>
          <a:p>
            <a:pPr algn="l">
              <a:spcAft>
                <a:spcPts val="0"/>
              </a:spcAft>
            </a:pPr>
            <a:r>
              <a:rPr lang="en-US" sz="1130" b="0">
                <a:solidFill>
                  <a:srgbClr val="48606B"/>
                </a:solidFill>
                <a:latin typeface="Calibri"/>
              </a:rPr>
              <a:t>Source: Chapter 30 financial model. FY2027–FY2031 planning scenario.</a:t>
            </a:r>
          </a:p>
        </p:txBody>
      </p:sp>
      <p:pic>
        <p:nvPicPr>
          <p:cNvPr id="7" name="Picture 24">
            <a:extLst>
              <a:ext uri="{FF2B5EF4-FFF2-40B4-BE49-F238E27FC236}">
                <a16:creationId xmlns:a16="http://schemas.microsoft.com/office/drawing/2014/main" id="{03A057ED-5412-41D3-211A-BD328599BC7A}"/>
              </a:ext>
            </a:extLst>
          </p:cNvPr>
          <p:cNvPicPr>
            <a:picLocks noChangeAspect="1"/>
          </p:cNvPicPr>
          <p:nvPr/>
        </p:nvPicPr>
        <p:blipFill>
          <a:blip r:embed="rId3"/>
          <a:srcRect l="4700" t="23400" r="34500" b="17400"/>
          <a:stretch>
            <a:fillRect/>
          </a:stretch>
        </p:blipFill>
        <p:spPr>
          <a:xfrm>
            <a:off x="594360" y="1956816"/>
            <a:ext cx="7159752" cy="3931920"/>
          </a:xfrm>
          <a:prstGeom prst="rect">
            <a:avLst/>
          </a:prstGeom>
        </p:spPr>
      </p:pic>
      <p:graphicFrame>
        <p:nvGraphicFramePr>
          <p:cNvPr id="8" name="Editable financial table" descr="Editable financial comparison. Sources, definitions and original qualifications are retained in the speaker notes."/>
          <p:cNvGraphicFramePr/>
          <p:nvPr>
            <p:extLst>
              <p:ext uri="{D42A27DB-BD31-4B8C-83A1-F6EECF244321}">
                <p14:modId xmlns:p14="http://schemas.microsoft.com/office/powerpoint/2010/main" val="208732433"/>
              </p:ext>
            </p:extLst>
          </p:nvPr>
        </p:nvGraphicFramePr>
        <p:xfrm>
          <a:off x="7982712" y="1984248"/>
          <a:ext cx="3584448" cy="3566160"/>
        </p:xfrm>
        <a:graphic>
          <a:graphicData uri="http://schemas.openxmlformats.org/drawingml/2006/table">
            <a:tbl>
              <a:tblPr firstRow="1" bandRow="1"/>
              <a:tblGrid>
                <a:gridCol w="2514600">
                  <a:extLst>
                    <a:ext uri="{9D8B030D-6E8A-4147-A177-3AD203B41FA5}">
                      <a16:colId xmlns:a16="http://schemas.microsoft.com/office/drawing/2014/main" val="20000"/>
                    </a:ext>
                  </a:extLst>
                </a:gridCol>
                <a:gridCol w="1069848">
                  <a:extLst>
                    <a:ext uri="{9D8B030D-6E8A-4147-A177-3AD203B41FA5}">
                      <a16:colId xmlns:a16="http://schemas.microsoft.com/office/drawing/2014/main" val="20001"/>
                    </a:ext>
                  </a:extLst>
                </a:gridCol>
              </a:tblGrid>
              <a:tr h="548640">
                <a:tc>
                  <a:txBody>
                    <a:bodyPr/>
                    <a:lstStyle/>
                    <a:p>
                      <a:pPr algn="l">
                        <a:spcAft>
                          <a:spcPts val="0"/>
                        </a:spcAft>
                      </a:pPr>
                      <a:r>
                        <a:rPr lang="en-US" sz="1700" b="1">
                          <a:solidFill>
                            <a:srgbClr val="FFFFFF"/>
                          </a:solidFill>
                          <a:latin typeface="Calibri"/>
                        </a:rPr>
                        <a:t>Other costs</a:t>
                      </a:r>
                    </a:p>
                  </a:txBody>
                  <a:tcPr marL="82296" marR="73152" marT="22860" marB="22860">
                    <a:solidFill>
                      <a:srgbClr val="22333B"/>
                    </a:solidFill>
                  </a:tcPr>
                </a:tc>
                <a:tc>
                  <a:txBody>
                    <a:bodyPr/>
                    <a:lstStyle/>
                    <a:p>
                      <a:pPr algn="ctr">
                        <a:spcAft>
                          <a:spcPts val="0"/>
                        </a:spcAft>
                      </a:pPr>
                      <a:r>
                        <a:rPr lang="en-US" sz="1700" b="1">
                          <a:solidFill>
                            <a:srgbClr val="FFFFFF"/>
                          </a:solidFill>
                          <a:latin typeface="Calibri"/>
                        </a:rPr>
                        <a:t>5-year</a:t>
                      </a:r>
                    </a:p>
                  </a:txBody>
                  <a:tcPr marL="82296" marR="73152" marT="22860" marB="22860">
                    <a:solidFill>
                      <a:srgbClr val="22333B"/>
                    </a:solidFill>
                  </a:tcPr>
                </a:tc>
                <a:extLst>
                  <a:ext uri="{0D108BD9-81ED-4DB2-BD59-A6C34878D82A}">
                    <a16:rowId xmlns:a16="http://schemas.microsoft.com/office/drawing/2014/main" val="10000"/>
                  </a:ext>
                </a:extLst>
              </a:tr>
              <a:tr h="621792">
                <a:tc>
                  <a:txBody>
                    <a:bodyPr/>
                    <a:lstStyle/>
                    <a:p>
                      <a:pPr algn="l">
                        <a:spcAft>
                          <a:spcPts val="0"/>
                        </a:spcAft>
                      </a:pPr>
                      <a:r>
                        <a:rPr lang="en-US" sz="1700" b="1" dirty="0">
                          <a:solidFill>
                            <a:srgbClr val="22333B"/>
                          </a:solidFill>
                          <a:latin typeface="Calibri"/>
                        </a:rPr>
                        <a:t>4-person staffing</a:t>
                      </a:r>
                    </a:p>
                  </a:txBody>
                  <a:tcPr marL="82296" marR="73152" marT="22860" marB="22860">
                    <a:solidFill>
                      <a:srgbClr val="EDF2F4"/>
                    </a:solidFill>
                  </a:tcPr>
                </a:tc>
                <a:tc>
                  <a:txBody>
                    <a:bodyPr/>
                    <a:lstStyle/>
                    <a:p>
                      <a:pPr algn="ctr">
                        <a:spcAft>
                          <a:spcPts val="0"/>
                        </a:spcAft>
                      </a:pPr>
                      <a:r>
                        <a:rPr lang="en-US" sz="1700" b="0">
                          <a:solidFill>
                            <a:srgbClr val="22333B"/>
                          </a:solidFill>
                          <a:latin typeface="Calibri"/>
                        </a:rPr>
                        <a:t>$26.9M</a:t>
                      </a:r>
                    </a:p>
                  </a:txBody>
                  <a:tcPr marL="82296" marR="73152" marT="22860" marB="22860">
                    <a:solidFill>
                      <a:srgbClr val="EDF2F4"/>
                    </a:solidFill>
                  </a:tcPr>
                </a:tc>
                <a:extLst>
                  <a:ext uri="{0D108BD9-81ED-4DB2-BD59-A6C34878D82A}">
                    <a16:rowId xmlns:a16="http://schemas.microsoft.com/office/drawing/2014/main" val="10001"/>
                  </a:ext>
                </a:extLst>
              </a:tr>
              <a:tr h="621792">
                <a:tc>
                  <a:txBody>
                    <a:bodyPr/>
                    <a:lstStyle/>
                    <a:p>
                      <a:pPr algn="l">
                        <a:spcAft>
                          <a:spcPts val="0"/>
                        </a:spcAft>
                      </a:pPr>
                      <a:r>
                        <a:rPr lang="en-US" sz="1700" b="1">
                          <a:solidFill>
                            <a:srgbClr val="22333B"/>
                          </a:solidFill>
                          <a:latin typeface="Calibri"/>
                        </a:rPr>
                        <a:t>OPEB past-service</a:t>
                      </a:r>
                    </a:p>
                  </a:txBody>
                  <a:tcPr marL="82296" marR="73152" marT="22860" marB="22860">
                    <a:solidFill>
                      <a:srgbClr val="FFFFFF"/>
                    </a:solidFill>
                  </a:tcPr>
                </a:tc>
                <a:tc>
                  <a:txBody>
                    <a:bodyPr/>
                    <a:lstStyle/>
                    <a:p>
                      <a:pPr algn="ctr">
                        <a:spcAft>
                          <a:spcPts val="0"/>
                        </a:spcAft>
                      </a:pPr>
                      <a:r>
                        <a:rPr lang="en-US" sz="1700" b="0">
                          <a:solidFill>
                            <a:srgbClr val="22333B"/>
                          </a:solidFill>
                          <a:latin typeface="Calibri"/>
                        </a:rPr>
                        <a:t>$23.3M</a:t>
                      </a:r>
                    </a:p>
                  </a:txBody>
                  <a:tcPr marL="82296" marR="73152" marT="22860" marB="22860">
                    <a:solidFill>
                      <a:srgbClr val="FFFFFF"/>
                    </a:solidFill>
                  </a:tcPr>
                </a:tc>
                <a:extLst>
                  <a:ext uri="{0D108BD9-81ED-4DB2-BD59-A6C34878D82A}">
                    <a16:rowId xmlns:a16="http://schemas.microsoft.com/office/drawing/2014/main" val="10002"/>
                  </a:ext>
                </a:extLst>
              </a:tr>
              <a:tr h="621792">
                <a:tc>
                  <a:txBody>
                    <a:bodyPr/>
                    <a:lstStyle/>
                    <a:p>
                      <a:pPr algn="l">
                        <a:spcAft>
                          <a:spcPts val="0"/>
                        </a:spcAft>
                      </a:pPr>
                      <a:r>
                        <a:rPr lang="en-US" sz="1700" b="1">
                          <a:solidFill>
                            <a:srgbClr val="22333B"/>
                          </a:solidFill>
                          <a:latin typeface="Calibri"/>
                        </a:rPr>
                        <a:t>Uncertainty provision</a:t>
                      </a:r>
                    </a:p>
                  </a:txBody>
                  <a:tcPr marL="82296" marR="73152" marT="22860" marB="22860">
                    <a:solidFill>
                      <a:srgbClr val="EDF2F4"/>
                    </a:solidFill>
                  </a:tcPr>
                </a:tc>
                <a:tc>
                  <a:txBody>
                    <a:bodyPr/>
                    <a:lstStyle/>
                    <a:p>
                      <a:pPr algn="ctr">
                        <a:spcAft>
                          <a:spcPts val="0"/>
                        </a:spcAft>
                      </a:pPr>
                      <a:r>
                        <a:rPr lang="en-US" sz="1700" b="0">
                          <a:solidFill>
                            <a:srgbClr val="22333B"/>
                          </a:solidFill>
                          <a:latin typeface="Calibri"/>
                        </a:rPr>
                        <a:t>$11.3M</a:t>
                      </a:r>
                    </a:p>
                  </a:txBody>
                  <a:tcPr marL="82296" marR="73152" marT="22860" marB="22860">
                    <a:solidFill>
                      <a:srgbClr val="EDF2F4"/>
                    </a:solidFill>
                  </a:tcPr>
                </a:tc>
                <a:extLst>
                  <a:ext uri="{0D108BD9-81ED-4DB2-BD59-A6C34878D82A}">
                    <a16:rowId xmlns:a16="http://schemas.microsoft.com/office/drawing/2014/main" val="10003"/>
                  </a:ext>
                </a:extLst>
              </a:tr>
              <a:tr h="621792">
                <a:tc>
                  <a:txBody>
                    <a:bodyPr/>
                    <a:lstStyle/>
                    <a:p>
                      <a:pPr algn="l">
                        <a:spcAft>
                          <a:spcPts val="0"/>
                        </a:spcAft>
                      </a:pPr>
                      <a:r>
                        <a:rPr lang="en-US" sz="1700" b="1">
                          <a:solidFill>
                            <a:srgbClr val="22333B"/>
                          </a:solidFill>
                          <a:latin typeface="Calibri"/>
                        </a:rPr>
                        <a:t>Unborrowed capital</a:t>
                      </a:r>
                    </a:p>
                  </a:txBody>
                  <a:tcPr marL="82296" marR="73152" marT="22860" marB="22860">
                    <a:solidFill>
                      <a:srgbClr val="FFFFFF"/>
                    </a:solidFill>
                  </a:tcPr>
                </a:tc>
                <a:tc>
                  <a:txBody>
                    <a:bodyPr/>
                    <a:lstStyle/>
                    <a:p>
                      <a:pPr algn="ctr">
                        <a:spcAft>
                          <a:spcPts val="0"/>
                        </a:spcAft>
                      </a:pPr>
                      <a:r>
                        <a:rPr lang="en-US" sz="1700" b="0">
                          <a:solidFill>
                            <a:srgbClr val="22333B"/>
                          </a:solidFill>
                          <a:latin typeface="Calibri"/>
                        </a:rPr>
                        <a:t>$47.5M</a:t>
                      </a:r>
                    </a:p>
                  </a:txBody>
                  <a:tcPr marL="82296" marR="73152" marT="22860" marB="22860">
                    <a:solidFill>
                      <a:srgbClr val="FFFFFF"/>
                    </a:solidFill>
                  </a:tcPr>
                </a:tc>
                <a:extLst>
                  <a:ext uri="{0D108BD9-81ED-4DB2-BD59-A6C34878D82A}">
                    <a16:rowId xmlns:a16="http://schemas.microsoft.com/office/drawing/2014/main" val="10004"/>
                  </a:ext>
                </a:extLst>
              </a:tr>
              <a:tr h="530352">
                <a:tc>
                  <a:txBody>
                    <a:bodyPr/>
                    <a:lstStyle/>
                    <a:p>
                      <a:pPr algn="l">
                        <a:spcAft>
                          <a:spcPts val="0"/>
                        </a:spcAft>
                      </a:pPr>
                      <a:r>
                        <a:rPr lang="en-US" sz="1700" b="1">
                          <a:solidFill>
                            <a:srgbClr val="22333B"/>
                          </a:solidFill>
                          <a:latin typeface="Calibri"/>
                        </a:rPr>
                        <a:t>Total</a:t>
                      </a:r>
                    </a:p>
                  </a:txBody>
                  <a:tcPr marL="82296" marR="73152" marT="22860" marB="22860">
                    <a:solidFill>
                      <a:srgbClr val="E3EBEF"/>
                    </a:solidFill>
                  </a:tcPr>
                </a:tc>
                <a:tc>
                  <a:txBody>
                    <a:bodyPr/>
                    <a:lstStyle/>
                    <a:p>
                      <a:pPr algn="ctr">
                        <a:spcAft>
                          <a:spcPts val="0"/>
                        </a:spcAft>
                      </a:pPr>
                      <a:r>
                        <a:rPr lang="en-US" sz="1700" b="1" dirty="0">
                          <a:solidFill>
                            <a:srgbClr val="22333B"/>
                          </a:solidFill>
                          <a:latin typeface="Calibri"/>
                        </a:rPr>
                        <a:t>$109.0M</a:t>
                      </a:r>
                    </a:p>
                  </a:txBody>
                  <a:tcPr marL="82296" marR="73152" marT="22860" marB="22860">
                    <a:solidFill>
                      <a:srgbClr val="E3EBEF"/>
                    </a:solidFill>
                  </a:tcPr>
                </a:tc>
                <a:extLst>
                  <a:ext uri="{0D108BD9-81ED-4DB2-BD59-A6C34878D82A}">
                    <a16:rowId xmlns:a16="http://schemas.microsoft.com/office/drawing/2014/main" val="10005"/>
                  </a:ext>
                </a:extLst>
              </a:tr>
            </a:tbl>
          </a:graphicData>
        </a:graphic>
      </p:graphicFrame>
      <p:sp>
        <p:nvSpPr>
          <p:cNvPr id="9" name="Source and full totals are checkpoints. Each component is included once. General/Admin is "/>
          <p:cNvSpPr txBox="1"/>
          <p:nvPr/>
        </p:nvSpPr>
        <p:spPr>
          <a:xfrm>
            <a:off x="594360" y="5989320"/>
            <a:ext cx="10972800" cy="457200"/>
          </a:xfrm>
          <a:prstGeom prst="rect">
            <a:avLst/>
          </a:prstGeom>
          <a:noFill/>
        </p:spPr>
        <p:txBody>
          <a:bodyPr wrap="square" lIns="0" tIns="0" rIns="0" bIns="0"/>
          <a:lstStyle/>
          <a:p>
            <a:pPr algn="l">
              <a:spcAft>
                <a:spcPts val="0"/>
              </a:spcAft>
            </a:pPr>
            <a:r>
              <a:rPr lang="en-US" sz="1400" b="0">
                <a:solidFill>
                  <a:srgbClr val="48606B"/>
                </a:solidFill>
                <a:latin typeface="Calibri"/>
              </a:rPr>
              <a:t>Source and full totals are checkpoints. Each component is included once. General/Admin is a calculated scope balance, not a verified allocation. New debt is $0.</a:t>
            </a:r>
          </a:p>
        </p:txBody>
      </p:sp>
      <p:sp>
        <p:nvSpPr>
          <p:cNvPr id="10" name="Slide number"/>
          <p:cNvSpPr txBox="1"/>
          <p:nvPr/>
        </p:nvSpPr>
        <p:spPr>
          <a:xfrm>
            <a:off x="11475720" y="6492240"/>
            <a:ext cx="411480" cy="246888"/>
          </a:xfrm>
          <a:prstGeom prst="rect">
            <a:avLst/>
          </a:prstGeom>
          <a:noFill/>
        </p:spPr>
        <p:txBody>
          <a:bodyPr wrap="square" lIns="0" tIns="0" rIns="0" bIns="0"/>
          <a:lstStyle/>
          <a:p>
            <a:pPr algn="ctr">
              <a:spcAft>
                <a:spcPts val="0"/>
              </a:spcAft>
            </a:pPr>
            <a:r>
              <a:rPr lang="en-US" sz="1200" b="0">
                <a:solidFill>
                  <a:srgbClr val="48606B"/>
                </a:solidFill>
                <a:latin typeface="Calibri"/>
              </a:rPr>
              <a:t>37</a:t>
            </a:r>
          </a:p>
        </p:txBody>
      </p:sp>
    </p:spTree>
    <p:extLst>
      <p:ext uri="{BB962C8B-B14F-4D97-AF65-F5344CB8AC3E}">
        <p14:creationId xmlns:p14="http://schemas.microsoft.com/office/powerpoint/2010/main" val="12707027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FORECAST BRIDGE"/>
          <p:cNvSpPr txBox="1"/>
          <p:nvPr/>
        </p:nvSpPr>
        <p:spPr>
          <a:xfrm>
            <a:off x="548640" y="256032"/>
            <a:ext cx="10972800" cy="274320"/>
          </a:xfrm>
          <a:prstGeom prst="rect">
            <a:avLst/>
          </a:prstGeom>
          <a:noFill/>
        </p:spPr>
        <p:txBody>
          <a:bodyPr wrap="square" lIns="0" tIns="0" rIns="0" bIns="0"/>
          <a:lstStyle/>
          <a:p>
            <a:pPr algn="l">
              <a:spcAft>
                <a:spcPts val="0"/>
              </a:spcAft>
            </a:pPr>
            <a:r>
              <a:rPr lang="en-US" sz="1600" b="1">
                <a:solidFill>
                  <a:srgbClr val="A83C18"/>
                </a:solidFill>
                <a:latin typeface="Calibri"/>
              </a:rPr>
              <a:t>FORECAST BRIDGE</a:t>
            </a:r>
          </a:p>
        </p:txBody>
      </p:sp>
      <p:sp>
        <p:nvSpPr>
          <p:cNvPr id="3" name="Title"/>
          <p:cNvSpPr txBox="1">
            <a:spLocks noGrp="1"/>
          </p:cNvSpPr>
          <p:nvPr>
            <p:ph type="title"/>
          </p:nvPr>
        </p:nvSpPr>
        <p:spPr>
          <a:xfrm>
            <a:off x="548640" y="658368"/>
            <a:ext cx="11064240" cy="685800"/>
          </a:xfrm>
          <a:prstGeom prst="rect">
            <a:avLst/>
          </a:prstGeom>
          <a:noFill/>
        </p:spPr>
        <p:txBody>
          <a:bodyPr wrap="square" lIns="0" tIns="0" rIns="0" bIns="0"/>
          <a:lstStyle/>
          <a:p>
            <a:pPr algn="l">
              <a:spcAft>
                <a:spcPts val="0"/>
              </a:spcAft>
            </a:pPr>
            <a:r>
              <a:rPr lang="en-US" sz="3200" b="1">
                <a:solidFill>
                  <a:srgbClr val="22333B"/>
                </a:solidFill>
                <a:latin typeface="Cambria"/>
              </a:rPr>
              <a:t>Complete Baseline Cost and Source-Cost Comparison</a:t>
            </a:r>
          </a:p>
        </p:txBody>
      </p:sp>
      <p:sp>
        <p:nvSpPr>
          <p:cNvPr id="4" name="USD millions. The source subtotal excludes separately modeled costs and is not the total c"/>
          <p:cNvSpPr txBox="1"/>
          <p:nvPr/>
        </p:nvSpPr>
        <p:spPr>
          <a:xfrm>
            <a:off x="594360" y="1353312"/>
            <a:ext cx="10972800" cy="512064"/>
          </a:xfrm>
          <a:prstGeom prst="rect">
            <a:avLst/>
          </a:prstGeom>
          <a:noFill/>
        </p:spPr>
        <p:txBody>
          <a:bodyPr wrap="square" lIns="0" tIns="0" rIns="0" bIns="0"/>
          <a:lstStyle/>
          <a:p>
            <a:pPr algn="l">
              <a:spcAft>
                <a:spcPts val="0"/>
              </a:spcAft>
            </a:pPr>
            <a:r>
              <a:rPr lang="en-US" sz="1700" b="0">
                <a:solidFill>
                  <a:srgbClr val="48606B"/>
                </a:solidFill>
                <a:latin typeface="Calibri"/>
              </a:rPr>
              <a:t>USD millions. The source subtotal excludes separately modeled costs and is not the total cash requirement.</a:t>
            </a:r>
          </a:p>
        </p:txBody>
      </p:sp>
      <p:sp>
        <p:nvSpPr>
          <p:cNvPr id="5" name="Source: Chapter 30, Tables 30-9, 30-11, 30-14 and 30-17. Calculations use unrounded values"/>
          <p:cNvSpPr txBox="1"/>
          <p:nvPr/>
        </p:nvSpPr>
        <p:spPr>
          <a:xfrm>
            <a:off x="594360" y="6537960"/>
            <a:ext cx="10561320" cy="201168"/>
          </a:xfrm>
          <a:prstGeom prst="rect">
            <a:avLst/>
          </a:prstGeom>
          <a:noFill/>
        </p:spPr>
        <p:txBody>
          <a:bodyPr wrap="square" lIns="0" tIns="0" rIns="0" bIns="0"/>
          <a:lstStyle/>
          <a:p>
            <a:pPr algn="l">
              <a:spcAft>
                <a:spcPts val="0"/>
              </a:spcAft>
            </a:pPr>
            <a:r>
              <a:rPr lang="en-US" sz="1130" b="0">
                <a:solidFill>
                  <a:srgbClr val="48606B"/>
                </a:solidFill>
                <a:latin typeface="Calibri"/>
              </a:rPr>
              <a:t>Source: Chapter 30, Tables 30-9, 30-11, 30-14 and 30-17. Calculations use unrounded values.</a:t>
            </a:r>
          </a:p>
        </p:txBody>
      </p:sp>
      <p:sp>
        <p:nvSpPr>
          <p:cNvPr id="7" name="A  Baseline / Regional Alignment full cost build"/>
          <p:cNvSpPr txBox="1"/>
          <p:nvPr/>
        </p:nvSpPr>
        <p:spPr>
          <a:xfrm>
            <a:off x="594360" y="1920240"/>
            <a:ext cx="10972800" cy="228600"/>
          </a:xfrm>
          <a:prstGeom prst="rect">
            <a:avLst/>
          </a:prstGeom>
          <a:noFill/>
        </p:spPr>
        <p:txBody>
          <a:bodyPr wrap="square" lIns="0" tIns="0" rIns="0" bIns="0"/>
          <a:lstStyle/>
          <a:p>
            <a:pPr algn="l">
              <a:spcAft>
                <a:spcPts val="0"/>
              </a:spcAft>
            </a:pPr>
            <a:r>
              <a:rPr lang="en-US" sz="1700" b="1">
                <a:solidFill>
                  <a:srgbClr val="22333B"/>
                </a:solidFill>
                <a:latin typeface="Calibri"/>
              </a:rPr>
              <a:t>A  Baseline / Regional Alignment full cost build</a:t>
            </a:r>
          </a:p>
        </p:txBody>
      </p:sp>
      <p:graphicFrame>
        <p:nvGraphicFramePr>
          <p:cNvPr id="8" name="Editable financial table" descr="Editable financial comparison. Sources, definitions and original qualifications are retained in the speaker notes."/>
          <p:cNvGraphicFramePr/>
          <p:nvPr>
            <p:extLst>
              <p:ext uri="{D42A27DB-BD31-4B8C-83A1-F6EECF244321}">
                <p14:modId xmlns:p14="http://schemas.microsoft.com/office/powerpoint/2010/main" val="3974165827"/>
              </p:ext>
            </p:extLst>
          </p:nvPr>
        </p:nvGraphicFramePr>
        <p:xfrm>
          <a:off x="594360" y="2231136"/>
          <a:ext cx="10972800" cy="2715768"/>
        </p:xfrm>
        <a:graphic>
          <a:graphicData uri="http://schemas.openxmlformats.org/drawingml/2006/table">
            <a:tbl>
              <a:tblPr firstRow="1" bandRow="1"/>
              <a:tblGrid>
                <a:gridCol w="3703320">
                  <a:extLst>
                    <a:ext uri="{9D8B030D-6E8A-4147-A177-3AD203B41FA5}">
                      <a16:colId xmlns:a16="http://schemas.microsoft.com/office/drawing/2014/main" val="20000"/>
                    </a:ext>
                  </a:extLst>
                </a:gridCol>
                <a:gridCol w="1211580">
                  <a:extLst>
                    <a:ext uri="{9D8B030D-6E8A-4147-A177-3AD203B41FA5}">
                      <a16:colId xmlns:a16="http://schemas.microsoft.com/office/drawing/2014/main" val="20001"/>
                    </a:ext>
                  </a:extLst>
                </a:gridCol>
                <a:gridCol w="1211580">
                  <a:extLst>
                    <a:ext uri="{9D8B030D-6E8A-4147-A177-3AD203B41FA5}">
                      <a16:colId xmlns:a16="http://schemas.microsoft.com/office/drawing/2014/main" val="20002"/>
                    </a:ext>
                  </a:extLst>
                </a:gridCol>
                <a:gridCol w="1211580">
                  <a:extLst>
                    <a:ext uri="{9D8B030D-6E8A-4147-A177-3AD203B41FA5}">
                      <a16:colId xmlns:a16="http://schemas.microsoft.com/office/drawing/2014/main" val="20003"/>
                    </a:ext>
                  </a:extLst>
                </a:gridCol>
                <a:gridCol w="1211580">
                  <a:extLst>
                    <a:ext uri="{9D8B030D-6E8A-4147-A177-3AD203B41FA5}">
                      <a16:colId xmlns:a16="http://schemas.microsoft.com/office/drawing/2014/main" val="20004"/>
                    </a:ext>
                  </a:extLst>
                </a:gridCol>
                <a:gridCol w="1211580">
                  <a:extLst>
                    <a:ext uri="{9D8B030D-6E8A-4147-A177-3AD203B41FA5}">
                      <a16:colId xmlns:a16="http://schemas.microsoft.com/office/drawing/2014/main" val="20005"/>
                    </a:ext>
                  </a:extLst>
                </a:gridCol>
                <a:gridCol w="1211580">
                  <a:extLst>
                    <a:ext uri="{9D8B030D-6E8A-4147-A177-3AD203B41FA5}">
                      <a16:colId xmlns:a16="http://schemas.microsoft.com/office/drawing/2014/main" val="20006"/>
                    </a:ext>
                  </a:extLst>
                </a:gridCol>
              </a:tblGrid>
              <a:tr h="329184">
                <a:tc>
                  <a:txBody>
                    <a:bodyPr/>
                    <a:lstStyle/>
                    <a:p>
                      <a:pPr algn="l">
                        <a:spcAft>
                          <a:spcPts val="0"/>
                        </a:spcAft>
                      </a:pPr>
                      <a:r>
                        <a:rPr lang="en-US" sz="1300" b="1">
                          <a:solidFill>
                            <a:srgbClr val="FFFFFF"/>
                          </a:solidFill>
                          <a:latin typeface="Calibri"/>
                        </a:rPr>
                        <a:t>Cost layer</a:t>
                      </a:r>
                    </a:p>
                  </a:txBody>
                  <a:tcPr marL="82296" marR="73152" marT="22860" marB="22860">
                    <a:solidFill>
                      <a:srgbClr val="22333B"/>
                    </a:solidFill>
                  </a:tcPr>
                </a:tc>
                <a:tc>
                  <a:txBody>
                    <a:bodyPr/>
                    <a:lstStyle/>
                    <a:p>
                      <a:pPr algn="ctr">
                        <a:spcAft>
                          <a:spcPts val="0"/>
                        </a:spcAft>
                      </a:pPr>
                      <a:r>
                        <a:rPr lang="en-US" sz="1300" b="1">
                          <a:solidFill>
                            <a:srgbClr val="FFFFFF"/>
                          </a:solidFill>
                          <a:latin typeface="Calibri"/>
                        </a:rPr>
                        <a:t>FY2027</a:t>
                      </a:r>
                    </a:p>
                  </a:txBody>
                  <a:tcPr marL="82296" marR="73152" marT="22860" marB="22860">
                    <a:solidFill>
                      <a:srgbClr val="22333B"/>
                    </a:solidFill>
                  </a:tcPr>
                </a:tc>
                <a:tc>
                  <a:txBody>
                    <a:bodyPr/>
                    <a:lstStyle/>
                    <a:p>
                      <a:pPr algn="ctr">
                        <a:spcAft>
                          <a:spcPts val="0"/>
                        </a:spcAft>
                      </a:pPr>
                      <a:r>
                        <a:rPr lang="en-US" sz="1300" b="1">
                          <a:solidFill>
                            <a:srgbClr val="FFFFFF"/>
                          </a:solidFill>
                          <a:latin typeface="Calibri"/>
                        </a:rPr>
                        <a:t>FY2028</a:t>
                      </a:r>
                    </a:p>
                  </a:txBody>
                  <a:tcPr marL="82296" marR="73152" marT="22860" marB="22860">
                    <a:solidFill>
                      <a:srgbClr val="22333B"/>
                    </a:solidFill>
                  </a:tcPr>
                </a:tc>
                <a:tc>
                  <a:txBody>
                    <a:bodyPr/>
                    <a:lstStyle/>
                    <a:p>
                      <a:pPr algn="ctr">
                        <a:spcAft>
                          <a:spcPts val="0"/>
                        </a:spcAft>
                      </a:pPr>
                      <a:r>
                        <a:rPr lang="en-US" sz="1300" b="1">
                          <a:solidFill>
                            <a:srgbClr val="FFFFFF"/>
                          </a:solidFill>
                          <a:latin typeface="Calibri"/>
                        </a:rPr>
                        <a:t>FY2029</a:t>
                      </a:r>
                    </a:p>
                  </a:txBody>
                  <a:tcPr marL="82296" marR="73152" marT="22860" marB="22860">
                    <a:solidFill>
                      <a:srgbClr val="22333B"/>
                    </a:solidFill>
                  </a:tcPr>
                </a:tc>
                <a:tc>
                  <a:txBody>
                    <a:bodyPr/>
                    <a:lstStyle/>
                    <a:p>
                      <a:pPr algn="ctr">
                        <a:spcAft>
                          <a:spcPts val="0"/>
                        </a:spcAft>
                      </a:pPr>
                      <a:r>
                        <a:rPr lang="en-US" sz="1300" b="1">
                          <a:solidFill>
                            <a:srgbClr val="FFFFFF"/>
                          </a:solidFill>
                          <a:latin typeface="Calibri"/>
                        </a:rPr>
                        <a:t>FY2030</a:t>
                      </a:r>
                    </a:p>
                  </a:txBody>
                  <a:tcPr marL="82296" marR="73152" marT="22860" marB="22860">
                    <a:solidFill>
                      <a:srgbClr val="22333B"/>
                    </a:solidFill>
                  </a:tcPr>
                </a:tc>
                <a:tc>
                  <a:txBody>
                    <a:bodyPr/>
                    <a:lstStyle/>
                    <a:p>
                      <a:pPr algn="ctr">
                        <a:spcAft>
                          <a:spcPts val="0"/>
                        </a:spcAft>
                      </a:pPr>
                      <a:r>
                        <a:rPr lang="en-US" sz="1300" b="1">
                          <a:solidFill>
                            <a:srgbClr val="FFFFFF"/>
                          </a:solidFill>
                          <a:latin typeface="Calibri"/>
                        </a:rPr>
                        <a:t>FY2031</a:t>
                      </a:r>
                    </a:p>
                  </a:txBody>
                  <a:tcPr marL="82296" marR="73152" marT="22860" marB="22860">
                    <a:solidFill>
                      <a:srgbClr val="22333B"/>
                    </a:solidFill>
                  </a:tcPr>
                </a:tc>
                <a:tc>
                  <a:txBody>
                    <a:bodyPr/>
                    <a:lstStyle/>
                    <a:p>
                      <a:pPr algn="ctr">
                        <a:spcAft>
                          <a:spcPts val="0"/>
                        </a:spcAft>
                      </a:pPr>
                      <a:r>
                        <a:rPr lang="en-US" sz="1300" b="1">
                          <a:solidFill>
                            <a:srgbClr val="FFFFFF"/>
                          </a:solidFill>
                          <a:latin typeface="Calibri"/>
                        </a:rPr>
                        <a:t>Five-year</a:t>
                      </a:r>
                    </a:p>
                  </a:txBody>
                  <a:tcPr marL="82296" marR="73152" marT="22860" marB="22860">
                    <a:solidFill>
                      <a:srgbClr val="22333B"/>
                    </a:solidFill>
                  </a:tcPr>
                </a:tc>
                <a:extLst>
                  <a:ext uri="{0D108BD9-81ED-4DB2-BD59-A6C34878D82A}">
                    <a16:rowId xmlns:a16="http://schemas.microsoft.com/office/drawing/2014/main" val="10000"/>
                  </a:ext>
                </a:extLst>
              </a:tr>
              <a:tr h="265176">
                <a:tc>
                  <a:txBody>
                    <a:bodyPr/>
                    <a:lstStyle/>
                    <a:p>
                      <a:pPr algn="l">
                        <a:spcAft>
                          <a:spcPts val="0"/>
                        </a:spcAft>
                      </a:pPr>
                      <a:r>
                        <a:rPr lang="en-US" sz="1300" b="1">
                          <a:solidFill>
                            <a:srgbClr val="22333B"/>
                          </a:solidFill>
                          <a:latin typeface="Calibri"/>
                        </a:rPr>
                        <a:t>Three-agency direct forecast</a:t>
                      </a:r>
                    </a:p>
                  </a:txBody>
                  <a:tcPr marL="82296" marR="73152" marT="22860" marB="22860">
                    <a:solidFill>
                      <a:srgbClr val="EDF2F4"/>
                    </a:solidFill>
                  </a:tcPr>
                </a:tc>
                <a:tc>
                  <a:txBody>
                    <a:bodyPr/>
                    <a:lstStyle/>
                    <a:p>
                      <a:pPr algn="ctr">
                        <a:spcAft>
                          <a:spcPts val="0"/>
                        </a:spcAft>
                      </a:pPr>
                      <a:r>
                        <a:rPr lang="en-US" sz="1300" b="0">
                          <a:solidFill>
                            <a:srgbClr val="22333B"/>
                          </a:solidFill>
                          <a:latin typeface="Calibri"/>
                        </a:rPr>
                        <a:t>$182.6M</a:t>
                      </a:r>
                    </a:p>
                  </a:txBody>
                  <a:tcPr marL="82296" marR="73152" marT="22860" marB="22860">
                    <a:solidFill>
                      <a:srgbClr val="EDF2F4"/>
                    </a:solidFill>
                  </a:tcPr>
                </a:tc>
                <a:tc>
                  <a:txBody>
                    <a:bodyPr/>
                    <a:lstStyle/>
                    <a:p>
                      <a:pPr algn="ctr">
                        <a:spcAft>
                          <a:spcPts val="0"/>
                        </a:spcAft>
                      </a:pPr>
                      <a:r>
                        <a:rPr lang="en-US" sz="1300" b="0">
                          <a:solidFill>
                            <a:srgbClr val="22333B"/>
                          </a:solidFill>
                          <a:latin typeface="Calibri"/>
                        </a:rPr>
                        <a:t>$196.0M</a:t>
                      </a:r>
                    </a:p>
                  </a:txBody>
                  <a:tcPr marL="82296" marR="73152" marT="22860" marB="22860">
                    <a:solidFill>
                      <a:srgbClr val="EDF2F4"/>
                    </a:solidFill>
                  </a:tcPr>
                </a:tc>
                <a:tc>
                  <a:txBody>
                    <a:bodyPr/>
                    <a:lstStyle/>
                    <a:p>
                      <a:pPr algn="ctr">
                        <a:spcAft>
                          <a:spcPts val="0"/>
                        </a:spcAft>
                      </a:pPr>
                      <a:r>
                        <a:rPr lang="en-US" sz="1300" b="0">
                          <a:solidFill>
                            <a:srgbClr val="22333B"/>
                          </a:solidFill>
                          <a:latin typeface="Calibri"/>
                        </a:rPr>
                        <a:t>$210.6M</a:t>
                      </a:r>
                    </a:p>
                  </a:txBody>
                  <a:tcPr marL="82296" marR="73152" marT="22860" marB="22860">
                    <a:solidFill>
                      <a:srgbClr val="EDF2F4"/>
                    </a:solidFill>
                  </a:tcPr>
                </a:tc>
                <a:tc>
                  <a:txBody>
                    <a:bodyPr/>
                    <a:lstStyle/>
                    <a:p>
                      <a:pPr algn="ctr">
                        <a:spcAft>
                          <a:spcPts val="0"/>
                        </a:spcAft>
                      </a:pPr>
                      <a:r>
                        <a:rPr lang="en-US" sz="1300" b="0">
                          <a:solidFill>
                            <a:srgbClr val="22333B"/>
                          </a:solidFill>
                          <a:latin typeface="Calibri"/>
                        </a:rPr>
                        <a:t>$226.9M</a:t>
                      </a:r>
                    </a:p>
                  </a:txBody>
                  <a:tcPr marL="82296" marR="73152" marT="22860" marB="22860">
                    <a:solidFill>
                      <a:srgbClr val="EDF2F4"/>
                    </a:solidFill>
                  </a:tcPr>
                </a:tc>
                <a:tc>
                  <a:txBody>
                    <a:bodyPr/>
                    <a:lstStyle/>
                    <a:p>
                      <a:pPr algn="ctr">
                        <a:spcAft>
                          <a:spcPts val="0"/>
                        </a:spcAft>
                      </a:pPr>
                      <a:r>
                        <a:rPr lang="en-US" sz="1300" b="0">
                          <a:solidFill>
                            <a:srgbClr val="22333B"/>
                          </a:solidFill>
                          <a:latin typeface="Calibri"/>
                        </a:rPr>
                        <a:t>$244.9M</a:t>
                      </a:r>
                    </a:p>
                  </a:txBody>
                  <a:tcPr marL="82296" marR="73152" marT="22860" marB="22860">
                    <a:solidFill>
                      <a:srgbClr val="EDF2F4"/>
                    </a:solidFill>
                  </a:tcPr>
                </a:tc>
                <a:tc>
                  <a:txBody>
                    <a:bodyPr/>
                    <a:lstStyle/>
                    <a:p>
                      <a:pPr algn="ctr">
                        <a:spcAft>
                          <a:spcPts val="0"/>
                        </a:spcAft>
                      </a:pPr>
                      <a:r>
                        <a:rPr lang="en-US" sz="1300" b="0">
                          <a:solidFill>
                            <a:srgbClr val="22333B"/>
                          </a:solidFill>
                          <a:latin typeface="Calibri"/>
                        </a:rPr>
                        <a:t>$1,061.0M</a:t>
                      </a:r>
                    </a:p>
                  </a:txBody>
                  <a:tcPr marL="82296" marR="73152" marT="22860" marB="22860">
                    <a:solidFill>
                      <a:srgbClr val="EDF2F4"/>
                    </a:solidFill>
                  </a:tcPr>
                </a:tc>
                <a:extLst>
                  <a:ext uri="{0D108BD9-81ED-4DB2-BD59-A6C34878D82A}">
                    <a16:rowId xmlns:a16="http://schemas.microsoft.com/office/drawing/2014/main" val="10001"/>
                  </a:ext>
                </a:extLst>
              </a:tr>
              <a:tr h="265176">
                <a:tc>
                  <a:txBody>
                    <a:bodyPr/>
                    <a:lstStyle/>
                    <a:p>
                      <a:pPr algn="l">
                        <a:spcAft>
                          <a:spcPts val="0"/>
                        </a:spcAft>
                      </a:pPr>
                      <a:r>
                        <a:rPr lang="en-US" sz="1300" b="1">
                          <a:solidFill>
                            <a:srgbClr val="22333B"/>
                          </a:solidFill>
                          <a:latin typeface="Calibri"/>
                        </a:rPr>
                        <a:t>General / Administrative Support (calculated) [1]</a:t>
                      </a:r>
                    </a:p>
                  </a:txBody>
                  <a:tcPr marL="82296" marR="73152" marT="22860" marB="22860">
                    <a:solidFill>
                      <a:srgbClr val="FFFFFF"/>
                    </a:solidFill>
                  </a:tcPr>
                </a:tc>
                <a:tc>
                  <a:txBody>
                    <a:bodyPr/>
                    <a:lstStyle/>
                    <a:p>
                      <a:pPr algn="ctr">
                        <a:spcAft>
                          <a:spcPts val="0"/>
                        </a:spcAft>
                      </a:pPr>
                      <a:r>
                        <a:rPr lang="en-US" sz="1300" b="0">
                          <a:solidFill>
                            <a:srgbClr val="22333B"/>
                          </a:solidFill>
                          <a:latin typeface="Calibri"/>
                        </a:rPr>
                        <a:t>$15.5M</a:t>
                      </a:r>
                    </a:p>
                  </a:txBody>
                  <a:tcPr marL="82296" marR="73152" marT="22860" marB="22860">
                    <a:solidFill>
                      <a:srgbClr val="FFFFFF"/>
                    </a:solidFill>
                  </a:tcPr>
                </a:tc>
                <a:tc>
                  <a:txBody>
                    <a:bodyPr/>
                    <a:lstStyle/>
                    <a:p>
                      <a:pPr algn="ctr">
                        <a:spcAft>
                          <a:spcPts val="0"/>
                        </a:spcAft>
                      </a:pPr>
                      <a:r>
                        <a:rPr lang="en-US" sz="1300" b="0">
                          <a:solidFill>
                            <a:srgbClr val="22333B"/>
                          </a:solidFill>
                          <a:latin typeface="Calibri"/>
                        </a:rPr>
                        <a:t>$14.9M</a:t>
                      </a:r>
                    </a:p>
                  </a:txBody>
                  <a:tcPr marL="82296" marR="73152" marT="22860" marB="22860">
                    <a:solidFill>
                      <a:srgbClr val="FFFFFF"/>
                    </a:solidFill>
                  </a:tcPr>
                </a:tc>
                <a:tc>
                  <a:txBody>
                    <a:bodyPr/>
                    <a:lstStyle/>
                    <a:p>
                      <a:pPr algn="ctr">
                        <a:spcAft>
                          <a:spcPts val="0"/>
                        </a:spcAft>
                      </a:pPr>
                      <a:r>
                        <a:rPr lang="en-US" sz="1300" b="0">
                          <a:solidFill>
                            <a:srgbClr val="22333B"/>
                          </a:solidFill>
                          <a:latin typeface="Calibri"/>
                        </a:rPr>
                        <a:t>$13.9M</a:t>
                      </a:r>
                    </a:p>
                  </a:txBody>
                  <a:tcPr marL="82296" marR="73152" marT="22860" marB="22860">
                    <a:solidFill>
                      <a:srgbClr val="FFFFFF"/>
                    </a:solidFill>
                  </a:tcPr>
                </a:tc>
                <a:tc>
                  <a:txBody>
                    <a:bodyPr/>
                    <a:lstStyle/>
                    <a:p>
                      <a:pPr algn="ctr">
                        <a:spcAft>
                          <a:spcPts val="0"/>
                        </a:spcAft>
                      </a:pPr>
                      <a:r>
                        <a:rPr lang="en-US" sz="1300" b="0">
                          <a:solidFill>
                            <a:srgbClr val="22333B"/>
                          </a:solidFill>
                          <a:latin typeface="Calibri"/>
                        </a:rPr>
                        <a:t>$12.4M</a:t>
                      </a:r>
                    </a:p>
                  </a:txBody>
                  <a:tcPr marL="82296" marR="73152" marT="22860" marB="22860">
                    <a:solidFill>
                      <a:srgbClr val="FFFFFF"/>
                    </a:solidFill>
                  </a:tcPr>
                </a:tc>
                <a:tc>
                  <a:txBody>
                    <a:bodyPr/>
                    <a:lstStyle/>
                    <a:p>
                      <a:pPr algn="ctr">
                        <a:spcAft>
                          <a:spcPts val="0"/>
                        </a:spcAft>
                      </a:pPr>
                      <a:r>
                        <a:rPr lang="en-US" sz="1300" b="0">
                          <a:solidFill>
                            <a:srgbClr val="22333B"/>
                          </a:solidFill>
                          <a:latin typeface="Calibri"/>
                        </a:rPr>
                        <a:t>$10.3M</a:t>
                      </a:r>
                    </a:p>
                  </a:txBody>
                  <a:tcPr marL="82296" marR="73152" marT="22860" marB="22860">
                    <a:solidFill>
                      <a:srgbClr val="FFFFFF"/>
                    </a:solidFill>
                  </a:tcPr>
                </a:tc>
                <a:tc>
                  <a:txBody>
                    <a:bodyPr/>
                    <a:lstStyle/>
                    <a:p>
                      <a:pPr algn="ctr">
                        <a:spcAft>
                          <a:spcPts val="0"/>
                        </a:spcAft>
                      </a:pPr>
                      <a:r>
                        <a:rPr lang="en-US" sz="1300" b="0">
                          <a:solidFill>
                            <a:srgbClr val="22333B"/>
                          </a:solidFill>
                          <a:latin typeface="Calibri"/>
                        </a:rPr>
                        <a:t>$66.9M</a:t>
                      </a:r>
                    </a:p>
                  </a:txBody>
                  <a:tcPr marL="82296" marR="73152" marT="22860" marB="22860">
                    <a:solidFill>
                      <a:srgbClr val="FFFFFF"/>
                    </a:solidFill>
                  </a:tcPr>
                </a:tc>
                <a:extLst>
                  <a:ext uri="{0D108BD9-81ED-4DB2-BD59-A6C34878D82A}">
                    <a16:rowId xmlns:a16="http://schemas.microsoft.com/office/drawing/2014/main" val="10002"/>
                  </a:ext>
                </a:extLst>
              </a:tr>
              <a:tr h="265176">
                <a:tc>
                  <a:txBody>
                    <a:bodyPr/>
                    <a:lstStyle/>
                    <a:p>
                      <a:pPr algn="l">
                        <a:spcAft>
                          <a:spcPts val="0"/>
                        </a:spcAft>
                      </a:pPr>
                      <a:r>
                        <a:rPr lang="en-US" sz="1300" b="1">
                          <a:solidFill>
                            <a:srgbClr val="22333B"/>
                          </a:solidFill>
                          <a:latin typeface="Calibri"/>
                        </a:rPr>
                        <a:t>Baseline / Alignment source cost (A)</a:t>
                      </a:r>
                    </a:p>
                  </a:txBody>
                  <a:tcPr marL="82296" marR="73152" marT="22860" marB="22860">
                    <a:solidFill>
                      <a:srgbClr val="EDF2F4"/>
                    </a:solidFill>
                  </a:tcPr>
                </a:tc>
                <a:tc>
                  <a:txBody>
                    <a:bodyPr/>
                    <a:lstStyle/>
                    <a:p>
                      <a:pPr algn="ctr">
                        <a:spcAft>
                          <a:spcPts val="0"/>
                        </a:spcAft>
                      </a:pPr>
                      <a:r>
                        <a:rPr lang="en-US" sz="1300" b="0">
                          <a:solidFill>
                            <a:srgbClr val="22333B"/>
                          </a:solidFill>
                          <a:latin typeface="Calibri"/>
                        </a:rPr>
                        <a:t>$198.1M</a:t>
                      </a:r>
                    </a:p>
                  </a:txBody>
                  <a:tcPr marL="82296" marR="73152" marT="22860" marB="22860">
                    <a:solidFill>
                      <a:srgbClr val="EDF2F4"/>
                    </a:solidFill>
                  </a:tcPr>
                </a:tc>
                <a:tc>
                  <a:txBody>
                    <a:bodyPr/>
                    <a:lstStyle/>
                    <a:p>
                      <a:pPr algn="ctr">
                        <a:spcAft>
                          <a:spcPts val="0"/>
                        </a:spcAft>
                      </a:pPr>
                      <a:r>
                        <a:rPr lang="en-US" sz="1300" b="0">
                          <a:solidFill>
                            <a:srgbClr val="22333B"/>
                          </a:solidFill>
                          <a:latin typeface="Calibri"/>
                        </a:rPr>
                        <a:t>$210.8M</a:t>
                      </a:r>
                    </a:p>
                  </a:txBody>
                  <a:tcPr marL="82296" marR="73152" marT="22860" marB="22860">
                    <a:solidFill>
                      <a:srgbClr val="EDF2F4"/>
                    </a:solidFill>
                  </a:tcPr>
                </a:tc>
                <a:tc>
                  <a:txBody>
                    <a:bodyPr/>
                    <a:lstStyle/>
                    <a:p>
                      <a:pPr algn="ctr">
                        <a:spcAft>
                          <a:spcPts val="0"/>
                        </a:spcAft>
                      </a:pPr>
                      <a:r>
                        <a:rPr lang="en-US" sz="1300" b="0">
                          <a:solidFill>
                            <a:srgbClr val="22333B"/>
                          </a:solidFill>
                          <a:latin typeface="Calibri"/>
                        </a:rPr>
                        <a:t>$224.5M</a:t>
                      </a:r>
                    </a:p>
                  </a:txBody>
                  <a:tcPr marL="82296" marR="73152" marT="22860" marB="22860">
                    <a:solidFill>
                      <a:srgbClr val="EDF2F4"/>
                    </a:solidFill>
                  </a:tcPr>
                </a:tc>
                <a:tc>
                  <a:txBody>
                    <a:bodyPr/>
                    <a:lstStyle/>
                    <a:p>
                      <a:pPr algn="ctr">
                        <a:spcAft>
                          <a:spcPts val="0"/>
                        </a:spcAft>
                      </a:pPr>
                      <a:r>
                        <a:rPr lang="en-US" sz="1300" b="0">
                          <a:solidFill>
                            <a:srgbClr val="22333B"/>
                          </a:solidFill>
                          <a:latin typeface="Calibri"/>
                        </a:rPr>
                        <a:t>$239.3M</a:t>
                      </a:r>
                    </a:p>
                  </a:txBody>
                  <a:tcPr marL="82296" marR="73152" marT="22860" marB="22860">
                    <a:solidFill>
                      <a:srgbClr val="EDF2F4"/>
                    </a:solidFill>
                  </a:tcPr>
                </a:tc>
                <a:tc>
                  <a:txBody>
                    <a:bodyPr/>
                    <a:lstStyle/>
                    <a:p>
                      <a:pPr algn="ctr">
                        <a:spcAft>
                          <a:spcPts val="0"/>
                        </a:spcAft>
                      </a:pPr>
                      <a:r>
                        <a:rPr lang="en-US" sz="1300" b="0">
                          <a:solidFill>
                            <a:srgbClr val="22333B"/>
                          </a:solidFill>
                          <a:latin typeface="Calibri"/>
                        </a:rPr>
                        <a:t>$255.1M</a:t>
                      </a:r>
                    </a:p>
                  </a:txBody>
                  <a:tcPr marL="82296" marR="73152" marT="22860" marB="22860">
                    <a:solidFill>
                      <a:srgbClr val="EDF2F4"/>
                    </a:solidFill>
                  </a:tcPr>
                </a:tc>
                <a:tc>
                  <a:txBody>
                    <a:bodyPr/>
                    <a:lstStyle/>
                    <a:p>
                      <a:pPr algn="ctr">
                        <a:spcAft>
                          <a:spcPts val="0"/>
                        </a:spcAft>
                      </a:pPr>
                      <a:r>
                        <a:rPr lang="en-US" sz="1300" b="0">
                          <a:solidFill>
                            <a:srgbClr val="22333B"/>
                          </a:solidFill>
                          <a:latin typeface="Calibri"/>
                        </a:rPr>
                        <a:t>$1,127.9M</a:t>
                      </a:r>
                    </a:p>
                  </a:txBody>
                  <a:tcPr marL="82296" marR="73152" marT="22860" marB="22860">
                    <a:solidFill>
                      <a:srgbClr val="EDF2F4"/>
                    </a:solidFill>
                  </a:tcPr>
                </a:tc>
                <a:extLst>
                  <a:ext uri="{0D108BD9-81ED-4DB2-BD59-A6C34878D82A}">
                    <a16:rowId xmlns:a16="http://schemas.microsoft.com/office/drawing/2014/main" val="10003"/>
                  </a:ext>
                </a:extLst>
              </a:tr>
              <a:tr h="265176">
                <a:tc>
                  <a:txBody>
                    <a:bodyPr/>
                    <a:lstStyle/>
                    <a:p>
                      <a:pPr algn="l">
                        <a:spcAft>
                          <a:spcPts val="0"/>
                        </a:spcAft>
                      </a:pPr>
                      <a:r>
                        <a:rPr lang="en-US" sz="1300" b="1" dirty="0">
                          <a:solidFill>
                            <a:srgbClr val="22333B"/>
                          </a:solidFill>
                          <a:latin typeface="Calibri"/>
                        </a:rPr>
                        <a:t>  4-person staffing enhancement </a:t>
                      </a:r>
                    </a:p>
                  </a:txBody>
                  <a:tcPr marL="82296" marR="73152" marT="22860" marB="22860">
                    <a:solidFill>
                      <a:srgbClr val="FFFFFF"/>
                    </a:solidFill>
                  </a:tcPr>
                </a:tc>
                <a:tc>
                  <a:txBody>
                    <a:bodyPr/>
                    <a:lstStyle/>
                    <a:p>
                      <a:pPr algn="ctr">
                        <a:spcAft>
                          <a:spcPts val="0"/>
                        </a:spcAft>
                      </a:pPr>
                      <a:r>
                        <a:rPr lang="en-US" sz="1300" b="0">
                          <a:solidFill>
                            <a:srgbClr val="22333B"/>
                          </a:solidFill>
                          <a:latin typeface="Calibri"/>
                        </a:rPr>
                        <a:t>$2.1M</a:t>
                      </a:r>
                    </a:p>
                  </a:txBody>
                  <a:tcPr marL="82296" marR="73152" marT="22860" marB="22860">
                    <a:solidFill>
                      <a:srgbClr val="FFFFFF"/>
                    </a:solidFill>
                  </a:tcPr>
                </a:tc>
                <a:tc>
                  <a:txBody>
                    <a:bodyPr/>
                    <a:lstStyle/>
                    <a:p>
                      <a:pPr algn="ctr">
                        <a:spcAft>
                          <a:spcPts val="0"/>
                        </a:spcAft>
                      </a:pPr>
                      <a:r>
                        <a:rPr lang="en-US" sz="1300" b="0">
                          <a:solidFill>
                            <a:srgbClr val="22333B"/>
                          </a:solidFill>
                          <a:latin typeface="Calibri"/>
                        </a:rPr>
                        <a:t>$4.3M</a:t>
                      </a:r>
                    </a:p>
                  </a:txBody>
                  <a:tcPr marL="82296" marR="73152" marT="22860" marB="22860">
                    <a:solidFill>
                      <a:srgbClr val="FFFFFF"/>
                    </a:solidFill>
                  </a:tcPr>
                </a:tc>
                <a:tc>
                  <a:txBody>
                    <a:bodyPr/>
                    <a:lstStyle/>
                    <a:p>
                      <a:pPr algn="ctr">
                        <a:spcAft>
                          <a:spcPts val="0"/>
                        </a:spcAft>
                      </a:pPr>
                      <a:r>
                        <a:rPr lang="en-US" sz="1300" b="0">
                          <a:solidFill>
                            <a:srgbClr val="22333B"/>
                          </a:solidFill>
                          <a:latin typeface="Calibri"/>
                        </a:rPr>
                        <a:t>$6.6M</a:t>
                      </a:r>
                    </a:p>
                  </a:txBody>
                  <a:tcPr marL="82296" marR="73152" marT="22860" marB="22860">
                    <a:solidFill>
                      <a:srgbClr val="FFFFFF"/>
                    </a:solidFill>
                  </a:tcPr>
                </a:tc>
                <a:tc>
                  <a:txBody>
                    <a:bodyPr/>
                    <a:lstStyle/>
                    <a:p>
                      <a:pPr algn="ctr">
                        <a:spcAft>
                          <a:spcPts val="0"/>
                        </a:spcAft>
                      </a:pPr>
                      <a:r>
                        <a:rPr lang="en-US" sz="1300" b="0">
                          <a:solidFill>
                            <a:srgbClr val="22333B"/>
                          </a:solidFill>
                          <a:latin typeface="Calibri"/>
                        </a:rPr>
                        <a:t>$6.8M</a:t>
                      </a:r>
                    </a:p>
                  </a:txBody>
                  <a:tcPr marL="82296" marR="73152" marT="22860" marB="22860">
                    <a:solidFill>
                      <a:srgbClr val="FFFFFF"/>
                    </a:solidFill>
                  </a:tcPr>
                </a:tc>
                <a:tc>
                  <a:txBody>
                    <a:bodyPr/>
                    <a:lstStyle/>
                    <a:p>
                      <a:pPr algn="ctr">
                        <a:spcAft>
                          <a:spcPts val="0"/>
                        </a:spcAft>
                      </a:pPr>
                      <a:r>
                        <a:rPr lang="en-US" sz="1300" b="0">
                          <a:solidFill>
                            <a:srgbClr val="22333B"/>
                          </a:solidFill>
                          <a:latin typeface="Calibri"/>
                        </a:rPr>
                        <a:t>$7.0M</a:t>
                      </a:r>
                    </a:p>
                  </a:txBody>
                  <a:tcPr marL="82296" marR="73152" marT="22860" marB="22860">
                    <a:solidFill>
                      <a:srgbClr val="FFFFFF"/>
                    </a:solidFill>
                  </a:tcPr>
                </a:tc>
                <a:tc>
                  <a:txBody>
                    <a:bodyPr/>
                    <a:lstStyle/>
                    <a:p>
                      <a:pPr algn="ctr">
                        <a:spcAft>
                          <a:spcPts val="0"/>
                        </a:spcAft>
                      </a:pPr>
                      <a:r>
                        <a:rPr lang="en-US" sz="1300" b="0">
                          <a:solidFill>
                            <a:srgbClr val="22333B"/>
                          </a:solidFill>
                          <a:latin typeface="Calibri"/>
                        </a:rPr>
                        <a:t>$26.9M</a:t>
                      </a:r>
                    </a:p>
                  </a:txBody>
                  <a:tcPr marL="82296" marR="73152" marT="22860" marB="22860">
                    <a:solidFill>
                      <a:srgbClr val="FFFFFF"/>
                    </a:solidFill>
                  </a:tcPr>
                </a:tc>
                <a:extLst>
                  <a:ext uri="{0D108BD9-81ED-4DB2-BD59-A6C34878D82A}">
                    <a16:rowId xmlns:a16="http://schemas.microsoft.com/office/drawing/2014/main" val="10004"/>
                  </a:ext>
                </a:extLst>
              </a:tr>
              <a:tr h="265176">
                <a:tc>
                  <a:txBody>
                    <a:bodyPr/>
                    <a:lstStyle/>
                    <a:p>
                      <a:pPr algn="l">
                        <a:spcAft>
                          <a:spcPts val="0"/>
                        </a:spcAft>
                      </a:pPr>
                      <a:r>
                        <a:rPr lang="en-US" sz="1300" b="1">
                          <a:solidFill>
                            <a:srgbClr val="22333B"/>
                          </a:solidFill>
                          <a:latin typeface="Calibri"/>
                        </a:rPr>
                        <a:t>  OPEB past-service funding</a:t>
                      </a:r>
                    </a:p>
                  </a:txBody>
                  <a:tcPr marL="82296" marR="73152" marT="22860" marB="22860">
                    <a:solidFill>
                      <a:srgbClr val="EDF2F4"/>
                    </a:solidFill>
                  </a:tcPr>
                </a:tc>
                <a:tc>
                  <a:txBody>
                    <a:bodyPr/>
                    <a:lstStyle/>
                    <a:p>
                      <a:pPr algn="ctr">
                        <a:spcAft>
                          <a:spcPts val="0"/>
                        </a:spcAft>
                      </a:pPr>
                      <a:r>
                        <a:rPr lang="en-US" sz="1300" b="0">
                          <a:solidFill>
                            <a:srgbClr val="22333B"/>
                          </a:solidFill>
                          <a:latin typeface="Calibri"/>
                        </a:rPr>
                        <a:t>$4.7M</a:t>
                      </a:r>
                    </a:p>
                  </a:txBody>
                  <a:tcPr marL="82296" marR="73152" marT="22860" marB="22860">
                    <a:solidFill>
                      <a:srgbClr val="EDF2F4"/>
                    </a:solidFill>
                  </a:tcPr>
                </a:tc>
                <a:tc>
                  <a:txBody>
                    <a:bodyPr/>
                    <a:lstStyle/>
                    <a:p>
                      <a:pPr algn="ctr">
                        <a:spcAft>
                          <a:spcPts val="0"/>
                        </a:spcAft>
                      </a:pPr>
                      <a:r>
                        <a:rPr lang="en-US" sz="1300" b="0">
                          <a:solidFill>
                            <a:srgbClr val="22333B"/>
                          </a:solidFill>
                          <a:latin typeface="Calibri"/>
                        </a:rPr>
                        <a:t>$4.7M</a:t>
                      </a:r>
                    </a:p>
                  </a:txBody>
                  <a:tcPr marL="82296" marR="73152" marT="22860" marB="22860">
                    <a:solidFill>
                      <a:srgbClr val="EDF2F4"/>
                    </a:solidFill>
                  </a:tcPr>
                </a:tc>
                <a:tc>
                  <a:txBody>
                    <a:bodyPr/>
                    <a:lstStyle/>
                    <a:p>
                      <a:pPr algn="ctr">
                        <a:spcAft>
                          <a:spcPts val="0"/>
                        </a:spcAft>
                      </a:pPr>
                      <a:r>
                        <a:rPr lang="en-US" sz="1300" b="0">
                          <a:solidFill>
                            <a:srgbClr val="22333B"/>
                          </a:solidFill>
                          <a:latin typeface="Calibri"/>
                        </a:rPr>
                        <a:t>$4.7M</a:t>
                      </a:r>
                    </a:p>
                  </a:txBody>
                  <a:tcPr marL="82296" marR="73152" marT="22860" marB="22860">
                    <a:solidFill>
                      <a:srgbClr val="EDF2F4"/>
                    </a:solidFill>
                  </a:tcPr>
                </a:tc>
                <a:tc>
                  <a:txBody>
                    <a:bodyPr/>
                    <a:lstStyle/>
                    <a:p>
                      <a:pPr algn="ctr">
                        <a:spcAft>
                          <a:spcPts val="0"/>
                        </a:spcAft>
                      </a:pPr>
                      <a:r>
                        <a:rPr lang="en-US" sz="1300" b="0">
                          <a:solidFill>
                            <a:srgbClr val="22333B"/>
                          </a:solidFill>
                          <a:latin typeface="Calibri"/>
                        </a:rPr>
                        <a:t>$4.7M</a:t>
                      </a:r>
                    </a:p>
                  </a:txBody>
                  <a:tcPr marL="82296" marR="73152" marT="22860" marB="22860">
                    <a:solidFill>
                      <a:srgbClr val="EDF2F4"/>
                    </a:solidFill>
                  </a:tcPr>
                </a:tc>
                <a:tc>
                  <a:txBody>
                    <a:bodyPr/>
                    <a:lstStyle/>
                    <a:p>
                      <a:pPr algn="ctr">
                        <a:spcAft>
                          <a:spcPts val="0"/>
                        </a:spcAft>
                      </a:pPr>
                      <a:r>
                        <a:rPr lang="en-US" sz="1300" b="0">
                          <a:solidFill>
                            <a:srgbClr val="22333B"/>
                          </a:solidFill>
                          <a:latin typeface="Calibri"/>
                        </a:rPr>
                        <a:t>$4.7M</a:t>
                      </a:r>
                    </a:p>
                  </a:txBody>
                  <a:tcPr marL="82296" marR="73152" marT="22860" marB="22860">
                    <a:solidFill>
                      <a:srgbClr val="EDF2F4"/>
                    </a:solidFill>
                  </a:tcPr>
                </a:tc>
                <a:tc>
                  <a:txBody>
                    <a:bodyPr/>
                    <a:lstStyle/>
                    <a:p>
                      <a:pPr algn="ctr">
                        <a:spcAft>
                          <a:spcPts val="0"/>
                        </a:spcAft>
                      </a:pPr>
                      <a:r>
                        <a:rPr lang="en-US" sz="1300" b="0">
                          <a:solidFill>
                            <a:srgbClr val="22333B"/>
                          </a:solidFill>
                          <a:latin typeface="Calibri"/>
                        </a:rPr>
                        <a:t>$23.3M</a:t>
                      </a:r>
                    </a:p>
                  </a:txBody>
                  <a:tcPr marL="82296" marR="73152" marT="22860" marB="22860">
                    <a:solidFill>
                      <a:srgbClr val="EDF2F4"/>
                    </a:solidFill>
                  </a:tcPr>
                </a:tc>
                <a:extLst>
                  <a:ext uri="{0D108BD9-81ED-4DB2-BD59-A6C34878D82A}">
                    <a16:rowId xmlns:a16="http://schemas.microsoft.com/office/drawing/2014/main" val="10005"/>
                  </a:ext>
                </a:extLst>
              </a:tr>
              <a:tr h="265176">
                <a:tc>
                  <a:txBody>
                    <a:bodyPr/>
                    <a:lstStyle/>
                    <a:p>
                      <a:pPr algn="l">
                        <a:spcAft>
                          <a:spcPts val="0"/>
                        </a:spcAft>
                      </a:pPr>
                      <a:r>
                        <a:rPr lang="en-US" sz="1300" b="1">
                          <a:solidFill>
                            <a:srgbClr val="22333B"/>
                          </a:solidFill>
                          <a:latin typeface="Calibri"/>
                        </a:rPr>
                        <a:t>  Operational uncertainty provision</a:t>
                      </a:r>
                    </a:p>
                  </a:txBody>
                  <a:tcPr marL="82296" marR="73152" marT="22860" marB="22860">
                    <a:solidFill>
                      <a:srgbClr val="FFFFFF"/>
                    </a:solidFill>
                  </a:tcPr>
                </a:tc>
                <a:tc>
                  <a:txBody>
                    <a:bodyPr/>
                    <a:lstStyle/>
                    <a:p>
                      <a:pPr algn="ctr">
                        <a:spcAft>
                          <a:spcPts val="0"/>
                        </a:spcAft>
                      </a:pPr>
                      <a:r>
                        <a:rPr lang="en-US" sz="1300" b="0">
                          <a:solidFill>
                            <a:srgbClr val="22333B"/>
                          </a:solidFill>
                          <a:latin typeface="Calibri"/>
                        </a:rPr>
                        <a:t>$2.0M</a:t>
                      </a:r>
                    </a:p>
                  </a:txBody>
                  <a:tcPr marL="82296" marR="73152" marT="22860" marB="22860">
                    <a:solidFill>
                      <a:srgbClr val="FFFFFF"/>
                    </a:solidFill>
                  </a:tcPr>
                </a:tc>
                <a:tc>
                  <a:txBody>
                    <a:bodyPr/>
                    <a:lstStyle/>
                    <a:p>
                      <a:pPr algn="ctr">
                        <a:spcAft>
                          <a:spcPts val="0"/>
                        </a:spcAft>
                      </a:pPr>
                      <a:r>
                        <a:rPr lang="en-US" sz="1300" b="0">
                          <a:solidFill>
                            <a:srgbClr val="22333B"/>
                          </a:solidFill>
                          <a:latin typeface="Calibri"/>
                        </a:rPr>
                        <a:t>$2.1M</a:t>
                      </a:r>
                    </a:p>
                  </a:txBody>
                  <a:tcPr marL="82296" marR="73152" marT="22860" marB="22860">
                    <a:solidFill>
                      <a:srgbClr val="FFFFFF"/>
                    </a:solidFill>
                  </a:tcPr>
                </a:tc>
                <a:tc>
                  <a:txBody>
                    <a:bodyPr/>
                    <a:lstStyle/>
                    <a:p>
                      <a:pPr algn="ctr">
                        <a:spcAft>
                          <a:spcPts val="0"/>
                        </a:spcAft>
                      </a:pPr>
                      <a:r>
                        <a:rPr lang="en-US" sz="1300" b="0">
                          <a:solidFill>
                            <a:srgbClr val="22333B"/>
                          </a:solidFill>
                          <a:latin typeface="Calibri"/>
                        </a:rPr>
                        <a:t>$2.2M</a:t>
                      </a:r>
                    </a:p>
                  </a:txBody>
                  <a:tcPr marL="82296" marR="73152" marT="22860" marB="22860">
                    <a:solidFill>
                      <a:srgbClr val="FFFFFF"/>
                    </a:solidFill>
                  </a:tcPr>
                </a:tc>
                <a:tc>
                  <a:txBody>
                    <a:bodyPr/>
                    <a:lstStyle/>
                    <a:p>
                      <a:pPr algn="ctr">
                        <a:spcAft>
                          <a:spcPts val="0"/>
                        </a:spcAft>
                      </a:pPr>
                      <a:r>
                        <a:rPr lang="en-US" sz="1300" b="0">
                          <a:solidFill>
                            <a:srgbClr val="22333B"/>
                          </a:solidFill>
                          <a:latin typeface="Calibri"/>
                        </a:rPr>
                        <a:t>$2.4M</a:t>
                      </a:r>
                    </a:p>
                  </a:txBody>
                  <a:tcPr marL="82296" marR="73152" marT="22860" marB="22860">
                    <a:solidFill>
                      <a:srgbClr val="FFFFFF"/>
                    </a:solidFill>
                  </a:tcPr>
                </a:tc>
                <a:tc>
                  <a:txBody>
                    <a:bodyPr/>
                    <a:lstStyle/>
                    <a:p>
                      <a:pPr algn="ctr">
                        <a:spcAft>
                          <a:spcPts val="0"/>
                        </a:spcAft>
                      </a:pPr>
                      <a:r>
                        <a:rPr lang="en-US" sz="1300" b="0">
                          <a:solidFill>
                            <a:srgbClr val="22333B"/>
                          </a:solidFill>
                          <a:latin typeface="Calibri"/>
                        </a:rPr>
                        <a:t>$2.6M</a:t>
                      </a:r>
                    </a:p>
                  </a:txBody>
                  <a:tcPr marL="82296" marR="73152" marT="22860" marB="22860">
                    <a:solidFill>
                      <a:srgbClr val="FFFFFF"/>
                    </a:solidFill>
                  </a:tcPr>
                </a:tc>
                <a:tc>
                  <a:txBody>
                    <a:bodyPr/>
                    <a:lstStyle/>
                    <a:p>
                      <a:pPr algn="ctr">
                        <a:spcAft>
                          <a:spcPts val="0"/>
                        </a:spcAft>
                      </a:pPr>
                      <a:r>
                        <a:rPr lang="en-US" sz="1300" b="0">
                          <a:solidFill>
                            <a:srgbClr val="22333B"/>
                          </a:solidFill>
                          <a:latin typeface="Calibri"/>
                        </a:rPr>
                        <a:t>$11.3M</a:t>
                      </a:r>
                    </a:p>
                  </a:txBody>
                  <a:tcPr marL="82296" marR="73152" marT="22860" marB="22860">
                    <a:solidFill>
                      <a:srgbClr val="FFFFFF"/>
                    </a:solidFill>
                  </a:tcPr>
                </a:tc>
                <a:extLst>
                  <a:ext uri="{0D108BD9-81ED-4DB2-BD59-A6C34878D82A}">
                    <a16:rowId xmlns:a16="http://schemas.microsoft.com/office/drawing/2014/main" val="10006"/>
                  </a:ext>
                </a:extLst>
              </a:tr>
              <a:tr h="265176">
                <a:tc>
                  <a:txBody>
                    <a:bodyPr/>
                    <a:lstStyle/>
                    <a:p>
                      <a:pPr algn="l">
                        <a:spcAft>
                          <a:spcPts val="0"/>
                        </a:spcAft>
                      </a:pPr>
                      <a:r>
                        <a:rPr lang="en-US" sz="1300" b="1">
                          <a:solidFill>
                            <a:srgbClr val="22333B"/>
                          </a:solidFill>
                          <a:latin typeface="Calibri"/>
                        </a:rPr>
                        <a:t>  Unborrowed additional capital cash</a:t>
                      </a:r>
                    </a:p>
                  </a:txBody>
                  <a:tcPr marL="82296" marR="73152" marT="22860" marB="22860">
                    <a:solidFill>
                      <a:srgbClr val="EDF2F4"/>
                    </a:solidFill>
                  </a:tcPr>
                </a:tc>
                <a:tc>
                  <a:txBody>
                    <a:bodyPr/>
                    <a:lstStyle/>
                    <a:p>
                      <a:pPr algn="ctr">
                        <a:spcAft>
                          <a:spcPts val="0"/>
                        </a:spcAft>
                      </a:pPr>
                      <a:r>
                        <a:rPr lang="en-US" sz="1300" b="0">
                          <a:solidFill>
                            <a:srgbClr val="22333B"/>
                          </a:solidFill>
                          <a:latin typeface="Calibri"/>
                        </a:rPr>
                        <a:t>$7.4M</a:t>
                      </a:r>
                    </a:p>
                  </a:txBody>
                  <a:tcPr marL="82296" marR="73152" marT="22860" marB="22860">
                    <a:solidFill>
                      <a:srgbClr val="EDF2F4"/>
                    </a:solidFill>
                  </a:tcPr>
                </a:tc>
                <a:tc>
                  <a:txBody>
                    <a:bodyPr/>
                    <a:lstStyle/>
                    <a:p>
                      <a:pPr algn="ctr">
                        <a:spcAft>
                          <a:spcPts val="0"/>
                        </a:spcAft>
                      </a:pPr>
                      <a:r>
                        <a:rPr lang="en-US" sz="1300" b="0">
                          <a:solidFill>
                            <a:srgbClr val="22333B"/>
                          </a:solidFill>
                          <a:latin typeface="Calibri"/>
                        </a:rPr>
                        <a:t>$12.3M</a:t>
                      </a:r>
                    </a:p>
                  </a:txBody>
                  <a:tcPr marL="82296" marR="73152" marT="22860" marB="22860">
                    <a:solidFill>
                      <a:srgbClr val="EDF2F4"/>
                    </a:solidFill>
                  </a:tcPr>
                </a:tc>
                <a:tc>
                  <a:txBody>
                    <a:bodyPr/>
                    <a:lstStyle/>
                    <a:p>
                      <a:pPr algn="ctr">
                        <a:spcAft>
                          <a:spcPts val="0"/>
                        </a:spcAft>
                      </a:pPr>
                      <a:r>
                        <a:rPr lang="en-US" sz="1300" b="0">
                          <a:solidFill>
                            <a:srgbClr val="22333B"/>
                          </a:solidFill>
                          <a:latin typeface="Calibri"/>
                        </a:rPr>
                        <a:t>$12.7M</a:t>
                      </a:r>
                    </a:p>
                  </a:txBody>
                  <a:tcPr marL="82296" marR="73152" marT="22860" marB="22860">
                    <a:solidFill>
                      <a:srgbClr val="EDF2F4"/>
                    </a:solidFill>
                  </a:tcPr>
                </a:tc>
                <a:tc>
                  <a:txBody>
                    <a:bodyPr/>
                    <a:lstStyle/>
                    <a:p>
                      <a:pPr algn="ctr">
                        <a:spcAft>
                          <a:spcPts val="0"/>
                        </a:spcAft>
                      </a:pPr>
                      <a:r>
                        <a:rPr lang="en-US" sz="1300" b="0">
                          <a:solidFill>
                            <a:srgbClr val="22333B"/>
                          </a:solidFill>
                          <a:latin typeface="Calibri"/>
                        </a:rPr>
                        <a:t>$9.9M</a:t>
                      </a:r>
                    </a:p>
                  </a:txBody>
                  <a:tcPr marL="82296" marR="73152" marT="22860" marB="22860">
                    <a:solidFill>
                      <a:srgbClr val="EDF2F4"/>
                    </a:solidFill>
                  </a:tcPr>
                </a:tc>
                <a:tc>
                  <a:txBody>
                    <a:bodyPr/>
                    <a:lstStyle/>
                    <a:p>
                      <a:pPr algn="ctr">
                        <a:spcAft>
                          <a:spcPts val="0"/>
                        </a:spcAft>
                      </a:pPr>
                      <a:r>
                        <a:rPr lang="en-US" sz="1300" b="0">
                          <a:solidFill>
                            <a:srgbClr val="22333B"/>
                          </a:solidFill>
                          <a:latin typeface="Calibri"/>
                        </a:rPr>
                        <a:t>$5.2M</a:t>
                      </a:r>
                    </a:p>
                  </a:txBody>
                  <a:tcPr marL="82296" marR="73152" marT="22860" marB="22860">
                    <a:solidFill>
                      <a:srgbClr val="EDF2F4"/>
                    </a:solidFill>
                  </a:tcPr>
                </a:tc>
                <a:tc>
                  <a:txBody>
                    <a:bodyPr/>
                    <a:lstStyle/>
                    <a:p>
                      <a:pPr algn="ctr">
                        <a:spcAft>
                          <a:spcPts val="0"/>
                        </a:spcAft>
                      </a:pPr>
                      <a:r>
                        <a:rPr lang="en-US" sz="1300" b="0">
                          <a:solidFill>
                            <a:srgbClr val="22333B"/>
                          </a:solidFill>
                          <a:latin typeface="Calibri"/>
                        </a:rPr>
                        <a:t>$47.5M</a:t>
                      </a:r>
                    </a:p>
                  </a:txBody>
                  <a:tcPr marL="82296" marR="73152" marT="22860" marB="22860">
                    <a:solidFill>
                      <a:srgbClr val="EDF2F4"/>
                    </a:solidFill>
                  </a:tcPr>
                </a:tc>
                <a:extLst>
                  <a:ext uri="{0D108BD9-81ED-4DB2-BD59-A6C34878D82A}">
                    <a16:rowId xmlns:a16="http://schemas.microsoft.com/office/drawing/2014/main" val="10007"/>
                  </a:ext>
                </a:extLst>
              </a:tr>
              <a:tr h="265176">
                <a:tc>
                  <a:txBody>
                    <a:bodyPr/>
                    <a:lstStyle/>
                    <a:p>
                      <a:pPr algn="l">
                        <a:spcAft>
                          <a:spcPts val="0"/>
                        </a:spcAft>
                      </a:pPr>
                      <a:r>
                        <a:rPr lang="en-US" sz="1300" b="1">
                          <a:solidFill>
                            <a:srgbClr val="22333B"/>
                          </a:solidFill>
                          <a:latin typeface="Calibri"/>
                        </a:rPr>
                        <a:t>Other forecasted costs: subtotal (B) [2]</a:t>
                      </a:r>
                    </a:p>
                  </a:txBody>
                  <a:tcPr marL="82296" marR="73152" marT="22860" marB="22860">
                    <a:solidFill>
                      <a:srgbClr val="FFFFFF"/>
                    </a:solidFill>
                  </a:tcPr>
                </a:tc>
                <a:tc>
                  <a:txBody>
                    <a:bodyPr/>
                    <a:lstStyle/>
                    <a:p>
                      <a:pPr algn="ctr">
                        <a:spcAft>
                          <a:spcPts val="0"/>
                        </a:spcAft>
                      </a:pPr>
                      <a:r>
                        <a:rPr lang="en-US" sz="1300" b="0">
                          <a:solidFill>
                            <a:srgbClr val="22333B"/>
                          </a:solidFill>
                          <a:latin typeface="Calibri"/>
                        </a:rPr>
                        <a:t>$16.1M</a:t>
                      </a:r>
                    </a:p>
                  </a:txBody>
                  <a:tcPr marL="82296" marR="73152" marT="22860" marB="22860">
                    <a:solidFill>
                      <a:srgbClr val="FFFFFF"/>
                    </a:solidFill>
                  </a:tcPr>
                </a:tc>
                <a:tc>
                  <a:txBody>
                    <a:bodyPr/>
                    <a:lstStyle/>
                    <a:p>
                      <a:pPr algn="ctr">
                        <a:spcAft>
                          <a:spcPts val="0"/>
                        </a:spcAft>
                      </a:pPr>
                      <a:r>
                        <a:rPr lang="en-US" sz="1300" b="0">
                          <a:solidFill>
                            <a:srgbClr val="22333B"/>
                          </a:solidFill>
                          <a:latin typeface="Calibri"/>
                        </a:rPr>
                        <a:t>$23.4M</a:t>
                      </a:r>
                    </a:p>
                  </a:txBody>
                  <a:tcPr marL="82296" marR="73152" marT="22860" marB="22860">
                    <a:solidFill>
                      <a:srgbClr val="FFFFFF"/>
                    </a:solidFill>
                  </a:tcPr>
                </a:tc>
                <a:tc>
                  <a:txBody>
                    <a:bodyPr/>
                    <a:lstStyle/>
                    <a:p>
                      <a:pPr algn="ctr">
                        <a:spcAft>
                          <a:spcPts val="0"/>
                        </a:spcAft>
                      </a:pPr>
                      <a:r>
                        <a:rPr lang="en-US" sz="1300" b="0">
                          <a:solidFill>
                            <a:srgbClr val="22333B"/>
                          </a:solidFill>
                          <a:latin typeface="Calibri"/>
                        </a:rPr>
                        <a:t>$26.3M</a:t>
                      </a:r>
                    </a:p>
                  </a:txBody>
                  <a:tcPr marL="82296" marR="73152" marT="22860" marB="22860">
                    <a:solidFill>
                      <a:srgbClr val="FFFFFF"/>
                    </a:solidFill>
                  </a:tcPr>
                </a:tc>
                <a:tc>
                  <a:txBody>
                    <a:bodyPr/>
                    <a:lstStyle/>
                    <a:p>
                      <a:pPr algn="ctr">
                        <a:spcAft>
                          <a:spcPts val="0"/>
                        </a:spcAft>
                      </a:pPr>
                      <a:r>
                        <a:rPr lang="en-US" sz="1300" b="0">
                          <a:solidFill>
                            <a:srgbClr val="22333B"/>
                          </a:solidFill>
                          <a:latin typeface="Calibri"/>
                        </a:rPr>
                        <a:t>$23.8M</a:t>
                      </a:r>
                    </a:p>
                  </a:txBody>
                  <a:tcPr marL="82296" marR="73152" marT="22860" marB="22860">
                    <a:solidFill>
                      <a:srgbClr val="FFFFFF"/>
                    </a:solidFill>
                  </a:tcPr>
                </a:tc>
                <a:tc>
                  <a:txBody>
                    <a:bodyPr/>
                    <a:lstStyle/>
                    <a:p>
                      <a:pPr algn="ctr">
                        <a:spcAft>
                          <a:spcPts val="0"/>
                        </a:spcAft>
                      </a:pPr>
                      <a:r>
                        <a:rPr lang="en-US" sz="1300" b="0">
                          <a:solidFill>
                            <a:srgbClr val="22333B"/>
                          </a:solidFill>
                          <a:latin typeface="Calibri"/>
                        </a:rPr>
                        <a:t>$19.4M</a:t>
                      </a:r>
                    </a:p>
                  </a:txBody>
                  <a:tcPr marL="82296" marR="73152" marT="22860" marB="22860">
                    <a:solidFill>
                      <a:srgbClr val="FFFFFF"/>
                    </a:solidFill>
                  </a:tcPr>
                </a:tc>
                <a:tc>
                  <a:txBody>
                    <a:bodyPr/>
                    <a:lstStyle/>
                    <a:p>
                      <a:pPr algn="ctr">
                        <a:spcAft>
                          <a:spcPts val="0"/>
                        </a:spcAft>
                      </a:pPr>
                      <a:r>
                        <a:rPr lang="en-US" sz="1300" b="0">
                          <a:solidFill>
                            <a:srgbClr val="22333B"/>
                          </a:solidFill>
                          <a:latin typeface="Calibri"/>
                        </a:rPr>
                        <a:t>$109.0M</a:t>
                      </a:r>
                    </a:p>
                  </a:txBody>
                  <a:tcPr marL="82296" marR="73152" marT="22860" marB="22860">
                    <a:solidFill>
                      <a:srgbClr val="FFFFFF"/>
                    </a:solidFill>
                  </a:tcPr>
                </a:tc>
                <a:extLst>
                  <a:ext uri="{0D108BD9-81ED-4DB2-BD59-A6C34878D82A}">
                    <a16:rowId xmlns:a16="http://schemas.microsoft.com/office/drawing/2014/main" val="10008"/>
                  </a:ext>
                </a:extLst>
              </a:tr>
              <a:tr h="265176">
                <a:tc>
                  <a:txBody>
                    <a:bodyPr/>
                    <a:lstStyle/>
                    <a:p>
                      <a:pPr algn="l">
                        <a:spcAft>
                          <a:spcPts val="0"/>
                        </a:spcAft>
                      </a:pPr>
                      <a:r>
                        <a:rPr lang="en-US" sz="1300" b="1">
                          <a:solidFill>
                            <a:srgbClr val="22333B"/>
                          </a:solidFill>
                          <a:latin typeface="Calibri"/>
                        </a:rPr>
                        <a:t>Baseline / Alignment total forecast cost (A + B)</a:t>
                      </a:r>
                    </a:p>
                  </a:txBody>
                  <a:tcPr marL="82296" marR="73152" marT="22860" marB="22860">
                    <a:solidFill>
                      <a:srgbClr val="E3EBEF"/>
                    </a:solidFill>
                  </a:tcPr>
                </a:tc>
                <a:tc>
                  <a:txBody>
                    <a:bodyPr/>
                    <a:lstStyle/>
                    <a:p>
                      <a:pPr algn="ctr">
                        <a:spcAft>
                          <a:spcPts val="0"/>
                        </a:spcAft>
                      </a:pPr>
                      <a:r>
                        <a:rPr lang="en-US" sz="1300" b="1">
                          <a:solidFill>
                            <a:srgbClr val="22333B"/>
                          </a:solidFill>
                          <a:latin typeface="Calibri"/>
                        </a:rPr>
                        <a:t>$214.2M</a:t>
                      </a:r>
                    </a:p>
                  </a:txBody>
                  <a:tcPr marL="82296" marR="73152" marT="22860" marB="22860">
                    <a:solidFill>
                      <a:srgbClr val="E3EBEF"/>
                    </a:solidFill>
                  </a:tcPr>
                </a:tc>
                <a:tc>
                  <a:txBody>
                    <a:bodyPr/>
                    <a:lstStyle/>
                    <a:p>
                      <a:pPr algn="ctr">
                        <a:spcAft>
                          <a:spcPts val="0"/>
                        </a:spcAft>
                      </a:pPr>
                      <a:r>
                        <a:rPr lang="en-US" sz="1300" b="1">
                          <a:solidFill>
                            <a:srgbClr val="22333B"/>
                          </a:solidFill>
                          <a:latin typeface="Calibri"/>
                        </a:rPr>
                        <a:t>$234.2M</a:t>
                      </a:r>
                    </a:p>
                  </a:txBody>
                  <a:tcPr marL="82296" marR="73152" marT="22860" marB="22860">
                    <a:solidFill>
                      <a:srgbClr val="E3EBEF"/>
                    </a:solidFill>
                  </a:tcPr>
                </a:tc>
                <a:tc>
                  <a:txBody>
                    <a:bodyPr/>
                    <a:lstStyle/>
                    <a:p>
                      <a:pPr algn="ctr">
                        <a:spcAft>
                          <a:spcPts val="0"/>
                        </a:spcAft>
                      </a:pPr>
                      <a:r>
                        <a:rPr lang="en-US" sz="1300" b="1">
                          <a:solidFill>
                            <a:srgbClr val="22333B"/>
                          </a:solidFill>
                          <a:latin typeface="Calibri"/>
                        </a:rPr>
                        <a:t>$250.8M</a:t>
                      </a:r>
                    </a:p>
                  </a:txBody>
                  <a:tcPr marL="82296" marR="73152" marT="22860" marB="22860">
                    <a:solidFill>
                      <a:srgbClr val="E3EBEF"/>
                    </a:solidFill>
                  </a:tcPr>
                </a:tc>
                <a:tc>
                  <a:txBody>
                    <a:bodyPr/>
                    <a:lstStyle/>
                    <a:p>
                      <a:pPr algn="ctr">
                        <a:spcAft>
                          <a:spcPts val="0"/>
                        </a:spcAft>
                      </a:pPr>
                      <a:r>
                        <a:rPr lang="en-US" sz="1300" b="1">
                          <a:solidFill>
                            <a:srgbClr val="22333B"/>
                          </a:solidFill>
                          <a:latin typeface="Calibri"/>
                        </a:rPr>
                        <a:t>$263.0M</a:t>
                      </a:r>
                    </a:p>
                  </a:txBody>
                  <a:tcPr marL="82296" marR="73152" marT="22860" marB="22860">
                    <a:solidFill>
                      <a:srgbClr val="E3EBEF"/>
                    </a:solidFill>
                  </a:tcPr>
                </a:tc>
                <a:tc>
                  <a:txBody>
                    <a:bodyPr/>
                    <a:lstStyle/>
                    <a:p>
                      <a:pPr algn="ctr">
                        <a:spcAft>
                          <a:spcPts val="0"/>
                        </a:spcAft>
                      </a:pPr>
                      <a:r>
                        <a:rPr lang="en-US" sz="1300" b="1">
                          <a:solidFill>
                            <a:srgbClr val="22333B"/>
                          </a:solidFill>
                          <a:latin typeface="Calibri"/>
                        </a:rPr>
                        <a:t>$274.6M</a:t>
                      </a:r>
                    </a:p>
                  </a:txBody>
                  <a:tcPr marL="82296" marR="73152" marT="22860" marB="22860">
                    <a:solidFill>
                      <a:srgbClr val="E3EBEF"/>
                    </a:solidFill>
                  </a:tcPr>
                </a:tc>
                <a:tc>
                  <a:txBody>
                    <a:bodyPr/>
                    <a:lstStyle/>
                    <a:p>
                      <a:pPr algn="ctr">
                        <a:spcAft>
                          <a:spcPts val="0"/>
                        </a:spcAft>
                      </a:pPr>
                      <a:r>
                        <a:rPr lang="en-US" sz="1300" b="1" dirty="0">
                          <a:solidFill>
                            <a:srgbClr val="22333B"/>
                          </a:solidFill>
                          <a:latin typeface="Calibri"/>
                        </a:rPr>
                        <a:t>$1,236.9M</a:t>
                      </a:r>
                    </a:p>
                  </a:txBody>
                  <a:tcPr marL="82296" marR="73152" marT="22860" marB="22860">
                    <a:solidFill>
                      <a:srgbClr val="E3EBEF"/>
                    </a:solidFill>
                  </a:tcPr>
                </a:tc>
                <a:extLst>
                  <a:ext uri="{0D108BD9-81ED-4DB2-BD59-A6C34878D82A}">
                    <a16:rowId xmlns:a16="http://schemas.microsoft.com/office/drawing/2014/main" val="10009"/>
                  </a:ext>
                </a:extLst>
              </a:tr>
            </a:tbl>
          </a:graphicData>
        </a:graphic>
      </p:graphicFrame>
      <p:sp>
        <p:nvSpPr>
          <p:cNvPr id="9" name="B  Separate source-cost comparison only"/>
          <p:cNvSpPr txBox="1"/>
          <p:nvPr/>
        </p:nvSpPr>
        <p:spPr>
          <a:xfrm>
            <a:off x="594360" y="5010912"/>
            <a:ext cx="10972800" cy="246888"/>
          </a:xfrm>
          <a:prstGeom prst="rect">
            <a:avLst/>
          </a:prstGeom>
          <a:noFill/>
        </p:spPr>
        <p:txBody>
          <a:bodyPr wrap="square" lIns="0" tIns="0" rIns="0" bIns="0"/>
          <a:lstStyle/>
          <a:p>
            <a:pPr algn="l">
              <a:spcAft>
                <a:spcPts val="0"/>
              </a:spcAft>
            </a:pPr>
            <a:r>
              <a:rPr lang="en-US" sz="1700" b="1">
                <a:solidFill>
                  <a:srgbClr val="22333B"/>
                </a:solidFill>
                <a:latin typeface="Calibri"/>
              </a:rPr>
              <a:t>B  Separate source-cost comparison only</a:t>
            </a:r>
          </a:p>
        </p:txBody>
      </p:sp>
      <p:graphicFrame>
        <p:nvGraphicFramePr>
          <p:cNvPr id="10" name="Editable financial table" descr="Editable financial comparison. Sources, definitions and original qualifications are retained in the speaker notes."/>
          <p:cNvGraphicFramePr/>
          <p:nvPr/>
        </p:nvGraphicFramePr>
        <p:xfrm>
          <a:off x="594360" y="5340096"/>
          <a:ext cx="10972800" cy="1066800"/>
        </p:xfrm>
        <a:graphic>
          <a:graphicData uri="http://schemas.openxmlformats.org/drawingml/2006/table">
            <a:tbl>
              <a:tblPr firstRow="1" bandRow="1"/>
              <a:tblGrid>
                <a:gridCol w="3703320">
                  <a:extLst>
                    <a:ext uri="{9D8B030D-6E8A-4147-A177-3AD203B41FA5}">
                      <a16:colId xmlns:a16="http://schemas.microsoft.com/office/drawing/2014/main" val="20000"/>
                    </a:ext>
                  </a:extLst>
                </a:gridCol>
                <a:gridCol w="1211580">
                  <a:extLst>
                    <a:ext uri="{9D8B030D-6E8A-4147-A177-3AD203B41FA5}">
                      <a16:colId xmlns:a16="http://schemas.microsoft.com/office/drawing/2014/main" val="20001"/>
                    </a:ext>
                  </a:extLst>
                </a:gridCol>
                <a:gridCol w="1211580">
                  <a:extLst>
                    <a:ext uri="{9D8B030D-6E8A-4147-A177-3AD203B41FA5}">
                      <a16:colId xmlns:a16="http://schemas.microsoft.com/office/drawing/2014/main" val="20002"/>
                    </a:ext>
                  </a:extLst>
                </a:gridCol>
                <a:gridCol w="1211580">
                  <a:extLst>
                    <a:ext uri="{9D8B030D-6E8A-4147-A177-3AD203B41FA5}">
                      <a16:colId xmlns:a16="http://schemas.microsoft.com/office/drawing/2014/main" val="20003"/>
                    </a:ext>
                  </a:extLst>
                </a:gridCol>
                <a:gridCol w="1211580">
                  <a:extLst>
                    <a:ext uri="{9D8B030D-6E8A-4147-A177-3AD203B41FA5}">
                      <a16:colId xmlns:a16="http://schemas.microsoft.com/office/drawing/2014/main" val="20004"/>
                    </a:ext>
                  </a:extLst>
                </a:gridCol>
                <a:gridCol w="1211580">
                  <a:extLst>
                    <a:ext uri="{9D8B030D-6E8A-4147-A177-3AD203B41FA5}">
                      <a16:colId xmlns:a16="http://schemas.microsoft.com/office/drawing/2014/main" val="20005"/>
                    </a:ext>
                  </a:extLst>
                </a:gridCol>
                <a:gridCol w="1211580">
                  <a:extLst>
                    <a:ext uri="{9D8B030D-6E8A-4147-A177-3AD203B41FA5}">
                      <a16:colId xmlns:a16="http://schemas.microsoft.com/office/drawing/2014/main" val="20006"/>
                    </a:ext>
                  </a:extLst>
                </a:gridCol>
              </a:tblGrid>
              <a:tr h="265176">
                <a:tc>
                  <a:txBody>
                    <a:bodyPr/>
                    <a:lstStyle/>
                    <a:p>
                      <a:pPr algn="l">
                        <a:spcAft>
                          <a:spcPts val="0"/>
                        </a:spcAft>
                      </a:pPr>
                      <a:r>
                        <a:rPr lang="en-US" sz="1220" b="1">
                          <a:solidFill>
                            <a:srgbClr val="FFFFFF"/>
                          </a:solidFill>
                          <a:latin typeface="Calibri"/>
                        </a:rPr>
                        <a:t>Source subtotal</a:t>
                      </a:r>
                    </a:p>
                  </a:txBody>
                  <a:tcPr marL="82296" marR="73152" marT="22860" marB="22860">
                    <a:solidFill>
                      <a:srgbClr val="22333B"/>
                    </a:solidFill>
                  </a:tcPr>
                </a:tc>
                <a:tc>
                  <a:txBody>
                    <a:bodyPr/>
                    <a:lstStyle/>
                    <a:p>
                      <a:pPr algn="ctr">
                        <a:spcAft>
                          <a:spcPts val="0"/>
                        </a:spcAft>
                      </a:pPr>
                      <a:r>
                        <a:rPr lang="en-US" sz="1220" b="1">
                          <a:solidFill>
                            <a:srgbClr val="FFFFFF"/>
                          </a:solidFill>
                          <a:latin typeface="Calibri"/>
                        </a:rPr>
                        <a:t>FY2027</a:t>
                      </a:r>
                    </a:p>
                  </a:txBody>
                  <a:tcPr marL="82296" marR="73152" marT="22860" marB="22860">
                    <a:solidFill>
                      <a:srgbClr val="22333B"/>
                    </a:solidFill>
                  </a:tcPr>
                </a:tc>
                <a:tc>
                  <a:txBody>
                    <a:bodyPr/>
                    <a:lstStyle/>
                    <a:p>
                      <a:pPr algn="ctr">
                        <a:spcAft>
                          <a:spcPts val="0"/>
                        </a:spcAft>
                      </a:pPr>
                      <a:r>
                        <a:rPr lang="en-US" sz="1220" b="1">
                          <a:solidFill>
                            <a:srgbClr val="FFFFFF"/>
                          </a:solidFill>
                          <a:latin typeface="Calibri"/>
                        </a:rPr>
                        <a:t>FY2028</a:t>
                      </a:r>
                    </a:p>
                  </a:txBody>
                  <a:tcPr marL="82296" marR="73152" marT="22860" marB="22860">
                    <a:solidFill>
                      <a:srgbClr val="22333B"/>
                    </a:solidFill>
                  </a:tcPr>
                </a:tc>
                <a:tc>
                  <a:txBody>
                    <a:bodyPr/>
                    <a:lstStyle/>
                    <a:p>
                      <a:pPr algn="ctr">
                        <a:spcAft>
                          <a:spcPts val="0"/>
                        </a:spcAft>
                      </a:pPr>
                      <a:r>
                        <a:rPr lang="en-US" sz="1220" b="1">
                          <a:solidFill>
                            <a:srgbClr val="FFFFFF"/>
                          </a:solidFill>
                          <a:latin typeface="Calibri"/>
                        </a:rPr>
                        <a:t>FY2029</a:t>
                      </a:r>
                    </a:p>
                  </a:txBody>
                  <a:tcPr marL="82296" marR="73152" marT="22860" marB="22860">
                    <a:solidFill>
                      <a:srgbClr val="22333B"/>
                    </a:solidFill>
                  </a:tcPr>
                </a:tc>
                <a:tc>
                  <a:txBody>
                    <a:bodyPr/>
                    <a:lstStyle/>
                    <a:p>
                      <a:pPr algn="ctr">
                        <a:spcAft>
                          <a:spcPts val="0"/>
                        </a:spcAft>
                      </a:pPr>
                      <a:r>
                        <a:rPr lang="en-US" sz="1220" b="1">
                          <a:solidFill>
                            <a:srgbClr val="FFFFFF"/>
                          </a:solidFill>
                          <a:latin typeface="Calibri"/>
                        </a:rPr>
                        <a:t>FY2030</a:t>
                      </a:r>
                    </a:p>
                  </a:txBody>
                  <a:tcPr marL="82296" marR="73152" marT="22860" marB="22860">
                    <a:solidFill>
                      <a:srgbClr val="22333B"/>
                    </a:solidFill>
                  </a:tcPr>
                </a:tc>
                <a:tc>
                  <a:txBody>
                    <a:bodyPr/>
                    <a:lstStyle/>
                    <a:p>
                      <a:pPr algn="ctr">
                        <a:spcAft>
                          <a:spcPts val="0"/>
                        </a:spcAft>
                      </a:pPr>
                      <a:r>
                        <a:rPr lang="en-US" sz="1220" b="1">
                          <a:solidFill>
                            <a:srgbClr val="FFFFFF"/>
                          </a:solidFill>
                          <a:latin typeface="Calibri"/>
                        </a:rPr>
                        <a:t>FY2031</a:t>
                      </a:r>
                    </a:p>
                  </a:txBody>
                  <a:tcPr marL="82296" marR="73152" marT="22860" marB="22860">
                    <a:solidFill>
                      <a:srgbClr val="22333B"/>
                    </a:solidFill>
                  </a:tcPr>
                </a:tc>
                <a:tc>
                  <a:txBody>
                    <a:bodyPr/>
                    <a:lstStyle/>
                    <a:p>
                      <a:pPr algn="ctr">
                        <a:spcAft>
                          <a:spcPts val="0"/>
                        </a:spcAft>
                      </a:pPr>
                      <a:r>
                        <a:rPr lang="en-US" sz="1220" b="1">
                          <a:solidFill>
                            <a:srgbClr val="FFFFFF"/>
                          </a:solidFill>
                          <a:latin typeface="Calibri"/>
                        </a:rPr>
                        <a:t>Five-year</a:t>
                      </a:r>
                    </a:p>
                  </a:txBody>
                  <a:tcPr marL="82296" marR="73152" marT="22860" marB="22860">
                    <a:solidFill>
                      <a:srgbClr val="22333B"/>
                    </a:solidFill>
                  </a:tcPr>
                </a:tc>
                <a:extLst>
                  <a:ext uri="{0D108BD9-81ED-4DB2-BD59-A6C34878D82A}">
                    <a16:rowId xmlns:a16="http://schemas.microsoft.com/office/drawing/2014/main" val="10000"/>
                  </a:ext>
                </a:extLst>
              </a:tr>
              <a:tr h="228600">
                <a:tc>
                  <a:txBody>
                    <a:bodyPr/>
                    <a:lstStyle/>
                    <a:p>
                      <a:pPr algn="l">
                        <a:spcAft>
                          <a:spcPts val="0"/>
                        </a:spcAft>
                      </a:pPr>
                      <a:r>
                        <a:rPr lang="en-US" sz="1220" b="1">
                          <a:solidFill>
                            <a:srgbClr val="22333B"/>
                          </a:solidFill>
                          <a:latin typeface="Calibri"/>
                        </a:rPr>
                        <a:t>Baseline / Alignment source cost (A)</a:t>
                      </a:r>
                    </a:p>
                  </a:txBody>
                  <a:tcPr marL="82296" marR="73152" marT="22860" marB="22860">
                    <a:solidFill>
                      <a:srgbClr val="EDF2F4"/>
                    </a:solidFill>
                  </a:tcPr>
                </a:tc>
                <a:tc>
                  <a:txBody>
                    <a:bodyPr/>
                    <a:lstStyle/>
                    <a:p>
                      <a:pPr algn="ctr">
                        <a:spcAft>
                          <a:spcPts val="0"/>
                        </a:spcAft>
                      </a:pPr>
                      <a:r>
                        <a:rPr lang="en-US" sz="1220" b="0">
                          <a:solidFill>
                            <a:srgbClr val="22333B"/>
                          </a:solidFill>
                          <a:latin typeface="Calibri"/>
                        </a:rPr>
                        <a:t>$198.1M</a:t>
                      </a:r>
                    </a:p>
                  </a:txBody>
                  <a:tcPr marL="82296" marR="73152" marT="22860" marB="22860">
                    <a:solidFill>
                      <a:srgbClr val="EDF2F4"/>
                    </a:solidFill>
                  </a:tcPr>
                </a:tc>
                <a:tc>
                  <a:txBody>
                    <a:bodyPr/>
                    <a:lstStyle/>
                    <a:p>
                      <a:pPr algn="ctr">
                        <a:spcAft>
                          <a:spcPts val="0"/>
                        </a:spcAft>
                      </a:pPr>
                      <a:r>
                        <a:rPr lang="en-US" sz="1220" b="0">
                          <a:solidFill>
                            <a:srgbClr val="22333B"/>
                          </a:solidFill>
                          <a:latin typeface="Calibri"/>
                        </a:rPr>
                        <a:t>$210.8M</a:t>
                      </a:r>
                    </a:p>
                  </a:txBody>
                  <a:tcPr marL="82296" marR="73152" marT="22860" marB="22860">
                    <a:solidFill>
                      <a:srgbClr val="EDF2F4"/>
                    </a:solidFill>
                  </a:tcPr>
                </a:tc>
                <a:tc>
                  <a:txBody>
                    <a:bodyPr/>
                    <a:lstStyle/>
                    <a:p>
                      <a:pPr algn="ctr">
                        <a:spcAft>
                          <a:spcPts val="0"/>
                        </a:spcAft>
                      </a:pPr>
                      <a:r>
                        <a:rPr lang="en-US" sz="1220" b="0">
                          <a:solidFill>
                            <a:srgbClr val="22333B"/>
                          </a:solidFill>
                          <a:latin typeface="Calibri"/>
                        </a:rPr>
                        <a:t>$224.5M</a:t>
                      </a:r>
                    </a:p>
                  </a:txBody>
                  <a:tcPr marL="82296" marR="73152" marT="22860" marB="22860">
                    <a:solidFill>
                      <a:srgbClr val="EDF2F4"/>
                    </a:solidFill>
                  </a:tcPr>
                </a:tc>
                <a:tc>
                  <a:txBody>
                    <a:bodyPr/>
                    <a:lstStyle/>
                    <a:p>
                      <a:pPr algn="ctr">
                        <a:spcAft>
                          <a:spcPts val="0"/>
                        </a:spcAft>
                      </a:pPr>
                      <a:r>
                        <a:rPr lang="en-US" sz="1220" b="0">
                          <a:solidFill>
                            <a:srgbClr val="22333B"/>
                          </a:solidFill>
                          <a:latin typeface="Calibri"/>
                        </a:rPr>
                        <a:t>$239.3M</a:t>
                      </a:r>
                    </a:p>
                  </a:txBody>
                  <a:tcPr marL="82296" marR="73152" marT="22860" marB="22860">
                    <a:solidFill>
                      <a:srgbClr val="EDF2F4"/>
                    </a:solidFill>
                  </a:tcPr>
                </a:tc>
                <a:tc>
                  <a:txBody>
                    <a:bodyPr/>
                    <a:lstStyle/>
                    <a:p>
                      <a:pPr algn="ctr">
                        <a:spcAft>
                          <a:spcPts val="0"/>
                        </a:spcAft>
                      </a:pPr>
                      <a:r>
                        <a:rPr lang="en-US" sz="1220" b="0">
                          <a:solidFill>
                            <a:srgbClr val="22333B"/>
                          </a:solidFill>
                          <a:latin typeface="Calibri"/>
                        </a:rPr>
                        <a:t>$255.1M</a:t>
                      </a:r>
                    </a:p>
                  </a:txBody>
                  <a:tcPr marL="82296" marR="73152" marT="22860" marB="22860">
                    <a:solidFill>
                      <a:srgbClr val="EDF2F4"/>
                    </a:solidFill>
                  </a:tcPr>
                </a:tc>
                <a:tc>
                  <a:txBody>
                    <a:bodyPr/>
                    <a:lstStyle/>
                    <a:p>
                      <a:pPr algn="ctr">
                        <a:spcAft>
                          <a:spcPts val="0"/>
                        </a:spcAft>
                      </a:pPr>
                      <a:r>
                        <a:rPr lang="en-US" sz="1220" b="0">
                          <a:solidFill>
                            <a:srgbClr val="22333B"/>
                          </a:solidFill>
                          <a:latin typeface="Calibri"/>
                        </a:rPr>
                        <a:t>$1,127.9M</a:t>
                      </a:r>
                    </a:p>
                  </a:txBody>
                  <a:tcPr marL="82296" marR="73152" marT="22860" marB="22860">
                    <a:solidFill>
                      <a:srgbClr val="EDF2F4"/>
                    </a:solidFill>
                  </a:tcPr>
                </a:tc>
                <a:extLst>
                  <a:ext uri="{0D108BD9-81ED-4DB2-BD59-A6C34878D82A}">
                    <a16:rowId xmlns:a16="http://schemas.microsoft.com/office/drawing/2014/main" val="10001"/>
                  </a:ext>
                </a:extLst>
              </a:tr>
              <a:tr h="338328">
                <a:tc>
                  <a:txBody>
                    <a:bodyPr/>
                    <a:lstStyle/>
                    <a:p>
                      <a:pPr algn="l">
                        <a:spcAft>
                          <a:spcPts val="0"/>
                        </a:spcAft>
                      </a:pPr>
                      <a:r>
                        <a:rPr lang="en-US" sz="1220" b="1">
                          <a:solidFill>
                            <a:srgbClr val="22333B"/>
                          </a:solidFill>
                          <a:latin typeface="Calibri"/>
                        </a:rPr>
                        <a:t>Regional Fire Service Operating and Support Costs</a:t>
                      </a:r>
                    </a:p>
                  </a:txBody>
                  <a:tcPr marL="82296" marR="73152" marT="22860" marB="22860">
                    <a:solidFill>
                      <a:srgbClr val="FFFFFF"/>
                    </a:solidFill>
                  </a:tcPr>
                </a:tc>
                <a:tc>
                  <a:txBody>
                    <a:bodyPr/>
                    <a:lstStyle/>
                    <a:p>
                      <a:pPr algn="ctr">
                        <a:spcAft>
                          <a:spcPts val="0"/>
                        </a:spcAft>
                      </a:pPr>
                      <a:r>
                        <a:rPr lang="en-US" sz="1220" b="0">
                          <a:solidFill>
                            <a:srgbClr val="22333B"/>
                          </a:solidFill>
                          <a:latin typeface="Calibri"/>
                        </a:rPr>
                        <a:t>+$14.5M</a:t>
                      </a:r>
                    </a:p>
                  </a:txBody>
                  <a:tcPr marL="82296" marR="73152" marT="22860" marB="22860">
                    <a:solidFill>
                      <a:srgbClr val="FFFFFF"/>
                    </a:solidFill>
                  </a:tcPr>
                </a:tc>
                <a:tc>
                  <a:txBody>
                    <a:bodyPr/>
                    <a:lstStyle/>
                    <a:p>
                      <a:pPr algn="ctr">
                        <a:spcAft>
                          <a:spcPts val="0"/>
                        </a:spcAft>
                      </a:pPr>
                      <a:r>
                        <a:rPr lang="en-US" sz="1220" b="0">
                          <a:solidFill>
                            <a:srgbClr val="22333B"/>
                          </a:solidFill>
                          <a:latin typeface="Calibri"/>
                        </a:rPr>
                        <a:t>+$15.8M</a:t>
                      </a:r>
                    </a:p>
                  </a:txBody>
                  <a:tcPr marL="82296" marR="73152" marT="22860" marB="22860">
                    <a:solidFill>
                      <a:srgbClr val="FFFFFF"/>
                    </a:solidFill>
                  </a:tcPr>
                </a:tc>
                <a:tc>
                  <a:txBody>
                    <a:bodyPr/>
                    <a:lstStyle/>
                    <a:p>
                      <a:pPr algn="ctr">
                        <a:spcAft>
                          <a:spcPts val="0"/>
                        </a:spcAft>
                      </a:pPr>
                      <a:r>
                        <a:rPr lang="en-US" sz="1220" b="0">
                          <a:solidFill>
                            <a:srgbClr val="22333B"/>
                          </a:solidFill>
                          <a:latin typeface="Calibri"/>
                        </a:rPr>
                        <a:t>+$17.2M</a:t>
                      </a:r>
                    </a:p>
                  </a:txBody>
                  <a:tcPr marL="82296" marR="73152" marT="22860" marB="22860">
                    <a:solidFill>
                      <a:srgbClr val="FFFFFF"/>
                    </a:solidFill>
                  </a:tcPr>
                </a:tc>
                <a:tc>
                  <a:txBody>
                    <a:bodyPr/>
                    <a:lstStyle/>
                    <a:p>
                      <a:pPr algn="ctr">
                        <a:spcAft>
                          <a:spcPts val="0"/>
                        </a:spcAft>
                      </a:pPr>
                      <a:r>
                        <a:rPr lang="en-US" sz="1220" b="0">
                          <a:solidFill>
                            <a:srgbClr val="22333B"/>
                          </a:solidFill>
                          <a:latin typeface="Calibri"/>
                        </a:rPr>
                        <a:t>+$18.1M</a:t>
                      </a:r>
                    </a:p>
                  </a:txBody>
                  <a:tcPr marL="82296" marR="73152" marT="22860" marB="22860">
                    <a:solidFill>
                      <a:srgbClr val="FFFFFF"/>
                    </a:solidFill>
                  </a:tcPr>
                </a:tc>
                <a:tc>
                  <a:txBody>
                    <a:bodyPr/>
                    <a:lstStyle/>
                    <a:p>
                      <a:pPr algn="ctr">
                        <a:spcAft>
                          <a:spcPts val="0"/>
                        </a:spcAft>
                      </a:pPr>
                      <a:r>
                        <a:rPr lang="en-US" sz="1220" b="0">
                          <a:solidFill>
                            <a:srgbClr val="22333B"/>
                          </a:solidFill>
                          <a:latin typeface="Calibri"/>
                        </a:rPr>
                        <a:t>+$19.0M</a:t>
                      </a:r>
                    </a:p>
                  </a:txBody>
                  <a:tcPr marL="82296" marR="73152" marT="22860" marB="22860">
                    <a:solidFill>
                      <a:srgbClr val="FFFFFF"/>
                    </a:solidFill>
                  </a:tcPr>
                </a:tc>
                <a:tc>
                  <a:txBody>
                    <a:bodyPr/>
                    <a:lstStyle/>
                    <a:p>
                      <a:pPr algn="ctr">
                        <a:spcAft>
                          <a:spcPts val="0"/>
                        </a:spcAft>
                      </a:pPr>
                      <a:r>
                        <a:rPr lang="en-US" sz="1220" b="0">
                          <a:solidFill>
                            <a:srgbClr val="22333B"/>
                          </a:solidFill>
                          <a:latin typeface="Calibri"/>
                        </a:rPr>
                        <a:t>+$84.5M</a:t>
                      </a:r>
                    </a:p>
                  </a:txBody>
                  <a:tcPr marL="82296" marR="73152" marT="22860" marB="22860">
                    <a:solidFill>
                      <a:srgbClr val="FFFFFF"/>
                    </a:solidFill>
                  </a:tcPr>
                </a:tc>
                <a:extLst>
                  <a:ext uri="{0D108BD9-81ED-4DB2-BD59-A6C34878D82A}">
                    <a16:rowId xmlns:a16="http://schemas.microsoft.com/office/drawing/2014/main" val="10002"/>
                  </a:ext>
                </a:extLst>
              </a:tr>
              <a:tr h="228600">
                <a:tc>
                  <a:txBody>
                    <a:bodyPr/>
                    <a:lstStyle/>
                    <a:p>
                      <a:pPr algn="l">
                        <a:spcAft>
                          <a:spcPts val="0"/>
                        </a:spcAft>
                      </a:pPr>
                      <a:r>
                        <a:rPr lang="en-US" sz="1220" b="1">
                          <a:solidFill>
                            <a:srgbClr val="22333B"/>
                          </a:solidFill>
                          <a:latin typeface="Calibri"/>
                        </a:rPr>
                        <a:t>GID / Authority source cost (not all-in cash)</a:t>
                      </a:r>
                    </a:p>
                  </a:txBody>
                  <a:tcPr marL="82296" marR="73152" marT="22860" marB="22860">
                    <a:solidFill>
                      <a:srgbClr val="EDF2F4"/>
                    </a:solidFill>
                  </a:tcPr>
                </a:tc>
                <a:tc>
                  <a:txBody>
                    <a:bodyPr/>
                    <a:lstStyle/>
                    <a:p>
                      <a:pPr algn="ctr">
                        <a:spcAft>
                          <a:spcPts val="0"/>
                        </a:spcAft>
                      </a:pPr>
                      <a:r>
                        <a:rPr lang="en-US" sz="1220" b="0">
                          <a:solidFill>
                            <a:srgbClr val="22333B"/>
                          </a:solidFill>
                          <a:latin typeface="Calibri"/>
                        </a:rPr>
                        <a:t>$212.6M</a:t>
                      </a:r>
                    </a:p>
                  </a:txBody>
                  <a:tcPr marL="82296" marR="73152" marT="22860" marB="22860">
                    <a:solidFill>
                      <a:srgbClr val="EDF2F4"/>
                    </a:solidFill>
                  </a:tcPr>
                </a:tc>
                <a:tc>
                  <a:txBody>
                    <a:bodyPr/>
                    <a:lstStyle/>
                    <a:p>
                      <a:pPr algn="ctr">
                        <a:spcAft>
                          <a:spcPts val="0"/>
                        </a:spcAft>
                      </a:pPr>
                      <a:r>
                        <a:rPr lang="en-US" sz="1220" b="0">
                          <a:solidFill>
                            <a:srgbClr val="22333B"/>
                          </a:solidFill>
                          <a:latin typeface="Calibri"/>
                        </a:rPr>
                        <a:t>$226.6M</a:t>
                      </a:r>
                    </a:p>
                  </a:txBody>
                  <a:tcPr marL="82296" marR="73152" marT="22860" marB="22860">
                    <a:solidFill>
                      <a:srgbClr val="EDF2F4"/>
                    </a:solidFill>
                  </a:tcPr>
                </a:tc>
                <a:tc>
                  <a:txBody>
                    <a:bodyPr/>
                    <a:lstStyle/>
                    <a:p>
                      <a:pPr algn="ctr">
                        <a:spcAft>
                          <a:spcPts val="0"/>
                        </a:spcAft>
                      </a:pPr>
                      <a:r>
                        <a:rPr lang="en-US" sz="1220" b="0">
                          <a:solidFill>
                            <a:srgbClr val="22333B"/>
                          </a:solidFill>
                          <a:latin typeface="Calibri"/>
                        </a:rPr>
                        <a:t>$241.7M</a:t>
                      </a:r>
                    </a:p>
                  </a:txBody>
                  <a:tcPr marL="82296" marR="73152" marT="22860" marB="22860">
                    <a:solidFill>
                      <a:srgbClr val="EDF2F4"/>
                    </a:solidFill>
                  </a:tcPr>
                </a:tc>
                <a:tc>
                  <a:txBody>
                    <a:bodyPr/>
                    <a:lstStyle/>
                    <a:p>
                      <a:pPr algn="ctr">
                        <a:spcAft>
                          <a:spcPts val="0"/>
                        </a:spcAft>
                      </a:pPr>
                      <a:r>
                        <a:rPr lang="en-US" sz="1220" b="0">
                          <a:solidFill>
                            <a:srgbClr val="22333B"/>
                          </a:solidFill>
                          <a:latin typeface="Calibri"/>
                        </a:rPr>
                        <a:t>$257.4M</a:t>
                      </a:r>
                    </a:p>
                  </a:txBody>
                  <a:tcPr marL="82296" marR="73152" marT="22860" marB="22860">
                    <a:solidFill>
                      <a:srgbClr val="EDF2F4"/>
                    </a:solidFill>
                  </a:tcPr>
                </a:tc>
                <a:tc>
                  <a:txBody>
                    <a:bodyPr/>
                    <a:lstStyle/>
                    <a:p>
                      <a:pPr algn="ctr">
                        <a:spcAft>
                          <a:spcPts val="0"/>
                        </a:spcAft>
                      </a:pPr>
                      <a:r>
                        <a:rPr lang="en-US" sz="1220" b="0">
                          <a:solidFill>
                            <a:srgbClr val="22333B"/>
                          </a:solidFill>
                          <a:latin typeface="Calibri"/>
                        </a:rPr>
                        <a:t>$274.2M</a:t>
                      </a:r>
                    </a:p>
                  </a:txBody>
                  <a:tcPr marL="82296" marR="73152" marT="22860" marB="22860">
                    <a:solidFill>
                      <a:srgbClr val="EDF2F4"/>
                    </a:solidFill>
                  </a:tcPr>
                </a:tc>
                <a:tc>
                  <a:txBody>
                    <a:bodyPr/>
                    <a:lstStyle/>
                    <a:p>
                      <a:pPr algn="ctr">
                        <a:spcAft>
                          <a:spcPts val="0"/>
                        </a:spcAft>
                      </a:pPr>
                      <a:r>
                        <a:rPr lang="en-US" sz="1220" b="0">
                          <a:solidFill>
                            <a:srgbClr val="22333B"/>
                          </a:solidFill>
                          <a:latin typeface="Calibri"/>
                        </a:rPr>
                        <a:t>$1,212.4M</a:t>
                      </a:r>
                    </a:p>
                  </a:txBody>
                  <a:tcPr marL="82296" marR="73152" marT="22860" marB="22860">
                    <a:solidFill>
                      <a:srgbClr val="EDF2F4"/>
                    </a:solidFill>
                  </a:tcPr>
                </a:tc>
                <a:extLst>
                  <a:ext uri="{0D108BD9-81ED-4DB2-BD59-A6C34878D82A}">
                    <a16:rowId xmlns:a16="http://schemas.microsoft.com/office/drawing/2014/main" val="10003"/>
                  </a:ext>
                </a:extLst>
              </a:tr>
            </a:tbl>
          </a:graphicData>
        </a:graphic>
      </p:graphicFrame>
      <p:sp>
        <p:nvSpPr>
          <p:cNvPr id="11" name="Slide number"/>
          <p:cNvSpPr txBox="1"/>
          <p:nvPr/>
        </p:nvSpPr>
        <p:spPr>
          <a:xfrm>
            <a:off x="11475720" y="6492240"/>
            <a:ext cx="411480" cy="246888"/>
          </a:xfrm>
          <a:prstGeom prst="rect">
            <a:avLst/>
          </a:prstGeom>
          <a:noFill/>
        </p:spPr>
        <p:txBody>
          <a:bodyPr wrap="square" lIns="0" tIns="0" rIns="0" bIns="0"/>
          <a:lstStyle/>
          <a:p>
            <a:pPr algn="ctr">
              <a:spcAft>
                <a:spcPts val="0"/>
              </a:spcAft>
            </a:pPr>
            <a:r>
              <a:rPr lang="en-US" sz="1200" b="0">
                <a:solidFill>
                  <a:srgbClr val="48606B"/>
                </a:solidFill>
                <a:latin typeface="Calibri"/>
              </a:rPr>
              <a:t>38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SOURCE-COST COMPARISON"/>
          <p:cNvSpPr txBox="1"/>
          <p:nvPr/>
        </p:nvSpPr>
        <p:spPr>
          <a:xfrm>
            <a:off x="548640" y="256032"/>
            <a:ext cx="10972800" cy="274320"/>
          </a:xfrm>
          <a:prstGeom prst="rect">
            <a:avLst/>
          </a:prstGeom>
          <a:noFill/>
        </p:spPr>
        <p:txBody>
          <a:bodyPr wrap="square" lIns="0" tIns="0" rIns="0" bIns="0"/>
          <a:lstStyle/>
          <a:p>
            <a:pPr algn="l">
              <a:spcAft>
                <a:spcPts val="0"/>
              </a:spcAft>
            </a:pPr>
            <a:r>
              <a:rPr lang="en-US" sz="1600" b="1">
                <a:solidFill>
                  <a:srgbClr val="A83C18"/>
                </a:solidFill>
                <a:latin typeface="Calibri"/>
              </a:rPr>
              <a:t>SOURCE-COST COMPARISON</a:t>
            </a:r>
          </a:p>
        </p:txBody>
      </p:sp>
      <p:sp>
        <p:nvSpPr>
          <p:cNvPr id="3" name="Title"/>
          <p:cNvSpPr txBox="1">
            <a:spLocks noGrp="1"/>
          </p:cNvSpPr>
          <p:nvPr>
            <p:ph type="title"/>
          </p:nvPr>
        </p:nvSpPr>
        <p:spPr>
          <a:xfrm>
            <a:off x="548640" y="658368"/>
            <a:ext cx="11064240" cy="685800"/>
          </a:xfrm>
          <a:prstGeom prst="rect">
            <a:avLst/>
          </a:prstGeom>
          <a:noFill/>
        </p:spPr>
        <p:txBody>
          <a:bodyPr wrap="square" lIns="0" tIns="0" rIns="0" bIns="0"/>
          <a:lstStyle/>
          <a:p>
            <a:pPr algn="l">
              <a:spcAft>
                <a:spcPts val="0"/>
              </a:spcAft>
            </a:pPr>
            <a:r>
              <a:rPr lang="en-US" sz="3200" b="1">
                <a:solidFill>
                  <a:srgbClr val="22333B"/>
                </a:solidFill>
                <a:latin typeface="Cambria"/>
              </a:rPr>
              <a:t>GID and Authority Add $84.5M in Source Costs</a:t>
            </a:r>
          </a:p>
        </p:txBody>
      </p:sp>
      <p:sp>
        <p:nvSpPr>
          <p:cNvPr id="4" name="Both successor models use the same source forecast. These are subtotals, not complete cash"/>
          <p:cNvSpPr txBox="1"/>
          <p:nvPr/>
        </p:nvSpPr>
        <p:spPr>
          <a:xfrm>
            <a:off x="594360" y="1353312"/>
            <a:ext cx="10972800" cy="512064"/>
          </a:xfrm>
          <a:prstGeom prst="rect">
            <a:avLst/>
          </a:prstGeom>
          <a:noFill/>
        </p:spPr>
        <p:txBody>
          <a:bodyPr wrap="square" lIns="0" tIns="0" rIns="0" bIns="0"/>
          <a:lstStyle/>
          <a:p>
            <a:pPr algn="l">
              <a:spcAft>
                <a:spcPts val="0"/>
              </a:spcAft>
            </a:pPr>
            <a:r>
              <a:rPr lang="en-US" sz="1700" b="0">
                <a:solidFill>
                  <a:srgbClr val="48606B"/>
                </a:solidFill>
                <a:latin typeface="Calibri"/>
              </a:rPr>
              <a:t>Both successor models use the same source forecast. These are subtotals, not complete cash requirements.</a:t>
            </a:r>
          </a:p>
        </p:txBody>
      </p:sp>
      <p:sp>
        <p:nvSpPr>
          <p:cNvPr id="5" name="Source: Chapter 30 financial model. FY2027–FY2031 planning scenario."/>
          <p:cNvSpPr txBox="1"/>
          <p:nvPr/>
        </p:nvSpPr>
        <p:spPr>
          <a:xfrm>
            <a:off x="594360" y="6537960"/>
            <a:ext cx="10561320" cy="201168"/>
          </a:xfrm>
          <a:prstGeom prst="rect">
            <a:avLst/>
          </a:prstGeom>
          <a:noFill/>
        </p:spPr>
        <p:txBody>
          <a:bodyPr wrap="square" lIns="0" tIns="0" rIns="0" bIns="0"/>
          <a:lstStyle/>
          <a:p>
            <a:pPr algn="l">
              <a:spcAft>
                <a:spcPts val="0"/>
              </a:spcAft>
            </a:pPr>
            <a:r>
              <a:rPr lang="en-US" sz="1130" b="0">
                <a:solidFill>
                  <a:srgbClr val="48606B"/>
                </a:solidFill>
                <a:latin typeface="Calibri"/>
              </a:rPr>
              <a:t>Source: Chapter 30 financial model. FY2027–FY2031 planning scenario.</a:t>
            </a:r>
          </a:p>
        </p:txBody>
      </p:sp>
      <p:pic>
        <p:nvPicPr>
          <p:cNvPr id="7" name="Picture 1">
            <a:extLst>
              <a:ext uri="{FF2B5EF4-FFF2-40B4-BE49-F238E27FC236}">
                <a16:creationId xmlns:a16="http://schemas.microsoft.com/office/drawing/2014/main" id="{9963BE12-4ECA-3117-194E-E094EB85746D}"/>
              </a:ext>
            </a:extLst>
          </p:cNvPr>
          <p:cNvPicPr>
            <a:picLocks noChangeAspect="1"/>
          </p:cNvPicPr>
          <p:nvPr/>
        </p:nvPicPr>
        <p:blipFill>
          <a:blip r:embed="rId3"/>
          <a:srcRect l="4700" t="23400" r="34500" b="19000"/>
          <a:stretch>
            <a:fillRect/>
          </a:stretch>
        </p:blipFill>
        <p:spPr>
          <a:xfrm>
            <a:off x="594360" y="1911096"/>
            <a:ext cx="7114032" cy="3877056"/>
          </a:xfrm>
          <a:prstGeom prst="rect">
            <a:avLst/>
          </a:prstGeom>
        </p:spPr>
      </p:pic>
      <p:sp>
        <p:nvSpPr>
          <p:cNvPr id="8" name="$1,127.9M"/>
          <p:cNvSpPr txBox="1"/>
          <p:nvPr/>
        </p:nvSpPr>
        <p:spPr>
          <a:xfrm>
            <a:off x="8028432" y="1993392"/>
            <a:ext cx="3520440" cy="448056"/>
          </a:xfrm>
          <a:prstGeom prst="rect">
            <a:avLst/>
          </a:prstGeom>
          <a:noFill/>
        </p:spPr>
        <p:txBody>
          <a:bodyPr wrap="square" lIns="0" tIns="0" rIns="0" bIns="0"/>
          <a:lstStyle/>
          <a:p>
            <a:pPr algn="l">
              <a:spcAft>
                <a:spcPts val="0"/>
              </a:spcAft>
            </a:pPr>
            <a:r>
              <a:rPr lang="en-US" sz="2900" b="1">
                <a:solidFill>
                  <a:srgbClr val="486B7A"/>
                </a:solidFill>
                <a:latin typeface="Calibri"/>
              </a:rPr>
              <a:t>$1,127.9M</a:t>
            </a:r>
          </a:p>
        </p:txBody>
      </p:sp>
      <p:sp>
        <p:nvSpPr>
          <p:cNvPr id="9" name="Baseline / Alignment source"/>
          <p:cNvSpPr txBox="1"/>
          <p:nvPr/>
        </p:nvSpPr>
        <p:spPr>
          <a:xfrm>
            <a:off x="8028432" y="2514600"/>
            <a:ext cx="3520440" cy="731520"/>
          </a:xfrm>
          <a:prstGeom prst="rect">
            <a:avLst/>
          </a:prstGeom>
          <a:noFill/>
        </p:spPr>
        <p:txBody>
          <a:bodyPr wrap="square" lIns="0" tIns="0" rIns="0" bIns="0"/>
          <a:lstStyle/>
          <a:p>
            <a:pPr algn="l">
              <a:spcAft>
                <a:spcPts val="0"/>
              </a:spcAft>
            </a:pPr>
            <a:r>
              <a:rPr lang="en-US" sz="1800" b="0">
                <a:solidFill>
                  <a:srgbClr val="22333B"/>
                </a:solidFill>
                <a:latin typeface="Calibri"/>
              </a:rPr>
              <a:t>Baseline / Alignment source</a:t>
            </a:r>
          </a:p>
        </p:txBody>
      </p:sp>
      <p:sp>
        <p:nvSpPr>
          <p:cNvPr id="10" name="+$84.5M"/>
          <p:cNvSpPr txBox="1"/>
          <p:nvPr/>
        </p:nvSpPr>
        <p:spPr>
          <a:xfrm>
            <a:off x="8028432" y="3337560"/>
            <a:ext cx="3520440" cy="448056"/>
          </a:xfrm>
          <a:prstGeom prst="rect">
            <a:avLst/>
          </a:prstGeom>
          <a:noFill/>
        </p:spPr>
        <p:txBody>
          <a:bodyPr wrap="square" lIns="0" tIns="0" rIns="0" bIns="0"/>
          <a:lstStyle/>
          <a:p>
            <a:pPr algn="l">
              <a:spcAft>
                <a:spcPts val="0"/>
              </a:spcAft>
            </a:pPr>
            <a:r>
              <a:rPr lang="en-US" sz="2900" b="1">
                <a:solidFill>
                  <a:srgbClr val="486B7A"/>
                </a:solidFill>
                <a:latin typeface="Calibri"/>
              </a:rPr>
              <a:t>+$84.5M</a:t>
            </a:r>
          </a:p>
        </p:txBody>
      </p:sp>
      <p:sp>
        <p:nvSpPr>
          <p:cNvPr id="11" name="Regional Fire Service Operating&#10;and Support Costs"/>
          <p:cNvSpPr txBox="1"/>
          <p:nvPr/>
        </p:nvSpPr>
        <p:spPr>
          <a:xfrm>
            <a:off x="8028432" y="3858768"/>
            <a:ext cx="3520440" cy="731520"/>
          </a:xfrm>
          <a:prstGeom prst="rect">
            <a:avLst/>
          </a:prstGeom>
          <a:noFill/>
        </p:spPr>
        <p:txBody>
          <a:bodyPr wrap="square" lIns="0" tIns="0" rIns="0" bIns="0"/>
          <a:lstStyle/>
          <a:p>
            <a:pPr algn="l">
              <a:spcAft>
                <a:spcPts val="0"/>
              </a:spcAft>
            </a:pPr>
            <a:r>
              <a:rPr lang="en-US" sz="1800" b="0">
                <a:solidFill>
                  <a:srgbClr val="22333B"/>
                </a:solidFill>
                <a:latin typeface="Calibri"/>
              </a:rPr>
              <a:t>Regional Fire Service Operating</a:t>
            </a:r>
          </a:p>
          <a:p>
            <a:pPr algn="l">
              <a:spcAft>
                <a:spcPts val="0"/>
              </a:spcAft>
            </a:pPr>
            <a:r>
              <a:rPr lang="en-US" sz="1800" b="0">
                <a:solidFill>
                  <a:srgbClr val="22333B"/>
                </a:solidFill>
                <a:latin typeface="Calibri"/>
              </a:rPr>
              <a:t>and Support Costs</a:t>
            </a:r>
          </a:p>
        </p:txBody>
      </p:sp>
      <p:sp>
        <p:nvSpPr>
          <p:cNvPr id="12" name="Planning allowance subject to account-level reconciliation."/>
          <p:cNvSpPr txBox="1"/>
          <p:nvPr/>
        </p:nvSpPr>
        <p:spPr>
          <a:xfrm>
            <a:off x="8028432" y="4498848"/>
            <a:ext cx="3520440" cy="566928"/>
          </a:xfrm>
          <a:prstGeom prst="rect">
            <a:avLst/>
          </a:prstGeom>
          <a:noFill/>
        </p:spPr>
        <p:txBody>
          <a:bodyPr wrap="square" lIns="0" tIns="0" rIns="0" bIns="0"/>
          <a:lstStyle/>
          <a:p>
            <a:pPr algn="l">
              <a:spcAft>
                <a:spcPts val="0"/>
              </a:spcAft>
            </a:pPr>
            <a:r>
              <a:rPr lang="en-US" sz="1600" b="0">
                <a:solidFill>
                  <a:srgbClr val="48606B"/>
                </a:solidFill>
                <a:latin typeface="Calibri"/>
              </a:rPr>
              <a:t>Planning allowance subject to account-level reconciliation.</a:t>
            </a:r>
          </a:p>
        </p:txBody>
      </p:sp>
      <p:sp>
        <p:nvSpPr>
          <p:cNvPr id="13" name="$1,212.4M"/>
          <p:cNvSpPr txBox="1"/>
          <p:nvPr/>
        </p:nvSpPr>
        <p:spPr>
          <a:xfrm>
            <a:off x="8028432" y="5120640"/>
            <a:ext cx="3520440" cy="448056"/>
          </a:xfrm>
          <a:prstGeom prst="rect">
            <a:avLst/>
          </a:prstGeom>
          <a:noFill/>
        </p:spPr>
        <p:txBody>
          <a:bodyPr wrap="square" lIns="0" tIns="0" rIns="0" bIns="0"/>
          <a:lstStyle/>
          <a:p>
            <a:pPr algn="l">
              <a:spcAft>
                <a:spcPts val="0"/>
              </a:spcAft>
            </a:pPr>
            <a:r>
              <a:rPr lang="en-US" sz="2900" b="1">
                <a:solidFill>
                  <a:srgbClr val="486B7A"/>
                </a:solidFill>
                <a:latin typeface="Calibri"/>
              </a:rPr>
              <a:t>$1,212.4M</a:t>
            </a:r>
          </a:p>
        </p:txBody>
      </p:sp>
      <p:sp>
        <p:nvSpPr>
          <p:cNvPr id="14" name="GID / Authority source"/>
          <p:cNvSpPr txBox="1"/>
          <p:nvPr/>
        </p:nvSpPr>
        <p:spPr>
          <a:xfrm>
            <a:off x="8028432" y="5641848"/>
            <a:ext cx="3520440" cy="731520"/>
          </a:xfrm>
          <a:prstGeom prst="rect">
            <a:avLst/>
          </a:prstGeom>
          <a:noFill/>
        </p:spPr>
        <p:txBody>
          <a:bodyPr wrap="square" lIns="0" tIns="0" rIns="0" bIns="0"/>
          <a:lstStyle/>
          <a:p>
            <a:pPr algn="l">
              <a:spcAft>
                <a:spcPts val="0"/>
              </a:spcAft>
            </a:pPr>
            <a:r>
              <a:rPr lang="en-US" sz="1800" b="0">
                <a:solidFill>
                  <a:srgbClr val="22333B"/>
                </a:solidFill>
                <a:latin typeface="Calibri"/>
              </a:rPr>
              <a:t>GID / Authority source</a:t>
            </a:r>
          </a:p>
        </p:txBody>
      </p:sp>
      <p:sp>
        <p:nvSpPr>
          <p:cNvPr id="15" name="Added scope ($M): FY27 +14.5; FY28 +15.8; FY29 +17.2; FY30 +18.1; FY31 +19.0. Source subto"/>
          <p:cNvSpPr txBox="1"/>
          <p:nvPr/>
        </p:nvSpPr>
        <p:spPr>
          <a:xfrm>
            <a:off x="594360" y="6089904"/>
            <a:ext cx="10972800" cy="402336"/>
          </a:xfrm>
          <a:prstGeom prst="rect">
            <a:avLst/>
          </a:prstGeom>
          <a:noFill/>
        </p:spPr>
        <p:txBody>
          <a:bodyPr wrap="square" lIns="0" tIns="0" rIns="0" bIns="0"/>
          <a:lstStyle/>
          <a:p>
            <a:pPr algn="l">
              <a:spcAft>
                <a:spcPts val="0"/>
              </a:spcAft>
            </a:pPr>
            <a:r>
              <a:rPr lang="en-US" sz="1300" b="0">
                <a:solidFill>
                  <a:srgbClr val="48606B"/>
                </a:solidFill>
                <a:latin typeface="Calibri"/>
              </a:rPr>
              <a:t>Added scope ($M): FY27 +14.5; FY28 +15.8; FY29 +17.2; FY30 +18.1; FY31 +19.0. Source subtotals exclude staffing, OPEB, provisions, capital, formation and liquidity.</a:t>
            </a:r>
          </a:p>
        </p:txBody>
      </p:sp>
      <p:sp>
        <p:nvSpPr>
          <p:cNvPr id="16" name="Slide number"/>
          <p:cNvSpPr txBox="1"/>
          <p:nvPr/>
        </p:nvSpPr>
        <p:spPr>
          <a:xfrm>
            <a:off x="11475720" y="6492240"/>
            <a:ext cx="411480" cy="246888"/>
          </a:xfrm>
          <a:prstGeom prst="rect">
            <a:avLst/>
          </a:prstGeom>
          <a:noFill/>
        </p:spPr>
        <p:txBody>
          <a:bodyPr wrap="square" lIns="0" tIns="0" rIns="0" bIns="0"/>
          <a:lstStyle/>
          <a:p>
            <a:pPr algn="ctr">
              <a:spcAft>
                <a:spcPts val="0"/>
              </a:spcAft>
            </a:pPr>
            <a:r>
              <a:rPr lang="en-US" sz="1200" b="0">
                <a:solidFill>
                  <a:srgbClr val="48606B"/>
                </a:solidFill>
                <a:latin typeface="Calibri"/>
              </a:rPr>
              <a:t>39</a:t>
            </a:r>
          </a:p>
        </p:txBody>
      </p:sp>
    </p:spTree>
    <p:extLst>
      <p:ext uri="{BB962C8B-B14F-4D97-AF65-F5344CB8AC3E}">
        <p14:creationId xmlns:p14="http://schemas.microsoft.com/office/powerpoint/2010/main" val="28494055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BOARD COMPARISON"/>
          <p:cNvSpPr txBox="1"/>
          <p:nvPr/>
        </p:nvSpPr>
        <p:spPr>
          <a:xfrm>
            <a:off x="548640" y="256032"/>
            <a:ext cx="10972800" cy="274320"/>
          </a:xfrm>
          <a:prstGeom prst="rect">
            <a:avLst/>
          </a:prstGeom>
          <a:noFill/>
        </p:spPr>
        <p:txBody>
          <a:bodyPr wrap="square" lIns="0" tIns="0" rIns="0" bIns="0"/>
          <a:lstStyle/>
          <a:p>
            <a:pPr algn="l">
              <a:spcAft>
                <a:spcPts val="0"/>
              </a:spcAft>
            </a:pPr>
            <a:r>
              <a:rPr lang="en-US" sz="1600" b="1">
                <a:solidFill>
                  <a:srgbClr val="A83C18"/>
                </a:solidFill>
                <a:latin typeface="Calibri"/>
              </a:rPr>
              <a:t>BOARD COMPARISON</a:t>
            </a:r>
          </a:p>
        </p:txBody>
      </p:sp>
      <p:sp>
        <p:nvSpPr>
          <p:cNvPr id="3" name="Title"/>
          <p:cNvSpPr txBox="1">
            <a:spLocks noGrp="1"/>
          </p:cNvSpPr>
          <p:nvPr>
            <p:ph type="title"/>
          </p:nvPr>
        </p:nvSpPr>
        <p:spPr>
          <a:xfrm>
            <a:off x="548640" y="658368"/>
            <a:ext cx="11064240" cy="685800"/>
          </a:xfrm>
          <a:prstGeom prst="rect">
            <a:avLst/>
          </a:prstGeom>
          <a:noFill/>
        </p:spPr>
        <p:txBody>
          <a:bodyPr wrap="square" lIns="0" tIns="0" rIns="0" bIns="0"/>
          <a:lstStyle/>
          <a:p>
            <a:pPr algn="l">
              <a:spcAft>
                <a:spcPts val="0"/>
              </a:spcAft>
            </a:pPr>
            <a:r>
              <a:rPr lang="en-US" sz="3200" b="1">
                <a:solidFill>
                  <a:srgbClr val="22333B"/>
                </a:solidFill>
                <a:latin typeface="Cambria"/>
              </a:rPr>
              <a:t>Four-Model Cost and Funding Comparison</a:t>
            </a:r>
          </a:p>
        </p:txBody>
      </p:sp>
      <p:sp>
        <p:nvSpPr>
          <p:cNvPr id="4" name="FY2027–FY2031. Common source costs plus non-overlapping additions. All amounts in USD mill"/>
          <p:cNvSpPr txBox="1"/>
          <p:nvPr/>
        </p:nvSpPr>
        <p:spPr>
          <a:xfrm>
            <a:off x="594360" y="1353312"/>
            <a:ext cx="10972800" cy="512064"/>
          </a:xfrm>
          <a:prstGeom prst="rect">
            <a:avLst/>
          </a:prstGeom>
          <a:noFill/>
        </p:spPr>
        <p:txBody>
          <a:bodyPr wrap="square" lIns="0" tIns="0" rIns="0" bIns="0"/>
          <a:lstStyle/>
          <a:p>
            <a:pPr algn="l">
              <a:spcAft>
                <a:spcPts val="0"/>
              </a:spcAft>
            </a:pPr>
            <a:r>
              <a:rPr lang="en-US" sz="1700" b="0">
                <a:solidFill>
                  <a:srgbClr val="48606B"/>
                </a:solidFill>
                <a:latin typeface="Calibri"/>
              </a:rPr>
              <a:t>FY2027–FY2031. Common source costs plus non-overlapping additions. All amounts in USD millions.</a:t>
            </a:r>
          </a:p>
        </p:txBody>
      </p:sp>
      <p:sp>
        <p:nvSpPr>
          <p:cNvPr id="5" name="Source: Chapter 30, Tables 30-1, 30-9, 30-11, 30-14 and 30-17. Totals use unrounded model "/>
          <p:cNvSpPr txBox="1"/>
          <p:nvPr/>
        </p:nvSpPr>
        <p:spPr>
          <a:xfrm>
            <a:off x="594360" y="6537960"/>
            <a:ext cx="10561320" cy="201168"/>
          </a:xfrm>
          <a:prstGeom prst="rect">
            <a:avLst/>
          </a:prstGeom>
          <a:noFill/>
        </p:spPr>
        <p:txBody>
          <a:bodyPr wrap="square" lIns="0" tIns="0" rIns="0" bIns="0"/>
          <a:lstStyle/>
          <a:p>
            <a:pPr algn="l">
              <a:spcAft>
                <a:spcPts val="0"/>
              </a:spcAft>
            </a:pPr>
            <a:r>
              <a:rPr lang="en-US" sz="1130" b="0">
                <a:solidFill>
                  <a:srgbClr val="48606B"/>
                </a:solidFill>
                <a:latin typeface="Calibri"/>
              </a:rPr>
              <a:t>Source: Chapter 30, Tables 30-1, 30-9, 30-11, 30-14 and 30-17. Totals use unrounded model inputs.</a:t>
            </a:r>
          </a:p>
        </p:txBody>
      </p:sp>
      <p:graphicFrame>
        <p:nvGraphicFramePr>
          <p:cNvPr id="7" name="Editable financial table" descr="Editable financial comparison. Sources, definitions and original qualifications are retained in the speaker notes."/>
          <p:cNvGraphicFramePr/>
          <p:nvPr>
            <p:extLst>
              <p:ext uri="{D42A27DB-BD31-4B8C-83A1-F6EECF244321}">
                <p14:modId xmlns:p14="http://schemas.microsoft.com/office/powerpoint/2010/main" val="3038108379"/>
              </p:ext>
            </p:extLst>
          </p:nvPr>
        </p:nvGraphicFramePr>
        <p:xfrm>
          <a:off x="594360" y="1920240"/>
          <a:ext cx="10972800" cy="3032760"/>
        </p:xfrm>
        <a:graphic>
          <a:graphicData uri="http://schemas.openxmlformats.org/drawingml/2006/table">
            <a:tbl>
              <a:tblPr firstRow="1" bandRow="1"/>
              <a:tblGrid>
                <a:gridCol w="2103120">
                  <a:extLst>
                    <a:ext uri="{9D8B030D-6E8A-4147-A177-3AD203B41FA5}">
                      <a16:colId xmlns:a16="http://schemas.microsoft.com/office/drawing/2014/main" val="20000"/>
                    </a:ext>
                  </a:extLst>
                </a:gridCol>
                <a:gridCol w="1207008">
                  <a:extLst>
                    <a:ext uri="{9D8B030D-6E8A-4147-A177-3AD203B41FA5}">
                      <a16:colId xmlns:a16="http://schemas.microsoft.com/office/drawing/2014/main" val="20001"/>
                    </a:ext>
                  </a:extLst>
                </a:gridCol>
                <a:gridCol w="950976">
                  <a:extLst>
                    <a:ext uri="{9D8B030D-6E8A-4147-A177-3AD203B41FA5}">
                      <a16:colId xmlns:a16="http://schemas.microsoft.com/office/drawing/2014/main" val="20002"/>
                    </a:ext>
                  </a:extLst>
                </a:gridCol>
                <a:gridCol w="1280160">
                  <a:extLst>
                    <a:ext uri="{9D8B030D-6E8A-4147-A177-3AD203B41FA5}">
                      <a16:colId xmlns:a16="http://schemas.microsoft.com/office/drawing/2014/main" val="20003"/>
                    </a:ext>
                  </a:extLst>
                </a:gridCol>
                <a:gridCol w="1490472">
                  <a:extLst>
                    <a:ext uri="{9D8B030D-6E8A-4147-A177-3AD203B41FA5}">
                      <a16:colId xmlns:a16="http://schemas.microsoft.com/office/drawing/2014/main" val="20004"/>
                    </a:ext>
                  </a:extLst>
                </a:gridCol>
                <a:gridCol w="1325880">
                  <a:extLst>
                    <a:ext uri="{9D8B030D-6E8A-4147-A177-3AD203B41FA5}">
                      <a16:colId xmlns:a16="http://schemas.microsoft.com/office/drawing/2014/main" val="20005"/>
                    </a:ext>
                  </a:extLst>
                </a:gridCol>
                <a:gridCol w="1280160">
                  <a:extLst>
                    <a:ext uri="{9D8B030D-6E8A-4147-A177-3AD203B41FA5}">
                      <a16:colId xmlns:a16="http://schemas.microsoft.com/office/drawing/2014/main" val="20006"/>
                    </a:ext>
                  </a:extLst>
                </a:gridCol>
                <a:gridCol w="1335024">
                  <a:extLst>
                    <a:ext uri="{9D8B030D-6E8A-4147-A177-3AD203B41FA5}">
                      <a16:colId xmlns:a16="http://schemas.microsoft.com/office/drawing/2014/main" val="20007"/>
                    </a:ext>
                  </a:extLst>
                </a:gridCol>
              </a:tblGrid>
              <a:tr h="758952">
                <a:tc>
                  <a:txBody>
                    <a:bodyPr/>
                    <a:lstStyle/>
                    <a:p>
                      <a:pPr algn="l">
                        <a:spcAft>
                          <a:spcPts val="0"/>
                        </a:spcAft>
                      </a:pPr>
                      <a:r>
                        <a:rPr lang="en-US" sz="1300" b="1">
                          <a:solidFill>
                            <a:srgbClr val="FFFFFF"/>
                          </a:solidFill>
                          <a:latin typeface="Calibri"/>
                        </a:rPr>
                        <a:t>Option / reference</a:t>
                      </a:r>
                    </a:p>
                  </a:txBody>
                  <a:tcPr marL="82296" marR="73152" marT="22860" marB="22860">
                    <a:solidFill>
                      <a:srgbClr val="22333B"/>
                    </a:solidFill>
                  </a:tcPr>
                </a:tc>
                <a:tc>
                  <a:txBody>
                    <a:bodyPr/>
                    <a:lstStyle/>
                    <a:p>
                      <a:pPr algn="ctr">
                        <a:spcAft>
                          <a:spcPts val="0"/>
                        </a:spcAft>
                      </a:pPr>
                      <a:r>
                        <a:rPr lang="en-US" sz="1300" b="1">
                          <a:solidFill>
                            <a:srgbClr val="FFFFFF"/>
                          </a:solidFill>
                          <a:latin typeface="Calibri"/>
                        </a:rPr>
                        <a:t>Common</a:t>
                      </a:r>
                    </a:p>
                    <a:p>
                      <a:pPr algn="ctr">
                        <a:spcAft>
                          <a:spcPts val="0"/>
                        </a:spcAft>
                      </a:pPr>
                      <a:r>
                        <a:rPr lang="en-US" sz="1300" b="1">
                          <a:solidFill>
                            <a:srgbClr val="FFFFFF"/>
                          </a:solidFill>
                          <a:latin typeface="Calibri"/>
                        </a:rPr>
                        <a:t>source cost</a:t>
                      </a:r>
                    </a:p>
                  </a:txBody>
                  <a:tcPr marL="82296" marR="73152" marT="22860" marB="22860">
                    <a:solidFill>
                      <a:srgbClr val="22333B"/>
                    </a:solidFill>
                  </a:tcPr>
                </a:tc>
                <a:tc>
                  <a:txBody>
                    <a:bodyPr/>
                    <a:lstStyle/>
                    <a:p>
                      <a:pPr algn="ctr">
                        <a:spcAft>
                          <a:spcPts val="0"/>
                        </a:spcAft>
                      </a:pPr>
                      <a:r>
                        <a:rPr lang="en-US" sz="1300" b="1" dirty="0">
                          <a:solidFill>
                            <a:srgbClr val="FFFFFF"/>
                          </a:solidFill>
                          <a:latin typeface="Calibri"/>
                        </a:rPr>
                        <a:t>4-person staffing</a:t>
                      </a:r>
                    </a:p>
                    <a:p>
                      <a:pPr algn="ctr">
                        <a:spcAft>
                          <a:spcPts val="0"/>
                        </a:spcAft>
                      </a:pPr>
                      <a:r>
                        <a:rPr lang="en-US" sz="1300" b="1" dirty="0">
                          <a:solidFill>
                            <a:srgbClr val="FFFFFF"/>
                          </a:solidFill>
                          <a:latin typeface="Calibri"/>
                        </a:rPr>
                        <a:t>addition</a:t>
                      </a:r>
                    </a:p>
                  </a:txBody>
                  <a:tcPr marL="82296" marR="73152" marT="22860" marB="22860">
                    <a:solidFill>
                      <a:srgbClr val="22333B"/>
                    </a:solidFill>
                  </a:tcPr>
                </a:tc>
                <a:tc>
                  <a:txBody>
                    <a:bodyPr/>
                    <a:lstStyle/>
                    <a:p>
                      <a:pPr algn="ctr">
                        <a:spcAft>
                          <a:spcPts val="0"/>
                        </a:spcAft>
                      </a:pPr>
                      <a:r>
                        <a:rPr lang="en-US" sz="1300" b="1">
                          <a:solidFill>
                            <a:srgbClr val="FFFFFF"/>
                          </a:solidFill>
                          <a:latin typeface="Calibri"/>
                        </a:rPr>
                        <a:t>Other operating /</a:t>
                      </a:r>
                    </a:p>
                    <a:p>
                      <a:pPr algn="ctr">
                        <a:spcAft>
                          <a:spcPts val="0"/>
                        </a:spcAft>
                      </a:pPr>
                      <a:r>
                        <a:rPr lang="en-US" sz="1300" b="1">
                          <a:solidFill>
                            <a:srgbClr val="FFFFFF"/>
                          </a:solidFill>
                          <a:latin typeface="Calibri"/>
                        </a:rPr>
                        <a:t>capital costs</a:t>
                      </a:r>
                    </a:p>
                  </a:txBody>
                  <a:tcPr marL="82296" marR="73152" marT="22860" marB="22860">
                    <a:solidFill>
                      <a:srgbClr val="22333B"/>
                    </a:solidFill>
                  </a:tcPr>
                </a:tc>
                <a:tc>
                  <a:txBody>
                    <a:bodyPr/>
                    <a:lstStyle/>
                    <a:p>
                      <a:pPr algn="ctr">
                        <a:spcAft>
                          <a:spcPts val="0"/>
                        </a:spcAft>
                      </a:pPr>
                      <a:r>
                        <a:rPr lang="en-US" sz="1300" b="1">
                          <a:solidFill>
                            <a:srgbClr val="FFFFFF"/>
                          </a:solidFill>
                          <a:latin typeface="Calibri"/>
                        </a:rPr>
                        <a:t>Regional support +</a:t>
                      </a:r>
                    </a:p>
                    <a:p>
                      <a:pPr algn="ctr">
                        <a:spcAft>
                          <a:spcPts val="0"/>
                        </a:spcAft>
                      </a:pPr>
                      <a:r>
                        <a:rPr lang="en-US" sz="1300" b="1">
                          <a:solidFill>
                            <a:srgbClr val="FFFFFF"/>
                          </a:solidFill>
                          <a:latin typeface="Calibri"/>
                        </a:rPr>
                        <a:t>other increases [2]</a:t>
                      </a:r>
                    </a:p>
                  </a:txBody>
                  <a:tcPr marL="82296" marR="73152" marT="22860" marB="22860">
                    <a:solidFill>
                      <a:srgbClr val="22333B"/>
                    </a:solidFill>
                  </a:tcPr>
                </a:tc>
                <a:tc>
                  <a:txBody>
                    <a:bodyPr/>
                    <a:lstStyle/>
                    <a:p>
                      <a:pPr algn="ctr">
                        <a:spcAft>
                          <a:spcPts val="0"/>
                        </a:spcAft>
                      </a:pPr>
                      <a:r>
                        <a:rPr lang="en-US" sz="1300" b="1">
                          <a:solidFill>
                            <a:srgbClr val="FFFFFF"/>
                          </a:solidFill>
                          <a:latin typeface="Calibri"/>
                        </a:rPr>
                        <a:t>Formation +</a:t>
                      </a:r>
                    </a:p>
                    <a:p>
                      <a:pPr algn="ctr">
                        <a:spcAft>
                          <a:spcPts val="0"/>
                        </a:spcAft>
                      </a:pPr>
                      <a:r>
                        <a:rPr lang="en-US" sz="1300" b="1">
                          <a:solidFill>
                            <a:srgbClr val="FFFFFF"/>
                          </a:solidFill>
                          <a:latin typeface="Calibri"/>
                        </a:rPr>
                        <a:t>opening cash [3]</a:t>
                      </a:r>
                    </a:p>
                  </a:txBody>
                  <a:tcPr marL="82296" marR="73152" marT="22860" marB="22860">
                    <a:solidFill>
                      <a:srgbClr val="22333B"/>
                    </a:solidFill>
                  </a:tcPr>
                </a:tc>
                <a:tc>
                  <a:txBody>
                    <a:bodyPr/>
                    <a:lstStyle/>
                    <a:p>
                      <a:pPr algn="ctr">
                        <a:spcAft>
                          <a:spcPts val="0"/>
                        </a:spcAft>
                      </a:pPr>
                      <a:r>
                        <a:rPr lang="en-US" sz="1300" b="1">
                          <a:solidFill>
                            <a:srgbClr val="FFFFFF"/>
                          </a:solidFill>
                          <a:latin typeface="Calibri"/>
                        </a:rPr>
                        <a:t>Total forecast</a:t>
                      </a:r>
                    </a:p>
                    <a:p>
                      <a:pPr algn="ctr">
                        <a:spcAft>
                          <a:spcPts val="0"/>
                        </a:spcAft>
                      </a:pPr>
                      <a:r>
                        <a:rPr lang="en-US" sz="1300" b="1">
                          <a:solidFill>
                            <a:srgbClr val="FFFFFF"/>
                          </a:solidFill>
                          <a:latin typeface="Calibri"/>
                        </a:rPr>
                        <a:t>cash uses</a:t>
                      </a:r>
                    </a:p>
                  </a:txBody>
                  <a:tcPr marL="82296" marR="73152" marT="22860" marB="22860">
                    <a:solidFill>
                      <a:srgbClr val="22333B"/>
                    </a:solidFill>
                  </a:tcPr>
                </a:tc>
                <a:tc>
                  <a:txBody>
                    <a:bodyPr/>
                    <a:lstStyle/>
                    <a:p>
                      <a:pPr algn="ctr">
                        <a:spcAft>
                          <a:spcPts val="0"/>
                        </a:spcAft>
                      </a:pPr>
                      <a:r>
                        <a:rPr lang="en-US" sz="1300" b="1">
                          <a:solidFill>
                            <a:srgbClr val="FFFFFF"/>
                          </a:solidFill>
                          <a:latin typeface="Calibri"/>
                        </a:rPr>
                        <a:t>Additional</a:t>
                      </a:r>
                    </a:p>
                    <a:p>
                      <a:pPr algn="ctr">
                        <a:spcAft>
                          <a:spcPts val="0"/>
                        </a:spcAft>
                      </a:pPr>
                      <a:r>
                        <a:rPr lang="en-US" sz="1300" b="1">
                          <a:solidFill>
                            <a:srgbClr val="FFFFFF"/>
                          </a:solidFill>
                          <a:latin typeface="Calibri"/>
                        </a:rPr>
                        <a:t>lawful support</a:t>
                      </a:r>
                    </a:p>
                  </a:txBody>
                  <a:tcPr marL="82296" marR="73152" marT="22860" marB="22860">
                    <a:solidFill>
                      <a:srgbClr val="22333B"/>
                    </a:solidFill>
                  </a:tcPr>
                </a:tc>
                <a:extLst>
                  <a:ext uri="{0D108BD9-81ED-4DB2-BD59-A6C34878D82A}">
                    <a16:rowId xmlns:a16="http://schemas.microsoft.com/office/drawing/2014/main" val="10000"/>
                  </a:ext>
                </a:extLst>
              </a:tr>
              <a:tr h="539496">
                <a:tc>
                  <a:txBody>
                    <a:bodyPr/>
                    <a:lstStyle/>
                    <a:p>
                      <a:pPr algn="l">
                        <a:spcAft>
                          <a:spcPts val="0"/>
                        </a:spcAft>
                      </a:pPr>
                      <a:r>
                        <a:rPr lang="en-US" sz="1400" b="1">
                          <a:solidFill>
                            <a:srgbClr val="22333B"/>
                          </a:solidFill>
                          <a:latin typeface="Calibri"/>
                        </a:rPr>
                        <a:t>Baseline (Current Staffing/Service Level)</a:t>
                      </a:r>
                    </a:p>
                  </a:txBody>
                  <a:tcPr marL="82296" marR="73152" marT="22860" marB="22860">
                    <a:solidFill>
                      <a:srgbClr val="EDF2F4"/>
                    </a:solidFill>
                  </a:tcPr>
                </a:tc>
                <a:tc>
                  <a:txBody>
                    <a:bodyPr/>
                    <a:lstStyle/>
                    <a:p>
                      <a:pPr algn="ctr">
                        <a:spcAft>
                          <a:spcPts val="0"/>
                        </a:spcAft>
                      </a:pPr>
                      <a:r>
                        <a:rPr lang="en-US" sz="1400" b="0">
                          <a:solidFill>
                            <a:srgbClr val="22333B"/>
                          </a:solidFill>
                          <a:latin typeface="Calibri"/>
                        </a:rPr>
                        <a:t>$1,127.9</a:t>
                      </a:r>
                    </a:p>
                  </a:txBody>
                  <a:tcPr marL="82296" marR="73152" marT="22860" marB="22860">
                    <a:solidFill>
                      <a:srgbClr val="EDF2F4"/>
                    </a:solidFill>
                  </a:tcPr>
                </a:tc>
                <a:tc>
                  <a:txBody>
                    <a:bodyPr/>
                    <a:lstStyle/>
                    <a:p>
                      <a:pPr algn="ctr">
                        <a:spcAft>
                          <a:spcPts val="0"/>
                        </a:spcAft>
                      </a:pPr>
                      <a:r>
                        <a:rPr lang="en-US" sz="1400" b="0">
                          <a:solidFill>
                            <a:srgbClr val="22333B"/>
                          </a:solidFill>
                          <a:latin typeface="Calibri"/>
                        </a:rPr>
                        <a:t>—</a:t>
                      </a:r>
                    </a:p>
                  </a:txBody>
                  <a:tcPr marL="82296" marR="73152" marT="22860" marB="22860">
                    <a:solidFill>
                      <a:srgbClr val="EDF2F4"/>
                    </a:solidFill>
                  </a:tcPr>
                </a:tc>
                <a:tc>
                  <a:txBody>
                    <a:bodyPr/>
                    <a:lstStyle/>
                    <a:p>
                      <a:pPr algn="ctr">
                        <a:spcAft>
                          <a:spcPts val="0"/>
                        </a:spcAft>
                      </a:pPr>
                      <a:r>
                        <a:rPr lang="en-US" sz="1400" b="0">
                          <a:solidFill>
                            <a:srgbClr val="22333B"/>
                          </a:solidFill>
                          <a:latin typeface="Calibri"/>
                        </a:rPr>
                        <a:t>—</a:t>
                      </a:r>
                    </a:p>
                  </a:txBody>
                  <a:tcPr marL="82296" marR="73152" marT="22860" marB="22860">
                    <a:solidFill>
                      <a:srgbClr val="EDF2F4"/>
                    </a:solidFill>
                  </a:tcPr>
                </a:tc>
                <a:tc>
                  <a:txBody>
                    <a:bodyPr/>
                    <a:lstStyle/>
                    <a:p>
                      <a:pPr algn="ctr">
                        <a:spcAft>
                          <a:spcPts val="0"/>
                        </a:spcAft>
                      </a:pPr>
                      <a:r>
                        <a:rPr lang="en-US" sz="1400" b="0">
                          <a:solidFill>
                            <a:srgbClr val="22333B"/>
                          </a:solidFill>
                          <a:latin typeface="Calibri"/>
                        </a:rPr>
                        <a:t>—</a:t>
                      </a:r>
                    </a:p>
                  </a:txBody>
                  <a:tcPr marL="82296" marR="73152" marT="22860" marB="22860">
                    <a:solidFill>
                      <a:srgbClr val="EDF2F4"/>
                    </a:solidFill>
                  </a:tcPr>
                </a:tc>
                <a:tc>
                  <a:txBody>
                    <a:bodyPr/>
                    <a:lstStyle/>
                    <a:p>
                      <a:pPr algn="ctr">
                        <a:spcAft>
                          <a:spcPts val="0"/>
                        </a:spcAft>
                      </a:pPr>
                      <a:r>
                        <a:rPr lang="en-US" sz="1400" b="0">
                          <a:solidFill>
                            <a:srgbClr val="22333B"/>
                          </a:solidFill>
                          <a:latin typeface="Calibri"/>
                        </a:rPr>
                        <a:t>—</a:t>
                      </a:r>
                    </a:p>
                  </a:txBody>
                  <a:tcPr marL="82296" marR="73152" marT="22860" marB="22860">
                    <a:solidFill>
                      <a:srgbClr val="EDF2F4"/>
                    </a:solidFill>
                  </a:tcPr>
                </a:tc>
                <a:tc>
                  <a:txBody>
                    <a:bodyPr/>
                    <a:lstStyle/>
                    <a:p>
                      <a:pPr algn="ctr">
                        <a:spcAft>
                          <a:spcPts val="0"/>
                        </a:spcAft>
                      </a:pPr>
                      <a:r>
                        <a:rPr lang="en-US" sz="1400" b="0">
                          <a:solidFill>
                            <a:srgbClr val="22333B"/>
                          </a:solidFill>
                          <a:latin typeface="Calibri"/>
                        </a:rPr>
                        <a:t>$1,127.9</a:t>
                      </a:r>
                    </a:p>
                  </a:txBody>
                  <a:tcPr marL="82296" marR="73152" marT="22860" marB="22860">
                    <a:solidFill>
                      <a:srgbClr val="EDF2F4"/>
                    </a:solidFill>
                  </a:tcPr>
                </a:tc>
                <a:tc>
                  <a:txBody>
                    <a:bodyPr/>
                    <a:lstStyle/>
                    <a:p>
                      <a:pPr algn="ctr">
                        <a:spcAft>
                          <a:spcPts val="0"/>
                        </a:spcAft>
                      </a:pPr>
                      <a:r>
                        <a:rPr lang="en-US" sz="1400" b="0">
                          <a:solidFill>
                            <a:srgbClr val="22333B"/>
                          </a:solidFill>
                          <a:latin typeface="Calibri"/>
                        </a:rPr>
                        <a:t>$0.0</a:t>
                      </a:r>
                    </a:p>
                  </a:txBody>
                  <a:tcPr marL="82296" marR="73152" marT="22860" marB="22860">
                    <a:solidFill>
                      <a:srgbClr val="EDF2F4"/>
                    </a:solidFill>
                  </a:tcPr>
                </a:tc>
                <a:extLst>
                  <a:ext uri="{0D108BD9-81ED-4DB2-BD59-A6C34878D82A}">
                    <a16:rowId xmlns:a16="http://schemas.microsoft.com/office/drawing/2014/main" val="10001"/>
                  </a:ext>
                </a:extLst>
              </a:tr>
              <a:tr h="420624">
                <a:tc>
                  <a:txBody>
                    <a:bodyPr/>
                    <a:lstStyle/>
                    <a:p>
                      <a:pPr algn="l">
                        <a:spcAft>
                          <a:spcPts val="0"/>
                        </a:spcAft>
                      </a:pPr>
                      <a:r>
                        <a:rPr lang="en-US" sz="1400" b="1">
                          <a:solidFill>
                            <a:srgbClr val="22333B"/>
                          </a:solidFill>
                          <a:latin typeface="Calibri"/>
                        </a:rPr>
                        <a:t>Baseline</a:t>
                      </a:r>
                    </a:p>
                    <a:p>
                      <a:pPr algn="l">
                        <a:spcAft>
                          <a:spcPts val="0"/>
                        </a:spcAft>
                      </a:pPr>
                      <a:r>
                        <a:rPr lang="en-US" sz="1400" b="1">
                          <a:solidFill>
                            <a:srgbClr val="22333B"/>
                          </a:solidFill>
                          <a:latin typeface="Calibri"/>
                        </a:rPr>
                        <a:t>(fully modeled)</a:t>
                      </a:r>
                    </a:p>
                  </a:txBody>
                  <a:tcPr marL="82296" marR="73152" marT="22860" marB="22860">
                    <a:solidFill>
                      <a:srgbClr val="FFFFFF"/>
                    </a:solidFill>
                  </a:tcPr>
                </a:tc>
                <a:tc>
                  <a:txBody>
                    <a:bodyPr/>
                    <a:lstStyle/>
                    <a:p>
                      <a:pPr algn="ctr">
                        <a:spcAft>
                          <a:spcPts val="0"/>
                        </a:spcAft>
                      </a:pPr>
                      <a:r>
                        <a:rPr lang="en-US" sz="1400" b="0">
                          <a:solidFill>
                            <a:srgbClr val="22333B"/>
                          </a:solidFill>
                          <a:latin typeface="Calibri"/>
                        </a:rPr>
                        <a:t>$1,127.9</a:t>
                      </a:r>
                    </a:p>
                  </a:txBody>
                  <a:tcPr marL="82296" marR="73152" marT="22860" marB="22860">
                    <a:solidFill>
                      <a:srgbClr val="FFFFFF"/>
                    </a:solidFill>
                  </a:tcPr>
                </a:tc>
                <a:tc>
                  <a:txBody>
                    <a:bodyPr/>
                    <a:lstStyle/>
                    <a:p>
                      <a:pPr algn="ctr">
                        <a:spcAft>
                          <a:spcPts val="0"/>
                        </a:spcAft>
                      </a:pPr>
                      <a:r>
                        <a:rPr lang="en-US" sz="1400" b="0">
                          <a:solidFill>
                            <a:srgbClr val="22333B"/>
                          </a:solidFill>
                          <a:latin typeface="Calibri"/>
                        </a:rPr>
                        <a:t>$26.9</a:t>
                      </a:r>
                    </a:p>
                  </a:txBody>
                  <a:tcPr marL="82296" marR="73152" marT="22860" marB="22860">
                    <a:solidFill>
                      <a:srgbClr val="FFFFFF"/>
                    </a:solidFill>
                  </a:tcPr>
                </a:tc>
                <a:tc>
                  <a:txBody>
                    <a:bodyPr/>
                    <a:lstStyle/>
                    <a:p>
                      <a:pPr algn="ctr">
                        <a:spcAft>
                          <a:spcPts val="0"/>
                        </a:spcAft>
                      </a:pPr>
                      <a:r>
                        <a:rPr lang="en-US" sz="1400" b="0">
                          <a:solidFill>
                            <a:srgbClr val="22333B"/>
                          </a:solidFill>
                          <a:latin typeface="Calibri"/>
                        </a:rPr>
                        <a:t>$82.1</a:t>
                      </a:r>
                    </a:p>
                  </a:txBody>
                  <a:tcPr marL="82296" marR="73152" marT="22860" marB="22860">
                    <a:solidFill>
                      <a:srgbClr val="FFFFFF"/>
                    </a:solidFill>
                  </a:tcPr>
                </a:tc>
                <a:tc>
                  <a:txBody>
                    <a:bodyPr/>
                    <a:lstStyle/>
                    <a:p>
                      <a:pPr algn="ctr">
                        <a:spcAft>
                          <a:spcPts val="0"/>
                        </a:spcAft>
                      </a:pPr>
                      <a:r>
                        <a:rPr lang="en-US" sz="1400" b="0">
                          <a:solidFill>
                            <a:srgbClr val="22333B"/>
                          </a:solidFill>
                          <a:latin typeface="Calibri"/>
                        </a:rPr>
                        <a:t>—</a:t>
                      </a:r>
                    </a:p>
                  </a:txBody>
                  <a:tcPr marL="82296" marR="73152" marT="22860" marB="22860">
                    <a:solidFill>
                      <a:srgbClr val="FFFFFF"/>
                    </a:solidFill>
                  </a:tcPr>
                </a:tc>
                <a:tc>
                  <a:txBody>
                    <a:bodyPr/>
                    <a:lstStyle/>
                    <a:p>
                      <a:pPr algn="ctr">
                        <a:spcAft>
                          <a:spcPts val="0"/>
                        </a:spcAft>
                      </a:pPr>
                      <a:r>
                        <a:rPr lang="en-US" sz="1400" b="0">
                          <a:solidFill>
                            <a:srgbClr val="22333B"/>
                          </a:solidFill>
                          <a:latin typeface="Calibri"/>
                        </a:rPr>
                        <a:t>—</a:t>
                      </a:r>
                    </a:p>
                  </a:txBody>
                  <a:tcPr marL="82296" marR="73152" marT="22860" marB="22860">
                    <a:solidFill>
                      <a:srgbClr val="FFFFFF"/>
                    </a:solidFill>
                  </a:tcPr>
                </a:tc>
                <a:tc>
                  <a:txBody>
                    <a:bodyPr/>
                    <a:lstStyle/>
                    <a:p>
                      <a:pPr algn="ctr">
                        <a:spcAft>
                          <a:spcPts val="0"/>
                        </a:spcAft>
                      </a:pPr>
                      <a:r>
                        <a:rPr lang="en-US" sz="1400" b="0">
                          <a:solidFill>
                            <a:srgbClr val="22333B"/>
                          </a:solidFill>
                          <a:latin typeface="Calibri"/>
                        </a:rPr>
                        <a:t>$1,236.9</a:t>
                      </a:r>
                    </a:p>
                  </a:txBody>
                  <a:tcPr marL="82296" marR="73152" marT="22860" marB="22860">
                    <a:solidFill>
                      <a:srgbClr val="FFFFFF"/>
                    </a:solidFill>
                  </a:tcPr>
                </a:tc>
                <a:tc>
                  <a:txBody>
                    <a:bodyPr/>
                    <a:lstStyle/>
                    <a:p>
                      <a:pPr algn="ctr">
                        <a:spcAft>
                          <a:spcPts val="0"/>
                        </a:spcAft>
                      </a:pPr>
                      <a:r>
                        <a:rPr lang="en-US" sz="1400" b="0">
                          <a:solidFill>
                            <a:srgbClr val="22333B"/>
                          </a:solidFill>
                          <a:latin typeface="Calibri"/>
                        </a:rPr>
                        <a:t>$285.9</a:t>
                      </a:r>
                    </a:p>
                  </a:txBody>
                  <a:tcPr marL="82296" marR="73152" marT="22860" marB="22860">
                    <a:solidFill>
                      <a:srgbClr val="FFFFFF"/>
                    </a:solidFill>
                  </a:tcPr>
                </a:tc>
                <a:extLst>
                  <a:ext uri="{0D108BD9-81ED-4DB2-BD59-A6C34878D82A}">
                    <a16:rowId xmlns:a16="http://schemas.microsoft.com/office/drawing/2014/main" val="10002"/>
                  </a:ext>
                </a:extLst>
              </a:tr>
              <a:tr h="420624">
                <a:tc>
                  <a:txBody>
                    <a:bodyPr/>
                    <a:lstStyle/>
                    <a:p>
                      <a:pPr algn="l">
                        <a:spcAft>
                          <a:spcPts val="0"/>
                        </a:spcAft>
                      </a:pPr>
                      <a:r>
                        <a:rPr lang="en-US" sz="1400" b="1">
                          <a:solidFill>
                            <a:srgbClr val="22333B"/>
                          </a:solidFill>
                          <a:latin typeface="Calibri"/>
                        </a:rPr>
                        <a:t>Regional Alignment</a:t>
                      </a:r>
                    </a:p>
                  </a:txBody>
                  <a:tcPr marL="82296" marR="73152" marT="22860" marB="22860">
                    <a:solidFill>
                      <a:srgbClr val="EDF2F4"/>
                    </a:solidFill>
                  </a:tcPr>
                </a:tc>
                <a:tc>
                  <a:txBody>
                    <a:bodyPr/>
                    <a:lstStyle/>
                    <a:p>
                      <a:pPr algn="ctr">
                        <a:spcAft>
                          <a:spcPts val="0"/>
                        </a:spcAft>
                      </a:pPr>
                      <a:r>
                        <a:rPr lang="en-US" sz="1400" b="0">
                          <a:solidFill>
                            <a:srgbClr val="22333B"/>
                          </a:solidFill>
                          <a:latin typeface="Calibri"/>
                        </a:rPr>
                        <a:t>$1,127.9</a:t>
                      </a:r>
                    </a:p>
                  </a:txBody>
                  <a:tcPr marL="82296" marR="73152" marT="22860" marB="22860">
                    <a:solidFill>
                      <a:srgbClr val="EDF2F4"/>
                    </a:solidFill>
                  </a:tcPr>
                </a:tc>
                <a:tc>
                  <a:txBody>
                    <a:bodyPr/>
                    <a:lstStyle/>
                    <a:p>
                      <a:pPr algn="ctr">
                        <a:spcAft>
                          <a:spcPts val="0"/>
                        </a:spcAft>
                      </a:pPr>
                      <a:r>
                        <a:rPr lang="en-US" sz="1400" b="0">
                          <a:solidFill>
                            <a:srgbClr val="22333B"/>
                          </a:solidFill>
                          <a:latin typeface="Calibri"/>
                        </a:rPr>
                        <a:t>$26.9</a:t>
                      </a:r>
                    </a:p>
                  </a:txBody>
                  <a:tcPr marL="82296" marR="73152" marT="22860" marB="22860">
                    <a:solidFill>
                      <a:srgbClr val="EDF2F4"/>
                    </a:solidFill>
                  </a:tcPr>
                </a:tc>
                <a:tc>
                  <a:txBody>
                    <a:bodyPr/>
                    <a:lstStyle/>
                    <a:p>
                      <a:pPr algn="ctr">
                        <a:spcAft>
                          <a:spcPts val="0"/>
                        </a:spcAft>
                      </a:pPr>
                      <a:r>
                        <a:rPr lang="en-US" sz="1400" b="0">
                          <a:solidFill>
                            <a:srgbClr val="22333B"/>
                          </a:solidFill>
                          <a:latin typeface="Calibri"/>
                        </a:rPr>
                        <a:t>$82.1</a:t>
                      </a:r>
                    </a:p>
                  </a:txBody>
                  <a:tcPr marL="82296" marR="73152" marT="22860" marB="22860">
                    <a:solidFill>
                      <a:srgbClr val="EDF2F4"/>
                    </a:solidFill>
                  </a:tcPr>
                </a:tc>
                <a:tc>
                  <a:txBody>
                    <a:bodyPr/>
                    <a:lstStyle/>
                    <a:p>
                      <a:pPr algn="ctr">
                        <a:spcAft>
                          <a:spcPts val="0"/>
                        </a:spcAft>
                      </a:pPr>
                      <a:r>
                        <a:rPr lang="en-US" sz="1400" b="0">
                          <a:solidFill>
                            <a:srgbClr val="22333B"/>
                          </a:solidFill>
                          <a:latin typeface="Calibri"/>
                        </a:rPr>
                        <a:t>—</a:t>
                      </a:r>
                    </a:p>
                  </a:txBody>
                  <a:tcPr marL="82296" marR="73152" marT="22860" marB="22860">
                    <a:solidFill>
                      <a:srgbClr val="EDF2F4"/>
                    </a:solidFill>
                  </a:tcPr>
                </a:tc>
                <a:tc>
                  <a:txBody>
                    <a:bodyPr/>
                    <a:lstStyle/>
                    <a:p>
                      <a:pPr algn="ctr">
                        <a:spcAft>
                          <a:spcPts val="0"/>
                        </a:spcAft>
                      </a:pPr>
                      <a:r>
                        <a:rPr lang="en-US" sz="1400" b="0">
                          <a:solidFill>
                            <a:srgbClr val="22333B"/>
                          </a:solidFill>
                          <a:latin typeface="Calibri"/>
                        </a:rPr>
                        <a:t>—</a:t>
                      </a:r>
                    </a:p>
                  </a:txBody>
                  <a:tcPr marL="82296" marR="73152" marT="22860" marB="22860">
                    <a:solidFill>
                      <a:srgbClr val="EDF2F4"/>
                    </a:solidFill>
                  </a:tcPr>
                </a:tc>
                <a:tc>
                  <a:txBody>
                    <a:bodyPr/>
                    <a:lstStyle/>
                    <a:p>
                      <a:pPr algn="ctr">
                        <a:spcAft>
                          <a:spcPts val="0"/>
                        </a:spcAft>
                      </a:pPr>
                      <a:r>
                        <a:rPr lang="en-US" sz="1400" b="0">
                          <a:solidFill>
                            <a:srgbClr val="22333B"/>
                          </a:solidFill>
                          <a:latin typeface="Calibri"/>
                        </a:rPr>
                        <a:t>$1,236.9</a:t>
                      </a:r>
                    </a:p>
                  </a:txBody>
                  <a:tcPr marL="82296" marR="73152" marT="22860" marB="22860">
                    <a:solidFill>
                      <a:srgbClr val="EDF2F4"/>
                    </a:solidFill>
                  </a:tcPr>
                </a:tc>
                <a:tc>
                  <a:txBody>
                    <a:bodyPr/>
                    <a:lstStyle/>
                    <a:p>
                      <a:pPr algn="ctr">
                        <a:spcAft>
                          <a:spcPts val="0"/>
                        </a:spcAft>
                      </a:pPr>
                      <a:r>
                        <a:rPr lang="en-US" sz="1400" b="0">
                          <a:solidFill>
                            <a:srgbClr val="22333B"/>
                          </a:solidFill>
                          <a:latin typeface="Calibri"/>
                        </a:rPr>
                        <a:t>$285.9</a:t>
                      </a:r>
                    </a:p>
                  </a:txBody>
                  <a:tcPr marL="82296" marR="73152" marT="22860" marB="22860">
                    <a:solidFill>
                      <a:srgbClr val="EDF2F4"/>
                    </a:solidFill>
                  </a:tcPr>
                </a:tc>
                <a:extLst>
                  <a:ext uri="{0D108BD9-81ED-4DB2-BD59-A6C34878D82A}">
                    <a16:rowId xmlns:a16="http://schemas.microsoft.com/office/drawing/2014/main" val="10003"/>
                  </a:ext>
                </a:extLst>
              </a:tr>
              <a:tr h="420624">
                <a:tc>
                  <a:txBody>
                    <a:bodyPr/>
                    <a:lstStyle/>
                    <a:p>
                      <a:pPr algn="l">
                        <a:spcAft>
                          <a:spcPts val="0"/>
                        </a:spcAft>
                      </a:pPr>
                      <a:r>
                        <a:rPr lang="en-US" sz="1400" b="1">
                          <a:solidFill>
                            <a:srgbClr val="22333B"/>
                          </a:solidFill>
                          <a:latin typeface="Calibri"/>
                        </a:rPr>
                        <a:t>GID</a:t>
                      </a:r>
                    </a:p>
                  </a:txBody>
                  <a:tcPr marL="82296" marR="73152" marT="22860" marB="22860">
                    <a:solidFill>
                      <a:srgbClr val="FFFFFF"/>
                    </a:solidFill>
                  </a:tcPr>
                </a:tc>
                <a:tc>
                  <a:txBody>
                    <a:bodyPr/>
                    <a:lstStyle/>
                    <a:p>
                      <a:pPr algn="ctr">
                        <a:spcAft>
                          <a:spcPts val="0"/>
                        </a:spcAft>
                      </a:pPr>
                      <a:r>
                        <a:rPr lang="en-US" sz="1400" b="0">
                          <a:solidFill>
                            <a:srgbClr val="22333B"/>
                          </a:solidFill>
                          <a:latin typeface="Calibri"/>
                        </a:rPr>
                        <a:t>$1,127.9</a:t>
                      </a:r>
                    </a:p>
                  </a:txBody>
                  <a:tcPr marL="82296" marR="73152" marT="22860" marB="22860">
                    <a:solidFill>
                      <a:srgbClr val="FFFFFF"/>
                    </a:solidFill>
                  </a:tcPr>
                </a:tc>
                <a:tc>
                  <a:txBody>
                    <a:bodyPr/>
                    <a:lstStyle/>
                    <a:p>
                      <a:pPr algn="ctr">
                        <a:spcAft>
                          <a:spcPts val="0"/>
                        </a:spcAft>
                      </a:pPr>
                      <a:r>
                        <a:rPr lang="en-US" sz="1400" b="0">
                          <a:solidFill>
                            <a:srgbClr val="22333B"/>
                          </a:solidFill>
                          <a:latin typeface="Calibri"/>
                        </a:rPr>
                        <a:t>$26.9</a:t>
                      </a:r>
                    </a:p>
                  </a:txBody>
                  <a:tcPr marL="82296" marR="73152" marT="22860" marB="22860">
                    <a:solidFill>
                      <a:srgbClr val="FFFFFF"/>
                    </a:solidFill>
                  </a:tcPr>
                </a:tc>
                <a:tc>
                  <a:txBody>
                    <a:bodyPr/>
                    <a:lstStyle/>
                    <a:p>
                      <a:pPr algn="ctr">
                        <a:spcAft>
                          <a:spcPts val="0"/>
                        </a:spcAft>
                      </a:pPr>
                      <a:r>
                        <a:rPr lang="en-US" sz="1400" b="0">
                          <a:solidFill>
                            <a:srgbClr val="22333B"/>
                          </a:solidFill>
                          <a:latin typeface="Calibri"/>
                        </a:rPr>
                        <a:t>$82.1</a:t>
                      </a:r>
                    </a:p>
                  </a:txBody>
                  <a:tcPr marL="82296" marR="73152" marT="22860" marB="22860">
                    <a:solidFill>
                      <a:srgbClr val="FFFFFF"/>
                    </a:solidFill>
                  </a:tcPr>
                </a:tc>
                <a:tc>
                  <a:txBody>
                    <a:bodyPr/>
                    <a:lstStyle/>
                    <a:p>
                      <a:pPr algn="ctr">
                        <a:spcAft>
                          <a:spcPts val="0"/>
                        </a:spcAft>
                      </a:pPr>
                      <a:r>
                        <a:rPr lang="en-US" sz="1400" b="0">
                          <a:solidFill>
                            <a:srgbClr val="22333B"/>
                          </a:solidFill>
                          <a:latin typeface="Calibri"/>
                        </a:rPr>
                        <a:t>$96.3</a:t>
                      </a:r>
                    </a:p>
                  </a:txBody>
                  <a:tcPr marL="82296" marR="73152" marT="22860" marB="22860">
                    <a:solidFill>
                      <a:srgbClr val="FFFFFF"/>
                    </a:solidFill>
                  </a:tcPr>
                </a:tc>
                <a:tc>
                  <a:txBody>
                    <a:bodyPr/>
                    <a:lstStyle/>
                    <a:p>
                      <a:pPr algn="ctr">
                        <a:spcAft>
                          <a:spcPts val="0"/>
                        </a:spcAft>
                      </a:pPr>
                      <a:r>
                        <a:rPr lang="en-US" sz="1400" b="0">
                          <a:solidFill>
                            <a:srgbClr val="22333B"/>
                          </a:solidFill>
                          <a:latin typeface="Calibri"/>
                        </a:rPr>
                        <a:t>$55.0</a:t>
                      </a:r>
                    </a:p>
                  </a:txBody>
                  <a:tcPr marL="82296" marR="73152" marT="22860" marB="22860">
                    <a:solidFill>
                      <a:srgbClr val="FFFFFF"/>
                    </a:solidFill>
                  </a:tcPr>
                </a:tc>
                <a:tc>
                  <a:txBody>
                    <a:bodyPr/>
                    <a:lstStyle/>
                    <a:p>
                      <a:pPr algn="ctr">
                        <a:spcAft>
                          <a:spcPts val="0"/>
                        </a:spcAft>
                      </a:pPr>
                      <a:r>
                        <a:rPr lang="en-US" sz="1400" b="0">
                          <a:solidFill>
                            <a:srgbClr val="22333B"/>
                          </a:solidFill>
                          <a:latin typeface="Calibri"/>
                        </a:rPr>
                        <a:t>$1,388.2</a:t>
                      </a:r>
                    </a:p>
                  </a:txBody>
                  <a:tcPr marL="82296" marR="73152" marT="22860" marB="22860">
                    <a:solidFill>
                      <a:srgbClr val="FFFFFF"/>
                    </a:solidFill>
                  </a:tcPr>
                </a:tc>
                <a:tc>
                  <a:txBody>
                    <a:bodyPr/>
                    <a:lstStyle/>
                    <a:p>
                      <a:pPr algn="ctr">
                        <a:spcAft>
                          <a:spcPts val="0"/>
                        </a:spcAft>
                      </a:pPr>
                      <a:r>
                        <a:rPr lang="en-US" sz="1400" b="0">
                          <a:solidFill>
                            <a:srgbClr val="22333B"/>
                          </a:solidFill>
                          <a:latin typeface="Calibri"/>
                        </a:rPr>
                        <a:t>$437.2</a:t>
                      </a:r>
                    </a:p>
                  </a:txBody>
                  <a:tcPr marL="82296" marR="73152" marT="22860" marB="22860">
                    <a:solidFill>
                      <a:srgbClr val="FFFFFF"/>
                    </a:solidFill>
                  </a:tcPr>
                </a:tc>
                <a:extLst>
                  <a:ext uri="{0D108BD9-81ED-4DB2-BD59-A6C34878D82A}">
                    <a16:rowId xmlns:a16="http://schemas.microsoft.com/office/drawing/2014/main" val="10004"/>
                  </a:ext>
                </a:extLst>
              </a:tr>
              <a:tr h="420624">
                <a:tc>
                  <a:txBody>
                    <a:bodyPr/>
                    <a:lstStyle/>
                    <a:p>
                      <a:pPr algn="l">
                        <a:spcAft>
                          <a:spcPts val="0"/>
                        </a:spcAft>
                      </a:pPr>
                      <a:r>
                        <a:rPr lang="en-US" sz="1400" b="1">
                          <a:solidFill>
                            <a:srgbClr val="22333B"/>
                          </a:solidFill>
                          <a:latin typeface="Calibri"/>
                        </a:rPr>
                        <a:t>Legislated Authority</a:t>
                      </a:r>
                    </a:p>
                  </a:txBody>
                  <a:tcPr marL="82296" marR="73152" marT="22860" marB="22860">
                    <a:solidFill>
                      <a:srgbClr val="E3EBEF"/>
                    </a:solidFill>
                  </a:tcPr>
                </a:tc>
                <a:tc>
                  <a:txBody>
                    <a:bodyPr/>
                    <a:lstStyle/>
                    <a:p>
                      <a:pPr algn="ctr">
                        <a:spcAft>
                          <a:spcPts val="0"/>
                        </a:spcAft>
                      </a:pPr>
                      <a:r>
                        <a:rPr lang="en-US" sz="1400" b="1">
                          <a:solidFill>
                            <a:srgbClr val="22333B"/>
                          </a:solidFill>
                          <a:latin typeface="Calibri"/>
                        </a:rPr>
                        <a:t>$1,127.9</a:t>
                      </a:r>
                    </a:p>
                  </a:txBody>
                  <a:tcPr marL="82296" marR="73152" marT="22860" marB="22860">
                    <a:solidFill>
                      <a:srgbClr val="E3EBEF"/>
                    </a:solidFill>
                  </a:tcPr>
                </a:tc>
                <a:tc>
                  <a:txBody>
                    <a:bodyPr/>
                    <a:lstStyle/>
                    <a:p>
                      <a:pPr algn="ctr">
                        <a:spcAft>
                          <a:spcPts val="0"/>
                        </a:spcAft>
                      </a:pPr>
                      <a:r>
                        <a:rPr lang="en-US" sz="1400" b="1">
                          <a:solidFill>
                            <a:srgbClr val="22333B"/>
                          </a:solidFill>
                          <a:latin typeface="Calibri"/>
                        </a:rPr>
                        <a:t>$26.9</a:t>
                      </a:r>
                    </a:p>
                  </a:txBody>
                  <a:tcPr marL="82296" marR="73152" marT="22860" marB="22860">
                    <a:solidFill>
                      <a:srgbClr val="E3EBEF"/>
                    </a:solidFill>
                  </a:tcPr>
                </a:tc>
                <a:tc>
                  <a:txBody>
                    <a:bodyPr/>
                    <a:lstStyle/>
                    <a:p>
                      <a:pPr algn="ctr">
                        <a:spcAft>
                          <a:spcPts val="0"/>
                        </a:spcAft>
                      </a:pPr>
                      <a:r>
                        <a:rPr lang="en-US" sz="1400" b="1">
                          <a:solidFill>
                            <a:srgbClr val="22333B"/>
                          </a:solidFill>
                          <a:latin typeface="Calibri"/>
                        </a:rPr>
                        <a:t>$82.1</a:t>
                      </a:r>
                    </a:p>
                  </a:txBody>
                  <a:tcPr marL="82296" marR="73152" marT="22860" marB="22860">
                    <a:solidFill>
                      <a:srgbClr val="E3EBEF"/>
                    </a:solidFill>
                  </a:tcPr>
                </a:tc>
                <a:tc>
                  <a:txBody>
                    <a:bodyPr/>
                    <a:lstStyle/>
                    <a:p>
                      <a:pPr algn="ctr">
                        <a:spcAft>
                          <a:spcPts val="0"/>
                        </a:spcAft>
                      </a:pPr>
                      <a:r>
                        <a:rPr lang="en-US" sz="1400" b="1">
                          <a:solidFill>
                            <a:srgbClr val="22333B"/>
                          </a:solidFill>
                          <a:latin typeface="Calibri"/>
                        </a:rPr>
                        <a:t>$98.9</a:t>
                      </a:r>
                    </a:p>
                  </a:txBody>
                  <a:tcPr marL="82296" marR="73152" marT="22860" marB="22860">
                    <a:solidFill>
                      <a:srgbClr val="E3EBEF"/>
                    </a:solidFill>
                  </a:tcPr>
                </a:tc>
                <a:tc>
                  <a:txBody>
                    <a:bodyPr/>
                    <a:lstStyle/>
                    <a:p>
                      <a:pPr algn="ctr">
                        <a:spcAft>
                          <a:spcPts val="0"/>
                        </a:spcAft>
                      </a:pPr>
                      <a:r>
                        <a:rPr lang="en-US" sz="1400" b="1">
                          <a:solidFill>
                            <a:srgbClr val="22333B"/>
                          </a:solidFill>
                          <a:latin typeface="Calibri"/>
                        </a:rPr>
                        <a:t>$60.3</a:t>
                      </a:r>
                    </a:p>
                  </a:txBody>
                  <a:tcPr marL="82296" marR="73152" marT="22860" marB="22860">
                    <a:solidFill>
                      <a:srgbClr val="E3EBEF"/>
                    </a:solidFill>
                  </a:tcPr>
                </a:tc>
                <a:tc>
                  <a:txBody>
                    <a:bodyPr/>
                    <a:lstStyle/>
                    <a:p>
                      <a:pPr algn="ctr">
                        <a:spcAft>
                          <a:spcPts val="0"/>
                        </a:spcAft>
                      </a:pPr>
                      <a:r>
                        <a:rPr lang="en-US" sz="1400" b="1">
                          <a:solidFill>
                            <a:srgbClr val="22333B"/>
                          </a:solidFill>
                          <a:latin typeface="Calibri"/>
                        </a:rPr>
                        <a:t>$1,396.1</a:t>
                      </a:r>
                    </a:p>
                  </a:txBody>
                  <a:tcPr marL="82296" marR="73152" marT="22860" marB="22860">
                    <a:solidFill>
                      <a:srgbClr val="E3EBEF"/>
                    </a:solidFill>
                  </a:tcPr>
                </a:tc>
                <a:tc>
                  <a:txBody>
                    <a:bodyPr/>
                    <a:lstStyle/>
                    <a:p>
                      <a:pPr algn="ctr">
                        <a:spcAft>
                          <a:spcPts val="0"/>
                        </a:spcAft>
                      </a:pPr>
                      <a:r>
                        <a:rPr lang="en-US" sz="1400" b="1" dirty="0">
                          <a:solidFill>
                            <a:srgbClr val="22333B"/>
                          </a:solidFill>
                          <a:latin typeface="Calibri"/>
                        </a:rPr>
                        <a:t>$445.1</a:t>
                      </a:r>
                    </a:p>
                  </a:txBody>
                  <a:tcPr marL="82296" marR="73152" marT="22860" marB="22860">
                    <a:solidFill>
                      <a:srgbClr val="E3EBEF"/>
                    </a:solidFill>
                  </a:tcPr>
                </a:tc>
                <a:extLst>
                  <a:ext uri="{0D108BD9-81ED-4DB2-BD59-A6C34878D82A}">
                    <a16:rowId xmlns:a16="http://schemas.microsoft.com/office/drawing/2014/main" val="10005"/>
                  </a:ext>
                </a:extLst>
              </a:tr>
            </a:tbl>
          </a:graphicData>
        </a:graphic>
      </p:graphicFrame>
      <p:sp>
        <p:nvSpPr>
          <p:cNvPr id="8" name="Additional lawful support = total forecast cash uses − $950.974M assumed continuation supp"/>
          <p:cNvSpPr txBox="1"/>
          <p:nvPr/>
        </p:nvSpPr>
        <p:spPr>
          <a:xfrm>
            <a:off x="594360" y="4992624"/>
            <a:ext cx="10972800" cy="594360"/>
          </a:xfrm>
          <a:prstGeom prst="rect">
            <a:avLst/>
          </a:prstGeom>
          <a:noFill/>
        </p:spPr>
        <p:txBody>
          <a:bodyPr wrap="square" lIns="0" tIns="0" rIns="0" bIns="0"/>
          <a:lstStyle/>
          <a:p>
            <a:pPr algn="l">
              <a:spcAft>
                <a:spcPts val="0"/>
              </a:spcAft>
            </a:pPr>
            <a:r>
              <a:rPr lang="en-US" sz="1800" b="1">
                <a:solidFill>
                  <a:srgbClr val="22333B"/>
                </a:solidFill>
                <a:latin typeface="Calibri"/>
              </a:rPr>
              <a:t>Additional lawful support = total forecast cash uses − $950.974M assumed continuation support − $0 new borrowing</a:t>
            </a:r>
          </a:p>
        </p:txBody>
      </p:sp>
      <p:sp>
        <p:nvSpPr>
          <p:cNvPr id="9" name="Common additions: $109.0M&#10;Staffing $26.9M; OPEB $23.3M; uncertainty $11.3M; capital $47.5M"/>
          <p:cNvSpPr txBox="1"/>
          <p:nvPr/>
        </p:nvSpPr>
        <p:spPr>
          <a:xfrm>
            <a:off x="594360" y="5586984"/>
            <a:ext cx="3474720" cy="850392"/>
          </a:xfrm>
          <a:prstGeom prst="rect">
            <a:avLst/>
          </a:prstGeom>
          <a:noFill/>
        </p:spPr>
        <p:txBody>
          <a:bodyPr wrap="square" lIns="0" tIns="0" rIns="0" bIns="0"/>
          <a:lstStyle/>
          <a:p>
            <a:pPr algn="l">
              <a:spcAft>
                <a:spcPts val="0"/>
              </a:spcAft>
            </a:pPr>
            <a:r>
              <a:rPr lang="en-US" sz="1450" b="0">
                <a:solidFill>
                  <a:srgbClr val="22333B"/>
                </a:solidFill>
                <a:latin typeface="Calibri"/>
              </a:rPr>
              <a:t>Common additions: $109.0M</a:t>
            </a:r>
          </a:p>
          <a:p>
            <a:pPr algn="l">
              <a:spcAft>
                <a:spcPts val="0"/>
              </a:spcAft>
            </a:pPr>
            <a:r>
              <a:rPr lang="en-US" sz="1450" b="0">
                <a:solidFill>
                  <a:srgbClr val="22333B"/>
                </a:solidFill>
                <a:latin typeface="Calibri"/>
              </a:rPr>
              <a:t>Staffing $26.9M; OPEB $23.3M; uncertainty $11.3M; capital $47.5M.</a:t>
            </a:r>
          </a:p>
        </p:txBody>
      </p:sp>
      <p:sp>
        <p:nvSpPr>
          <p:cNvPr id="10" name="Formation cash: GID $55.0M; Authority $60.3M. Includes transition, $1.5M settlement and $3"/>
          <p:cNvSpPr txBox="1"/>
          <p:nvPr/>
        </p:nvSpPr>
        <p:spPr>
          <a:xfrm>
            <a:off x="4389120" y="5586984"/>
            <a:ext cx="3474720" cy="850392"/>
          </a:xfrm>
          <a:prstGeom prst="rect">
            <a:avLst/>
          </a:prstGeom>
          <a:noFill/>
        </p:spPr>
        <p:txBody>
          <a:bodyPr wrap="square" lIns="0" tIns="0" rIns="0" bIns="0"/>
          <a:lstStyle/>
          <a:p>
            <a:pPr algn="l">
              <a:spcAft>
                <a:spcPts val="0"/>
              </a:spcAft>
            </a:pPr>
            <a:r>
              <a:rPr lang="en-US" sz="1450" b="0">
                <a:solidFill>
                  <a:srgbClr val="22333B"/>
                </a:solidFill>
                <a:latin typeface="Calibri"/>
              </a:rPr>
              <a:t>Formation cash: GID $55.0M; Authority $60.3M. Includes transition, $1.5M settlement and $37.4M/$37.5M opening cash.</a:t>
            </a:r>
          </a:p>
        </p:txBody>
      </p:sp>
      <p:sp>
        <p:nvSpPr>
          <p:cNvPr id="11" name="Regional support: $84.5M each. Admin/stranded: GID $10.9M; Authority $13.5M. Additional un"/>
          <p:cNvSpPr txBox="1"/>
          <p:nvPr/>
        </p:nvSpPr>
        <p:spPr>
          <a:xfrm>
            <a:off x="8138160" y="5586984"/>
            <a:ext cx="3429000" cy="850392"/>
          </a:xfrm>
          <a:prstGeom prst="rect">
            <a:avLst/>
          </a:prstGeom>
          <a:noFill/>
        </p:spPr>
        <p:txBody>
          <a:bodyPr wrap="square" lIns="0" tIns="0" rIns="0" bIns="0"/>
          <a:lstStyle/>
          <a:p>
            <a:pPr algn="l">
              <a:spcAft>
                <a:spcPts val="0"/>
              </a:spcAft>
            </a:pPr>
            <a:r>
              <a:rPr lang="en-US" sz="1450" b="0">
                <a:solidFill>
                  <a:srgbClr val="22333B"/>
                </a:solidFill>
                <a:latin typeface="Calibri"/>
              </a:rPr>
              <a:t>Regional support: $84.5M each. Admin/stranded: GID $10.9M; Authority $13.5M. Additional uncertainty: $0.8M each.</a:t>
            </a:r>
          </a:p>
        </p:txBody>
      </p:sp>
      <p:sp>
        <p:nvSpPr>
          <p:cNvPr id="12" name="Slide number"/>
          <p:cNvSpPr txBox="1"/>
          <p:nvPr/>
        </p:nvSpPr>
        <p:spPr>
          <a:xfrm>
            <a:off x="11475720" y="6492240"/>
            <a:ext cx="411480" cy="246888"/>
          </a:xfrm>
          <a:prstGeom prst="rect">
            <a:avLst/>
          </a:prstGeom>
          <a:noFill/>
        </p:spPr>
        <p:txBody>
          <a:bodyPr wrap="square" lIns="0" tIns="0" rIns="0" bIns="0"/>
          <a:lstStyle/>
          <a:p>
            <a:pPr algn="ctr">
              <a:spcAft>
                <a:spcPts val="0"/>
              </a:spcAft>
            </a:pPr>
            <a:r>
              <a:rPr lang="en-US" sz="1200" b="0">
                <a:solidFill>
                  <a:srgbClr val="48606B"/>
                </a:solidFill>
                <a:latin typeface="Calibri"/>
              </a:rPr>
              <a:t>40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ANNUAL COST COMPOSITION"/>
          <p:cNvSpPr txBox="1"/>
          <p:nvPr/>
        </p:nvSpPr>
        <p:spPr>
          <a:xfrm>
            <a:off x="548640" y="256032"/>
            <a:ext cx="10972800" cy="274320"/>
          </a:xfrm>
          <a:prstGeom prst="rect">
            <a:avLst/>
          </a:prstGeom>
          <a:noFill/>
        </p:spPr>
        <p:txBody>
          <a:bodyPr wrap="square" lIns="0" tIns="0" rIns="0" bIns="0"/>
          <a:lstStyle/>
          <a:p>
            <a:pPr algn="l">
              <a:spcAft>
                <a:spcPts val="0"/>
              </a:spcAft>
            </a:pPr>
            <a:r>
              <a:rPr lang="en-US" sz="1600" b="1">
                <a:solidFill>
                  <a:srgbClr val="A83C18"/>
                </a:solidFill>
                <a:latin typeface="Calibri"/>
              </a:rPr>
              <a:t>ANNUAL COST COMPOSITION</a:t>
            </a:r>
          </a:p>
        </p:txBody>
      </p:sp>
      <p:sp>
        <p:nvSpPr>
          <p:cNvPr id="3" name="Title"/>
          <p:cNvSpPr txBox="1">
            <a:spLocks noGrp="1"/>
          </p:cNvSpPr>
          <p:nvPr>
            <p:ph type="title"/>
          </p:nvPr>
        </p:nvSpPr>
        <p:spPr>
          <a:xfrm>
            <a:off x="548640" y="658368"/>
            <a:ext cx="11064240" cy="685800"/>
          </a:xfrm>
          <a:prstGeom prst="rect">
            <a:avLst/>
          </a:prstGeom>
          <a:noFill/>
        </p:spPr>
        <p:txBody>
          <a:bodyPr wrap="square" lIns="0" tIns="0" rIns="0" bIns="0"/>
          <a:lstStyle/>
          <a:p>
            <a:pPr algn="l">
              <a:spcAft>
                <a:spcPts val="0"/>
              </a:spcAft>
            </a:pPr>
            <a:r>
              <a:rPr lang="en-US" sz="3200" b="1">
                <a:solidFill>
                  <a:srgbClr val="22333B"/>
                </a:solidFill>
                <a:latin typeface="Cambria"/>
              </a:rPr>
              <a:t>Annual Additional Support by Cost Component</a:t>
            </a:r>
          </a:p>
        </p:txBody>
      </p:sp>
      <p:sp>
        <p:nvSpPr>
          <p:cNvPr id="4" name="USD millions. FY2027 successor costs include opening cash."/>
          <p:cNvSpPr txBox="1"/>
          <p:nvPr/>
        </p:nvSpPr>
        <p:spPr>
          <a:xfrm>
            <a:off x="594360" y="1353312"/>
            <a:ext cx="10972800" cy="512064"/>
          </a:xfrm>
          <a:prstGeom prst="rect">
            <a:avLst/>
          </a:prstGeom>
          <a:noFill/>
        </p:spPr>
        <p:txBody>
          <a:bodyPr wrap="square" lIns="0" tIns="0" rIns="0" bIns="0"/>
          <a:lstStyle/>
          <a:p>
            <a:pPr algn="l">
              <a:spcAft>
                <a:spcPts val="0"/>
              </a:spcAft>
            </a:pPr>
            <a:r>
              <a:rPr lang="en-US" sz="1700" b="0">
                <a:solidFill>
                  <a:srgbClr val="48606B"/>
                </a:solidFill>
                <a:latin typeface="Calibri"/>
              </a:rPr>
              <a:t>USD millions. FY2027 successor costs include opening cash.</a:t>
            </a:r>
          </a:p>
        </p:txBody>
      </p:sp>
      <p:sp>
        <p:nvSpPr>
          <p:cNvPr id="5" name="Source: Chapter 30 financial model. FY2027–FY2031 planning scenario."/>
          <p:cNvSpPr txBox="1"/>
          <p:nvPr/>
        </p:nvSpPr>
        <p:spPr>
          <a:xfrm>
            <a:off x="594360" y="6537960"/>
            <a:ext cx="10561320" cy="201168"/>
          </a:xfrm>
          <a:prstGeom prst="rect">
            <a:avLst/>
          </a:prstGeom>
          <a:noFill/>
        </p:spPr>
        <p:txBody>
          <a:bodyPr wrap="square" lIns="0" tIns="0" rIns="0" bIns="0"/>
          <a:lstStyle/>
          <a:p>
            <a:pPr algn="l">
              <a:spcAft>
                <a:spcPts val="0"/>
              </a:spcAft>
            </a:pPr>
            <a:r>
              <a:rPr lang="en-US" sz="1130" b="0">
                <a:solidFill>
                  <a:srgbClr val="48606B"/>
                </a:solidFill>
                <a:latin typeface="Calibri"/>
              </a:rPr>
              <a:t>Source: Chapter 30 financial model. FY2027–FY2031 planning scenario.</a:t>
            </a:r>
          </a:p>
        </p:txBody>
      </p:sp>
      <p:sp>
        <p:nvSpPr>
          <p:cNvPr id="21" name="Baseline / Alignment"/>
          <p:cNvSpPr txBox="1"/>
          <p:nvPr/>
        </p:nvSpPr>
        <p:spPr>
          <a:xfrm>
            <a:off x="594360" y="3054096"/>
            <a:ext cx="3456432" cy="320040"/>
          </a:xfrm>
          <a:prstGeom prst="rect">
            <a:avLst/>
          </a:prstGeom>
          <a:noFill/>
        </p:spPr>
        <p:txBody>
          <a:bodyPr wrap="square" lIns="0" tIns="0" rIns="0" bIns="0"/>
          <a:lstStyle/>
          <a:p>
            <a:pPr algn="l">
              <a:spcAft>
                <a:spcPts val="0"/>
              </a:spcAft>
            </a:pPr>
            <a:r>
              <a:rPr lang="en-US" sz="2000" b="1">
                <a:solidFill>
                  <a:srgbClr val="22333B"/>
                </a:solidFill>
                <a:latin typeface="Calibri"/>
              </a:rPr>
              <a:t>Baseline / Alignment</a:t>
            </a:r>
          </a:p>
        </p:txBody>
      </p:sp>
      <p:graphicFrame>
        <p:nvGraphicFramePr>
          <p:cNvPr id="22" name="Chart 0"/>
          <p:cNvGraphicFramePr/>
          <p:nvPr/>
        </p:nvGraphicFramePr>
        <p:xfrm>
          <a:off x="594360" y="3493008"/>
          <a:ext cx="3456432" cy="2313432"/>
        </p:xfrm>
        <a:graphic>
          <a:graphicData uri="http://schemas.openxmlformats.org/drawingml/2006/chart">
            <c:chart xmlns:c="http://schemas.openxmlformats.org/drawingml/2006/chart" xmlns:r="http://schemas.openxmlformats.org/officeDocument/2006/relationships" r:id="rId3"/>
          </a:graphicData>
        </a:graphic>
      </p:graphicFrame>
      <p:sp>
        <p:nvSpPr>
          <p:cNvPr id="23" name="Annual totals: 37.5, 51.0, 60.9, 66.1, 70.4"/>
          <p:cNvSpPr txBox="1"/>
          <p:nvPr/>
        </p:nvSpPr>
        <p:spPr>
          <a:xfrm>
            <a:off x="594360" y="5879592"/>
            <a:ext cx="3456432" cy="320040"/>
          </a:xfrm>
          <a:prstGeom prst="rect">
            <a:avLst/>
          </a:prstGeom>
          <a:noFill/>
        </p:spPr>
        <p:txBody>
          <a:bodyPr wrap="square" lIns="0" tIns="0" rIns="0" bIns="0"/>
          <a:lstStyle/>
          <a:p>
            <a:pPr algn="l">
              <a:spcAft>
                <a:spcPts val="0"/>
              </a:spcAft>
            </a:pPr>
            <a:r>
              <a:rPr lang="en-US" sz="1250" b="1">
                <a:solidFill>
                  <a:srgbClr val="22333B"/>
                </a:solidFill>
                <a:latin typeface="Calibri"/>
              </a:rPr>
              <a:t>Annual totals: 37.5, 51.0, 60.9, 66.1, 70.4</a:t>
            </a:r>
          </a:p>
        </p:txBody>
      </p:sp>
      <p:sp>
        <p:nvSpPr>
          <p:cNvPr id="24" name="GID"/>
          <p:cNvSpPr txBox="1"/>
          <p:nvPr/>
        </p:nvSpPr>
        <p:spPr>
          <a:xfrm>
            <a:off x="4343400" y="3054096"/>
            <a:ext cx="3456432" cy="320040"/>
          </a:xfrm>
          <a:prstGeom prst="rect">
            <a:avLst/>
          </a:prstGeom>
          <a:noFill/>
        </p:spPr>
        <p:txBody>
          <a:bodyPr wrap="square" lIns="0" tIns="0" rIns="0" bIns="0"/>
          <a:lstStyle/>
          <a:p>
            <a:pPr algn="l">
              <a:spcAft>
                <a:spcPts val="0"/>
              </a:spcAft>
            </a:pPr>
            <a:r>
              <a:rPr lang="en-US" sz="2000" b="1">
                <a:solidFill>
                  <a:srgbClr val="22333B"/>
                </a:solidFill>
                <a:latin typeface="Calibri"/>
              </a:rPr>
              <a:t>GID</a:t>
            </a:r>
          </a:p>
        </p:txBody>
      </p:sp>
      <p:graphicFrame>
        <p:nvGraphicFramePr>
          <p:cNvPr id="25" name="Chart 1"/>
          <p:cNvGraphicFramePr/>
          <p:nvPr/>
        </p:nvGraphicFramePr>
        <p:xfrm>
          <a:off x="4343400" y="3493008"/>
          <a:ext cx="3456432" cy="2313432"/>
        </p:xfrm>
        <a:graphic>
          <a:graphicData uri="http://schemas.openxmlformats.org/drawingml/2006/chart">
            <c:chart xmlns:c="http://schemas.openxmlformats.org/drawingml/2006/chart" xmlns:r="http://schemas.openxmlformats.org/officeDocument/2006/relationships" r:id="rId4"/>
          </a:graphicData>
        </a:graphic>
      </p:graphicFrame>
      <p:sp>
        <p:nvSpPr>
          <p:cNvPr id="26" name="Annual totals: 96.9, 73.3, 85.2, 89.6, 92.1"/>
          <p:cNvSpPr txBox="1"/>
          <p:nvPr/>
        </p:nvSpPr>
        <p:spPr>
          <a:xfrm>
            <a:off x="4343400" y="5879592"/>
            <a:ext cx="3456432" cy="320040"/>
          </a:xfrm>
          <a:prstGeom prst="rect">
            <a:avLst/>
          </a:prstGeom>
          <a:noFill/>
        </p:spPr>
        <p:txBody>
          <a:bodyPr wrap="square" lIns="0" tIns="0" rIns="0" bIns="0"/>
          <a:lstStyle/>
          <a:p>
            <a:pPr algn="l">
              <a:spcAft>
                <a:spcPts val="0"/>
              </a:spcAft>
            </a:pPr>
            <a:r>
              <a:rPr lang="en-US" sz="1250" b="1">
                <a:solidFill>
                  <a:srgbClr val="22333B"/>
                </a:solidFill>
                <a:latin typeface="Calibri"/>
              </a:rPr>
              <a:t>Annual totals: 96.9, 73.3, 85.2, 89.6, 92.1</a:t>
            </a:r>
          </a:p>
        </p:txBody>
      </p:sp>
      <p:sp>
        <p:nvSpPr>
          <p:cNvPr id="27" name="Legislated Authority"/>
          <p:cNvSpPr txBox="1"/>
          <p:nvPr/>
        </p:nvSpPr>
        <p:spPr>
          <a:xfrm>
            <a:off x="8092440" y="3054096"/>
            <a:ext cx="3456432" cy="320040"/>
          </a:xfrm>
          <a:prstGeom prst="rect">
            <a:avLst/>
          </a:prstGeom>
          <a:noFill/>
        </p:spPr>
        <p:txBody>
          <a:bodyPr wrap="square" lIns="0" tIns="0" rIns="0" bIns="0"/>
          <a:lstStyle/>
          <a:p>
            <a:pPr algn="l">
              <a:spcAft>
                <a:spcPts val="0"/>
              </a:spcAft>
            </a:pPr>
            <a:r>
              <a:rPr lang="en-US" sz="2000" b="1">
                <a:solidFill>
                  <a:srgbClr val="22333B"/>
                </a:solidFill>
                <a:latin typeface="Calibri"/>
              </a:rPr>
              <a:t>Legislated Authority</a:t>
            </a:r>
          </a:p>
        </p:txBody>
      </p:sp>
      <p:graphicFrame>
        <p:nvGraphicFramePr>
          <p:cNvPr id="28" name="Chart 2"/>
          <p:cNvGraphicFramePr/>
          <p:nvPr/>
        </p:nvGraphicFramePr>
        <p:xfrm>
          <a:off x="8092440" y="3493008"/>
          <a:ext cx="3456432" cy="2313432"/>
        </p:xfrm>
        <a:graphic>
          <a:graphicData uri="http://schemas.openxmlformats.org/drawingml/2006/chart">
            <c:chart xmlns:c="http://schemas.openxmlformats.org/drawingml/2006/chart" xmlns:r="http://schemas.openxmlformats.org/officeDocument/2006/relationships" r:id="rId5"/>
          </a:graphicData>
        </a:graphic>
      </p:graphicFrame>
      <p:sp>
        <p:nvSpPr>
          <p:cNvPr id="29" name="Annual totals: 97.7, 74.1, 86.2, 92.2, 95.1"/>
          <p:cNvSpPr txBox="1"/>
          <p:nvPr/>
        </p:nvSpPr>
        <p:spPr>
          <a:xfrm>
            <a:off x="8092440" y="5879592"/>
            <a:ext cx="3456432" cy="320040"/>
          </a:xfrm>
          <a:prstGeom prst="rect">
            <a:avLst/>
          </a:prstGeom>
          <a:noFill/>
        </p:spPr>
        <p:txBody>
          <a:bodyPr wrap="square" lIns="0" tIns="0" rIns="0" bIns="0"/>
          <a:lstStyle/>
          <a:p>
            <a:pPr algn="l">
              <a:spcAft>
                <a:spcPts val="0"/>
              </a:spcAft>
            </a:pPr>
            <a:r>
              <a:rPr lang="en-US" sz="1250" b="1">
                <a:solidFill>
                  <a:srgbClr val="22333B"/>
                </a:solidFill>
                <a:latin typeface="Calibri"/>
              </a:rPr>
              <a:t>Annual totals: 97.7, 74.1, 86.2, 92.2, 95.1</a:t>
            </a:r>
          </a:p>
        </p:txBody>
      </p:sp>
      <p:sp>
        <p:nvSpPr>
          <p:cNvPr id="30" name="Recurring residual = source recurring cost less continuation support. Other segments are s"/>
          <p:cNvSpPr txBox="1"/>
          <p:nvPr/>
        </p:nvSpPr>
        <p:spPr>
          <a:xfrm>
            <a:off x="594360" y="6245352"/>
            <a:ext cx="10972800" cy="228600"/>
          </a:xfrm>
          <a:prstGeom prst="rect">
            <a:avLst/>
          </a:prstGeom>
          <a:noFill/>
        </p:spPr>
        <p:txBody>
          <a:bodyPr wrap="square" lIns="0" tIns="0" rIns="0" bIns="0"/>
          <a:lstStyle/>
          <a:p>
            <a:pPr algn="l">
              <a:spcAft>
                <a:spcPts val="0"/>
              </a:spcAft>
            </a:pPr>
            <a:r>
              <a:rPr lang="en-US" sz="1100" b="0">
                <a:solidFill>
                  <a:srgbClr val="48606B"/>
                </a:solidFill>
                <a:latin typeface="Calibri"/>
              </a:rPr>
              <a:t>Recurring residual = source recurring cost less continuation support. Other segments are separate staffing, OPEB, administration, capital and formation cash.</a:t>
            </a:r>
          </a:p>
        </p:txBody>
      </p:sp>
      <p:graphicFrame>
        <p:nvGraphicFramePr>
          <p:cNvPr id="32" name="Color key — chart series" descr="Editable financial comparison. Sources, definitions and original qualifications are retained in the speaker notes."/>
          <p:cNvGraphicFramePr/>
          <p:nvPr>
            <p:extLst>
              <p:ext uri="{D42A27DB-BD31-4B8C-83A1-F6EECF244321}">
                <p14:modId xmlns:p14="http://schemas.microsoft.com/office/powerpoint/2010/main" val="295576898"/>
              </p:ext>
            </p:extLst>
          </p:nvPr>
        </p:nvGraphicFramePr>
        <p:xfrm>
          <a:off x="594360" y="2029968"/>
          <a:ext cx="10972800" cy="914400"/>
        </p:xfrm>
        <a:graphic>
          <a:graphicData uri="http://schemas.openxmlformats.org/drawingml/2006/table">
            <a:tbl>
              <a:tblPr firstRow="1" bandRow="1"/>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457200">
                <a:tc>
                  <a:txBody>
                    <a:bodyPr/>
                    <a:lstStyle/>
                    <a:p>
                      <a:pPr algn="ctr">
                        <a:spcAft>
                          <a:spcPts val="0"/>
                        </a:spcAft>
                      </a:pPr>
                      <a:r>
                        <a:rPr lang="en-US" sz="1500" b="1">
                          <a:solidFill>
                            <a:srgbClr val="FFFFFF"/>
                          </a:solidFill>
                          <a:latin typeface="Calibri"/>
                        </a:rPr>
                        <a:t>Recurring residual</a:t>
                      </a:r>
                    </a:p>
                  </a:txBody>
                  <a:tcPr marL="82296" marR="73152" marT="22860" marB="22860">
                    <a:lnL w="6350">
                      <a:solidFill>
                        <a:srgbClr val="FFFFFF"/>
                      </a:solidFill>
                    </a:lnL>
                    <a:lnR w="6350">
                      <a:solidFill>
                        <a:srgbClr val="FFFFFF"/>
                      </a:solidFill>
                    </a:lnR>
                    <a:lnT w="6350">
                      <a:solidFill>
                        <a:srgbClr val="FFFFFF"/>
                      </a:solidFill>
                    </a:lnT>
                    <a:lnB w="6350">
                      <a:solidFill>
                        <a:srgbClr val="FFFFFF"/>
                      </a:solidFill>
                    </a:lnB>
                    <a:solidFill>
                      <a:srgbClr val="294C68"/>
                    </a:solidFill>
                  </a:tcPr>
                </a:tc>
                <a:tc>
                  <a:txBody>
                    <a:bodyPr/>
                    <a:lstStyle/>
                    <a:p>
                      <a:pPr algn="ctr">
                        <a:spcAft>
                          <a:spcPts val="0"/>
                        </a:spcAft>
                      </a:pPr>
                      <a:r>
                        <a:rPr lang="en-US" sz="1500" b="1" dirty="0">
                          <a:solidFill>
                            <a:srgbClr val="FFFFFF"/>
                          </a:solidFill>
                          <a:latin typeface="Calibri"/>
                        </a:rPr>
                        <a:t>4-person staffing</a:t>
                      </a:r>
                    </a:p>
                  </a:txBody>
                  <a:tcPr marL="82296" marR="73152" marT="22860" marB="22860">
                    <a:lnL w="6350">
                      <a:solidFill>
                        <a:srgbClr val="FFFFFF"/>
                      </a:solidFill>
                    </a:lnL>
                    <a:lnR w="6350">
                      <a:solidFill>
                        <a:srgbClr val="FFFFFF"/>
                      </a:solidFill>
                    </a:lnR>
                    <a:lnT w="6350">
                      <a:solidFill>
                        <a:srgbClr val="FFFFFF"/>
                      </a:solidFill>
                    </a:lnT>
                    <a:lnB w="6350">
                      <a:solidFill>
                        <a:srgbClr val="FFFFFF"/>
                      </a:solidFill>
                    </a:lnB>
                    <a:solidFill>
                      <a:srgbClr val="167D8D"/>
                    </a:solidFill>
                  </a:tcPr>
                </a:tc>
                <a:tc>
                  <a:txBody>
                    <a:bodyPr/>
                    <a:lstStyle/>
                    <a:p>
                      <a:pPr algn="ctr">
                        <a:spcAft>
                          <a:spcPts val="0"/>
                        </a:spcAft>
                      </a:pPr>
                      <a:r>
                        <a:rPr lang="en-US" sz="1500" b="1">
                          <a:solidFill>
                            <a:srgbClr val="22333B"/>
                          </a:solidFill>
                          <a:latin typeface="Calibri"/>
                        </a:rPr>
                        <a:t>OPEB</a:t>
                      </a:r>
                    </a:p>
                  </a:txBody>
                  <a:tcPr marL="82296" marR="73152" marT="22860" marB="22860">
                    <a:lnL w="6350">
                      <a:solidFill>
                        <a:srgbClr val="FFFFFF"/>
                      </a:solidFill>
                    </a:lnL>
                    <a:lnR w="6350">
                      <a:solidFill>
                        <a:srgbClr val="FFFFFF"/>
                      </a:solidFill>
                    </a:lnR>
                    <a:lnT w="6350">
                      <a:solidFill>
                        <a:srgbClr val="FFFFFF"/>
                      </a:solidFill>
                    </a:lnT>
                    <a:lnB w="6350">
                      <a:solidFill>
                        <a:srgbClr val="FFFFFF"/>
                      </a:solidFill>
                    </a:lnB>
                    <a:solidFill>
                      <a:srgbClr val="CF951F"/>
                    </a:solidFill>
                  </a:tcPr>
                </a:tc>
                <a:tc>
                  <a:txBody>
                    <a:bodyPr/>
                    <a:lstStyle/>
                    <a:p>
                      <a:pPr algn="ctr">
                        <a:spcAft>
                          <a:spcPts val="0"/>
                        </a:spcAft>
                      </a:pPr>
                      <a:r>
                        <a:rPr lang="en-US" sz="1500" b="1">
                          <a:solidFill>
                            <a:srgbClr val="FFFFFF"/>
                          </a:solidFill>
                          <a:latin typeface="Calibri"/>
                        </a:rPr>
                        <a:t>Admin / stranded / provision</a:t>
                      </a:r>
                    </a:p>
                  </a:txBody>
                  <a:tcPr marL="82296" marR="73152" marT="22860" marB="22860">
                    <a:lnL w="6350">
                      <a:solidFill>
                        <a:srgbClr val="FFFFFF"/>
                      </a:solidFill>
                    </a:lnL>
                    <a:lnR w="6350">
                      <a:solidFill>
                        <a:srgbClr val="FFFFFF"/>
                      </a:solidFill>
                    </a:lnR>
                    <a:lnT w="6350">
                      <a:solidFill>
                        <a:srgbClr val="FFFFFF"/>
                      </a:solidFill>
                    </a:lnT>
                    <a:lnB w="6350">
                      <a:solidFill>
                        <a:srgbClr val="FFFFFF"/>
                      </a:solidFill>
                    </a:lnB>
                    <a:solidFill>
                      <a:srgbClr val="7751A6"/>
                    </a:solidFill>
                  </a:tcPr>
                </a:tc>
                <a:extLst>
                  <a:ext uri="{0D108BD9-81ED-4DB2-BD59-A6C34878D82A}">
                    <a16:rowId xmlns:a16="http://schemas.microsoft.com/office/drawing/2014/main" val="10000"/>
                  </a:ext>
                </a:extLst>
              </a:tr>
              <a:tr h="457200">
                <a:tc>
                  <a:txBody>
                    <a:bodyPr/>
                    <a:lstStyle/>
                    <a:p>
                      <a:pPr algn="ctr">
                        <a:spcAft>
                          <a:spcPts val="0"/>
                        </a:spcAft>
                      </a:pPr>
                      <a:r>
                        <a:rPr lang="en-US" sz="1500" b="1">
                          <a:solidFill>
                            <a:srgbClr val="FFFFFF"/>
                          </a:solidFill>
                          <a:latin typeface="Calibri"/>
                        </a:rPr>
                        <a:t>Capital</a:t>
                      </a:r>
                    </a:p>
                  </a:txBody>
                  <a:tcPr marL="82296" marR="73152" marT="22860" marB="22860">
                    <a:lnL w="6350">
                      <a:solidFill>
                        <a:srgbClr val="FFFFFF"/>
                      </a:solidFill>
                    </a:lnL>
                    <a:lnR w="6350">
                      <a:solidFill>
                        <a:srgbClr val="FFFFFF"/>
                      </a:solidFill>
                    </a:lnR>
                    <a:lnT w="6350">
                      <a:solidFill>
                        <a:srgbClr val="FFFFFF"/>
                      </a:solidFill>
                    </a:lnT>
                    <a:lnB w="6350">
                      <a:solidFill>
                        <a:srgbClr val="FFFFFF"/>
                      </a:solidFill>
                    </a:lnB>
                    <a:solidFill>
                      <a:srgbClr val="B34A2D"/>
                    </a:solidFill>
                  </a:tcPr>
                </a:tc>
                <a:tc>
                  <a:txBody>
                    <a:bodyPr/>
                    <a:lstStyle/>
                    <a:p>
                      <a:pPr algn="ctr">
                        <a:spcAft>
                          <a:spcPts val="0"/>
                        </a:spcAft>
                      </a:pPr>
                      <a:r>
                        <a:rPr lang="en-US" sz="1500" b="1">
                          <a:solidFill>
                            <a:srgbClr val="22333B"/>
                          </a:solidFill>
                          <a:latin typeface="Calibri"/>
                        </a:rPr>
                        <a:t>Transition + settlement</a:t>
                      </a:r>
                    </a:p>
                  </a:txBody>
                  <a:tcPr marL="82296" marR="73152" marT="22860" marB="22860">
                    <a:lnL w="6350">
                      <a:solidFill>
                        <a:srgbClr val="FFFFFF"/>
                      </a:solidFill>
                    </a:lnL>
                    <a:lnR w="6350">
                      <a:solidFill>
                        <a:srgbClr val="FFFFFF"/>
                      </a:solidFill>
                    </a:lnR>
                    <a:lnT w="6350">
                      <a:solidFill>
                        <a:srgbClr val="FFFFFF"/>
                      </a:solidFill>
                    </a:lnT>
                    <a:lnB w="6350">
                      <a:solidFill>
                        <a:srgbClr val="FFFFFF"/>
                      </a:solidFill>
                    </a:lnB>
                    <a:solidFill>
                      <a:srgbClr val="76ACCB"/>
                    </a:solidFill>
                  </a:tcPr>
                </a:tc>
                <a:tc>
                  <a:txBody>
                    <a:bodyPr/>
                    <a:lstStyle/>
                    <a:p>
                      <a:pPr algn="ctr">
                        <a:spcAft>
                          <a:spcPts val="0"/>
                        </a:spcAft>
                      </a:pPr>
                      <a:r>
                        <a:rPr lang="en-US" sz="1500" b="1">
                          <a:solidFill>
                            <a:srgbClr val="FFFFFF"/>
                          </a:solidFill>
                          <a:latin typeface="Calibri"/>
                        </a:rPr>
                        <a:t>Opening cash</a:t>
                      </a:r>
                    </a:p>
                  </a:txBody>
                  <a:tcPr marL="82296" marR="73152" marT="22860" marB="22860">
                    <a:lnL w="6350">
                      <a:solidFill>
                        <a:srgbClr val="FFFFFF"/>
                      </a:solidFill>
                    </a:lnL>
                    <a:lnR w="6350">
                      <a:solidFill>
                        <a:srgbClr val="FFFFFF"/>
                      </a:solidFill>
                    </a:lnR>
                    <a:lnT w="6350">
                      <a:solidFill>
                        <a:srgbClr val="FFFFFF"/>
                      </a:solidFill>
                    </a:lnT>
                    <a:lnB w="6350">
                      <a:solidFill>
                        <a:srgbClr val="FFFFFF"/>
                      </a:solidFill>
                    </a:lnB>
                    <a:solidFill>
                      <a:srgbClr val="6B737C"/>
                    </a:solidFill>
                  </a:tcPr>
                </a:tc>
                <a:tc>
                  <a:txBody>
                    <a:bodyPr/>
                    <a:lstStyle/>
                    <a:p>
                      <a:pPr algn="ctr">
                        <a:spcAft>
                          <a:spcPts val="0"/>
                        </a:spcAft>
                      </a:pPr>
                      <a:endParaRPr dirty="0"/>
                    </a:p>
                  </a:txBody>
                  <a:tcPr marL="82296" marR="73152" marT="22860" marB="22860">
                    <a:lnL w="6350">
                      <a:solidFill>
                        <a:srgbClr val="FFFFFF"/>
                      </a:solidFill>
                    </a:lnL>
                    <a:lnR w="6350">
                      <a:solidFill>
                        <a:srgbClr val="FFFFFF"/>
                      </a:solidFill>
                    </a:lnR>
                    <a:lnT w="6350">
                      <a:solidFill>
                        <a:srgbClr val="FFFFFF"/>
                      </a:solidFill>
                    </a:lnT>
                    <a:lnB w="6350">
                      <a:solidFill>
                        <a:srgbClr val="FFFFFF"/>
                      </a:solidFill>
                    </a:lnB>
                    <a:solidFill>
                      <a:srgbClr val="FFFFFF"/>
                    </a:solidFill>
                  </a:tcPr>
                </a:tc>
                <a:extLst>
                  <a:ext uri="{0D108BD9-81ED-4DB2-BD59-A6C34878D82A}">
                    <a16:rowId xmlns:a16="http://schemas.microsoft.com/office/drawing/2014/main" val="10001"/>
                  </a:ext>
                </a:extLst>
              </a:tr>
            </a:tbl>
          </a:graphicData>
        </a:graphic>
      </p:graphicFrame>
      <p:sp>
        <p:nvSpPr>
          <p:cNvPr id="33" name="Slide number"/>
          <p:cNvSpPr txBox="1"/>
          <p:nvPr/>
        </p:nvSpPr>
        <p:spPr>
          <a:xfrm>
            <a:off x="11475720" y="6492240"/>
            <a:ext cx="411480" cy="246888"/>
          </a:xfrm>
          <a:prstGeom prst="rect">
            <a:avLst/>
          </a:prstGeom>
          <a:noFill/>
        </p:spPr>
        <p:txBody>
          <a:bodyPr wrap="square" lIns="0" tIns="0" rIns="0" bIns="0"/>
          <a:lstStyle/>
          <a:p>
            <a:pPr algn="ctr">
              <a:spcAft>
                <a:spcPts val="0"/>
              </a:spcAft>
            </a:pPr>
            <a:r>
              <a:rPr lang="en-US" sz="1200" b="0">
                <a:solidFill>
                  <a:srgbClr val="48606B"/>
                </a:solidFill>
                <a:latin typeface="Calibri"/>
              </a:rPr>
              <a:t>41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COST COMPONENTS"/>
          <p:cNvSpPr txBox="1"/>
          <p:nvPr/>
        </p:nvSpPr>
        <p:spPr>
          <a:xfrm>
            <a:off x="548640" y="256032"/>
            <a:ext cx="10972800" cy="274320"/>
          </a:xfrm>
          <a:prstGeom prst="rect">
            <a:avLst/>
          </a:prstGeom>
          <a:noFill/>
        </p:spPr>
        <p:txBody>
          <a:bodyPr wrap="square" lIns="0" tIns="0" rIns="0" bIns="0"/>
          <a:lstStyle/>
          <a:p>
            <a:pPr algn="l">
              <a:spcAft>
                <a:spcPts val="0"/>
              </a:spcAft>
            </a:pPr>
            <a:r>
              <a:rPr lang="en-US" sz="1600" b="1" dirty="0">
                <a:solidFill>
                  <a:srgbClr val="A83C18"/>
                </a:solidFill>
                <a:latin typeface="Calibri"/>
              </a:rPr>
              <a:t>COST COMPONENTS</a:t>
            </a:r>
          </a:p>
        </p:txBody>
      </p:sp>
      <p:sp>
        <p:nvSpPr>
          <p:cNvPr id="3" name="Title"/>
          <p:cNvSpPr txBox="1">
            <a:spLocks noGrp="1"/>
          </p:cNvSpPr>
          <p:nvPr>
            <p:ph type="title"/>
          </p:nvPr>
        </p:nvSpPr>
        <p:spPr>
          <a:xfrm>
            <a:off x="548640" y="658368"/>
            <a:ext cx="11064240" cy="685800"/>
          </a:xfrm>
          <a:prstGeom prst="rect">
            <a:avLst/>
          </a:prstGeom>
          <a:noFill/>
        </p:spPr>
        <p:txBody>
          <a:bodyPr wrap="square" lIns="0" tIns="0" rIns="0" bIns="0"/>
          <a:lstStyle/>
          <a:p>
            <a:pPr algn="l">
              <a:spcAft>
                <a:spcPts val="0"/>
              </a:spcAft>
            </a:pPr>
            <a:r>
              <a:rPr lang="en-US" sz="3200" b="1">
                <a:solidFill>
                  <a:srgbClr val="22333B"/>
                </a:solidFill>
                <a:latin typeface="Cambria"/>
              </a:rPr>
              <a:t>Common Costs and Entity-Specific Costs</a:t>
            </a:r>
          </a:p>
        </p:txBody>
      </p:sp>
      <p:sp>
        <p:nvSpPr>
          <p:cNvPr id="4" name="Five-year totals in USD millions. The options share the same service and capital base."/>
          <p:cNvSpPr txBox="1"/>
          <p:nvPr/>
        </p:nvSpPr>
        <p:spPr>
          <a:xfrm>
            <a:off x="594360" y="1353312"/>
            <a:ext cx="10972800" cy="512064"/>
          </a:xfrm>
          <a:prstGeom prst="rect">
            <a:avLst/>
          </a:prstGeom>
          <a:noFill/>
        </p:spPr>
        <p:txBody>
          <a:bodyPr wrap="square" lIns="0" tIns="0" rIns="0" bIns="0"/>
          <a:lstStyle/>
          <a:p>
            <a:pPr algn="l">
              <a:spcAft>
                <a:spcPts val="0"/>
              </a:spcAft>
            </a:pPr>
            <a:r>
              <a:rPr lang="en-US" sz="1700" b="0" dirty="0">
                <a:solidFill>
                  <a:srgbClr val="48606B"/>
                </a:solidFill>
                <a:latin typeface="Calibri"/>
              </a:rPr>
              <a:t>Five-year totals in USD millions. The options share the same service and capital base.</a:t>
            </a:r>
          </a:p>
        </p:txBody>
      </p:sp>
      <p:sp>
        <p:nvSpPr>
          <p:cNvPr id="5" name="Source: Chapter 30 financial model. FY2027–FY2031 planning scenario."/>
          <p:cNvSpPr txBox="1"/>
          <p:nvPr/>
        </p:nvSpPr>
        <p:spPr>
          <a:xfrm>
            <a:off x="594360" y="6537960"/>
            <a:ext cx="10561320" cy="201168"/>
          </a:xfrm>
          <a:prstGeom prst="rect">
            <a:avLst/>
          </a:prstGeom>
          <a:noFill/>
        </p:spPr>
        <p:txBody>
          <a:bodyPr wrap="square" lIns="0" tIns="0" rIns="0" bIns="0"/>
          <a:lstStyle/>
          <a:p>
            <a:pPr algn="l">
              <a:spcAft>
                <a:spcPts val="0"/>
              </a:spcAft>
            </a:pPr>
            <a:r>
              <a:rPr lang="en-US" sz="1130" b="0">
                <a:solidFill>
                  <a:srgbClr val="48606B"/>
                </a:solidFill>
                <a:latin typeface="Calibri"/>
              </a:rPr>
              <a:t>Source: Chapter 30 financial model. FY2027–FY2031 planning scenario.</a:t>
            </a:r>
          </a:p>
        </p:txBody>
      </p:sp>
      <p:graphicFrame>
        <p:nvGraphicFramePr>
          <p:cNvPr id="7" name="Editable financial table" descr="Editable financial comparison. Sources, definitions and original qualifications are retained in the speaker notes."/>
          <p:cNvGraphicFramePr/>
          <p:nvPr>
            <p:extLst>
              <p:ext uri="{D42A27DB-BD31-4B8C-83A1-F6EECF244321}">
                <p14:modId xmlns:p14="http://schemas.microsoft.com/office/powerpoint/2010/main" val="3136462114"/>
              </p:ext>
            </p:extLst>
          </p:nvPr>
        </p:nvGraphicFramePr>
        <p:xfrm>
          <a:off x="594360" y="1938528"/>
          <a:ext cx="10972800" cy="4389120"/>
        </p:xfrm>
        <a:graphic>
          <a:graphicData uri="http://schemas.openxmlformats.org/drawingml/2006/table">
            <a:tbl>
              <a:tblPr firstRow="1" bandRow="1"/>
              <a:tblGrid>
                <a:gridCol w="329184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1371600">
                  <a:extLst>
                    <a:ext uri="{9D8B030D-6E8A-4147-A177-3AD203B41FA5}">
                      <a16:colId xmlns:a16="http://schemas.microsoft.com/office/drawing/2014/main" val="20002"/>
                    </a:ext>
                  </a:extLst>
                </a:gridCol>
                <a:gridCol w="1371600">
                  <a:extLst>
                    <a:ext uri="{9D8B030D-6E8A-4147-A177-3AD203B41FA5}">
                      <a16:colId xmlns:a16="http://schemas.microsoft.com/office/drawing/2014/main" val="20003"/>
                    </a:ext>
                  </a:extLst>
                </a:gridCol>
                <a:gridCol w="3566160">
                  <a:extLst>
                    <a:ext uri="{9D8B030D-6E8A-4147-A177-3AD203B41FA5}">
                      <a16:colId xmlns:a16="http://schemas.microsoft.com/office/drawing/2014/main" val="20004"/>
                    </a:ext>
                  </a:extLst>
                </a:gridCol>
              </a:tblGrid>
              <a:tr h="548640">
                <a:tc>
                  <a:txBody>
                    <a:bodyPr/>
                    <a:lstStyle/>
                    <a:p>
                      <a:pPr algn="l">
                        <a:spcAft>
                          <a:spcPts val="0"/>
                        </a:spcAft>
                      </a:pPr>
                      <a:r>
                        <a:rPr lang="en-US" sz="1400" b="1">
                          <a:solidFill>
                            <a:srgbClr val="FFFFFF"/>
                          </a:solidFill>
                          <a:latin typeface="Calibri"/>
                        </a:rPr>
                        <a:t>Five-year cost component</a:t>
                      </a:r>
                    </a:p>
                  </a:txBody>
                  <a:tcPr marL="82296" marR="73152" marT="22860" marB="22860">
                    <a:solidFill>
                      <a:srgbClr val="22333B"/>
                    </a:solidFill>
                  </a:tcPr>
                </a:tc>
                <a:tc>
                  <a:txBody>
                    <a:bodyPr/>
                    <a:lstStyle/>
                    <a:p>
                      <a:pPr algn="ctr">
                        <a:spcAft>
                          <a:spcPts val="0"/>
                        </a:spcAft>
                      </a:pPr>
                      <a:r>
                        <a:rPr lang="en-US" sz="1400" b="1">
                          <a:solidFill>
                            <a:srgbClr val="FFFFFF"/>
                          </a:solidFill>
                          <a:latin typeface="Calibri"/>
                        </a:rPr>
                        <a:t>Baseline /</a:t>
                      </a:r>
                    </a:p>
                    <a:p>
                      <a:pPr algn="ctr">
                        <a:spcAft>
                          <a:spcPts val="0"/>
                        </a:spcAft>
                      </a:pPr>
                      <a:r>
                        <a:rPr lang="en-US" sz="1400" b="1">
                          <a:solidFill>
                            <a:srgbClr val="FFFFFF"/>
                          </a:solidFill>
                          <a:latin typeface="Calibri"/>
                        </a:rPr>
                        <a:t>Alignment</a:t>
                      </a:r>
                    </a:p>
                  </a:txBody>
                  <a:tcPr marL="82296" marR="73152" marT="22860" marB="22860">
                    <a:solidFill>
                      <a:srgbClr val="22333B"/>
                    </a:solidFill>
                  </a:tcPr>
                </a:tc>
                <a:tc>
                  <a:txBody>
                    <a:bodyPr/>
                    <a:lstStyle/>
                    <a:p>
                      <a:pPr algn="ctr">
                        <a:spcAft>
                          <a:spcPts val="0"/>
                        </a:spcAft>
                      </a:pPr>
                      <a:r>
                        <a:rPr lang="en-US" sz="1400" b="1">
                          <a:solidFill>
                            <a:srgbClr val="FFFFFF"/>
                          </a:solidFill>
                          <a:latin typeface="Calibri"/>
                        </a:rPr>
                        <a:t>GID</a:t>
                      </a:r>
                    </a:p>
                  </a:txBody>
                  <a:tcPr marL="82296" marR="73152" marT="22860" marB="22860">
                    <a:solidFill>
                      <a:srgbClr val="22333B"/>
                    </a:solidFill>
                  </a:tcPr>
                </a:tc>
                <a:tc>
                  <a:txBody>
                    <a:bodyPr/>
                    <a:lstStyle/>
                    <a:p>
                      <a:pPr algn="ctr">
                        <a:spcAft>
                          <a:spcPts val="0"/>
                        </a:spcAft>
                      </a:pPr>
                      <a:r>
                        <a:rPr lang="en-US" sz="1400" b="1">
                          <a:solidFill>
                            <a:srgbClr val="FFFFFF"/>
                          </a:solidFill>
                          <a:latin typeface="Calibri"/>
                        </a:rPr>
                        <a:t>Authority</a:t>
                      </a:r>
                    </a:p>
                  </a:txBody>
                  <a:tcPr marL="82296" marR="73152" marT="22860" marB="22860">
                    <a:solidFill>
                      <a:srgbClr val="22333B"/>
                    </a:solidFill>
                  </a:tcPr>
                </a:tc>
                <a:tc>
                  <a:txBody>
                    <a:bodyPr/>
                    <a:lstStyle/>
                    <a:p>
                      <a:pPr algn="l">
                        <a:spcAft>
                          <a:spcPts val="0"/>
                        </a:spcAft>
                      </a:pPr>
                      <a:r>
                        <a:rPr lang="en-US" sz="1400" b="1">
                          <a:solidFill>
                            <a:srgbClr val="FFFFFF"/>
                          </a:solidFill>
                          <a:latin typeface="Calibri"/>
                        </a:rPr>
                        <a:t>Board interpretation</a:t>
                      </a:r>
                    </a:p>
                  </a:txBody>
                  <a:tcPr marL="82296" marR="73152" marT="22860" marB="22860">
                    <a:solidFill>
                      <a:srgbClr val="22333B"/>
                    </a:solidFill>
                  </a:tcPr>
                </a:tc>
                <a:extLst>
                  <a:ext uri="{0D108BD9-81ED-4DB2-BD59-A6C34878D82A}">
                    <a16:rowId xmlns:a16="http://schemas.microsoft.com/office/drawing/2014/main" val="10000"/>
                  </a:ext>
                </a:extLst>
              </a:tr>
              <a:tr h="521208">
                <a:tc>
                  <a:txBody>
                    <a:bodyPr/>
                    <a:lstStyle/>
                    <a:p>
                      <a:pPr algn="l">
                        <a:spcAft>
                          <a:spcPts val="0"/>
                        </a:spcAft>
                      </a:pPr>
                      <a:r>
                        <a:rPr lang="en-US" sz="1400" b="1">
                          <a:solidFill>
                            <a:srgbClr val="22333B"/>
                          </a:solidFill>
                          <a:latin typeface="Calibri"/>
                        </a:rPr>
                        <a:t>Operating source cost</a:t>
                      </a:r>
                    </a:p>
                  </a:txBody>
                  <a:tcPr marL="82296" marR="73152" marT="22860" marB="22860">
                    <a:solidFill>
                      <a:srgbClr val="EDF2F4"/>
                    </a:solidFill>
                  </a:tcPr>
                </a:tc>
                <a:tc>
                  <a:txBody>
                    <a:bodyPr/>
                    <a:lstStyle/>
                    <a:p>
                      <a:pPr algn="ctr">
                        <a:spcAft>
                          <a:spcPts val="0"/>
                        </a:spcAft>
                      </a:pPr>
                      <a:r>
                        <a:rPr lang="en-US" sz="1400" b="0">
                          <a:solidFill>
                            <a:srgbClr val="22333B"/>
                          </a:solidFill>
                          <a:latin typeface="Calibri"/>
                        </a:rPr>
                        <a:t>$1,127.9M</a:t>
                      </a:r>
                    </a:p>
                  </a:txBody>
                  <a:tcPr marL="82296" marR="73152" marT="22860" marB="22860">
                    <a:solidFill>
                      <a:srgbClr val="EDF2F4"/>
                    </a:solidFill>
                  </a:tcPr>
                </a:tc>
                <a:tc>
                  <a:txBody>
                    <a:bodyPr/>
                    <a:lstStyle/>
                    <a:p>
                      <a:pPr algn="ctr">
                        <a:spcAft>
                          <a:spcPts val="0"/>
                        </a:spcAft>
                      </a:pPr>
                      <a:r>
                        <a:rPr lang="en-US" sz="1400" b="0">
                          <a:solidFill>
                            <a:srgbClr val="22333B"/>
                          </a:solidFill>
                          <a:latin typeface="Calibri"/>
                        </a:rPr>
                        <a:t>$1,212.4M</a:t>
                      </a:r>
                    </a:p>
                  </a:txBody>
                  <a:tcPr marL="82296" marR="73152" marT="22860" marB="22860">
                    <a:solidFill>
                      <a:srgbClr val="EDF2F4"/>
                    </a:solidFill>
                  </a:tcPr>
                </a:tc>
                <a:tc>
                  <a:txBody>
                    <a:bodyPr/>
                    <a:lstStyle/>
                    <a:p>
                      <a:pPr algn="ctr">
                        <a:spcAft>
                          <a:spcPts val="0"/>
                        </a:spcAft>
                      </a:pPr>
                      <a:r>
                        <a:rPr lang="en-US" sz="1400" b="0">
                          <a:solidFill>
                            <a:srgbClr val="22333B"/>
                          </a:solidFill>
                          <a:latin typeface="Calibri"/>
                        </a:rPr>
                        <a:t>$1,212.4M</a:t>
                      </a:r>
                    </a:p>
                  </a:txBody>
                  <a:tcPr marL="82296" marR="73152" marT="22860" marB="22860">
                    <a:solidFill>
                      <a:srgbClr val="EDF2F4"/>
                    </a:solidFill>
                  </a:tcPr>
                </a:tc>
                <a:tc>
                  <a:txBody>
                    <a:bodyPr/>
                    <a:lstStyle/>
                    <a:p>
                      <a:pPr algn="l">
                        <a:spcAft>
                          <a:spcPts val="0"/>
                        </a:spcAft>
                      </a:pPr>
                      <a:r>
                        <a:rPr lang="en-US" sz="1400" b="0">
                          <a:solidFill>
                            <a:srgbClr val="22333B"/>
                          </a:solidFill>
                          <a:latin typeface="Calibri"/>
                        </a:rPr>
                        <a:t>G&amp;A: $66.9M neutral; $151.5M successor. $84.5M increment requires reconciliation.</a:t>
                      </a:r>
                    </a:p>
                  </a:txBody>
                  <a:tcPr marL="82296" marR="73152" marT="22860" marB="22860">
                    <a:solidFill>
                      <a:srgbClr val="EDF2F4"/>
                    </a:solidFill>
                  </a:tcPr>
                </a:tc>
                <a:extLst>
                  <a:ext uri="{0D108BD9-81ED-4DB2-BD59-A6C34878D82A}">
                    <a16:rowId xmlns:a16="http://schemas.microsoft.com/office/drawing/2014/main" val="10001"/>
                  </a:ext>
                </a:extLst>
              </a:tr>
              <a:tr h="356616">
                <a:tc>
                  <a:txBody>
                    <a:bodyPr/>
                    <a:lstStyle/>
                    <a:p>
                      <a:pPr algn="l">
                        <a:spcAft>
                          <a:spcPts val="0"/>
                        </a:spcAft>
                      </a:pPr>
                      <a:r>
                        <a:rPr lang="en-US" sz="1400" b="1" dirty="0">
                          <a:solidFill>
                            <a:srgbClr val="22333B"/>
                          </a:solidFill>
                          <a:latin typeface="Calibri"/>
                        </a:rPr>
                        <a:t>4-person staffing + OPEB</a:t>
                      </a:r>
                    </a:p>
                  </a:txBody>
                  <a:tcPr marL="82296" marR="73152" marT="22860" marB="22860">
                    <a:solidFill>
                      <a:srgbClr val="FFFFFF"/>
                    </a:solidFill>
                  </a:tcPr>
                </a:tc>
                <a:tc>
                  <a:txBody>
                    <a:bodyPr/>
                    <a:lstStyle/>
                    <a:p>
                      <a:pPr algn="ctr">
                        <a:spcAft>
                          <a:spcPts val="0"/>
                        </a:spcAft>
                      </a:pPr>
                      <a:r>
                        <a:rPr lang="en-US" sz="1400" b="0">
                          <a:solidFill>
                            <a:srgbClr val="22333B"/>
                          </a:solidFill>
                          <a:latin typeface="Calibri"/>
                        </a:rPr>
                        <a:t>$50.2M</a:t>
                      </a:r>
                    </a:p>
                  </a:txBody>
                  <a:tcPr marL="82296" marR="73152" marT="22860" marB="22860">
                    <a:solidFill>
                      <a:srgbClr val="FFFFFF"/>
                    </a:solidFill>
                  </a:tcPr>
                </a:tc>
                <a:tc>
                  <a:txBody>
                    <a:bodyPr/>
                    <a:lstStyle/>
                    <a:p>
                      <a:pPr algn="ctr">
                        <a:spcAft>
                          <a:spcPts val="0"/>
                        </a:spcAft>
                      </a:pPr>
                      <a:r>
                        <a:rPr lang="en-US" sz="1400" b="0">
                          <a:solidFill>
                            <a:srgbClr val="22333B"/>
                          </a:solidFill>
                          <a:latin typeface="Calibri"/>
                        </a:rPr>
                        <a:t>$50.2M</a:t>
                      </a:r>
                    </a:p>
                  </a:txBody>
                  <a:tcPr marL="82296" marR="73152" marT="22860" marB="22860">
                    <a:solidFill>
                      <a:srgbClr val="FFFFFF"/>
                    </a:solidFill>
                  </a:tcPr>
                </a:tc>
                <a:tc>
                  <a:txBody>
                    <a:bodyPr/>
                    <a:lstStyle/>
                    <a:p>
                      <a:pPr algn="ctr">
                        <a:spcAft>
                          <a:spcPts val="0"/>
                        </a:spcAft>
                      </a:pPr>
                      <a:r>
                        <a:rPr lang="en-US" sz="1400" b="0">
                          <a:solidFill>
                            <a:srgbClr val="22333B"/>
                          </a:solidFill>
                          <a:latin typeface="Calibri"/>
                        </a:rPr>
                        <a:t>$50.2M</a:t>
                      </a:r>
                    </a:p>
                  </a:txBody>
                  <a:tcPr marL="82296" marR="73152" marT="22860" marB="22860">
                    <a:solidFill>
                      <a:srgbClr val="FFFFFF"/>
                    </a:solidFill>
                  </a:tcPr>
                </a:tc>
                <a:tc>
                  <a:txBody>
                    <a:bodyPr/>
                    <a:lstStyle/>
                    <a:p>
                      <a:pPr algn="l">
                        <a:spcAft>
                          <a:spcPts val="0"/>
                        </a:spcAft>
                      </a:pPr>
                      <a:r>
                        <a:rPr lang="en-US" sz="1400" b="0">
                          <a:solidFill>
                            <a:srgbClr val="22333B"/>
                          </a:solidFill>
                          <a:latin typeface="Calibri"/>
                        </a:rPr>
                        <a:t>Common service and legacy-benefit layer.</a:t>
                      </a:r>
                    </a:p>
                  </a:txBody>
                  <a:tcPr marL="82296" marR="73152" marT="22860" marB="22860">
                    <a:solidFill>
                      <a:srgbClr val="FFFFFF"/>
                    </a:solidFill>
                  </a:tcPr>
                </a:tc>
                <a:extLst>
                  <a:ext uri="{0D108BD9-81ED-4DB2-BD59-A6C34878D82A}">
                    <a16:rowId xmlns:a16="http://schemas.microsoft.com/office/drawing/2014/main" val="10002"/>
                  </a:ext>
                </a:extLst>
              </a:tr>
              <a:tr h="466344">
                <a:tc>
                  <a:txBody>
                    <a:bodyPr/>
                    <a:lstStyle/>
                    <a:p>
                      <a:pPr algn="l">
                        <a:spcAft>
                          <a:spcPts val="0"/>
                        </a:spcAft>
                      </a:pPr>
                      <a:r>
                        <a:rPr lang="en-US" sz="1400" b="1">
                          <a:solidFill>
                            <a:srgbClr val="22333B"/>
                          </a:solidFill>
                          <a:latin typeface="Calibri"/>
                        </a:rPr>
                        <a:t>Admin + stranded + uncertainty</a:t>
                      </a:r>
                    </a:p>
                  </a:txBody>
                  <a:tcPr marL="82296" marR="73152" marT="22860" marB="22860">
                    <a:solidFill>
                      <a:srgbClr val="EDF2F4"/>
                    </a:solidFill>
                  </a:tcPr>
                </a:tc>
                <a:tc>
                  <a:txBody>
                    <a:bodyPr/>
                    <a:lstStyle/>
                    <a:p>
                      <a:pPr algn="ctr">
                        <a:spcAft>
                          <a:spcPts val="0"/>
                        </a:spcAft>
                      </a:pPr>
                      <a:r>
                        <a:rPr lang="en-US" sz="1400" b="0">
                          <a:solidFill>
                            <a:srgbClr val="22333B"/>
                          </a:solidFill>
                          <a:latin typeface="Calibri"/>
                        </a:rPr>
                        <a:t>$11.3M</a:t>
                      </a:r>
                    </a:p>
                  </a:txBody>
                  <a:tcPr marL="82296" marR="73152" marT="22860" marB="22860">
                    <a:solidFill>
                      <a:srgbClr val="EDF2F4"/>
                    </a:solidFill>
                  </a:tcPr>
                </a:tc>
                <a:tc>
                  <a:txBody>
                    <a:bodyPr/>
                    <a:lstStyle/>
                    <a:p>
                      <a:pPr algn="ctr">
                        <a:spcAft>
                          <a:spcPts val="0"/>
                        </a:spcAft>
                      </a:pPr>
                      <a:r>
                        <a:rPr lang="en-US" sz="1400" b="0">
                          <a:solidFill>
                            <a:srgbClr val="22333B"/>
                          </a:solidFill>
                          <a:latin typeface="Calibri"/>
                        </a:rPr>
                        <a:t>$23.1M</a:t>
                      </a:r>
                    </a:p>
                  </a:txBody>
                  <a:tcPr marL="82296" marR="73152" marT="22860" marB="22860">
                    <a:solidFill>
                      <a:srgbClr val="EDF2F4"/>
                    </a:solidFill>
                  </a:tcPr>
                </a:tc>
                <a:tc>
                  <a:txBody>
                    <a:bodyPr/>
                    <a:lstStyle/>
                    <a:p>
                      <a:pPr algn="ctr">
                        <a:spcAft>
                          <a:spcPts val="0"/>
                        </a:spcAft>
                      </a:pPr>
                      <a:r>
                        <a:rPr lang="en-US" sz="1400" b="0">
                          <a:solidFill>
                            <a:srgbClr val="22333B"/>
                          </a:solidFill>
                          <a:latin typeface="Calibri"/>
                        </a:rPr>
                        <a:t>$25.7M</a:t>
                      </a:r>
                    </a:p>
                  </a:txBody>
                  <a:tcPr marL="82296" marR="73152" marT="22860" marB="22860">
                    <a:solidFill>
                      <a:srgbClr val="EDF2F4"/>
                    </a:solidFill>
                  </a:tcPr>
                </a:tc>
                <a:tc>
                  <a:txBody>
                    <a:bodyPr/>
                    <a:lstStyle/>
                    <a:p>
                      <a:pPr algn="l">
                        <a:spcAft>
                          <a:spcPts val="0"/>
                        </a:spcAft>
                      </a:pPr>
                      <a:r>
                        <a:rPr lang="en-US" sz="1400" b="0">
                          <a:solidFill>
                            <a:srgbClr val="22333B"/>
                          </a:solidFill>
                          <a:latin typeface="Calibri"/>
                        </a:rPr>
                        <a:t>Entity options add administration and predecessor overlap.</a:t>
                      </a:r>
                    </a:p>
                  </a:txBody>
                  <a:tcPr marL="82296" marR="73152" marT="22860" marB="22860">
                    <a:solidFill>
                      <a:srgbClr val="EDF2F4"/>
                    </a:solidFill>
                  </a:tcPr>
                </a:tc>
                <a:extLst>
                  <a:ext uri="{0D108BD9-81ED-4DB2-BD59-A6C34878D82A}">
                    <a16:rowId xmlns:a16="http://schemas.microsoft.com/office/drawing/2014/main" val="10003"/>
                  </a:ext>
                </a:extLst>
              </a:tr>
              <a:tr h="356616">
                <a:tc>
                  <a:txBody>
                    <a:bodyPr/>
                    <a:lstStyle/>
                    <a:p>
                      <a:pPr algn="l">
                        <a:spcAft>
                          <a:spcPts val="0"/>
                        </a:spcAft>
                      </a:pPr>
                      <a:r>
                        <a:rPr lang="en-US" sz="1400" b="1">
                          <a:solidFill>
                            <a:srgbClr val="22333B"/>
                          </a:solidFill>
                          <a:latin typeface="Calibri"/>
                        </a:rPr>
                        <a:t>Net capital cash</a:t>
                      </a:r>
                    </a:p>
                  </a:txBody>
                  <a:tcPr marL="82296" marR="73152" marT="22860" marB="22860">
                    <a:solidFill>
                      <a:srgbClr val="FFFFFF"/>
                    </a:solidFill>
                  </a:tcPr>
                </a:tc>
                <a:tc>
                  <a:txBody>
                    <a:bodyPr/>
                    <a:lstStyle/>
                    <a:p>
                      <a:pPr algn="ctr">
                        <a:spcAft>
                          <a:spcPts val="0"/>
                        </a:spcAft>
                      </a:pPr>
                      <a:r>
                        <a:rPr lang="en-US" sz="1400" b="0">
                          <a:solidFill>
                            <a:srgbClr val="22333B"/>
                          </a:solidFill>
                          <a:latin typeface="Calibri"/>
                        </a:rPr>
                        <a:t>$47.5M</a:t>
                      </a:r>
                    </a:p>
                  </a:txBody>
                  <a:tcPr marL="82296" marR="73152" marT="22860" marB="22860">
                    <a:solidFill>
                      <a:srgbClr val="FFFFFF"/>
                    </a:solidFill>
                  </a:tcPr>
                </a:tc>
                <a:tc>
                  <a:txBody>
                    <a:bodyPr/>
                    <a:lstStyle/>
                    <a:p>
                      <a:pPr algn="ctr">
                        <a:spcAft>
                          <a:spcPts val="0"/>
                        </a:spcAft>
                      </a:pPr>
                      <a:r>
                        <a:rPr lang="en-US" sz="1400" b="0">
                          <a:solidFill>
                            <a:srgbClr val="22333B"/>
                          </a:solidFill>
                          <a:latin typeface="Calibri"/>
                        </a:rPr>
                        <a:t>$47.5M</a:t>
                      </a:r>
                    </a:p>
                  </a:txBody>
                  <a:tcPr marL="82296" marR="73152" marT="22860" marB="22860">
                    <a:solidFill>
                      <a:srgbClr val="FFFFFF"/>
                    </a:solidFill>
                  </a:tcPr>
                </a:tc>
                <a:tc>
                  <a:txBody>
                    <a:bodyPr/>
                    <a:lstStyle/>
                    <a:p>
                      <a:pPr algn="ctr">
                        <a:spcAft>
                          <a:spcPts val="0"/>
                        </a:spcAft>
                      </a:pPr>
                      <a:r>
                        <a:rPr lang="en-US" sz="1400" b="0">
                          <a:solidFill>
                            <a:srgbClr val="22333B"/>
                          </a:solidFill>
                          <a:latin typeface="Calibri"/>
                        </a:rPr>
                        <a:t>$47.5M</a:t>
                      </a:r>
                    </a:p>
                  </a:txBody>
                  <a:tcPr marL="82296" marR="73152" marT="22860" marB="22860">
                    <a:solidFill>
                      <a:srgbClr val="FFFFFF"/>
                    </a:solidFill>
                  </a:tcPr>
                </a:tc>
                <a:tc>
                  <a:txBody>
                    <a:bodyPr/>
                    <a:lstStyle/>
                    <a:p>
                      <a:pPr algn="l">
                        <a:spcAft>
                          <a:spcPts val="0"/>
                        </a:spcAft>
                      </a:pPr>
                      <a:r>
                        <a:rPr lang="en-US" sz="1400" b="0">
                          <a:solidFill>
                            <a:srgbClr val="22333B"/>
                          </a:solidFill>
                          <a:latin typeface="Calibri"/>
                        </a:rPr>
                        <a:t>Same candidate capital cash in all models.</a:t>
                      </a:r>
                    </a:p>
                  </a:txBody>
                  <a:tcPr marL="82296" marR="73152" marT="22860" marB="22860">
                    <a:solidFill>
                      <a:srgbClr val="FFFFFF"/>
                    </a:solidFill>
                  </a:tcPr>
                </a:tc>
                <a:extLst>
                  <a:ext uri="{0D108BD9-81ED-4DB2-BD59-A6C34878D82A}">
                    <a16:rowId xmlns:a16="http://schemas.microsoft.com/office/drawing/2014/main" val="10004"/>
                  </a:ext>
                </a:extLst>
              </a:tr>
              <a:tr h="356616">
                <a:tc>
                  <a:txBody>
                    <a:bodyPr/>
                    <a:lstStyle/>
                    <a:p>
                      <a:pPr algn="l">
                        <a:spcAft>
                          <a:spcPts val="0"/>
                        </a:spcAft>
                      </a:pPr>
                      <a:r>
                        <a:rPr lang="en-US" sz="1400" b="1">
                          <a:solidFill>
                            <a:srgbClr val="22333B"/>
                          </a:solidFill>
                          <a:latin typeface="Calibri"/>
                        </a:rPr>
                        <a:t>Transition + settlement</a:t>
                      </a:r>
                    </a:p>
                  </a:txBody>
                  <a:tcPr marL="82296" marR="73152" marT="22860" marB="22860">
                    <a:solidFill>
                      <a:srgbClr val="EDF2F4"/>
                    </a:solidFill>
                  </a:tcPr>
                </a:tc>
                <a:tc>
                  <a:txBody>
                    <a:bodyPr/>
                    <a:lstStyle/>
                    <a:p>
                      <a:pPr algn="ctr">
                        <a:spcAft>
                          <a:spcPts val="0"/>
                        </a:spcAft>
                      </a:pPr>
                      <a:r>
                        <a:rPr lang="en-US" sz="1400" b="0">
                          <a:solidFill>
                            <a:srgbClr val="22333B"/>
                          </a:solidFill>
                          <a:latin typeface="Calibri"/>
                        </a:rPr>
                        <a:t>—</a:t>
                      </a:r>
                    </a:p>
                  </a:txBody>
                  <a:tcPr marL="82296" marR="73152" marT="22860" marB="22860">
                    <a:solidFill>
                      <a:srgbClr val="EDF2F4"/>
                    </a:solidFill>
                  </a:tcPr>
                </a:tc>
                <a:tc>
                  <a:txBody>
                    <a:bodyPr/>
                    <a:lstStyle/>
                    <a:p>
                      <a:pPr algn="ctr">
                        <a:spcAft>
                          <a:spcPts val="0"/>
                        </a:spcAft>
                      </a:pPr>
                      <a:r>
                        <a:rPr lang="en-US" sz="1400" b="0">
                          <a:solidFill>
                            <a:srgbClr val="22333B"/>
                          </a:solidFill>
                          <a:latin typeface="Calibri"/>
                        </a:rPr>
                        <a:t>$17.6M</a:t>
                      </a:r>
                    </a:p>
                  </a:txBody>
                  <a:tcPr marL="82296" marR="73152" marT="22860" marB="22860">
                    <a:solidFill>
                      <a:srgbClr val="EDF2F4"/>
                    </a:solidFill>
                  </a:tcPr>
                </a:tc>
                <a:tc>
                  <a:txBody>
                    <a:bodyPr/>
                    <a:lstStyle/>
                    <a:p>
                      <a:pPr algn="ctr">
                        <a:spcAft>
                          <a:spcPts val="0"/>
                        </a:spcAft>
                      </a:pPr>
                      <a:r>
                        <a:rPr lang="en-US" sz="1400" b="0">
                          <a:solidFill>
                            <a:srgbClr val="22333B"/>
                          </a:solidFill>
                          <a:latin typeface="Calibri"/>
                        </a:rPr>
                        <a:t>$22.8M</a:t>
                      </a:r>
                    </a:p>
                  </a:txBody>
                  <a:tcPr marL="82296" marR="73152" marT="22860" marB="22860">
                    <a:solidFill>
                      <a:srgbClr val="EDF2F4"/>
                    </a:solidFill>
                  </a:tcPr>
                </a:tc>
                <a:tc>
                  <a:txBody>
                    <a:bodyPr/>
                    <a:lstStyle/>
                    <a:p>
                      <a:pPr algn="l">
                        <a:spcAft>
                          <a:spcPts val="0"/>
                        </a:spcAft>
                      </a:pPr>
                      <a:r>
                        <a:rPr lang="en-US" sz="1400" b="0">
                          <a:solidFill>
                            <a:srgbClr val="22333B"/>
                          </a:solidFill>
                          <a:latin typeface="Calibri"/>
                        </a:rPr>
                        <a:t>Conversion and personnel / claims cash.</a:t>
                      </a:r>
                    </a:p>
                  </a:txBody>
                  <a:tcPr marL="82296" marR="73152" marT="22860" marB="22860">
                    <a:solidFill>
                      <a:srgbClr val="EDF2F4"/>
                    </a:solidFill>
                  </a:tcPr>
                </a:tc>
                <a:extLst>
                  <a:ext uri="{0D108BD9-81ED-4DB2-BD59-A6C34878D82A}">
                    <a16:rowId xmlns:a16="http://schemas.microsoft.com/office/drawing/2014/main" val="10005"/>
                  </a:ext>
                </a:extLst>
              </a:tr>
              <a:tr h="466344">
                <a:tc>
                  <a:txBody>
                    <a:bodyPr/>
                    <a:lstStyle/>
                    <a:p>
                      <a:pPr algn="l">
                        <a:spcAft>
                          <a:spcPts val="0"/>
                        </a:spcAft>
                      </a:pPr>
                      <a:r>
                        <a:rPr lang="en-US" sz="1400" b="1">
                          <a:solidFill>
                            <a:srgbClr val="22333B"/>
                          </a:solidFill>
                          <a:latin typeface="Calibri"/>
                        </a:rPr>
                        <a:t>Opening unrestricted cash</a:t>
                      </a:r>
                    </a:p>
                  </a:txBody>
                  <a:tcPr marL="82296" marR="73152" marT="22860" marB="22860">
                    <a:solidFill>
                      <a:srgbClr val="FFFFFF"/>
                    </a:solidFill>
                  </a:tcPr>
                </a:tc>
                <a:tc>
                  <a:txBody>
                    <a:bodyPr/>
                    <a:lstStyle/>
                    <a:p>
                      <a:pPr algn="ctr">
                        <a:spcAft>
                          <a:spcPts val="0"/>
                        </a:spcAft>
                      </a:pPr>
                      <a:r>
                        <a:rPr lang="en-US" sz="1400" b="0">
                          <a:solidFill>
                            <a:srgbClr val="22333B"/>
                          </a:solidFill>
                          <a:latin typeface="Calibri"/>
                        </a:rPr>
                        <a:t>—</a:t>
                      </a:r>
                    </a:p>
                  </a:txBody>
                  <a:tcPr marL="82296" marR="73152" marT="22860" marB="22860">
                    <a:solidFill>
                      <a:srgbClr val="FFFFFF"/>
                    </a:solidFill>
                  </a:tcPr>
                </a:tc>
                <a:tc>
                  <a:txBody>
                    <a:bodyPr/>
                    <a:lstStyle/>
                    <a:p>
                      <a:pPr algn="ctr">
                        <a:spcAft>
                          <a:spcPts val="0"/>
                        </a:spcAft>
                      </a:pPr>
                      <a:r>
                        <a:rPr lang="en-US" sz="1400" b="0">
                          <a:solidFill>
                            <a:srgbClr val="22333B"/>
                          </a:solidFill>
                          <a:latin typeface="Calibri"/>
                        </a:rPr>
                        <a:t>$37.4M</a:t>
                      </a:r>
                    </a:p>
                  </a:txBody>
                  <a:tcPr marL="82296" marR="73152" marT="22860" marB="22860">
                    <a:solidFill>
                      <a:srgbClr val="FFFFFF"/>
                    </a:solidFill>
                  </a:tcPr>
                </a:tc>
                <a:tc>
                  <a:txBody>
                    <a:bodyPr/>
                    <a:lstStyle/>
                    <a:p>
                      <a:pPr algn="ctr">
                        <a:spcAft>
                          <a:spcPts val="0"/>
                        </a:spcAft>
                      </a:pPr>
                      <a:r>
                        <a:rPr lang="en-US" sz="1400" b="0">
                          <a:solidFill>
                            <a:srgbClr val="22333B"/>
                          </a:solidFill>
                          <a:latin typeface="Calibri"/>
                        </a:rPr>
                        <a:t>$37.5M</a:t>
                      </a:r>
                    </a:p>
                  </a:txBody>
                  <a:tcPr marL="82296" marR="73152" marT="22860" marB="22860">
                    <a:solidFill>
                      <a:srgbClr val="FFFFFF"/>
                    </a:solidFill>
                  </a:tcPr>
                </a:tc>
                <a:tc>
                  <a:txBody>
                    <a:bodyPr/>
                    <a:lstStyle/>
                    <a:p>
                      <a:pPr algn="l">
                        <a:spcAft>
                          <a:spcPts val="0"/>
                        </a:spcAft>
                      </a:pPr>
                      <a:r>
                        <a:rPr lang="en-US" sz="1400" b="0">
                          <a:solidFill>
                            <a:srgbClr val="22333B"/>
                          </a:solidFill>
                          <a:latin typeface="Calibri"/>
                        </a:rPr>
                        <a:t>Two months of FY2027 recurring cost, held as an asset.</a:t>
                      </a:r>
                    </a:p>
                  </a:txBody>
                  <a:tcPr marL="82296" marR="73152" marT="22860" marB="22860">
                    <a:solidFill>
                      <a:srgbClr val="FFFFFF"/>
                    </a:solidFill>
                  </a:tcPr>
                </a:tc>
                <a:extLst>
                  <a:ext uri="{0D108BD9-81ED-4DB2-BD59-A6C34878D82A}">
                    <a16:rowId xmlns:a16="http://schemas.microsoft.com/office/drawing/2014/main" val="10006"/>
                  </a:ext>
                </a:extLst>
              </a:tr>
              <a:tr h="466344">
                <a:tc>
                  <a:txBody>
                    <a:bodyPr/>
                    <a:lstStyle/>
                    <a:p>
                      <a:pPr algn="l">
                        <a:spcAft>
                          <a:spcPts val="0"/>
                        </a:spcAft>
                      </a:pPr>
                      <a:r>
                        <a:rPr lang="en-US" sz="1400" b="1">
                          <a:solidFill>
                            <a:srgbClr val="22333B"/>
                          </a:solidFill>
                          <a:latin typeface="Calibri"/>
                        </a:rPr>
                        <a:t>Total forecast cost</a:t>
                      </a:r>
                    </a:p>
                  </a:txBody>
                  <a:tcPr marL="82296" marR="73152" marT="22860" marB="22860">
                    <a:solidFill>
                      <a:srgbClr val="EDF2F4"/>
                    </a:solidFill>
                  </a:tcPr>
                </a:tc>
                <a:tc>
                  <a:txBody>
                    <a:bodyPr/>
                    <a:lstStyle/>
                    <a:p>
                      <a:pPr algn="ctr">
                        <a:spcAft>
                          <a:spcPts val="0"/>
                        </a:spcAft>
                      </a:pPr>
                      <a:r>
                        <a:rPr lang="en-US" sz="1400" b="0">
                          <a:solidFill>
                            <a:srgbClr val="22333B"/>
                          </a:solidFill>
                          <a:latin typeface="Calibri"/>
                        </a:rPr>
                        <a:t>$1,236.9M</a:t>
                      </a:r>
                    </a:p>
                  </a:txBody>
                  <a:tcPr marL="82296" marR="73152" marT="22860" marB="22860">
                    <a:solidFill>
                      <a:srgbClr val="EDF2F4"/>
                    </a:solidFill>
                  </a:tcPr>
                </a:tc>
                <a:tc>
                  <a:txBody>
                    <a:bodyPr/>
                    <a:lstStyle/>
                    <a:p>
                      <a:pPr algn="ctr">
                        <a:spcAft>
                          <a:spcPts val="0"/>
                        </a:spcAft>
                      </a:pPr>
                      <a:r>
                        <a:rPr lang="en-US" sz="1400" b="0">
                          <a:solidFill>
                            <a:srgbClr val="22333B"/>
                          </a:solidFill>
                          <a:latin typeface="Calibri"/>
                        </a:rPr>
                        <a:t>$1,388.2M</a:t>
                      </a:r>
                    </a:p>
                  </a:txBody>
                  <a:tcPr marL="82296" marR="73152" marT="22860" marB="22860">
                    <a:solidFill>
                      <a:srgbClr val="EDF2F4"/>
                    </a:solidFill>
                  </a:tcPr>
                </a:tc>
                <a:tc>
                  <a:txBody>
                    <a:bodyPr/>
                    <a:lstStyle/>
                    <a:p>
                      <a:pPr algn="ctr">
                        <a:spcAft>
                          <a:spcPts val="0"/>
                        </a:spcAft>
                      </a:pPr>
                      <a:r>
                        <a:rPr lang="en-US" sz="1400" b="0">
                          <a:solidFill>
                            <a:srgbClr val="22333B"/>
                          </a:solidFill>
                          <a:latin typeface="Calibri"/>
                        </a:rPr>
                        <a:t>$1,396.1M</a:t>
                      </a:r>
                    </a:p>
                  </a:txBody>
                  <a:tcPr marL="82296" marR="73152" marT="22860" marB="22860">
                    <a:solidFill>
                      <a:srgbClr val="EDF2F4"/>
                    </a:solidFill>
                  </a:tcPr>
                </a:tc>
                <a:tc>
                  <a:txBody>
                    <a:bodyPr/>
                    <a:lstStyle/>
                    <a:p>
                      <a:pPr algn="l">
                        <a:spcAft>
                          <a:spcPts val="0"/>
                        </a:spcAft>
                      </a:pPr>
                      <a:r>
                        <a:rPr lang="en-US" sz="1400" b="0">
                          <a:solidFill>
                            <a:srgbClr val="22333B"/>
                          </a:solidFill>
                          <a:latin typeface="Calibri"/>
                        </a:rPr>
                        <a:t>Gross cash uses before continuation support.</a:t>
                      </a:r>
                    </a:p>
                  </a:txBody>
                  <a:tcPr marL="82296" marR="73152" marT="22860" marB="22860">
                    <a:solidFill>
                      <a:srgbClr val="EDF2F4"/>
                    </a:solidFill>
                  </a:tcPr>
                </a:tc>
                <a:extLst>
                  <a:ext uri="{0D108BD9-81ED-4DB2-BD59-A6C34878D82A}">
                    <a16:rowId xmlns:a16="http://schemas.microsoft.com/office/drawing/2014/main" val="10007"/>
                  </a:ext>
                </a:extLst>
              </a:tr>
              <a:tr h="466344">
                <a:tc>
                  <a:txBody>
                    <a:bodyPr/>
                    <a:lstStyle/>
                    <a:p>
                      <a:pPr algn="l">
                        <a:spcAft>
                          <a:spcPts val="0"/>
                        </a:spcAft>
                      </a:pPr>
                      <a:r>
                        <a:rPr lang="en-US" sz="1400" b="1">
                          <a:solidFill>
                            <a:srgbClr val="22333B"/>
                          </a:solidFill>
                          <a:latin typeface="Calibri"/>
                        </a:rPr>
                        <a:t>Less continuation support</a:t>
                      </a:r>
                    </a:p>
                  </a:txBody>
                  <a:tcPr marL="82296" marR="73152" marT="22860" marB="22860">
                    <a:solidFill>
                      <a:srgbClr val="FFFFFF"/>
                    </a:solidFill>
                  </a:tcPr>
                </a:tc>
                <a:tc>
                  <a:txBody>
                    <a:bodyPr/>
                    <a:lstStyle/>
                    <a:p>
                      <a:pPr algn="ctr">
                        <a:spcAft>
                          <a:spcPts val="0"/>
                        </a:spcAft>
                      </a:pPr>
                      <a:r>
                        <a:rPr lang="en-US" sz="1400" b="0">
                          <a:solidFill>
                            <a:srgbClr val="22333B"/>
                          </a:solidFill>
                          <a:latin typeface="Calibri"/>
                        </a:rPr>
                        <a:t>($951.0M)</a:t>
                      </a:r>
                    </a:p>
                  </a:txBody>
                  <a:tcPr marL="82296" marR="73152" marT="22860" marB="22860">
                    <a:solidFill>
                      <a:srgbClr val="FFFFFF"/>
                    </a:solidFill>
                  </a:tcPr>
                </a:tc>
                <a:tc>
                  <a:txBody>
                    <a:bodyPr/>
                    <a:lstStyle/>
                    <a:p>
                      <a:pPr algn="ctr">
                        <a:spcAft>
                          <a:spcPts val="0"/>
                        </a:spcAft>
                      </a:pPr>
                      <a:r>
                        <a:rPr lang="en-US" sz="1400" b="0">
                          <a:solidFill>
                            <a:srgbClr val="22333B"/>
                          </a:solidFill>
                          <a:latin typeface="Calibri"/>
                        </a:rPr>
                        <a:t>($951.0M)</a:t>
                      </a:r>
                    </a:p>
                  </a:txBody>
                  <a:tcPr marL="82296" marR="73152" marT="22860" marB="22860">
                    <a:solidFill>
                      <a:srgbClr val="FFFFFF"/>
                    </a:solidFill>
                  </a:tcPr>
                </a:tc>
                <a:tc>
                  <a:txBody>
                    <a:bodyPr/>
                    <a:lstStyle/>
                    <a:p>
                      <a:pPr algn="ctr">
                        <a:spcAft>
                          <a:spcPts val="0"/>
                        </a:spcAft>
                      </a:pPr>
                      <a:r>
                        <a:rPr lang="en-US" sz="1400" b="0">
                          <a:solidFill>
                            <a:srgbClr val="22333B"/>
                          </a:solidFill>
                          <a:latin typeface="Calibri"/>
                        </a:rPr>
                        <a:t>($951.0M)</a:t>
                      </a:r>
                    </a:p>
                  </a:txBody>
                  <a:tcPr marL="82296" marR="73152" marT="22860" marB="22860">
                    <a:solidFill>
                      <a:srgbClr val="FFFFFF"/>
                    </a:solidFill>
                  </a:tcPr>
                </a:tc>
                <a:tc>
                  <a:txBody>
                    <a:bodyPr/>
                    <a:lstStyle/>
                    <a:p>
                      <a:pPr algn="l">
                        <a:spcAft>
                          <a:spcPts val="0"/>
                        </a:spcAft>
                      </a:pPr>
                      <a:r>
                        <a:rPr lang="en-US" sz="1400" b="0">
                          <a:solidFill>
                            <a:srgbClr val="22333B"/>
                          </a:solidFill>
                          <a:latin typeface="Calibri"/>
                        </a:rPr>
                        <a:t>Assumed direct-agency funding, not a signed allocation.</a:t>
                      </a:r>
                    </a:p>
                  </a:txBody>
                  <a:tcPr marL="82296" marR="73152" marT="22860" marB="22860">
                    <a:solidFill>
                      <a:srgbClr val="FFFFFF"/>
                    </a:solidFill>
                  </a:tcPr>
                </a:tc>
                <a:extLst>
                  <a:ext uri="{0D108BD9-81ED-4DB2-BD59-A6C34878D82A}">
                    <a16:rowId xmlns:a16="http://schemas.microsoft.com/office/drawing/2014/main" val="10008"/>
                  </a:ext>
                </a:extLst>
              </a:tr>
              <a:tr h="365760">
                <a:tc>
                  <a:txBody>
                    <a:bodyPr/>
                    <a:lstStyle/>
                    <a:p>
                      <a:pPr algn="l">
                        <a:spcAft>
                          <a:spcPts val="0"/>
                        </a:spcAft>
                      </a:pPr>
                      <a:r>
                        <a:rPr lang="en-US" sz="1400" b="1">
                          <a:solidFill>
                            <a:srgbClr val="22333B"/>
                          </a:solidFill>
                          <a:latin typeface="Calibri"/>
                        </a:rPr>
                        <a:t>Additional lawful support</a:t>
                      </a:r>
                    </a:p>
                  </a:txBody>
                  <a:tcPr marL="82296" marR="73152" marT="22860" marB="22860">
                    <a:solidFill>
                      <a:srgbClr val="E3EBEF"/>
                    </a:solidFill>
                  </a:tcPr>
                </a:tc>
                <a:tc>
                  <a:txBody>
                    <a:bodyPr/>
                    <a:lstStyle/>
                    <a:p>
                      <a:pPr algn="ctr">
                        <a:spcAft>
                          <a:spcPts val="0"/>
                        </a:spcAft>
                      </a:pPr>
                      <a:r>
                        <a:rPr lang="en-US" sz="1400" b="1">
                          <a:solidFill>
                            <a:srgbClr val="22333B"/>
                          </a:solidFill>
                          <a:latin typeface="Calibri"/>
                        </a:rPr>
                        <a:t>$285.9M</a:t>
                      </a:r>
                    </a:p>
                  </a:txBody>
                  <a:tcPr marL="82296" marR="73152" marT="22860" marB="22860">
                    <a:solidFill>
                      <a:srgbClr val="E3EBEF"/>
                    </a:solidFill>
                  </a:tcPr>
                </a:tc>
                <a:tc>
                  <a:txBody>
                    <a:bodyPr/>
                    <a:lstStyle/>
                    <a:p>
                      <a:pPr algn="ctr">
                        <a:spcAft>
                          <a:spcPts val="0"/>
                        </a:spcAft>
                      </a:pPr>
                      <a:r>
                        <a:rPr lang="en-US" sz="1400" b="1">
                          <a:solidFill>
                            <a:srgbClr val="22333B"/>
                          </a:solidFill>
                          <a:latin typeface="Calibri"/>
                        </a:rPr>
                        <a:t>$437.2M</a:t>
                      </a:r>
                    </a:p>
                  </a:txBody>
                  <a:tcPr marL="82296" marR="73152" marT="22860" marB="22860">
                    <a:solidFill>
                      <a:srgbClr val="E3EBEF"/>
                    </a:solidFill>
                  </a:tcPr>
                </a:tc>
                <a:tc>
                  <a:txBody>
                    <a:bodyPr/>
                    <a:lstStyle/>
                    <a:p>
                      <a:pPr algn="ctr">
                        <a:spcAft>
                          <a:spcPts val="0"/>
                        </a:spcAft>
                      </a:pPr>
                      <a:r>
                        <a:rPr lang="en-US" sz="1400" b="1">
                          <a:solidFill>
                            <a:srgbClr val="22333B"/>
                          </a:solidFill>
                          <a:latin typeface="Calibri"/>
                        </a:rPr>
                        <a:t>$445.1M</a:t>
                      </a:r>
                    </a:p>
                  </a:txBody>
                  <a:tcPr marL="82296" marR="73152" marT="22860" marB="22860">
                    <a:solidFill>
                      <a:srgbClr val="E3EBEF"/>
                    </a:solidFill>
                  </a:tcPr>
                </a:tc>
                <a:tc>
                  <a:txBody>
                    <a:bodyPr/>
                    <a:lstStyle/>
                    <a:p>
                      <a:pPr algn="l">
                        <a:spcAft>
                          <a:spcPts val="0"/>
                        </a:spcAft>
                      </a:pPr>
                      <a:r>
                        <a:rPr lang="en-US" sz="1400" b="1" dirty="0">
                          <a:solidFill>
                            <a:srgbClr val="22333B"/>
                          </a:solidFill>
                          <a:latin typeface="Calibri"/>
                        </a:rPr>
                        <a:t>Funding requiring lawful authorization.</a:t>
                      </a:r>
                    </a:p>
                  </a:txBody>
                  <a:tcPr marL="82296" marR="73152" marT="22860" marB="22860">
                    <a:solidFill>
                      <a:srgbClr val="E3EBEF"/>
                    </a:solidFill>
                  </a:tcPr>
                </a:tc>
                <a:extLst>
                  <a:ext uri="{0D108BD9-81ED-4DB2-BD59-A6C34878D82A}">
                    <a16:rowId xmlns:a16="http://schemas.microsoft.com/office/drawing/2014/main" val="10009"/>
                  </a:ext>
                </a:extLst>
              </a:tr>
            </a:tbl>
          </a:graphicData>
        </a:graphic>
      </p:graphicFrame>
      <p:sp>
        <p:nvSpPr>
          <p:cNvPr id="8" name="Slide number"/>
          <p:cNvSpPr txBox="1"/>
          <p:nvPr/>
        </p:nvSpPr>
        <p:spPr>
          <a:xfrm>
            <a:off x="11475720" y="6492240"/>
            <a:ext cx="411480" cy="246888"/>
          </a:xfrm>
          <a:prstGeom prst="rect">
            <a:avLst/>
          </a:prstGeom>
          <a:noFill/>
        </p:spPr>
        <p:txBody>
          <a:bodyPr wrap="square" lIns="0" tIns="0" rIns="0" bIns="0"/>
          <a:lstStyle/>
          <a:p>
            <a:pPr algn="ctr">
              <a:spcAft>
                <a:spcPts val="0"/>
              </a:spcAft>
            </a:pPr>
            <a:r>
              <a:rPr lang="en-US" sz="1200" b="0">
                <a:solidFill>
                  <a:srgbClr val="48606B"/>
                </a:solidFill>
                <a:latin typeface="Calibri"/>
              </a:rPr>
              <a:t>42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COMPARABLE BASE"/>
          <p:cNvSpPr txBox="1"/>
          <p:nvPr/>
        </p:nvSpPr>
        <p:spPr>
          <a:xfrm>
            <a:off x="548640" y="256032"/>
            <a:ext cx="10972800" cy="274320"/>
          </a:xfrm>
          <a:prstGeom prst="rect">
            <a:avLst/>
          </a:prstGeom>
          <a:noFill/>
        </p:spPr>
        <p:txBody>
          <a:bodyPr wrap="square" lIns="0" tIns="0" rIns="0" bIns="0"/>
          <a:lstStyle/>
          <a:p>
            <a:pPr algn="l">
              <a:spcAft>
                <a:spcPts val="0"/>
              </a:spcAft>
            </a:pPr>
            <a:r>
              <a:rPr lang="en-US" sz="1600" b="1">
                <a:solidFill>
                  <a:srgbClr val="A83C18"/>
                </a:solidFill>
                <a:latin typeface="Calibri"/>
              </a:rPr>
              <a:t>COMPARABLE BASE</a:t>
            </a:r>
          </a:p>
        </p:txBody>
      </p:sp>
      <p:sp>
        <p:nvSpPr>
          <p:cNvPr id="3" name="Title"/>
          <p:cNvSpPr txBox="1">
            <a:spLocks noGrp="1"/>
          </p:cNvSpPr>
          <p:nvPr>
            <p:ph type="title"/>
          </p:nvPr>
        </p:nvSpPr>
        <p:spPr>
          <a:xfrm>
            <a:off x="548640" y="658368"/>
            <a:ext cx="11064240" cy="685800"/>
          </a:xfrm>
          <a:prstGeom prst="rect">
            <a:avLst/>
          </a:prstGeom>
          <a:noFill/>
        </p:spPr>
        <p:txBody>
          <a:bodyPr wrap="square" lIns="0" tIns="0" rIns="0" bIns="0"/>
          <a:lstStyle/>
          <a:p>
            <a:pPr algn="l">
              <a:spcAft>
                <a:spcPts val="0"/>
              </a:spcAft>
            </a:pPr>
            <a:r>
              <a:rPr lang="en-US" sz="3200" b="1">
                <a:solidFill>
                  <a:srgbClr val="22333B"/>
                </a:solidFill>
                <a:latin typeface="Cambria"/>
              </a:rPr>
              <a:t>Common Service, Legacy and Capital Costs</a:t>
            </a:r>
          </a:p>
        </p:txBody>
      </p:sp>
      <p:sp>
        <p:nvSpPr>
          <p:cNvPr id="4" name="These layers support a comparable service package in every option."/>
          <p:cNvSpPr txBox="1"/>
          <p:nvPr/>
        </p:nvSpPr>
        <p:spPr>
          <a:xfrm>
            <a:off x="594360" y="1353312"/>
            <a:ext cx="10972800" cy="512064"/>
          </a:xfrm>
          <a:prstGeom prst="rect">
            <a:avLst/>
          </a:prstGeom>
          <a:noFill/>
        </p:spPr>
        <p:txBody>
          <a:bodyPr wrap="square" lIns="0" tIns="0" rIns="0" bIns="0"/>
          <a:lstStyle/>
          <a:p>
            <a:pPr algn="l">
              <a:spcAft>
                <a:spcPts val="0"/>
              </a:spcAft>
            </a:pPr>
            <a:r>
              <a:rPr lang="en-US" sz="1700" b="0">
                <a:solidFill>
                  <a:srgbClr val="48606B"/>
                </a:solidFill>
                <a:latin typeface="Calibri"/>
              </a:rPr>
              <a:t>These layers support a comparable service package in every option.</a:t>
            </a:r>
          </a:p>
        </p:txBody>
      </p:sp>
      <p:sp>
        <p:nvSpPr>
          <p:cNvPr id="5" name="Source: Chapter 30 financial model. FY2027–FY2031 planning scenario."/>
          <p:cNvSpPr txBox="1"/>
          <p:nvPr/>
        </p:nvSpPr>
        <p:spPr>
          <a:xfrm>
            <a:off x="594360" y="6537960"/>
            <a:ext cx="10561320" cy="201168"/>
          </a:xfrm>
          <a:prstGeom prst="rect">
            <a:avLst/>
          </a:prstGeom>
          <a:noFill/>
        </p:spPr>
        <p:txBody>
          <a:bodyPr wrap="square" lIns="0" tIns="0" rIns="0" bIns="0"/>
          <a:lstStyle/>
          <a:p>
            <a:pPr algn="l">
              <a:spcAft>
                <a:spcPts val="0"/>
              </a:spcAft>
            </a:pPr>
            <a:r>
              <a:rPr lang="en-US" sz="1130" b="0">
                <a:solidFill>
                  <a:srgbClr val="48606B"/>
                </a:solidFill>
                <a:latin typeface="Calibri"/>
              </a:rPr>
              <a:t>Source: Chapter 30 financial model. FY2027–FY2031 planning scenario.</a:t>
            </a:r>
          </a:p>
        </p:txBody>
      </p:sp>
      <p:graphicFrame>
        <p:nvGraphicFramePr>
          <p:cNvPr id="7" name="Editable financial table" descr="Editable financial comparison. Sources, definitions and original qualifications are retained in the speaker notes."/>
          <p:cNvGraphicFramePr/>
          <p:nvPr>
            <p:extLst>
              <p:ext uri="{D42A27DB-BD31-4B8C-83A1-F6EECF244321}">
                <p14:modId xmlns:p14="http://schemas.microsoft.com/office/powerpoint/2010/main" val="1648724211"/>
              </p:ext>
            </p:extLst>
          </p:nvPr>
        </p:nvGraphicFramePr>
        <p:xfrm>
          <a:off x="594360" y="1947672"/>
          <a:ext cx="8092440" cy="3493008"/>
        </p:xfrm>
        <a:graphic>
          <a:graphicData uri="http://schemas.openxmlformats.org/drawingml/2006/table">
            <a:tbl>
              <a:tblPr firstRow="1" bandRow="1"/>
              <a:tblGrid>
                <a:gridCol w="2788920">
                  <a:extLst>
                    <a:ext uri="{9D8B030D-6E8A-4147-A177-3AD203B41FA5}">
                      <a16:colId xmlns:a16="http://schemas.microsoft.com/office/drawing/2014/main" val="20000"/>
                    </a:ext>
                  </a:extLst>
                </a:gridCol>
                <a:gridCol w="932688">
                  <a:extLst>
                    <a:ext uri="{9D8B030D-6E8A-4147-A177-3AD203B41FA5}">
                      <a16:colId xmlns:a16="http://schemas.microsoft.com/office/drawing/2014/main" val="20001"/>
                    </a:ext>
                  </a:extLst>
                </a:gridCol>
                <a:gridCol w="932688">
                  <a:extLst>
                    <a:ext uri="{9D8B030D-6E8A-4147-A177-3AD203B41FA5}">
                      <a16:colId xmlns:a16="http://schemas.microsoft.com/office/drawing/2014/main" val="20002"/>
                    </a:ext>
                  </a:extLst>
                </a:gridCol>
                <a:gridCol w="932688">
                  <a:extLst>
                    <a:ext uri="{9D8B030D-6E8A-4147-A177-3AD203B41FA5}">
                      <a16:colId xmlns:a16="http://schemas.microsoft.com/office/drawing/2014/main" val="20003"/>
                    </a:ext>
                  </a:extLst>
                </a:gridCol>
                <a:gridCol w="2505456">
                  <a:extLst>
                    <a:ext uri="{9D8B030D-6E8A-4147-A177-3AD203B41FA5}">
                      <a16:colId xmlns:a16="http://schemas.microsoft.com/office/drawing/2014/main" val="20004"/>
                    </a:ext>
                  </a:extLst>
                </a:gridCol>
              </a:tblGrid>
              <a:tr h="566928">
                <a:tc>
                  <a:txBody>
                    <a:bodyPr/>
                    <a:lstStyle/>
                    <a:p>
                      <a:pPr algn="l">
                        <a:spcAft>
                          <a:spcPts val="0"/>
                        </a:spcAft>
                      </a:pPr>
                      <a:r>
                        <a:rPr lang="en-US" sz="1500" b="1" dirty="0">
                          <a:solidFill>
                            <a:srgbClr val="FFFFFF"/>
                          </a:solidFill>
                          <a:latin typeface="Calibri"/>
                        </a:rPr>
                        <a:t>Common modeled layer</a:t>
                      </a:r>
                    </a:p>
                  </a:txBody>
                  <a:tcPr marL="82296" marR="73152" marT="22860" marB="22860">
                    <a:solidFill>
                      <a:srgbClr val="22333B"/>
                    </a:solidFill>
                  </a:tcPr>
                </a:tc>
                <a:tc>
                  <a:txBody>
                    <a:bodyPr/>
                    <a:lstStyle/>
                    <a:p>
                      <a:pPr algn="ctr">
                        <a:spcAft>
                          <a:spcPts val="0"/>
                        </a:spcAft>
                      </a:pPr>
                      <a:r>
                        <a:rPr lang="en-US" sz="1500" b="1">
                          <a:solidFill>
                            <a:srgbClr val="FFFFFF"/>
                          </a:solidFill>
                          <a:latin typeface="Calibri"/>
                        </a:rPr>
                        <a:t>FY2027</a:t>
                      </a:r>
                    </a:p>
                  </a:txBody>
                  <a:tcPr marL="82296" marR="73152" marT="22860" marB="22860">
                    <a:solidFill>
                      <a:srgbClr val="22333B"/>
                    </a:solidFill>
                  </a:tcPr>
                </a:tc>
                <a:tc>
                  <a:txBody>
                    <a:bodyPr/>
                    <a:lstStyle/>
                    <a:p>
                      <a:pPr algn="ctr">
                        <a:spcAft>
                          <a:spcPts val="0"/>
                        </a:spcAft>
                      </a:pPr>
                      <a:r>
                        <a:rPr lang="en-US" sz="1500" b="1">
                          <a:solidFill>
                            <a:srgbClr val="FFFFFF"/>
                          </a:solidFill>
                          <a:latin typeface="Calibri"/>
                        </a:rPr>
                        <a:t>FY2031</a:t>
                      </a:r>
                    </a:p>
                  </a:txBody>
                  <a:tcPr marL="82296" marR="73152" marT="22860" marB="22860">
                    <a:solidFill>
                      <a:srgbClr val="22333B"/>
                    </a:solidFill>
                  </a:tcPr>
                </a:tc>
                <a:tc>
                  <a:txBody>
                    <a:bodyPr/>
                    <a:lstStyle/>
                    <a:p>
                      <a:pPr algn="ctr">
                        <a:spcAft>
                          <a:spcPts val="0"/>
                        </a:spcAft>
                      </a:pPr>
                      <a:r>
                        <a:rPr lang="en-US" sz="1500" b="1">
                          <a:solidFill>
                            <a:srgbClr val="FFFFFF"/>
                          </a:solidFill>
                          <a:latin typeface="Calibri"/>
                        </a:rPr>
                        <a:t>5-year</a:t>
                      </a:r>
                    </a:p>
                  </a:txBody>
                  <a:tcPr marL="82296" marR="73152" marT="22860" marB="22860">
                    <a:solidFill>
                      <a:srgbClr val="22333B"/>
                    </a:solidFill>
                  </a:tcPr>
                </a:tc>
                <a:tc>
                  <a:txBody>
                    <a:bodyPr/>
                    <a:lstStyle/>
                    <a:p>
                      <a:pPr algn="ctr">
                        <a:spcAft>
                          <a:spcPts val="0"/>
                        </a:spcAft>
                      </a:pPr>
                      <a:r>
                        <a:rPr lang="en-US" sz="1500" b="1">
                          <a:solidFill>
                            <a:srgbClr val="FFFFFF"/>
                          </a:solidFill>
                          <a:latin typeface="Calibri"/>
                        </a:rPr>
                        <a:t>Why it is included</a:t>
                      </a:r>
                    </a:p>
                  </a:txBody>
                  <a:tcPr marL="82296" marR="73152" marT="22860" marB="22860">
                    <a:solidFill>
                      <a:srgbClr val="22333B"/>
                    </a:solidFill>
                  </a:tcPr>
                </a:tc>
                <a:extLst>
                  <a:ext uri="{0D108BD9-81ED-4DB2-BD59-A6C34878D82A}">
                    <a16:rowId xmlns:a16="http://schemas.microsoft.com/office/drawing/2014/main" val="10000"/>
                  </a:ext>
                </a:extLst>
              </a:tr>
              <a:tr h="731520">
                <a:tc>
                  <a:txBody>
                    <a:bodyPr/>
                    <a:lstStyle/>
                    <a:p>
                      <a:pPr algn="l">
                        <a:spcAft>
                          <a:spcPts val="0"/>
                        </a:spcAft>
                      </a:pPr>
                      <a:r>
                        <a:rPr lang="en-US" sz="1500" b="1" dirty="0">
                          <a:solidFill>
                            <a:srgbClr val="22333B"/>
                          </a:solidFill>
                          <a:latin typeface="Calibri"/>
                        </a:rPr>
                        <a:t>4-person staffing enhancement</a:t>
                      </a:r>
                    </a:p>
                  </a:txBody>
                  <a:tcPr marL="82296" marR="73152" marT="22860" marB="22860">
                    <a:solidFill>
                      <a:srgbClr val="EDF2F4"/>
                    </a:solidFill>
                  </a:tcPr>
                </a:tc>
                <a:tc>
                  <a:txBody>
                    <a:bodyPr/>
                    <a:lstStyle/>
                    <a:p>
                      <a:pPr algn="ctr">
                        <a:spcAft>
                          <a:spcPts val="0"/>
                        </a:spcAft>
                      </a:pPr>
                      <a:r>
                        <a:rPr lang="en-US" sz="1500" b="0">
                          <a:solidFill>
                            <a:srgbClr val="22333B"/>
                          </a:solidFill>
                          <a:latin typeface="Calibri"/>
                        </a:rPr>
                        <a:t>$2.1M</a:t>
                      </a:r>
                    </a:p>
                  </a:txBody>
                  <a:tcPr marL="82296" marR="73152" marT="22860" marB="22860">
                    <a:solidFill>
                      <a:srgbClr val="EDF2F4"/>
                    </a:solidFill>
                  </a:tcPr>
                </a:tc>
                <a:tc>
                  <a:txBody>
                    <a:bodyPr/>
                    <a:lstStyle/>
                    <a:p>
                      <a:pPr algn="ctr">
                        <a:spcAft>
                          <a:spcPts val="0"/>
                        </a:spcAft>
                      </a:pPr>
                      <a:r>
                        <a:rPr lang="en-US" sz="1500" b="0">
                          <a:solidFill>
                            <a:srgbClr val="22333B"/>
                          </a:solidFill>
                          <a:latin typeface="Calibri"/>
                        </a:rPr>
                        <a:t>$7.0M</a:t>
                      </a:r>
                    </a:p>
                  </a:txBody>
                  <a:tcPr marL="82296" marR="73152" marT="22860" marB="22860">
                    <a:solidFill>
                      <a:srgbClr val="EDF2F4"/>
                    </a:solidFill>
                  </a:tcPr>
                </a:tc>
                <a:tc>
                  <a:txBody>
                    <a:bodyPr/>
                    <a:lstStyle/>
                    <a:p>
                      <a:pPr algn="ctr">
                        <a:spcAft>
                          <a:spcPts val="0"/>
                        </a:spcAft>
                      </a:pPr>
                      <a:r>
                        <a:rPr lang="en-US" sz="1500" b="0">
                          <a:solidFill>
                            <a:srgbClr val="22333B"/>
                          </a:solidFill>
                          <a:latin typeface="Calibri"/>
                        </a:rPr>
                        <a:t>$26.9M</a:t>
                      </a:r>
                    </a:p>
                  </a:txBody>
                  <a:tcPr marL="82296" marR="73152" marT="22860" marB="22860">
                    <a:solidFill>
                      <a:srgbClr val="EDF2F4"/>
                    </a:solidFill>
                  </a:tcPr>
                </a:tc>
                <a:tc>
                  <a:txBody>
                    <a:bodyPr/>
                    <a:lstStyle/>
                    <a:p>
                      <a:pPr algn="ctr">
                        <a:spcAft>
                          <a:spcPts val="0"/>
                        </a:spcAft>
                      </a:pPr>
                      <a:r>
                        <a:rPr lang="en-US" sz="1500" b="0" dirty="0">
                          <a:solidFill>
                            <a:srgbClr val="22333B"/>
                          </a:solidFill>
                          <a:latin typeface="Calibri"/>
                        </a:rPr>
                        <a:t>Funds the common 2 / 4 / 6 / 6 / 6 continuous-seat ramp.</a:t>
                      </a:r>
                    </a:p>
                  </a:txBody>
                  <a:tcPr marL="82296" marR="73152" marT="22860" marB="22860">
                    <a:solidFill>
                      <a:srgbClr val="EDF2F4"/>
                    </a:solidFill>
                  </a:tcPr>
                </a:tc>
                <a:extLst>
                  <a:ext uri="{0D108BD9-81ED-4DB2-BD59-A6C34878D82A}">
                    <a16:rowId xmlns:a16="http://schemas.microsoft.com/office/drawing/2014/main" val="10001"/>
                  </a:ext>
                </a:extLst>
              </a:tr>
              <a:tr h="731520">
                <a:tc>
                  <a:txBody>
                    <a:bodyPr/>
                    <a:lstStyle/>
                    <a:p>
                      <a:pPr algn="l">
                        <a:spcAft>
                          <a:spcPts val="0"/>
                        </a:spcAft>
                      </a:pPr>
                      <a:r>
                        <a:rPr lang="en-US" sz="1500" b="1">
                          <a:solidFill>
                            <a:srgbClr val="22333B"/>
                          </a:solidFill>
                          <a:latin typeface="Calibri"/>
                        </a:rPr>
                        <a:t>OPEB past-service funding</a:t>
                      </a:r>
                    </a:p>
                  </a:txBody>
                  <a:tcPr marL="82296" marR="73152" marT="22860" marB="22860">
                    <a:solidFill>
                      <a:srgbClr val="FFFFFF"/>
                    </a:solidFill>
                  </a:tcPr>
                </a:tc>
                <a:tc>
                  <a:txBody>
                    <a:bodyPr/>
                    <a:lstStyle/>
                    <a:p>
                      <a:pPr algn="ctr">
                        <a:spcAft>
                          <a:spcPts val="0"/>
                        </a:spcAft>
                      </a:pPr>
                      <a:r>
                        <a:rPr lang="en-US" sz="1500" b="0">
                          <a:solidFill>
                            <a:srgbClr val="22333B"/>
                          </a:solidFill>
                          <a:latin typeface="Calibri"/>
                        </a:rPr>
                        <a:t>$4.7M</a:t>
                      </a:r>
                    </a:p>
                  </a:txBody>
                  <a:tcPr marL="82296" marR="73152" marT="22860" marB="22860">
                    <a:solidFill>
                      <a:srgbClr val="FFFFFF"/>
                    </a:solidFill>
                  </a:tcPr>
                </a:tc>
                <a:tc>
                  <a:txBody>
                    <a:bodyPr/>
                    <a:lstStyle/>
                    <a:p>
                      <a:pPr algn="ctr">
                        <a:spcAft>
                          <a:spcPts val="0"/>
                        </a:spcAft>
                      </a:pPr>
                      <a:r>
                        <a:rPr lang="en-US" sz="1500" b="0">
                          <a:solidFill>
                            <a:srgbClr val="22333B"/>
                          </a:solidFill>
                          <a:latin typeface="Calibri"/>
                        </a:rPr>
                        <a:t>$4.7M</a:t>
                      </a:r>
                    </a:p>
                  </a:txBody>
                  <a:tcPr marL="82296" marR="73152" marT="22860" marB="22860">
                    <a:solidFill>
                      <a:srgbClr val="FFFFFF"/>
                    </a:solidFill>
                  </a:tcPr>
                </a:tc>
                <a:tc>
                  <a:txBody>
                    <a:bodyPr/>
                    <a:lstStyle/>
                    <a:p>
                      <a:pPr algn="ctr">
                        <a:spcAft>
                          <a:spcPts val="0"/>
                        </a:spcAft>
                      </a:pPr>
                      <a:r>
                        <a:rPr lang="en-US" sz="1500" b="0">
                          <a:solidFill>
                            <a:srgbClr val="22333B"/>
                          </a:solidFill>
                          <a:latin typeface="Calibri"/>
                        </a:rPr>
                        <a:t>$23.3M</a:t>
                      </a:r>
                    </a:p>
                  </a:txBody>
                  <a:tcPr marL="82296" marR="73152" marT="22860" marB="22860">
                    <a:solidFill>
                      <a:srgbClr val="FFFFFF"/>
                    </a:solidFill>
                  </a:tcPr>
                </a:tc>
                <a:tc>
                  <a:txBody>
                    <a:bodyPr/>
                    <a:lstStyle/>
                    <a:p>
                      <a:pPr algn="ctr">
                        <a:spcAft>
                          <a:spcPts val="0"/>
                        </a:spcAft>
                      </a:pPr>
                      <a:r>
                        <a:rPr lang="en-US" sz="1500" b="0">
                          <a:solidFill>
                            <a:srgbClr val="22333B"/>
                          </a:solidFill>
                          <a:latin typeface="Calibri"/>
                        </a:rPr>
                        <a:t>Adds a 15-year cash-funding proxy for legacy post-employment benefits.</a:t>
                      </a:r>
                    </a:p>
                  </a:txBody>
                  <a:tcPr marL="82296" marR="73152" marT="22860" marB="22860">
                    <a:solidFill>
                      <a:srgbClr val="FFFFFF"/>
                    </a:solidFill>
                  </a:tcPr>
                </a:tc>
                <a:extLst>
                  <a:ext uri="{0D108BD9-81ED-4DB2-BD59-A6C34878D82A}">
                    <a16:rowId xmlns:a16="http://schemas.microsoft.com/office/drawing/2014/main" val="10002"/>
                  </a:ext>
                </a:extLst>
              </a:tr>
              <a:tr h="731520">
                <a:tc>
                  <a:txBody>
                    <a:bodyPr/>
                    <a:lstStyle/>
                    <a:p>
                      <a:pPr algn="l">
                        <a:spcAft>
                          <a:spcPts val="0"/>
                        </a:spcAft>
                      </a:pPr>
                      <a:r>
                        <a:rPr lang="en-US" sz="1500" b="1">
                          <a:solidFill>
                            <a:srgbClr val="22333B"/>
                          </a:solidFill>
                          <a:latin typeface="Calibri"/>
                        </a:rPr>
                        <a:t>Net additional capital cash</a:t>
                      </a:r>
                    </a:p>
                  </a:txBody>
                  <a:tcPr marL="82296" marR="73152" marT="22860" marB="22860">
                    <a:solidFill>
                      <a:srgbClr val="EDF2F4"/>
                    </a:solidFill>
                  </a:tcPr>
                </a:tc>
                <a:tc>
                  <a:txBody>
                    <a:bodyPr/>
                    <a:lstStyle/>
                    <a:p>
                      <a:pPr algn="ctr">
                        <a:spcAft>
                          <a:spcPts val="0"/>
                        </a:spcAft>
                      </a:pPr>
                      <a:r>
                        <a:rPr lang="en-US" sz="1500" b="0">
                          <a:solidFill>
                            <a:srgbClr val="22333B"/>
                          </a:solidFill>
                          <a:latin typeface="Calibri"/>
                        </a:rPr>
                        <a:t>$7.4M</a:t>
                      </a:r>
                    </a:p>
                  </a:txBody>
                  <a:tcPr marL="82296" marR="73152" marT="22860" marB="22860">
                    <a:solidFill>
                      <a:srgbClr val="EDF2F4"/>
                    </a:solidFill>
                  </a:tcPr>
                </a:tc>
                <a:tc>
                  <a:txBody>
                    <a:bodyPr/>
                    <a:lstStyle/>
                    <a:p>
                      <a:pPr algn="ctr">
                        <a:spcAft>
                          <a:spcPts val="0"/>
                        </a:spcAft>
                      </a:pPr>
                      <a:r>
                        <a:rPr lang="en-US" sz="1500" b="0">
                          <a:solidFill>
                            <a:srgbClr val="22333B"/>
                          </a:solidFill>
                          <a:latin typeface="Calibri"/>
                        </a:rPr>
                        <a:t>$5.2M</a:t>
                      </a:r>
                    </a:p>
                  </a:txBody>
                  <a:tcPr marL="82296" marR="73152" marT="22860" marB="22860">
                    <a:solidFill>
                      <a:srgbClr val="EDF2F4"/>
                    </a:solidFill>
                  </a:tcPr>
                </a:tc>
                <a:tc>
                  <a:txBody>
                    <a:bodyPr/>
                    <a:lstStyle/>
                    <a:p>
                      <a:pPr algn="ctr">
                        <a:spcAft>
                          <a:spcPts val="0"/>
                        </a:spcAft>
                      </a:pPr>
                      <a:r>
                        <a:rPr lang="en-US" sz="1500" b="0">
                          <a:solidFill>
                            <a:srgbClr val="22333B"/>
                          </a:solidFill>
                          <a:latin typeface="Calibri"/>
                        </a:rPr>
                        <a:t>$47.5M</a:t>
                      </a:r>
                    </a:p>
                  </a:txBody>
                  <a:tcPr marL="82296" marR="73152" marT="22860" marB="22860">
                    <a:solidFill>
                      <a:srgbClr val="EDF2F4"/>
                    </a:solidFill>
                  </a:tcPr>
                </a:tc>
                <a:tc>
                  <a:txBody>
                    <a:bodyPr/>
                    <a:lstStyle/>
                    <a:p>
                      <a:pPr algn="ctr">
                        <a:spcAft>
                          <a:spcPts val="0"/>
                        </a:spcAft>
                      </a:pPr>
                      <a:r>
                        <a:rPr lang="en-US" sz="1500" b="0">
                          <a:solidFill>
                            <a:srgbClr val="22333B"/>
                          </a:solidFill>
                          <a:latin typeface="Calibri"/>
                        </a:rPr>
                        <a:t>Candidate project cash after a 50% assumed overlap with source spending.</a:t>
                      </a:r>
                    </a:p>
                  </a:txBody>
                  <a:tcPr marL="82296" marR="73152" marT="22860" marB="22860">
                    <a:solidFill>
                      <a:srgbClr val="EDF2F4"/>
                    </a:solidFill>
                  </a:tcPr>
                </a:tc>
                <a:extLst>
                  <a:ext uri="{0D108BD9-81ED-4DB2-BD59-A6C34878D82A}">
                    <a16:rowId xmlns:a16="http://schemas.microsoft.com/office/drawing/2014/main" val="10003"/>
                  </a:ext>
                </a:extLst>
              </a:tr>
              <a:tr h="731520">
                <a:tc>
                  <a:txBody>
                    <a:bodyPr/>
                    <a:lstStyle/>
                    <a:p>
                      <a:pPr algn="l">
                        <a:spcAft>
                          <a:spcPts val="0"/>
                        </a:spcAft>
                      </a:pPr>
                      <a:r>
                        <a:rPr lang="en-US" sz="1500" b="1">
                          <a:solidFill>
                            <a:srgbClr val="22333B"/>
                          </a:solidFill>
                          <a:latin typeface="Calibri"/>
                        </a:rPr>
                        <a:t>Operational uncertainty provision</a:t>
                      </a:r>
                    </a:p>
                  </a:txBody>
                  <a:tcPr marL="82296" marR="73152" marT="22860" marB="22860">
                    <a:solidFill>
                      <a:srgbClr val="FFFFFF"/>
                    </a:solidFill>
                  </a:tcPr>
                </a:tc>
                <a:tc>
                  <a:txBody>
                    <a:bodyPr/>
                    <a:lstStyle/>
                    <a:p>
                      <a:pPr algn="ctr">
                        <a:spcAft>
                          <a:spcPts val="0"/>
                        </a:spcAft>
                      </a:pPr>
                      <a:r>
                        <a:rPr lang="en-US" sz="1500" b="0">
                          <a:solidFill>
                            <a:srgbClr val="22333B"/>
                          </a:solidFill>
                          <a:latin typeface="Calibri"/>
                        </a:rPr>
                        <a:t>$2.0M</a:t>
                      </a:r>
                    </a:p>
                  </a:txBody>
                  <a:tcPr marL="82296" marR="73152" marT="22860" marB="22860">
                    <a:solidFill>
                      <a:srgbClr val="FFFFFF"/>
                    </a:solidFill>
                  </a:tcPr>
                </a:tc>
                <a:tc>
                  <a:txBody>
                    <a:bodyPr/>
                    <a:lstStyle/>
                    <a:p>
                      <a:pPr algn="ctr">
                        <a:spcAft>
                          <a:spcPts val="0"/>
                        </a:spcAft>
                      </a:pPr>
                      <a:r>
                        <a:rPr lang="en-US" sz="1500" b="0">
                          <a:solidFill>
                            <a:srgbClr val="22333B"/>
                          </a:solidFill>
                          <a:latin typeface="Calibri"/>
                        </a:rPr>
                        <a:t>$2.6M</a:t>
                      </a:r>
                    </a:p>
                  </a:txBody>
                  <a:tcPr marL="82296" marR="73152" marT="22860" marB="22860">
                    <a:solidFill>
                      <a:srgbClr val="FFFFFF"/>
                    </a:solidFill>
                  </a:tcPr>
                </a:tc>
                <a:tc>
                  <a:txBody>
                    <a:bodyPr/>
                    <a:lstStyle/>
                    <a:p>
                      <a:pPr algn="ctr">
                        <a:spcAft>
                          <a:spcPts val="0"/>
                        </a:spcAft>
                      </a:pPr>
                      <a:r>
                        <a:rPr lang="en-US" sz="1500" b="0">
                          <a:solidFill>
                            <a:srgbClr val="22333B"/>
                          </a:solidFill>
                          <a:latin typeface="Calibri"/>
                        </a:rPr>
                        <a:t>$11.3M</a:t>
                      </a:r>
                    </a:p>
                  </a:txBody>
                  <a:tcPr marL="82296" marR="73152" marT="22860" marB="22860">
                    <a:solidFill>
                      <a:srgbClr val="FFFFFF"/>
                    </a:solidFill>
                  </a:tcPr>
                </a:tc>
                <a:tc>
                  <a:txBody>
                    <a:bodyPr/>
                    <a:lstStyle/>
                    <a:p>
                      <a:pPr algn="ctr">
                        <a:spcAft>
                          <a:spcPts val="0"/>
                        </a:spcAft>
                      </a:pPr>
                      <a:r>
                        <a:rPr lang="en-US" sz="1500" b="0" dirty="0">
                          <a:solidFill>
                            <a:srgbClr val="22333B"/>
                          </a:solidFill>
                          <a:latin typeface="Calibri"/>
                        </a:rPr>
                        <a:t>One percent of source recurring cost; successor cases carry $12.1M.</a:t>
                      </a:r>
                    </a:p>
                  </a:txBody>
                  <a:tcPr marL="82296" marR="73152" marT="22860" marB="22860">
                    <a:solidFill>
                      <a:srgbClr val="FFFFFF"/>
                    </a:solidFill>
                  </a:tcPr>
                </a:tc>
                <a:extLst>
                  <a:ext uri="{0D108BD9-81ED-4DB2-BD59-A6C34878D82A}">
                    <a16:rowId xmlns:a16="http://schemas.microsoft.com/office/drawing/2014/main" val="10004"/>
                  </a:ext>
                </a:extLst>
              </a:tr>
            </a:tbl>
          </a:graphicData>
        </a:graphic>
      </p:graphicFrame>
      <p:sp>
        <p:nvSpPr>
          <p:cNvPr id="8" name="Deployment ramp"/>
          <p:cNvSpPr txBox="1"/>
          <p:nvPr/>
        </p:nvSpPr>
        <p:spPr>
          <a:xfrm>
            <a:off x="8988552" y="1947672"/>
            <a:ext cx="2578608" cy="530352"/>
          </a:xfrm>
          <a:prstGeom prst="rect">
            <a:avLst/>
          </a:prstGeom>
          <a:noFill/>
        </p:spPr>
        <p:txBody>
          <a:bodyPr wrap="square" lIns="0" tIns="0" rIns="0" bIns="0"/>
          <a:lstStyle/>
          <a:p>
            <a:pPr algn="l">
              <a:spcAft>
                <a:spcPts val="0"/>
              </a:spcAft>
            </a:pPr>
            <a:r>
              <a:rPr lang="en-US" sz="2000" b="1">
                <a:solidFill>
                  <a:srgbClr val="22333B"/>
                </a:solidFill>
                <a:latin typeface="Calibri"/>
              </a:rPr>
              <a:t>Deployment ramp</a:t>
            </a:r>
          </a:p>
        </p:txBody>
      </p:sp>
      <p:graphicFrame>
        <p:nvGraphicFramePr>
          <p:cNvPr id="9" name="Chart 0"/>
          <p:cNvGraphicFramePr/>
          <p:nvPr/>
        </p:nvGraphicFramePr>
        <p:xfrm>
          <a:off x="8823960" y="2523744"/>
          <a:ext cx="2743200" cy="2057400"/>
        </p:xfrm>
        <a:graphic>
          <a:graphicData uri="http://schemas.openxmlformats.org/drawingml/2006/chart">
            <c:chart xmlns:c="http://schemas.openxmlformats.org/drawingml/2006/chart" xmlns:r="http://schemas.openxmlformats.org/officeDocument/2006/relationships" r:id="rId3"/>
          </a:graphicData>
        </a:graphic>
      </p:graphicFrame>
      <p:sp>
        <p:nvSpPr>
          <p:cNvPr id="10" name="9.5 FTE in FY2027&#10;28.4 FTE in FY2029–31"/>
          <p:cNvSpPr txBox="1"/>
          <p:nvPr/>
        </p:nvSpPr>
        <p:spPr>
          <a:xfrm>
            <a:off x="8988552" y="4718304"/>
            <a:ext cx="2578608" cy="932688"/>
          </a:xfrm>
          <a:prstGeom prst="rect">
            <a:avLst/>
          </a:prstGeom>
          <a:noFill/>
        </p:spPr>
        <p:txBody>
          <a:bodyPr wrap="square" lIns="0" tIns="0" rIns="0" bIns="0"/>
          <a:lstStyle/>
          <a:p>
            <a:pPr algn="l">
              <a:spcAft>
                <a:spcPts val="0"/>
              </a:spcAft>
            </a:pPr>
            <a:r>
              <a:rPr lang="en-US" sz="2000" b="1">
                <a:solidFill>
                  <a:srgbClr val="486B7A"/>
                </a:solidFill>
                <a:latin typeface="Calibri"/>
              </a:rPr>
              <a:t>9.5 FTE in FY2027</a:t>
            </a:r>
          </a:p>
          <a:p>
            <a:pPr algn="l">
              <a:spcAft>
                <a:spcPts val="0"/>
              </a:spcAft>
            </a:pPr>
            <a:r>
              <a:rPr lang="en-US" sz="2000" b="1">
                <a:solidFill>
                  <a:srgbClr val="486B7A"/>
                </a:solidFill>
                <a:latin typeface="Calibri"/>
              </a:rPr>
              <a:t>28.4 FTE in FY2029–31</a:t>
            </a:r>
          </a:p>
        </p:txBody>
      </p:sp>
      <p:sp>
        <p:nvSpPr>
          <p:cNvPr id="11" name="$951.0M continuation support is an assumed direct-agency funding proxy, not a certified sc"/>
          <p:cNvSpPr txBox="1"/>
          <p:nvPr/>
        </p:nvSpPr>
        <p:spPr>
          <a:xfrm>
            <a:off x="594360" y="5824728"/>
            <a:ext cx="10972800" cy="603504"/>
          </a:xfrm>
          <a:prstGeom prst="rect">
            <a:avLst/>
          </a:prstGeom>
          <a:noFill/>
        </p:spPr>
        <p:txBody>
          <a:bodyPr wrap="square" lIns="0" tIns="0" rIns="0" bIns="0"/>
          <a:lstStyle/>
          <a:p>
            <a:pPr algn="l">
              <a:spcAft>
                <a:spcPts val="0"/>
              </a:spcAft>
            </a:pPr>
            <a:r>
              <a:rPr lang="en-US" sz="1500" b="0">
                <a:solidFill>
                  <a:srgbClr val="48606B"/>
                </a:solidFill>
                <a:latin typeface="Calibri"/>
              </a:rPr>
              <a:t>$951.0M continuation support is an assumed direct-agency funding proxy, not a certified schedule. The separate 17-location four-person sensitivity is outside the base budgets until overlap is documented.</a:t>
            </a:r>
          </a:p>
        </p:txBody>
      </p:sp>
      <p:sp>
        <p:nvSpPr>
          <p:cNvPr id="12" name="Slide number"/>
          <p:cNvSpPr txBox="1"/>
          <p:nvPr/>
        </p:nvSpPr>
        <p:spPr>
          <a:xfrm>
            <a:off x="11475720" y="6492240"/>
            <a:ext cx="411480" cy="246888"/>
          </a:xfrm>
          <a:prstGeom prst="rect">
            <a:avLst/>
          </a:prstGeom>
          <a:noFill/>
        </p:spPr>
        <p:txBody>
          <a:bodyPr wrap="square" lIns="0" tIns="0" rIns="0" bIns="0"/>
          <a:lstStyle/>
          <a:p>
            <a:pPr algn="ctr">
              <a:spcAft>
                <a:spcPts val="0"/>
              </a:spcAft>
            </a:pPr>
            <a:r>
              <a:rPr lang="en-US" sz="1200" b="0">
                <a:solidFill>
                  <a:srgbClr val="48606B"/>
                </a:solidFill>
                <a:latin typeface="Calibri"/>
              </a:rPr>
              <a:t>43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MODEL ONE"/>
          <p:cNvSpPr txBox="1"/>
          <p:nvPr/>
        </p:nvSpPr>
        <p:spPr>
          <a:xfrm>
            <a:off x="548640" y="256032"/>
            <a:ext cx="10972800" cy="274320"/>
          </a:xfrm>
          <a:prstGeom prst="rect">
            <a:avLst/>
          </a:prstGeom>
          <a:noFill/>
        </p:spPr>
        <p:txBody>
          <a:bodyPr wrap="square" lIns="0" tIns="0" rIns="0" bIns="0"/>
          <a:lstStyle/>
          <a:p>
            <a:pPr algn="l">
              <a:spcAft>
                <a:spcPts val="0"/>
              </a:spcAft>
            </a:pPr>
            <a:r>
              <a:rPr lang="en-US" sz="1600" b="1">
                <a:solidFill>
                  <a:srgbClr val="A83C18"/>
                </a:solidFill>
                <a:latin typeface="Calibri"/>
              </a:rPr>
              <a:t>MODEL ONE</a:t>
            </a:r>
          </a:p>
        </p:txBody>
      </p:sp>
      <p:sp>
        <p:nvSpPr>
          <p:cNvPr id="3" name="Title"/>
          <p:cNvSpPr txBox="1">
            <a:spLocks noGrp="1"/>
          </p:cNvSpPr>
          <p:nvPr>
            <p:ph type="title"/>
          </p:nvPr>
        </p:nvSpPr>
        <p:spPr>
          <a:xfrm>
            <a:off x="548640" y="658368"/>
            <a:ext cx="11064240" cy="685800"/>
          </a:xfrm>
          <a:prstGeom prst="rect">
            <a:avLst/>
          </a:prstGeom>
          <a:noFill/>
        </p:spPr>
        <p:txBody>
          <a:bodyPr wrap="square" lIns="0" tIns="0" rIns="0" bIns="0"/>
          <a:lstStyle/>
          <a:p>
            <a:pPr algn="l">
              <a:spcAft>
                <a:spcPts val="0"/>
              </a:spcAft>
            </a:pPr>
            <a:r>
              <a:rPr lang="en-US" sz="3200" b="1">
                <a:solidFill>
                  <a:srgbClr val="22333B"/>
                </a:solidFill>
                <a:latin typeface="Cambria"/>
              </a:rPr>
              <a:t>Baseline: $285.9M in Additional Support</a:t>
            </a:r>
          </a:p>
        </p:txBody>
      </p:sp>
      <p:sp>
        <p:nvSpPr>
          <p:cNvPr id="4" name="The complete common package retains three agencies and creates no new entity."/>
          <p:cNvSpPr txBox="1"/>
          <p:nvPr/>
        </p:nvSpPr>
        <p:spPr>
          <a:xfrm>
            <a:off x="594360" y="1353312"/>
            <a:ext cx="10972800" cy="512064"/>
          </a:xfrm>
          <a:prstGeom prst="rect">
            <a:avLst/>
          </a:prstGeom>
          <a:noFill/>
        </p:spPr>
        <p:txBody>
          <a:bodyPr wrap="square" lIns="0" tIns="0" rIns="0" bIns="0"/>
          <a:lstStyle/>
          <a:p>
            <a:pPr algn="l">
              <a:spcAft>
                <a:spcPts val="0"/>
              </a:spcAft>
            </a:pPr>
            <a:r>
              <a:rPr lang="en-US" sz="1700" b="0">
                <a:solidFill>
                  <a:srgbClr val="48606B"/>
                </a:solidFill>
                <a:latin typeface="Calibri"/>
              </a:rPr>
              <a:t>The complete common package retains three agencies and creates no new entity.</a:t>
            </a:r>
          </a:p>
        </p:txBody>
      </p:sp>
      <p:sp>
        <p:nvSpPr>
          <p:cNvPr id="5" name="Source: Chapter 30 financial model. FY2027–FY2031 planning scenario."/>
          <p:cNvSpPr txBox="1"/>
          <p:nvPr/>
        </p:nvSpPr>
        <p:spPr>
          <a:xfrm>
            <a:off x="594360" y="6537960"/>
            <a:ext cx="10561320" cy="201168"/>
          </a:xfrm>
          <a:prstGeom prst="rect">
            <a:avLst/>
          </a:prstGeom>
          <a:noFill/>
        </p:spPr>
        <p:txBody>
          <a:bodyPr wrap="square" lIns="0" tIns="0" rIns="0" bIns="0"/>
          <a:lstStyle/>
          <a:p>
            <a:pPr algn="l">
              <a:spcAft>
                <a:spcPts val="0"/>
              </a:spcAft>
            </a:pPr>
            <a:r>
              <a:rPr lang="en-US" sz="1130" b="0">
                <a:solidFill>
                  <a:srgbClr val="48606B"/>
                </a:solidFill>
                <a:latin typeface="Calibri"/>
              </a:rPr>
              <a:t>Source: Chapter 30 financial model. FY2027–FY2031 planning scenario.</a:t>
            </a:r>
          </a:p>
        </p:txBody>
      </p:sp>
      <p:sp>
        <p:nvSpPr>
          <p:cNvPr id="7" name="$1,127.9M"/>
          <p:cNvSpPr txBox="1"/>
          <p:nvPr/>
        </p:nvSpPr>
        <p:spPr>
          <a:xfrm>
            <a:off x="594360" y="1965960"/>
            <a:ext cx="2057400" cy="420624"/>
          </a:xfrm>
          <a:prstGeom prst="rect">
            <a:avLst/>
          </a:prstGeom>
          <a:noFill/>
        </p:spPr>
        <p:txBody>
          <a:bodyPr wrap="square" lIns="0" tIns="0" rIns="0" bIns="0"/>
          <a:lstStyle/>
          <a:p>
            <a:pPr algn="l">
              <a:spcAft>
                <a:spcPts val="0"/>
              </a:spcAft>
            </a:pPr>
            <a:r>
              <a:rPr lang="en-US" sz="2400" b="1">
                <a:solidFill>
                  <a:srgbClr val="486B7A"/>
                </a:solidFill>
                <a:latin typeface="Calibri"/>
              </a:rPr>
              <a:t>$1,127.9M</a:t>
            </a:r>
          </a:p>
        </p:txBody>
      </p:sp>
      <p:sp>
        <p:nvSpPr>
          <p:cNvPr id="8" name="Operating source"/>
          <p:cNvSpPr txBox="1"/>
          <p:nvPr/>
        </p:nvSpPr>
        <p:spPr>
          <a:xfrm>
            <a:off x="594360" y="2459736"/>
            <a:ext cx="2057400" cy="658368"/>
          </a:xfrm>
          <a:prstGeom prst="rect">
            <a:avLst/>
          </a:prstGeom>
          <a:noFill/>
        </p:spPr>
        <p:txBody>
          <a:bodyPr wrap="square" lIns="0" tIns="0" rIns="0" bIns="0"/>
          <a:lstStyle/>
          <a:p>
            <a:pPr algn="l">
              <a:spcAft>
                <a:spcPts val="0"/>
              </a:spcAft>
            </a:pPr>
            <a:r>
              <a:rPr lang="en-US" sz="1700" b="1">
                <a:solidFill>
                  <a:srgbClr val="22333B"/>
                </a:solidFill>
                <a:latin typeface="Calibri"/>
              </a:rPr>
              <a:t>Operating source</a:t>
            </a:r>
          </a:p>
        </p:txBody>
      </p:sp>
      <p:sp>
        <p:nvSpPr>
          <p:cNvPr id="9" name="+$61.5M"/>
          <p:cNvSpPr txBox="1"/>
          <p:nvPr/>
        </p:nvSpPr>
        <p:spPr>
          <a:xfrm>
            <a:off x="2788920" y="1965960"/>
            <a:ext cx="2057400" cy="420624"/>
          </a:xfrm>
          <a:prstGeom prst="rect">
            <a:avLst/>
          </a:prstGeom>
          <a:noFill/>
        </p:spPr>
        <p:txBody>
          <a:bodyPr wrap="square" lIns="0" tIns="0" rIns="0" bIns="0"/>
          <a:lstStyle/>
          <a:p>
            <a:pPr algn="l">
              <a:spcAft>
                <a:spcPts val="0"/>
              </a:spcAft>
            </a:pPr>
            <a:r>
              <a:rPr lang="en-US" sz="2400" b="1">
                <a:solidFill>
                  <a:srgbClr val="486B7A"/>
                </a:solidFill>
                <a:latin typeface="Calibri"/>
              </a:rPr>
              <a:t>+$61.5M</a:t>
            </a:r>
          </a:p>
        </p:txBody>
      </p:sp>
      <p:sp>
        <p:nvSpPr>
          <p:cNvPr id="10" name="Recurring overlays"/>
          <p:cNvSpPr txBox="1"/>
          <p:nvPr/>
        </p:nvSpPr>
        <p:spPr>
          <a:xfrm>
            <a:off x="2788920" y="2459736"/>
            <a:ext cx="2057400" cy="658368"/>
          </a:xfrm>
          <a:prstGeom prst="rect">
            <a:avLst/>
          </a:prstGeom>
          <a:noFill/>
        </p:spPr>
        <p:txBody>
          <a:bodyPr wrap="square" lIns="0" tIns="0" rIns="0" bIns="0"/>
          <a:lstStyle/>
          <a:p>
            <a:pPr algn="l">
              <a:spcAft>
                <a:spcPts val="0"/>
              </a:spcAft>
            </a:pPr>
            <a:r>
              <a:rPr lang="en-US" sz="1700" b="1">
                <a:solidFill>
                  <a:srgbClr val="22333B"/>
                </a:solidFill>
                <a:latin typeface="Calibri"/>
              </a:rPr>
              <a:t>Recurring overlays</a:t>
            </a:r>
          </a:p>
        </p:txBody>
      </p:sp>
      <p:sp>
        <p:nvSpPr>
          <p:cNvPr id="11" name="$1,189.4M"/>
          <p:cNvSpPr txBox="1"/>
          <p:nvPr/>
        </p:nvSpPr>
        <p:spPr>
          <a:xfrm>
            <a:off x="4983480" y="1965960"/>
            <a:ext cx="2057400" cy="420624"/>
          </a:xfrm>
          <a:prstGeom prst="rect">
            <a:avLst/>
          </a:prstGeom>
          <a:noFill/>
        </p:spPr>
        <p:txBody>
          <a:bodyPr wrap="square" lIns="0" tIns="0" rIns="0" bIns="0"/>
          <a:lstStyle/>
          <a:p>
            <a:pPr algn="l">
              <a:spcAft>
                <a:spcPts val="0"/>
              </a:spcAft>
            </a:pPr>
            <a:r>
              <a:rPr lang="en-US" sz="2400" b="1">
                <a:solidFill>
                  <a:srgbClr val="486B7A"/>
                </a:solidFill>
                <a:latin typeface="Calibri"/>
              </a:rPr>
              <a:t>$1,189.4M</a:t>
            </a:r>
          </a:p>
        </p:txBody>
      </p:sp>
      <p:sp>
        <p:nvSpPr>
          <p:cNvPr id="12" name="Recurring total"/>
          <p:cNvSpPr txBox="1"/>
          <p:nvPr/>
        </p:nvSpPr>
        <p:spPr>
          <a:xfrm>
            <a:off x="4983480" y="2459736"/>
            <a:ext cx="2057400" cy="658368"/>
          </a:xfrm>
          <a:prstGeom prst="rect">
            <a:avLst/>
          </a:prstGeom>
          <a:noFill/>
        </p:spPr>
        <p:txBody>
          <a:bodyPr wrap="square" lIns="0" tIns="0" rIns="0" bIns="0"/>
          <a:lstStyle/>
          <a:p>
            <a:pPr algn="l">
              <a:spcAft>
                <a:spcPts val="0"/>
              </a:spcAft>
            </a:pPr>
            <a:r>
              <a:rPr lang="en-US" sz="1700" b="1">
                <a:solidFill>
                  <a:srgbClr val="22333B"/>
                </a:solidFill>
                <a:latin typeface="Calibri"/>
              </a:rPr>
              <a:t>Recurring total</a:t>
            </a:r>
          </a:p>
        </p:txBody>
      </p:sp>
      <p:sp>
        <p:nvSpPr>
          <p:cNvPr id="13" name="+$47.5M"/>
          <p:cNvSpPr txBox="1"/>
          <p:nvPr/>
        </p:nvSpPr>
        <p:spPr>
          <a:xfrm>
            <a:off x="7178040" y="1965960"/>
            <a:ext cx="2057400" cy="420624"/>
          </a:xfrm>
          <a:prstGeom prst="rect">
            <a:avLst/>
          </a:prstGeom>
          <a:noFill/>
        </p:spPr>
        <p:txBody>
          <a:bodyPr wrap="square" lIns="0" tIns="0" rIns="0" bIns="0"/>
          <a:lstStyle/>
          <a:p>
            <a:pPr algn="l">
              <a:spcAft>
                <a:spcPts val="0"/>
              </a:spcAft>
            </a:pPr>
            <a:r>
              <a:rPr lang="en-US" sz="2400" b="1">
                <a:solidFill>
                  <a:srgbClr val="486B7A"/>
                </a:solidFill>
                <a:latin typeface="Calibri"/>
              </a:rPr>
              <a:t>+$47.5M</a:t>
            </a:r>
          </a:p>
        </p:txBody>
      </p:sp>
      <p:sp>
        <p:nvSpPr>
          <p:cNvPr id="14" name="Capital / formation"/>
          <p:cNvSpPr txBox="1"/>
          <p:nvPr/>
        </p:nvSpPr>
        <p:spPr>
          <a:xfrm>
            <a:off x="7178040" y="2459736"/>
            <a:ext cx="2057400" cy="658368"/>
          </a:xfrm>
          <a:prstGeom prst="rect">
            <a:avLst/>
          </a:prstGeom>
          <a:noFill/>
        </p:spPr>
        <p:txBody>
          <a:bodyPr wrap="square" lIns="0" tIns="0" rIns="0" bIns="0"/>
          <a:lstStyle/>
          <a:p>
            <a:pPr algn="l">
              <a:spcAft>
                <a:spcPts val="0"/>
              </a:spcAft>
            </a:pPr>
            <a:r>
              <a:rPr lang="en-US" sz="1700" b="1">
                <a:solidFill>
                  <a:srgbClr val="22333B"/>
                </a:solidFill>
                <a:latin typeface="Calibri"/>
              </a:rPr>
              <a:t>Capital / formation</a:t>
            </a:r>
          </a:p>
        </p:txBody>
      </p:sp>
      <p:sp>
        <p:nvSpPr>
          <p:cNvPr id="15" name="$1,236.9M"/>
          <p:cNvSpPr txBox="1"/>
          <p:nvPr/>
        </p:nvSpPr>
        <p:spPr>
          <a:xfrm>
            <a:off x="9372600" y="1965960"/>
            <a:ext cx="2057400" cy="420624"/>
          </a:xfrm>
          <a:prstGeom prst="rect">
            <a:avLst/>
          </a:prstGeom>
          <a:noFill/>
        </p:spPr>
        <p:txBody>
          <a:bodyPr wrap="square" lIns="0" tIns="0" rIns="0" bIns="0"/>
          <a:lstStyle/>
          <a:p>
            <a:pPr algn="l">
              <a:spcAft>
                <a:spcPts val="0"/>
              </a:spcAft>
            </a:pPr>
            <a:r>
              <a:rPr lang="en-US" sz="2400" b="1">
                <a:solidFill>
                  <a:srgbClr val="486B7A"/>
                </a:solidFill>
                <a:latin typeface="Calibri"/>
              </a:rPr>
              <a:t>$1,236.9M</a:t>
            </a:r>
          </a:p>
        </p:txBody>
      </p:sp>
      <p:sp>
        <p:nvSpPr>
          <p:cNvPr id="16" name="Forecast cost"/>
          <p:cNvSpPr txBox="1"/>
          <p:nvPr/>
        </p:nvSpPr>
        <p:spPr>
          <a:xfrm>
            <a:off x="9372600" y="2459736"/>
            <a:ext cx="2057400" cy="658368"/>
          </a:xfrm>
          <a:prstGeom prst="rect">
            <a:avLst/>
          </a:prstGeom>
          <a:noFill/>
        </p:spPr>
        <p:txBody>
          <a:bodyPr wrap="square" lIns="0" tIns="0" rIns="0" bIns="0"/>
          <a:lstStyle/>
          <a:p>
            <a:pPr algn="l">
              <a:spcAft>
                <a:spcPts val="0"/>
              </a:spcAft>
            </a:pPr>
            <a:r>
              <a:rPr lang="en-US" sz="1700" b="1">
                <a:solidFill>
                  <a:srgbClr val="22333B"/>
                </a:solidFill>
                <a:latin typeface="Calibri"/>
              </a:rPr>
              <a:t>Forecast cost</a:t>
            </a:r>
          </a:p>
        </p:txBody>
      </p:sp>
      <p:graphicFrame>
        <p:nvGraphicFramePr>
          <p:cNvPr id="17" name="Editable financial table" descr="Editable financial comparison. Sources, definitions and original qualifications are retained in the speaker notes."/>
          <p:cNvGraphicFramePr/>
          <p:nvPr/>
        </p:nvGraphicFramePr>
        <p:xfrm>
          <a:off x="594360" y="3264408"/>
          <a:ext cx="10972800" cy="2368296"/>
        </p:xfrm>
        <a:graphic>
          <a:graphicData uri="http://schemas.openxmlformats.org/drawingml/2006/table">
            <a:tbl>
              <a:tblPr firstRow="1" bandRow="1"/>
              <a:tblGrid>
                <a:gridCol w="3063240">
                  <a:extLst>
                    <a:ext uri="{9D8B030D-6E8A-4147-A177-3AD203B41FA5}">
                      <a16:colId xmlns:a16="http://schemas.microsoft.com/office/drawing/2014/main" val="20000"/>
                    </a:ext>
                  </a:extLst>
                </a:gridCol>
                <a:gridCol w="1318260">
                  <a:extLst>
                    <a:ext uri="{9D8B030D-6E8A-4147-A177-3AD203B41FA5}">
                      <a16:colId xmlns:a16="http://schemas.microsoft.com/office/drawing/2014/main" val="20001"/>
                    </a:ext>
                  </a:extLst>
                </a:gridCol>
                <a:gridCol w="1318260">
                  <a:extLst>
                    <a:ext uri="{9D8B030D-6E8A-4147-A177-3AD203B41FA5}">
                      <a16:colId xmlns:a16="http://schemas.microsoft.com/office/drawing/2014/main" val="20002"/>
                    </a:ext>
                  </a:extLst>
                </a:gridCol>
                <a:gridCol w="1318260">
                  <a:extLst>
                    <a:ext uri="{9D8B030D-6E8A-4147-A177-3AD203B41FA5}">
                      <a16:colId xmlns:a16="http://schemas.microsoft.com/office/drawing/2014/main" val="20003"/>
                    </a:ext>
                  </a:extLst>
                </a:gridCol>
                <a:gridCol w="1318260">
                  <a:extLst>
                    <a:ext uri="{9D8B030D-6E8A-4147-A177-3AD203B41FA5}">
                      <a16:colId xmlns:a16="http://schemas.microsoft.com/office/drawing/2014/main" val="20004"/>
                    </a:ext>
                  </a:extLst>
                </a:gridCol>
                <a:gridCol w="1318260">
                  <a:extLst>
                    <a:ext uri="{9D8B030D-6E8A-4147-A177-3AD203B41FA5}">
                      <a16:colId xmlns:a16="http://schemas.microsoft.com/office/drawing/2014/main" val="20005"/>
                    </a:ext>
                  </a:extLst>
                </a:gridCol>
                <a:gridCol w="1318260">
                  <a:extLst>
                    <a:ext uri="{9D8B030D-6E8A-4147-A177-3AD203B41FA5}">
                      <a16:colId xmlns:a16="http://schemas.microsoft.com/office/drawing/2014/main" val="20006"/>
                    </a:ext>
                  </a:extLst>
                </a:gridCol>
              </a:tblGrid>
              <a:tr h="466344">
                <a:tc>
                  <a:txBody>
                    <a:bodyPr/>
                    <a:lstStyle/>
                    <a:p>
                      <a:pPr algn="l">
                        <a:spcAft>
                          <a:spcPts val="0"/>
                        </a:spcAft>
                      </a:pPr>
                      <a:r>
                        <a:rPr lang="en-US" sz="1600" b="1">
                          <a:solidFill>
                            <a:srgbClr val="FFFFFF"/>
                          </a:solidFill>
                          <a:latin typeface="Calibri"/>
                        </a:rPr>
                        <a:t>Funding line</a:t>
                      </a:r>
                    </a:p>
                  </a:txBody>
                  <a:tcPr marL="82296" marR="73152" marT="22860" marB="22860">
                    <a:solidFill>
                      <a:srgbClr val="22333B"/>
                    </a:solidFill>
                  </a:tcPr>
                </a:tc>
                <a:tc>
                  <a:txBody>
                    <a:bodyPr/>
                    <a:lstStyle/>
                    <a:p>
                      <a:pPr algn="ctr">
                        <a:spcAft>
                          <a:spcPts val="0"/>
                        </a:spcAft>
                      </a:pPr>
                      <a:r>
                        <a:rPr lang="en-US" sz="1600" b="1">
                          <a:solidFill>
                            <a:srgbClr val="FFFFFF"/>
                          </a:solidFill>
                          <a:latin typeface="Calibri"/>
                        </a:rPr>
                        <a:t>FY27</a:t>
                      </a:r>
                    </a:p>
                  </a:txBody>
                  <a:tcPr marL="82296" marR="73152" marT="22860" marB="22860">
                    <a:solidFill>
                      <a:srgbClr val="22333B"/>
                    </a:solidFill>
                  </a:tcPr>
                </a:tc>
                <a:tc>
                  <a:txBody>
                    <a:bodyPr/>
                    <a:lstStyle/>
                    <a:p>
                      <a:pPr algn="ctr">
                        <a:spcAft>
                          <a:spcPts val="0"/>
                        </a:spcAft>
                      </a:pPr>
                      <a:r>
                        <a:rPr lang="en-US" sz="1600" b="1">
                          <a:solidFill>
                            <a:srgbClr val="FFFFFF"/>
                          </a:solidFill>
                          <a:latin typeface="Calibri"/>
                        </a:rPr>
                        <a:t>FY28</a:t>
                      </a:r>
                    </a:p>
                  </a:txBody>
                  <a:tcPr marL="82296" marR="73152" marT="22860" marB="22860">
                    <a:solidFill>
                      <a:srgbClr val="22333B"/>
                    </a:solidFill>
                  </a:tcPr>
                </a:tc>
                <a:tc>
                  <a:txBody>
                    <a:bodyPr/>
                    <a:lstStyle/>
                    <a:p>
                      <a:pPr algn="ctr">
                        <a:spcAft>
                          <a:spcPts val="0"/>
                        </a:spcAft>
                      </a:pPr>
                      <a:r>
                        <a:rPr lang="en-US" sz="1600" b="1">
                          <a:solidFill>
                            <a:srgbClr val="FFFFFF"/>
                          </a:solidFill>
                          <a:latin typeface="Calibri"/>
                        </a:rPr>
                        <a:t>FY29</a:t>
                      </a:r>
                    </a:p>
                  </a:txBody>
                  <a:tcPr marL="82296" marR="73152" marT="22860" marB="22860">
                    <a:solidFill>
                      <a:srgbClr val="22333B"/>
                    </a:solidFill>
                  </a:tcPr>
                </a:tc>
                <a:tc>
                  <a:txBody>
                    <a:bodyPr/>
                    <a:lstStyle/>
                    <a:p>
                      <a:pPr algn="ctr">
                        <a:spcAft>
                          <a:spcPts val="0"/>
                        </a:spcAft>
                      </a:pPr>
                      <a:r>
                        <a:rPr lang="en-US" sz="1600" b="1">
                          <a:solidFill>
                            <a:srgbClr val="FFFFFF"/>
                          </a:solidFill>
                          <a:latin typeface="Calibri"/>
                        </a:rPr>
                        <a:t>FY30</a:t>
                      </a:r>
                    </a:p>
                  </a:txBody>
                  <a:tcPr marL="82296" marR="73152" marT="22860" marB="22860">
                    <a:solidFill>
                      <a:srgbClr val="22333B"/>
                    </a:solidFill>
                  </a:tcPr>
                </a:tc>
                <a:tc>
                  <a:txBody>
                    <a:bodyPr/>
                    <a:lstStyle/>
                    <a:p>
                      <a:pPr algn="ctr">
                        <a:spcAft>
                          <a:spcPts val="0"/>
                        </a:spcAft>
                      </a:pPr>
                      <a:r>
                        <a:rPr lang="en-US" sz="1600" b="1">
                          <a:solidFill>
                            <a:srgbClr val="FFFFFF"/>
                          </a:solidFill>
                          <a:latin typeface="Calibri"/>
                        </a:rPr>
                        <a:t>FY31</a:t>
                      </a:r>
                    </a:p>
                  </a:txBody>
                  <a:tcPr marL="82296" marR="73152" marT="22860" marB="22860">
                    <a:solidFill>
                      <a:srgbClr val="22333B"/>
                    </a:solidFill>
                  </a:tcPr>
                </a:tc>
                <a:tc>
                  <a:txBody>
                    <a:bodyPr/>
                    <a:lstStyle/>
                    <a:p>
                      <a:pPr algn="ctr">
                        <a:spcAft>
                          <a:spcPts val="0"/>
                        </a:spcAft>
                      </a:pPr>
                      <a:r>
                        <a:rPr lang="en-US" sz="1600" b="1">
                          <a:solidFill>
                            <a:srgbClr val="FFFFFF"/>
                          </a:solidFill>
                          <a:latin typeface="Calibri"/>
                        </a:rPr>
                        <a:t>5-year</a:t>
                      </a:r>
                    </a:p>
                  </a:txBody>
                  <a:tcPr marL="82296" marR="73152" marT="22860" marB="22860">
                    <a:solidFill>
                      <a:srgbClr val="22333B"/>
                    </a:solidFill>
                  </a:tcPr>
                </a:tc>
                <a:extLst>
                  <a:ext uri="{0D108BD9-81ED-4DB2-BD59-A6C34878D82A}">
                    <a16:rowId xmlns:a16="http://schemas.microsoft.com/office/drawing/2014/main" val="10000"/>
                  </a:ext>
                </a:extLst>
              </a:tr>
              <a:tr h="603504">
                <a:tc>
                  <a:txBody>
                    <a:bodyPr/>
                    <a:lstStyle/>
                    <a:p>
                      <a:pPr algn="l">
                        <a:spcAft>
                          <a:spcPts val="0"/>
                        </a:spcAft>
                      </a:pPr>
                      <a:r>
                        <a:rPr lang="en-US" sz="1600" b="1">
                          <a:solidFill>
                            <a:srgbClr val="22333B"/>
                          </a:solidFill>
                          <a:latin typeface="Calibri"/>
                        </a:rPr>
                        <a:t>5-year forecasted cost / annual cash uses</a:t>
                      </a:r>
                    </a:p>
                  </a:txBody>
                  <a:tcPr marL="82296" marR="73152" marT="22860" marB="22860">
                    <a:solidFill>
                      <a:srgbClr val="EDF2F4"/>
                    </a:solidFill>
                  </a:tcPr>
                </a:tc>
                <a:tc>
                  <a:txBody>
                    <a:bodyPr/>
                    <a:lstStyle/>
                    <a:p>
                      <a:pPr algn="ctr">
                        <a:spcAft>
                          <a:spcPts val="0"/>
                        </a:spcAft>
                      </a:pPr>
                      <a:r>
                        <a:rPr lang="en-US" sz="1600" b="0">
                          <a:solidFill>
                            <a:srgbClr val="22333B"/>
                          </a:solidFill>
                          <a:latin typeface="Calibri"/>
                        </a:rPr>
                        <a:t>$214.2M</a:t>
                      </a:r>
                    </a:p>
                  </a:txBody>
                  <a:tcPr marL="82296" marR="73152" marT="22860" marB="22860">
                    <a:solidFill>
                      <a:srgbClr val="EDF2F4"/>
                    </a:solidFill>
                  </a:tcPr>
                </a:tc>
                <a:tc>
                  <a:txBody>
                    <a:bodyPr/>
                    <a:lstStyle/>
                    <a:p>
                      <a:pPr algn="ctr">
                        <a:spcAft>
                          <a:spcPts val="0"/>
                        </a:spcAft>
                      </a:pPr>
                      <a:r>
                        <a:rPr lang="en-US" sz="1600" b="0">
                          <a:solidFill>
                            <a:srgbClr val="22333B"/>
                          </a:solidFill>
                          <a:latin typeface="Calibri"/>
                        </a:rPr>
                        <a:t>$234.2M</a:t>
                      </a:r>
                    </a:p>
                  </a:txBody>
                  <a:tcPr marL="82296" marR="73152" marT="22860" marB="22860">
                    <a:solidFill>
                      <a:srgbClr val="EDF2F4"/>
                    </a:solidFill>
                  </a:tcPr>
                </a:tc>
                <a:tc>
                  <a:txBody>
                    <a:bodyPr/>
                    <a:lstStyle/>
                    <a:p>
                      <a:pPr algn="ctr">
                        <a:spcAft>
                          <a:spcPts val="0"/>
                        </a:spcAft>
                      </a:pPr>
                      <a:r>
                        <a:rPr lang="en-US" sz="1600" b="0">
                          <a:solidFill>
                            <a:srgbClr val="22333B"/>
                          </a:solidFill>
                          <a:latin typeface="Calibri"/>
                        </a:rPr>
                        <a:t>$250.8M</a:t>
                      </a:r>
                    </a:p>
                  </a:txBody>
                  <a:tcPr marL="82296" marR="73152" marT="22860" marB="22860">
                    <a:solidFill>
                      <a:srgbClr val="EDF2F4"/>
                    </a:solidFill>
                  </a:tcPr>
                </a:tc>
                <a:tc>
                  <a:txBody>
                    <a:bodyPr/>
                    <a:lstStyle/>
                    <a:p>
                      <a:pPr algn="ctr">
                        <a:spcAft>
                          <a:spcPts val="0"/>
                        </a:spcAft>
                      </a:pPr>
                      <a:r>
                        <a:rPr lang="en-US" sz="1600" b="0">
                          <a:solidFill>
                            <a:srgbClr val="22333B"/>
                          </a:solidFill>
                          <a:latin typeface="Calibri"/>
                        </a:rPr>
                        <a:t>$263.0M</a:t>
                      </a:r>
                    </a:p>
                  </a:txBody>
                  <a:tcPr marL="82296" marR="73152" marT="22860" marB="22860">
                    <a:solidFill>
                      <a:srgbClr val="EDF2F4"/>
                    </a:solidFill>
                  </a:tcPr>
                </a:tc>
                <a:tc>
                  <a:txBody>
                    <a:bodyPr/>
                    <a:lstStyle/>
                    <a:p>
                      <a:pPr algn="ctr">
                        <a:spcAft>
                          <a:spcPts val="0"/>
                        </a:spcAft>
                      </a:pPr>
                      <a:r>
                        <a:rPr lang="en-US" sz="1600" b="0">
                          <a:solidFill>
                            <a:srgbClr val="22333B"/>
                          </a:solidFill>
                          <a:latin typeface="Calibri"/>
                        </a:rPr>
                        <a:t>$274.6M</a:t>
                      </a:r>
                    </a:p>
                  </a:txBody>
                  <a:tcPr marL="82296" marR="73152" marT="22860" marB="22860">
                    <a:solidFill>
                      <a:srgbClr val="EDF2F4"/>
                    </a:solidFill>
                  </a:tcPr>
                </a:tc>
                <a:tc>
                  <a:txBody>
                    <a:bodyPr/>
                    <a:lstStyle/>
                    <a:p>
                      <a:pPr algn="ctr">
                        <a:spcAft>
                          <a:spcPts val="0"/>
                        </a:spcAft>
                      </a:pPr>
                      <a:r>
                        <a:rPr lang="en-US" sz="1600" b="0">
                          <a:solidFill>
                            <a:srgbClr val="22333B"/>
                          </a:solidFill>
                          <a:latin typeface="Calibri"/>
                        </a:rPr>
                        <a:t>$1236.9M</a:t>
                      </a:r>
                    </a:p>
                  </a:txBody>
                  <a:tcPr marL="82296" marR="73152" marT="22860" marB="22860">
                    <a:solidFill>
                      <a:srgbClr val="EDF2F4"/>
                    </a:solidFill>
                  </a:tcPr>
                </a:tc>
                <a:extLst>
                  <a:ext uri="{0D108BD9-81ED-4DB2-BD59-A6C34878D82A}">
                    <a16:rowId xmlns:a16="http://schemas.microsoft.com/office/drawing/2014/main" val="10001"/>
                  </a:ext>
                </a:extLst>
              </a:tr>
              <a:tr h="758952">
                <a:tc>
                  <a:txBody>
                    <a:bodyPr/>
                    <a:lstStyle/>
                    <a:p>
                      <a:pPr algn="l">
                        <a:spcAft>
                          <a:spcPts val="0"/>
                        </a:spcAft>
                      </a:pPr>
                      <a:r>
                        <a:rPr lang="en-US" sz="1600" b="1">
                          <a:solidFill>
                            <a:srgbClr val="22333B"/>
                          </a:solidFill>
                          <a:latin typeface="Calibri"/>
                        </a:rPr>
                        <a:t>Continuation support (assumed current direct agency funding)</a:t>
                      </a:r>
                    </a:p>
                  </a:txBody>
                  <a:tcPr marL="82296" marR="73152" marT="22860" marB="22860">
                    <a:solidFill>
                      <a:srgbClr val="FFFFFF"/>
                    </a:solidFill>
                  </a:tcPr>
                </a:tc>
                <a:tc>
                  <a:txBody>
                    <a:bodyPr/>
                    <a:lstStyle/>
                    <a:p>
                      <a:pPr algn="ctr">
                        <a:spcAft>
                          <a:spcPts val="0"/>
                        </a:spcAft>
                      </a:pPr>
                      <a:r>
                        <a:rPr lang="en-US" sz="1600" b="0">
                          <a:solidFill>
                            <a:srgbClr val="22333B"/>
                          </a:solidFill>
                          <a:latin typeface="Calibri"/>
                        </a:rPr>
                        <a:t>$176.7M</a:t>
                      </a:r>
                    </a:p>
                  </a:txBody>
                  <a:tcPr marL="82296" marR="73152" marT="22860" marB="22860">
                    <a:solidFill>
                      <a:srgbClr val="FFFFFF"/>
                    </a:solidFill>
                  </a:tcPr>
                </a:tc>
                <a:tc>
                  <a:txBody>
                    <a:bodyPr/>
                    <a:lstStyle/>
                    <a:p>
                      <a:pPr algn="ctr">
                        <a:spcAft>
                          <a:spcPts val="0"/>
                        </a:spcAft>
                      </a:pPr>
                      <a:r>
                        <a:rPr lang="en-US" sz="1600" b="0">
                          <a:solidFill>
                            <a:srgbClr val="22333B"/>
                          </a:solidFill>
                          <a:latin typeface="Calibri"/>
                        </a:rPr>
                        <a:t>$183.2M</a:t>
                      </a:r>
                    </a:p>
                  </a:txBody>
                  <a:tcPr marL="82296" marR="73152" marT="22860" marB="22860">
                    <a:solidFill>
                      <a:srgbClr val="FFFFFF"/>
                    </a:solidFill>
                  </a:tcPr>
                </a:tc>
                <a:tc>
                  <a:txBody>
                    <a:bodyPr/>
                    <a:lstStyle/>
                    <a:p>
                      <a:pPr algn="ctr">
                        <a:spcAft>
                          <a:spcPts val="0"/>
                        </a:spcAft>
                      </a:pPr>
                      <a:r>
                        <a:rPr lang="en-US" sz="1600" b="0">
                          <a:solidFill>
                            <a:srgbClr val="22333B"/>
                          </a:solidFill>
                          <a:latin typeface="Calibri"/>
                        </a:rPr>
                        <a:t>$189.9M</a:t>
                      </a:r>
                    </a:p>
                  </a:txBody>
                  <a:tcPr marL="82296" marR="73152" marT="22860" marB="22860">
                    <a:solidFill>
                      <a:srgbClr val="FFFFFF"/>
                    </a:solidFill>
                  </a:tcPr>
                </a:tc>
                <a:tc>
                  <a:txBody>
                    <a:bodyPr/>
                    <a:lstStyle/>
                    <a:p>
                      <a:pPr algn="ctr">
                        <a:spcAft>
                          <a:spcPts val="0"/>
                        </a:spcAft>
                      </a:pPr>
                      <a:r>
                        <a:rPr lang="en-US" sz="1600" b="0">
                          <a:solidFill>
                            <a:srgbClr val="22333B"/>
                          </a:solidFill>
                          <a:latin typeface="Calibri"/>
                        </a:rPr>
                        <a:t>$196.9M</a:t>
                      </a:r>
                    </a:p>
                  </a:txBody>
                  <a:tcPr marL="82296" marR="73152" marT="22860" marB="22860">
                    <a:solidFill>
                      <a:srgbClr val="FFFFFF"/>
                    </a:solidFill>
                  </a:tcPr>
                </a:tc>
                <a:tc>
                  <a:txBody>
                    <a:bodyPr/>
                    <a:lstStyle/>
                    <a:p>
                      <a:pPr algn="ctr">
                        <a:spcAft>
                          <a:spcPts val="0"/>
                        </a:spcAft>
                      </a:pPr>
                      <a:r>
                        <a:rPr lang="en-US" sz="1600" b="0">
                          <a:solidFill>
                            <a:srgbClr val="22333B"/>
                          </a:solidFill>
                          <a:latin typeface="Calibri"/>
                        </a:rPr>
                        <a:t>$204.2M</a:t>
                      </a:r>
                    </a:p>
                  </a:txBody>
                  <a:tcPr marL="82296" marR="73152" marT="22860" marB="22860">
                    <a:solidFill>
                      <a:srgbClr val="FFFFFF"/>
                    </a:solidFill>
                  </a:tcPr>
                </a:tc>
                <a:tc>
                  <a:txBody>
                    <a:bodyPr/>
                    <a:lstStyle/>
                    <a:p>
                      <a:pPr algn="ctr">
                        <a:spcAft>
                          <a:spcPts val="0"/>
                        </a:spcAft>
                      </a:pPr>
                      <a:r>
                        <a:rPr lang="en-US" sz="1600" b="0">
                          <a:solidFill>
                            <a:srgbClr val="22333B"/>
                          </a:solidFill>
                          <a:latin typeface="Calibri"/>
                        </a:rPr>
                        <a:t>$951.0M</a:t>
                      </a:r>
                    </a:p>
                  </a:txBody>
                  <a:tcPr marL="82296" marR="73152" marT="22860" marB="22860">
                    <a:solidFill>
                      <a:srgbClr val="FFFFFF"/>
                    </a:solidFill>
                  </a:tcPr>
                </a:tc>
                <a:extLst>
                  <a:ext uri="{0D108BD9-81ED-4DB2-BD59-A6C34878D82A}">
                    <a16:rowId xmlns:a16="http://schemas.microsoft.com/office/drawing/2014/main" val="10002"/>
                  </a:ext>
                </a:extLst>
              </a:tr>
              <a:tr h="539496">
                <a:tc>
                  <a:txBody>
                    <a:bodyPr/>
                    <a:lstStyle/>
                    <a:p>
                      <a:pPr algn="l">
                        <a:spcAft>
                          <a:spcPts val="0"/>
                        </a:spcAft>
                      </a:pPr>
                      <a:r>
                        <a:rPr lang="en-US" sz="1600" b="1">
                          <a:solidFill>
                            <a:srgbClr val="22333B"/>
                          </a:solidFill>
                          <a:latin typeface="Calibri"/>
                        </a:rPr>
                        <a:t>ADDITIONAL LAWFUL SUPPORT</a:t>
                      </a:r>
                    </a:p>
                  </a:txBody>
                  <a:tcPr marL="82296" marR="73152" marT="22860" marB="22860">
                    <a:solidFill>
                      <a:srgbClr val="E3EBEF"/>
                    </a:solidFill>
                  </a:tcPr>
                </a:tc>
                <a:tc>
                  <a:txBody>
                    <a:bodyPr/>
                    <a:lstStyle/>
                    <a:p>
                      <a:pPr algn="ctr">
                        <a:spcAft>
                          <a:spcPts val="0"/>
                        </a:spcAft>
                      </a:pPr>
                      <a:r>
                        <a:rPr lang="en-US" sz="1600" b="1">
                          <a:solidFill>
                            <a:srgbClr val="22333B"/>
                          </a:solidFill>
                          <a:latin typeface="Calibri"/>
                        </a:rPr>
                        <a:t>$37.5M</a:t>
                      </a:r>
                    </a:p>
                  </a:txBody>
                  <a:tcPr marL="82296" marR="73152" marT="22860" marB="22860">
                    <a:solidFill>
                      <a:srgbClr val="E3EBEF"/>
                    </a:solidFill>
                  </a:tcPr>
                </a:tc>
                <a:tc>
                  <a:txBody>
                    <a:bodyPr/>
                    <a:lstStyle/>
                    <a:p>
                      <a:pPr algn="ctr">
                        <a:spcAft>
                          <a:spcPts val="0"/>
                        </a:spcAft>
                      </a:pPr>
                      <a:r>
                        <a:rPr lang="en-US" sz="1600" b="1">
                          <a:solidFill>
                            <a:srgbClr val="22333B"/>
                          </a:solidFill>
                          <a:latin typeface="Calibri"/>
                        </a:rPr>
                        <a:t>$51.0M</a:t>
                      </a:r>
                    </a:p>
                  </a:txBody>
                  <a:tcPr marL="82296" marR="73152" marT="22860" marB="22860">
                    <a:solidFill>
                      <a:srgbClr val="E3EBEF"/>
                    </a:solidFill>
                  </a:tcPr>
                </a:tc>
                <a:tc>
                  <a:txBody>
                    <a:bodyPr/>
                    <a:lstStyle/>
                    <a:p>
                      <a:pPr algn="ctr">
                        <a:spcAft>
                          <a:spcPts val="0"/>
                        </a:spcAft>
                      </a:pPr>
                      <a:r>
                        <a:rPr lang="en-US" sz="1600" b="1">
                          <a:solidFill>
                            <a:srgbClr val="22333B"/>
                          </a:solidFill>
                          <a:latin typeface="Calibri"/>
                        </a:rPr>
                        <a:t>$60.9M</a:t>
                      </a:r>
                    </a:p>
                  </a:txBody>
                  <a:tcPr marL="82296" marR="73152" marT="22860" marB="22860">
                    <a:solidFill>
                      <a:srgbClr val="E3EBEF"/>
                    </a:solidFill>
                  </a:tcPr>
                </a:tc>
                <a:tc>
                  <a:txBody>
                    <a:bodyPr/>
                    <a:lstStyle/>
                    <a:p>
                      <a:pPr algn="ctr">
                        <a:spcAft>
                          <a:spcPts val="0"/>
                        </a:spcAft>
                      </a:pPr>
                      <a:r>
                        <a:rPr lang="en-US" sz="1600" b="1">
                          <a:solidFill>
                            <a:srgbClr val="22333B"/>
                          </a:solidFill>
                          <a:latin typeface="Calibri"/>
                        </a:rPr>
                        <a:t>$66.1M</a:t>
                      </a:r>
                    </a:p>
                  </a:txBody>
                  <a:tcPr marL="82296" marR="73152" marT="22860" marB="22860">
                    <a:solidFill>
                      <a:srgbClr val="E3EBEF"/>
                    </a:solidFill>
                  </a:tcPr>
                </a:tc>
                <a:tc>
                  <a:txBody>
                    <a:bodyPr/>
                    <a:lstStyle/>
                    <a:p>
                      <a:pPr algn="ctr">
                        <a:spcAft>
                          <a:spcPts val="0"/>
                        </a:spcAft>
                      </a:pPr>
                      <a:r>
                        <a:rPr lang="en-US" sz="1600" b="1">
                          <a:solidFill>
                            <a:srgbClr val="22333B"/>
                          </a:solidFill>
                          <a:latin typeface="Calibri"/>
                        </a:rPr>
                        <a:t>$70.4M</a:t>
                      </a:r>
                    </a:p>
                  </a:txBody>
                  <a:tcPr marL="82296" marR="73152" marT="22860" marB="22860">
                    <a:solidFill>
                      <a:srgbClr val="E3EBEF"/>
                    </a:solidFill>
                  </a:tcPr>
                </a:tc>
                <a:tc>
                  <a:txBody>
                    <a:bodyPr/>
                    <a:lstStyle/>
                    <a:p>
                      <a:pPr algn="ctr">
                        <a:spcAft>
                          <a:spcPts val="0"/>
                        </a:spcAft>
                      </a:pPr>
                      <a:r>
                        <a:rPr lang="en-US" sz="1600" b="1">
                          <a:solidFill>
                            <a:srgbClr val="22333B"/>
                          </a:solidFill>
                          <a:latin typeface="Calibri"/>
                        </a:rPr>
                        <a:t>$285.9M</a:t>
                      </a:r>
                    </a:p>
                  </a:txBody>
                  <a:tcPr marL="82296" marR="73152" marT="22860" marB="22860">
                    <a:solidFill>
                      <a:srgbClr val="E3EBEF"/>
                    </a:solidFill>
                  </a:tcPr>
                </a:tc>
                <a:extLst>
                  <a:ext uri="{0D108BD9-81ED-4DB2-BD59-A6C34878D82A}">
                    <a16:rowId xmlns:a16="http://schemas.microsoft.com/office/drawing/2014/main" val="10003"/>
                  </a:ext>
                </a:extLst>
              </a:tr>
            </a:tbl>
          </a:graphicData>
        </a:graphic>
      </p:graphicFrame>
      <p:sp>
        <p:nvSpPr>
          <p:cNvPr id="18" name="Recurring overlays: staffing $26.9M + OPEB $23.3M + provision $11.3M. Capital $47.5M; form"/>
          <p:cNvSpPr txBox="1"/>
          <p:nvPr/>
        </p:nvSpPr>
        <p:spPr>
          <a:xfrm>
            <a:off x="594360" y="5715000"/>
            <a:ext cx="10972800" cy="621792"/>
          </a:xfrm>
          <a:prstGeom prst="rect">
            <a:avLst/>
          </a:prstGeom>
          <a:noFill/>
        </p:spPr>
        <p:txBody>
          <a:bodyPr wrap="square" lIns="0" tIns="0" rIns="0" bIns="0"/>
          <a:lstStyle/>
          <a:p>
            <a:pPr algn="l">
              <a:spcAft>
                <a:spcPts val="0"/>
              </a:spcAft>
            </a:pPr>
            <a:r>
              <a:rPr lang="en-US" sz="1500" b="0">
                <a:solidFill>
                  <a:srgbClr val="22333B"/>
                </a:solidFill>
                <a:latin typeface="Calibri"/>
              </a:rPr>
              <a:t>Recurring overlays: staffing $26.9M + OPEB $23.3M + provision $11.3M. Capital $47.5M; formation $0. Baseline is the lowest-cost tested option. Existing employers retain liabilities, debt, insurance and asset obligations.</a:t>
            </a:r>
          </a:p>
        </p:txBody>
      </p:sp>
      <p:sp>
        <p:nvSpPr>
          <p:cNvPr id="19" name="Slide number"/>
          <p:cNvSpPr txBox="1"/>
          <p:nvPr/>
        </p:nvSpPr>
        <p:spPr>
          <a:xfrm>
            <a:off x="11475720" y="6492240"/>
            <a:ext cx="411480" cy="246888"/>
          </a:xfrm>
          <a:prstGeom prst="rect">
            <a:avLst/>
          </a:prstGeom>
          <a:noFill/>
        </p:spPr>
        <p:txBody>
          <a:bodyPr wrap="square" lIns="0" tIns="0" rIns="0" bIns="0"/>
          <a:lstStyle/>
          <a:p>
            <a:pPr algn="ctr">
              <a:spcAft>
                <a:spcPts val="0"/>
              </a:spcAft>
            </a:pPr>
            <a:r>
              <a:rPr lang="en-US" sz="1200" b="0">
                <a:solidFill>
                  <a:srgbClr val="48606B"/>
                </a:solidFill>
                <a:latin typeface="Calibri"/>
              </a:rPr>
              <a:t>44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MODEL TWO"/>
          <p:cNvSpPr txBox="1"/>
          <p:nvPr/>
        </p:nvSpPr>
        <p:spPr>
          <a:xfrm>
            <a:off x="548640" y="256032"/>
            <a:ext cx="10972800" cy="274320"/>
          </a:xfrm>
          <a:prstGeom prst="rect">
            <a:avLst/>
          </a:prstGeom>
          <a:noFill/>
        </p:spPr>
        <p:txBody>
          <a:bodyPr wrap="square" lIns="0" tIns="0" rIns="0" bIns="0"/>
          <a:lstStyle/>
          <a:p>
            <a:pPr algn="l">
              <a:spcAft>
                <a:spcPts val="0"/>
              </a:spcAft>
            </a:pPr>
            <a:r>
              <a:rPr lang="en-US" sz="1600" b="1">
                <a:solidFill>
                  <a:srgbClr val="A83C18"/>
                </a:solidFill>
                <a:latin typeface="Calibri"/>
              </a:rPr>
              <a:t>MODEL TWO</a:t>
            </a:r>
          </a:p>
        </p:txBody>
      </p:sp>
      <p:sp>
        <p:nvSpPr>
          <p:cNvPr id="3" name="Title"/>
          <p:cNvSpPr txBox="1">
            <a:spLocks noGrp="1"/>
          </p:cNvSpPr>
          <p:nvPr>
            <p:ph type="title"/>
          </p:nvPr>
        </p:nvSpPr>
        <p:spPr>
          <a:xfrm>
            <a:off x="548640" y="658368"/>
            <a:ext cx="11064240" cy="685800"/>
          </a:xfrm>
          <a:prstGeom prst="rect">
            <a:avLst/>
          </a:prstGeom>
          <a:noFill/>
        </p:spPr>
        <p:txBody>
          <a:bodyPr wrap="square" lIns="0" tIns="0" rIns="0" bIns="0"/>
          <a:lstStyle/>
          <a:p>
            <a:pPr algn="l">
              <a:spcAft>
                <a:spcPts val="0"/>
              </a:spcAft>
            </a:pPr>
            <a:r>
              <a:rPr lang="en-US" sz="3200" b="1">
                <a:solidFill>
                  <a:srgbClr val="22333B"/>
                </a:solidFill>
                <a:latin typeface="Cambria"/>
              </a:rPr>
              <a:t>Regional Alignment: $285.9M in Additional Support</a:t>
            </a:r>
          </a:p>
        </p:txBody>
      </p:sp>
      <p:sp>
        <p:nvSpPr>
          <p:cNvPr id="4" name="The model holds the same service package and funding proxy as Baseline in every year."/>
          <p:cNvSpPr txBox="1"/>
          <p:nvPr/>
        </p:nvSpPr>
        <p:spPr>
          <a:xfrm>
            <a:off x="594360" y="1353312"/>
            <a:ext cx="10972800" cy="512064"/>
          </a:xfrm>
          <a:prstGeom prst="rect">
            <a:avLst/>
          </a:prstGeom>
          <a:noFill/>
        </p:spPr>
        <p:txBody>
          <a:bodyPr wrap="square" lIns="0" tIns="0" rIns="0" bIns="0"/>
          <a:lstStyle/>
          <a:p>
            <a:pPr algn="l">
              <a:spcAft>
                <a:spcPts val="0"/>
              </a:spcAft>
            </a:pPr>
            <a:r>
              <a:rPr lang="en-US" sz="1700" b="0">
                <a:solidFill>
                  <a:srgbClr val="48606B"/>
                </a:solidFill>
                <a:latin typeface="Calibri"/>
              </a:rPr>
              <a:t>The model holds the same service package and funding proxy as Baseline in every year.</a:t>
            </a:r>
          </a:p>
        </p:txBody>
      </p:sp>
      <p:sp>
        <p:nvSpPr>
          <p:cNvPr id="5" name="Source: Chapter 30 financial model. FY2027–FY2031 planning scenario."/>
          <p:cNvSpPr txBox="1"/>
          <p:nvPr/>
        </p:nvSpPr>
        <p:spPr>
          <a:xfrm>
            <a:off x="594360" y="6537960"/>
            <a:ext cx="10561320" cy="201168"/>
          </a:xfrm>
          <a:prstGeom prst="rect">
            <a:avLst/>
          </a:prstGeom>
          <a:noFill/>
        </p:spPr>
        <p:txBody>
          <a:bodyPr wrap="square" lIns="0" tIns="0" rIns="0" bIns="0"/>
          <a:lstStyle/>
          <a:p>
            <a:pPr algn="l">
              <a:spcAft>
                <a:spcPts val="0"/>
              </a:spcAft>
            </a:pPr>
            <a:r>
              <a:rPr lang="en-US" sz="1130" b="0">
                <a:solidFill>
                  <a:srgbClr val="48606B"/>
                </a:solidFill>
                <a:latin typeface="Calibri"/>
              </a:rPr>
              <a:t>Source: Chapter 30 financial model. FY2027–FY2031 planning scenario.</a:t>
            </a:r>
          </a:p>
        </p:txBody>
      </p:sp>
      <p:sp>
        <p:nvSpPr>
          <p:cNvPr id="7" name="$1,127.9M"/>
          <p:cNvSpPr txBox="1"/>
          <p:nvPr/>
        </p:nvSpPr>
        <p:spPr>
          <a:xfrm>
            <a:off x="594360" y="1965960"/>
            <a:ext cx="2057400" cy="420624"/>
          </a:xfrm>
          <a:prstGeom prst="rect">
            <a:avLst/>
          </a:prstGeom>
          <a:noFill/>
        </p:spPr>
        <p:txBody>
          <a:bodyPr wrap="square" lIns="0" tIns="0" rIns="0" bIns="0"/>
          <a:lstStyle/>
          <a:p>
            <a:pPr algn="l">
              <a:spcAft>
                <a:spcPts val="0"/>
              </a:spcAft>
            </a:pPr>
            <a:r>
              <a:rPr lang="en-US" sz="2400" b="1">
                <a:solidFill>
                  <a:srgbClr val="486B7A"/>
                </a:solidFill>
                <a:latin typeface="Calibri"/>
              </a:rPr>
              <a:t>$1,127.9M</a:t>
            </a:r>
          </a:p>
        </p:txBody>
      </p:sp>
      <p:sp>
        <p:nvSpPr>
          <p:cNvPr id="8" name="Operating source"/>
          <p:cNvSpPr txBox="1"/>
          <p:nvPr/>
        </p:nvSpPr>
        <p:spPr>
          <a:xfrm>
            <a:off x="594360" y="2459736"/>
            <a:ext cx="2057400" cy="658368"/>
          </a:xfrm>
          <a:prstGeom prst="rect">
            <a:avLst/>
          </a:prstGeom>
          <a:noFill/>
        </p:spPr>
        <p:txBody>
          <a:bodyPr wrap="square" lIns="0" tIns="0" rIns="0" bIns="0"/>
          <a:lstStyle/>
          <a:p>
            <a:pPr algn="l">
              <a:spcAft>
                <a:spcPts val="0"/>
              </a:spcAft>
            </a:pPr>
            <a:r>
              <a:rPr lang="en-US" sz="1700" b="1">
                <a:solidFill>
                  <a:srgbClr val="22333B"/>
                </a:solidFill>
                <a:latin typeface="Calibri"/>
              </a:rPr>
              <a:t>Operating source</a:t>
            </a:r>
          </a:p>
        </p:txBody>
      </p:sp>
      <p:sp>
        <p:nvSpPr>
          <p:cNvPr id="9" name="+$61.5M"/>
          <p:cNvSpPr txBox="1"/>
          <p:nvPr/>
        </p:nvSpPr>
        <p:spPr>
          <a:xfrm>
            <a:off x="2788920" y="1965960"/>
            <a:ext cx="2057400" cy="420624"/>
          </a:xfrm>
          <a:prstGeom prst="rect">
            <a:avLst/>
          </a:prstGeom>
          <a:noFill/>
        </p:spPr>
        <p:txBody>
          <a:bodyPr wrap="square" lIns="0" tIns="0" rIns="0" bIns="0"/>
          <a:lstStyle/>
          <a:p>
            <a:pPr algn="l">
              <a:spcAft>
                <a:spcPts val="0"/>
              </a:spcAft>
            </a:pPr>
            <a:r>
              <a:rPr lang="en-US" sz="2400" b="1">
                <a:solidFill>
                  <a:srgbClr val="486B7A"/>
                </a:solidFill>
                <a:latin typeface="Calibri"/>
              </a:rPr>
              <a:t>+$61.5M</a:t>
            </a:r>
          </a:p>
        </p:txBody>
      </p:sp>
      <p:sp>
        <p:nvSpPr>
          <p:cNvPr id="10" name="Recurring overlays"/>
          <p:cNvSpPr txBox="1"/>
          <p:nvPr/>
        </p:nvSpPr>
        <p:spPr>
          <a:xfrm>
            <a:off x="2788920" y="2459736"/>
            <a:ext cx="2057400" cy="658368"/>
          </a:xfrm>
          <a:prstGeom prst="rect">
            <a:avLst/>
          </a:prstGeom>
          <a:noFill/>
        </p:spPr>
        <p:txBody>
          <a:bodyPr wrap="square" lIns="0" tIns="0" rIns="0" bIns="0"/>
          <a:lstStyle/>
          <a:p>
            <a:pPr algn="l">
              <a:spcAft>
                <a:spcPts val="0"/>
              </a:spcAft>
            </a:pPr>
            <a:r>
              <a:rPr lang="en-US" sz="1700" b="1">
                <a:solidFill>
                  <a:srgbClr val="22333B"/>
                </a:solidFill>
                <a:latin typeface="Calibri"/>
              </a:rPr>
              <a:t>Recurring overlays</a:t>
            </a:r>
          </a:p>
        </p:txBody>
      </p:sp>
      <p:sp>
        <p:nvSpPr>
          <p:cNvPr id="11" name="$1,189.4M"/>
          <p:cNvSpPr txBox="1"/>
          <p:nvPr/>
        </p:nvSpPr>
        <p:spPr>
          <a:xfrm>
            <a:off x="4983480" y="1965960"/>
            <a:ext cx="2057400" cy="420624"/>
          </a:xfrm>
          <a:prstGeom prst="rect">
            <a:avLst/>
          </a:prstGeom>
          <a:noFill/>
        </p:spPr>
        <p:txBody>
          <a:bodyPr wrap="square" lIns="0" tIns="0" rIns="0" bIns="0"/>
          <a:lstStyle/>
          <a:p>
            <a:pPr algn="l">
              <a:spcAft>
                <a:spcPts val="0"/>
              </a:spcAft>
            </a:pPr>
            <a:r>
              <a:rPr lang="en-US" sz="2400" b="1">
                <a:solidFill>
                  <a:srgbClr val="486B7A"/>
                </a:solidFill>
                <a:latin typeface="Calibri"/>
              </a:rPr>
              <a:t>$1,189.4M</a:t>
            </a:r>
          </a:p>
        </p:txBody>
      </p:sp>
      <p:sp>
        <p:nvSpPr>
          <p:cNvPr id="12" name="Recurring total"/>
          <p:cNvSpPr txBox="1"/>
          <p:nvPr/>
        </p:nvSpPr>
        <p:spPr>
          <a:xfrm>
            <a:off x="4983480" y="2459736"/>
            <a:ext cx="2057400" cy="658368"/>
          </a:xfrm>
          <a:prstGeom prst="rect">
            <a:avLst/>
          </a:prstGeom>
          <a:noFill/>
        </p:spPr>
        <p:txBody>
          <a:bodyPr wrap="square" lIns="0" tIns="0" rIns="0" bIns="0"/>
          <a:lstStyle/>
          <a:p>
            <a:pPr algn="l">
              <a:spcAft>
                <a:spcPts val="0"/>
              </a:spcAft>
            </a:pPr>
            <a:r>
              <a:rPr lang="en-US" sz="1700" b="1">
                <a:solidFill>
                  <a:srgbClr val="22333B"/>
                </a:solidFill>
                <a:latin typeface="Calibri"/>
              </a:rPr>
              <a:t>Recurring total</a:t>
            </a:r>
          </a:p>
        </p:txBody>
      </p:sp>
      <p:sp>
        <p:nvSpPr>
          <p:cNvPr id="13" name="+$47.5M"/>
          <p:cNvSpPr txBox="1"/>
          <p:nvPr/>
        </p:nvSpPr>
        <p:spPr>
          <a:xfrm>
            <a:off x="7178040" y="1965960"/>
            <a:ext cx="2057400" cy="420624"/>
          </a:xfrm>
          <a:prstGeom prst="rect">
            <a:avLst/>
          </a:prstGeom>
          <a:noFill/>
        </p:spPr>
        <p:txBody>
          <a:bodyPr wrap="square" lIns="0" tIns="0" rIns="0" bIns="0"/>
          <a:lstStyle/>
          <a:p>
            <a:pPr algn="l">
              <a:spcAft>
                <a:spcPts val="0"/>
              </a:spcAft>
            </a:pPr>
            <a:r>
              <a:rPr lang="en-US" sz="2400" b="1">
                <a:solidFill>
                  <a:srgbClr val="486B7A"/>
                </a:solidFill>
                <a:latin typeface="Calibri"/>
              </a:rPr>
              <a:t>+$47.5M</a:t>
            </a:r>
          </a:p>
        </p:txBody>
      </p:sp>
      <p:sp>
        <p:nvSpPr>
          <p:cNvPr id="14" name="Capital / formation"/>
          <p:cNvSpPr txBox="1"/>
          <p:nvPr/>
        </p:nvSpPr>
        <p:spPr>
          <a:xfrm>
            <a:off x="7178040" y="2459736"/>
            <a:ext cx="2057400" cy="658368"/>
          </a:xfrm>
          <a:prstGeom prst="rect">
            <a:avLst/>
          </a:prstGeom>
          <a:noFill/>
        </p:spPr>
        <p:txBody>
          <a:bodyPr wrap="square" lIns="0" tIns="0" rIns="0" bIns="0"/>
          <a:lstStyle/>
          <a:p>
            <a:pPr algn="l">
              <a:spcAft>
                <a:spcPts val="0"/>
              </a:spcAft>
            </a:pPr>
            <a:r>
              <a:rPr lang="en-US" sz="1700" b="1">
                <a:solidFill>
                  <a:srgbClr val="22333B"/>
                </a:solidFill>
                <a:latin typeface="Calibri"/>
              </a:rPr>
              <a:t>Capital / formation</a:t>
            </a:r>
          </a:p>
        </p:txBody>
      </p:sp>
      <p:sp>
        <p:nvSpPr>
          <p:cNvPr id="15" name="$1,236.9M"/>
          <p:cNvSpPr txBox="1"/>
          <p:nvPr/>
        </p:nvSpPr>
        <p:spPr>
          <a:xfrm>
            <a:off x="9372600" y="1965960"/>
            <a:ext cx="2057400" cy="420624"/>
          </a:xfrm>
          <a:prstGeom prst="rect">
            <a:avLst/>
          </a:prstGeom>
          <a:noFill/>
        </p:spPr>
        <p:txBody>
          <a:bodyPr wrap="square" lIns="0" tIns="0" rIns="0" bIns="0"/>
          <a:lstStyle/>
          <a:p>
            <a:pPr algn="l">
              <a:spcAft>
                <a:spcPts val="0"/>
              </a:spcAft>
            </a:pPr>
            <a:r>
              <a:rPr lang="en-US" sz="2400" b="1">
                <a:solidFill>
                  <a:srgbClr val="486B7A"/>
                </a:solidFill>
                <a:latin typeface="Calibri"/>
              </a:rPr>
              <a:t>$1,236.9M</a:t>
            </a:r>
          </a:p>
        </p:txBody>
      </p:sp>
      <p:sp>
        <p:nvSpPr>
          <p:cNvPr id="16" name="Forecast cost"/>
          <p:cNvSpPr txBox="1"/>
          <p:nvPr/>
        </p:nvSpPr>
        <p:spPr>
          <a:xfrm>
            <a:off x="9372600" y="2459736"/>
            <a:ext cx="2057400" cy="658368"/>
          </a:xfrm>
          <a:prstGeom prst="rect">
            <a:avLst/>
          </a:prstGeom>
          <a:noFill/>
        </p:spPr>
        <p:txBody>
          <a:bodyPr wrap="square" lIns="0" tIns="0" rIns="0" bIns="0"/>
          <a:lstStyle/>
          <a:p>
            <a:pPr algn="l">
              <a:spcAft>
                <a:spcPts val="0"/>
              </a:spcAft>
            </a:pPr>
            <a:r>
              <a:rPr lang="en-US" sz="1700" b="1">
                <a:solidFill>
                  <a:srgbClr val="22333B"/>
                </a:solidFill>
                <a:latin typeface="Calibri"/>
              </a:rPr>
              <a:t>Forecast cost</a:t>
            </a:r>
          </a:p>
        </p:txBody>
      </p:sp>
      <p:graphicFrame>
        <p:nvGraphicFramePr>
          <p:cNvPr id="17" name="Editable financial table" descr="Editable financial comparison. Sources, definitions and original qualifications are retained in the speaker notes."/>
          <p:cNvGraphicFramePr/>
          <p:nvPr/>
        </p:nvGraphicFramePr>
        <p:xfrm>
          <a:off x="594360" y="3264408"/>
          <a:ext cx="10972800" cy="2368296"/>
        </p:xfrm>
        <a:graphic>
          <a:graphicData uri="http://schemas.openxmlformats.org/drawingml/2006/table">
            <a:tbl>
              <a:tblPr firstRow="1" bandRow="1"/>
              <a:tblGrid>
                <a:gridCol w="3063240">
                  <a:extLst>
                    <a:ext uri="{9D8B030D-6E8A-4147-A177-3AD203B41FA5}">
                      <a16:colId xmlns:a16="http://schemas.microsoft.com/office/drawing/2014/main" val="20000"/>
                    </a:ext>
                  </a:extLst>
                </a:gridCol>
                <a:gridCol w="1318260">
                  <a:extLst>
                    <a:ext uri="{9D8B030D-6E8A-4147-A177-3AD203B41FA5}">
                      <a16:colId xmlns:a16="http://schemas.microsoft.com/office/drawing/2014/main" val="20001"/>
                    </a:ext>
                  </a:extLst>
                </a:gridCol>
                <a:gridCol w="1318260">
                  <a:extLst>
                    <a:ext uri="{9D8B030D-6E8A-4147-A177-3AD203B41FA5}">
                      <a16:colId xmlns:a16="http://schemas.microsoft.com/office/drawing/2014/main" val="20002"/>
                    </a:ext>
                  </a:extLst>
                </a:gridCol>
                <a:gridCol w="1318260">
                  <a:extLst>
                    <a:ext uri="{9D8B030D-6E8A-4147-A177-3AD203B41FA5}">
                      <a16:colId xmlns:a16="http://schemas.microsoft.com/office/drawing/2014/main" val="20003"/>
                    </a:ext>
                  </a:extLst>
                </a:gridCol>
                <a:gridCol w="1318260">
                  <a:extLst>
                    <a:ext uri="{9D8B030D-6E8A-4147-A177-3AD203B41FA5}">
                      <a16:colId xmlns:a16="http://schemas.microsoft.com/office/drawing/2014/main" val="20004"/>
                    </a:ext>
                  </a:extLst>
                </a:gridCol>
                <a:gridCol w="1318260">
                  <a:extLst>
                    <a:ext uri="{9D8B030D-6E8A-4147-A177-3AD203B41FA5}">
                      <a16:colId xmlns:a16="http://schemas.microsoft.com/office/drawing/2014/main" val="20005"/>
                    </a:ext>
                  </a:extLst>
                </a:gridCol>
                <a:gridCol w="1318260">
                  <a:extLst>
                    <a:ext uri="{9D8B030D-6E8A-4147-A177-3AD203B41FA5}">
                      <a16:colId xmlns:a16="http://schemas.microsoft.com/office/drawing/2014/main" val="20006"/>
                    </a:ext>
                  </a:extLst>
                </a:gridCol>
              </a:tblGrid>
              <a:tr h="466344">
                <a:tc>
                  <a:txBody>
                    <a:bodyPr/>
                    <a:lstStyle/>
                    <a:p>
                      <a:pPr algn="l">
                        <a:spcAft>
                          <a:spcPts val="0"/>
                        </a:spcAft>
                      </a:pPr>
                      <a:r>
                        <a:rPr lang="en-US" sz="1600" b="1">
                          <a:solidFill>
                            <a:srgbClr val="FFFFFF"/>
                          </a:solidFill>
                          <a:latin typeface="Calibri"/>
                        </a:rPr>
                        <a:t>Funding line</a:t>
                      </a:r>
                    </a:p>
                  </a:txBody>
                  <a:tcPr marL="82296" marR="73152" marT="22860" marB="22860">
                    <a:solidFill>
                      <a:srgbClr val="22333B"/>
                    </a:solidFill>
                  </a:tcPr>
                </a:tc>
                <a:tc>
                  <a:txBody>
                    <a:bodyPr/>
                    <a:lstStyle/>
                    <a:p>
                      <a:pPr algn="ctr">
                        <a:spcAft>
                          <a:spcPts val="0"/>
                        </a:spcAft>
                      </a:pPr>
                      <a:r>
                        <a:rPr lang="en-US" sz="1600" b="1">
                          <a:solidFill>
                            <a:srgbClr val="FFFFFF"/>
                          </a:solidFill>
                          <a:latin typeface="Calibri"/>
                        </a:rPr>
                        <a:t>FY27</a:t>
                      </a:r>
                    </a:p>
                  </a:txBody>
                  <a:tcPr marL="82296" marR="73152" marT="22860" marB="22860">
                    <a:solidFill>
                      <a:srgbClr val="22333B"/>
                    </a:solidFill>
                  </a:tcPr>
                </a:tc>
                <a:tc>
                  <a:txBody>
                    <a:bodyPr/>
                    <a:lstStyle/>
                    <a:p>
                      <a:pPr algn="ctr">
                        <a:spcAft>
                          <a:spcPts val="0"/>
                        </a:spcAft>
                      </a:pPr>
                      <a:r>
                        <a:rPr lang="en-US" sz="1600" b="1">
                          <a:solidFill>
                            <a:srgbClr val="FFFFFF"/>
                          </a:solidFill>
                          <a:latin typeface="Calibri"/>
                        </a:rPr>
                        <a:t>FY28</a:t>
                      </a:r>
                    </a:p>
                  </a:txBody>
                  <a:tcPr marL="82296" marR="73152" marT="22860" marB="22860">
                    <a:solidFill>
                      <a:srgbClr val="22333B"/>
                    </a:solidFill>
                  </a:tcPr>
                </a:tc>
                <a:tc>
                  <a:txBody>
                    <a:bodyPr/>
                    <a:lstStyle/>
                    <a:p>
                      <a:pPr algn="ctr">
                        <a:spcAft>
                          <a:spcPts val="0"/>
                        </a:spcAft>
                      </a:pPr>
                      <a:r>
                        <a:rPr lang="en-US" sz="1600" b="1">
                          <a:solidFill>
                            <a:srgbClr val="FFFFFF"/>
                          </a:solidFill>
                          <a:latin typeface="Calibri"/>
                        </a:rPr>
                        <a:t>FY29</a:t>
                      </a:r>
                    </a:p>
                  </a:txBody>
                  <a:tcPr marL="82296" marR="73152" marT="22860" marB="22860">
                    <a:solidFill>
                      <a:srgbClr val="22333B"/>
                    </a:solidFill>
                  </a:tcPr>
                </a:tc>
                <a:tc>
                  <a:txBody>
                    <a:bodyPr/>
                    <a:lstStyle/>
                    <a:p>
                      <a:pPr algn="ctr">
                        <a:spcAft>
                          <a:spcPts val="0"/>
                        </a:spcAft>
                      </a:pPr>
                      <a:r>
                        <a:rPr lang="en-US" sz="1600" b="1">
                          <a:solidFill>
                            <a:srgbClr val="FFFFFF"/>
                          </a:solidFill>
                          <a:latin typeface="Calibri"/>
                        </a:rPr>
                        <a:t>FY30</a:t>
                      </a:r>
                    </a:p>
                  </a:txBody>
                  <a:tcPr marL="82296" marR="73152" marT="22860" marB="22860">
                    <a:solidFill>
                      <a:srgbClr val="22333B"/>
                    </a:solidFill>
                  </a:tcPr>
                </a:tc>
                <a:tc>
                  <a:txBody>
                    <a:bodyPr/>
                    <a:lstStyle/>
                    <a:p>
                      <a:pPr algn="ctr">
                        <a:spcAft>
                          <a:spcPts val="0"/>
                        </a:spcAft>
                      </a:pPr>
                      <a:r>
                        <a:rPr lang="en-US" sz="1600" b="1">
                          <a:solidFill>
                            <a:srgbClr val="FFFFFF"/>
                          </a:solidFill>
                          <a:latin typeface="Calibri"/>
                        </a:rPr>
                        <a:t>FY31</a:t>
                      </a:r>
                    </a:p>
                  </a:txBody>
                  <a:tcPr marL="82296" marR="73152" marT="22860" marB="22860">
                    <a:solidFill>
                      <a:srgbClr val="22333B"/>
                    </a:solidFill>
                  </a:tcPr>
                </a:tc>
                <a:tc>
                  <a:txBody>
                    <a:bodyPr/>
                    <a:lstStyle/>
                    <a:p>
                      <a:pPr algn="ctr">
                        <a:spcAft>
                          <a:spcPts val="0"/>
                        </a:spcAft>
                      </a:pPr>
                      <a:r>
                        <a:rPr lang="en-US" sz="1600" b="1">
                          <a:solidFill>
                            <a:srgbClr val="FFFFFF"/>
                          </a:solidFill>
                          <a:latin typeface="Calibri"/>
                        </a:rPr>
                        <a:t>5-year</a:t>
                      </a:r>
                    </a:p>
                  </a:txBody>
                  <a:tcPr marL="82296" marR="73152" marT="22860" marB="22860">
                    <a:solidFill>
                      <a:srgbClr val="22333B"/>
                    </a:solidFill>
                  </a:tcPr>
                </a:tc>
                <a:extLst>
                  <a:ext uri="{0D108BD9-81ED-4DB2-BD59-A6C34878D82A}">
                    <a16:rowId xmlns:a16="http://schemas.microsoft.com/office/drawing/2014/main" val="10000"/>
                  </a:ext>
                </a:extLst>
              </a:tr>
              <a:tr h="603504">
                <a:tc>
                  <a:txBody>
                    <a:bodyPr/>
                    <a:lstStyle/>
                    <a:p>
                      <a:pPr algn="l">
                        <a:spcAft>
                          <a:spcPts val="0"/>
                        </a:spcAft>
                      </a:pPr>
                      <a:r>
                        <a:rPr lang="en-US" sz="1600" b="1">
                          <a:solidFill>
                            <a:srgbClr val="22333B"/>
                          </a:solidFill>
                          <a:latin typeface="Calibri"/>
                        </a:rPr>
                        <a:t>5-year forecasted cost / annual cash uses</a:t>
                      </a:r>
                    </a:p>
                  </a:txBody>
                  <a:tcPr marL="82296" marR="73152" marT="22860" marB="22860">
                    <a:solidFill>
                      <a:srgbClr val="EDF2F4"/>
                    </a:solidFill>
                  </a:tcPr>
                </a:tc>
                <a:tc>
                  <a:txBody>
                    <a:bodyPr/>
                    <a:lstStyle/>
                    <a:p>
                      <a:pPr algn="ctr">
                        <a:spcAft>
                          <a:spcPts val="0"/>
                        </a:spcAft>
                      </a:pPr>
                      <a:r>
                        <a:rPr lang="en-US" sz="1600" b="0">
                          <a:solidFill>
                            <a:srgbClr val="22333B"/>
                          </a:solidFill>
                          <a:latin typeface="Calibri"/>
                        </a:rPr>
                        <a:t>$214.2M</a:t>
                      </a:r>
                    </a:p>
                  </a:txBody>
                  <a:tcPr marL="82296" marR="73152" marT="22860" marB="22860">
                    <a:solidFill>
                      <a:srgbClr val="EDF2F4"/>
                    </a:solidFill>
                  </a:tcPr>
                </a:tc>
                <a:tc>
                  <a:txBody>
                    <a:bodyPr/>
                    <a:lstStyle/>
                    <a:p>
                      <a:pPr algn="ctr">
                        <a:spcAft>
                          <a:spcPts val="0"/>
                        </a:spcAft>
                      </a:pPr>
                      <a:r>
                        <a:rPr lang="en-US" sz="1600" b="0">
                          <a:solidFill>
                            <a:srgbClr val="22333B"/>
                          </a:solidFill>
                          <a:latin typeface="Calibri"/>
                        </a:rPr>
                        <a:t>$234.2M</a:t>
                      </a:r>
                    </a:p>
                  </a:txBody>
                  <a:tcPr marL="82296" marR="73152" marT="22860" marB="22860">
                    <a:solidFill>
                      <a:srgbClr val="EDF2F4"/>
                    </a:solidFill>
                  </a:tcPr>
                </a:tc>
                <a:tc>
                  <a:txBody>
                    <a:bodyPr/>
                    <a:lstStyle/>
                    <a:p>
                      <a:pPr algn="ctr">
                        <a:spcAft>
                          <a:spcPts val="0"/>
                        </a:spcAft>
                      </a:pPr>
                      <a:r>
                        <a:rPr lang="en-US" sz="1600" b="0">
                          <a:solidFill>
                            <a:srgbClr val="22333B"/>
                          </a:solidFill>
                          <a:latin typeface="Calibri"/>
                        </a:rPr>
                        <a:t>$250.8M</a:t>
                      </a:r>
                    </a:p>
                  </a:txBody>
                  <a:tcPr marL="82296" marR="73152" marT="22860" marB="22860">
                    <a:solidFill>
                      <a:srgbClr val="EDF2F4"/>
                    </a:solidFill>
                  </a:tcPr>
                </a:tc>
                <a:tc>
                  <a:txBody>
                    <a:bodyPr/>
                    <a:lstStyle/>
                    <a:p>
                      <a:pPr algn="ctr">
                        <a:spcAft>
                          <a:spcPts val="0"/>
                        </a:spcAft>
                      </a:pPr>
                      <a:r>
                        <a:rPr lang="en-US" sz="1600" b="0">
                          <a:solidFill>
                            <a:srgbClr val="22333B"/>
                          </a:solidFill>
                          <a:latin typeface="Calibri"/>
                        </a:rPr>
                        <a:t>$263.0M</a:t>
                      </a:r>
                    </a:p>
                  </a:txBody>
                  <a:tcPr marL="82296" marR="73152" marT="22860" marB="22860">
                    <a:solidFill>
                      <a:srgbClr val="EDF2F4"/>
                    </a:solidFill>
                  </a:tcPr>
                </a:tc>
                <a:tc>
                  <a:txBody>
                    <a:bodyPr/>
                    <a:lstStyle/>
                    <a:p>
                      <a:pPr algn="ctr">
                        <a:spcAft>
                          <a:spcPts val="0"/>
                        </a:spcAft>
                      </a:pPr>
                      <a:r>
                        <a:rPr lang="en-US" sz="1600" b="0">
                          <a:solidFill>
                            <a:srgbClr val="22333B"/>
                          </a:solidFill>
                          <a:latin typeface="Calibri"/>
                        </a:rPr>
                        <a:t>$274.6M</a:t>
                      </a:r>
                    </a:p>
                  </a:txBody>
                  <a:tcPr marL="82296" marR="73152" marT="22860" marB="22860">
                    <a:solidFill>
                      <a:srgbClr val="EDF2F4"/>
                    </a:solidFill>
                  </a:tcPr>
                </a:tc>
                <a:tc>
                  <a:txBody>
                    <a:bodyPr/>
                    <a:lstStyle/>
                    <a:p>
                      <a:pPr algn="ctr">
                        <a:spcAft>
                          <a:spcPts val="0"/>
                        </a:spcAft>
                      </a:pPr>
                      <a:r>
                        <a:rPr lang="en-US" sz="1600" b="0">
                          <a:solidFill>
                            <a:srgbClr val="22333B"/>
                          </a:solidFill>
                          <a:latin typeface="Calibri"/>
                        </a:rPr>
                        <a:t>$1236.9M</a:t>
                      </a:r>
                    </a:p>
                  </a:txBody>
                  <a:tcPr marL="82296" marR="73152" marT="22860" marB="22860">
                    <a:solidFill>
                      <a:srgbClr val="EDF2F4"/>
                    </a:solidFill>
                  </a:tcPr>
                </a:tc>
                <a:extLst>
                  <a:ext uri="{0D108BD9-81ED-4DB2-BD59-A6C34878D82A}">
                    <a16:rowId xmlns:a16="http://schemas.microsoft.com/office/drawing/2014/main" val="10001"/>
                  </a:ext>
                </a:extLst>
              </a:tr>
              <a:tr h="758952">
                <a:tc>
                  <a:txBody>
                    <a:bodyPr/>
                    <a:lstStyle/>
                    <a:p>
                      <a:pPr algn="l">
                        <a:spcAft>
                          <a:spcPts val="0"/>
                        </a:spcAft>
                      </a:pPr>
                      <a:r>
                        <a:rPr lang="en-US" sz="1600" b="1">
                          <a:solidFill>
                            <a:srgbClr val="22333B"/>
                          </a:solidFill>
                          <a:latin typeface="Calibri"/>
                        </a:rPr>
                        <a:t>Continuation support (assumed current direct agency funding)</a:t>
                      </a:r>
                    </a:p>
                  </a:txBody>
                  <a:tcPr marL="82296" marR="73152" marT="22860" marB="22860">
                    <a:solidFill>
                      <a:srgbClr val="FFFFFF"/>
                    </a:solidFill>
                  </a:tcPr>
                </a:tc>
                <a:tc>
                  <a:txBody>
                    <a:bodyPr/>
                    <a:lstStyle/>
                    <a:p>
                      <a:pPr algn="ctr">
                        <a:spcAft>
                          <a:spcPts val="0"/>
                        </a:spcAft>
                      </a:pPr>
                      <a:r>
                        <a:rPr lang="en-US" sz="1600" b="0">
                          <a:solidFill>
                            <a:srgbClr val="22333B"/>
                          </a:solidFill>
                          <a:latin typeface="Calibri"/>
                        </a:rPr>
                        <a:t>$176.7M</a:t>
                      </a:r>
                    </a:p>
                  </a:txBody>
                  <a:tcPr marL="82296" marR="73152" marT="22860" marB="22860">
                    <a:solidFill>
                      <a:srgbClr val="FFFFFF"/>
                    </a:solidFill>
                  </a:tcPr>
                </a:tc>
                <a:tc>
                  <a:txBody>
                    <a:bodyPr/>
                    <a:lstStyle/>
                    <a:p>
                      <a:pPr algn="ctr">
                        <a:spcAft>
                          <a:spcPts val="0"/>
                        </a:spcAft>
                      </a:pPr>
                      <a:r>
                        <a:rPr lang="en-US" sz="1600" b="0">
                          <a:solidFill>
                            <a:srgbClr val="22333B"/>
                          </a:solidFill>
                          <a:latin typeface="Calibri"/>
                        </a:rPr>
                        <a:t>$183.2M</a:t>
                      </a:r>
                    </a:p>
                  </a:txBody>
                  <a:tcPr marL="82296" marR="73152" marT="22860" marB="22860">
                    <a:solidFill>
                      <a:srgbClr val="FFFFFF"/>
                    </a:solidFill>
                  </a:tcPr>
                </a:tc>
                <a:tc>
                  <a:txBody>
                    <a:bodyPr/>
                    <a:lstStyle/>
                    <a:p>
                      <a:pPr algn="ctr">
                        <a:spcAft>
                          <a:spcPts val="0"/>
                        </a:spcAft>
                      </a:pPr>
                      <a:r>
                        <a:rPr lang="en-US" sz="1600" b="0">
                          <a:solidFill>
                            <a:srgbClr val="22333B"/>
                          </a:solidFill>
                          <a:latin typeface="Calibri"/>
                        </a:rPr>
                        <a:t>$189.9M</a:t>
                      </a:r>
                    </a:p>
                  </a:txBody>
                  <a:tcPr marL="82296" marR="73152" marT="22860" marB="22860">
                    <a:solidFill>
                      <a:srgbClr val="FFFFFF"/>
                    </a:solidFill>
                  </a:tcPr>
                </a:tc>
                <a:tc>
                  <a:txBody>
                    <a:bodyPr/>
                    <a:lstStyle/>
                    <a:p>
                      <a:pPr algn="ctr">
                        <a:spcAft>
                          <a:spcPts val="0"/>
                        </a:spcAft>
                      </a:pPr>
                      <a:r>
                        <a:rPr lang="en-US" sz="1600" b="0">
                          <a:solidFill>
                            <a:srgbClr val="22333B"/>
                          </a:solidFill>
                          <a:latin typeface="Calibri"/>
                        </a:rPr>
                        <a:t>$196.9M</a:t>
                      </a:r>
                    </a:p>
                  </a:txBody>
                  <a:tcPr marL="82296" marR="73152" marT="22860" marB="22860">
                    <a:solidFill>
                      <a:srgbClr val="FFFFFF"/>
                    </a:solidFill>
                  </a:tcPr>
                </a:tc>
                <a:tc>
                  <a:txBody>
                    <a:bodyPr/>
                    <a:lstStyle/>
                    <a:p>
                      <a:pPr algn="ctr">
                        <a:spcAft>
                          <a:spcPts val="0"/>
                        </a:spcAft>
                      </a:pPr>
                      <a:r>
                        <a:rPr lang="en-US" sz="1600" b="0">
                          <a:solidFill>
                            <a:srgbClr val="22333B"/>
                          </a:solidFill>
                          <a:latin typeface="Calibri"/>
                        </a:rPr>
                        <a:t>$204.2M</a:t>
                      </a:r>
                    </a:p>
                  </a:txBody>
                  <a:tcPr marL="82296" marR="73152" marT="22860" marB="22860">
                    <a:solidFill>
                      <a:srgbClr val="FFFFFF"/>
                    </a:solidFill>
                  </a:tcPr>
                </a:tc>
                <a:tc>
                  <a:txBody>
                    <a:bodyPr/>
                    <a:lstStyle/>
                    <a:p>
                      <a:pPr algn="ctr">
                        <a:spcAft>
                          <a:spcPts val="0"/>
                        </a:spcAft>
                      </a:pPr>
                      <a:r>
                        <a:rPr lang="en-US" sz="1600" b="0">
                          <a:solidFill>
                            <a:srgbClr val="22333B"/>
                          </a:solidFill>
                          <a:latin typeface="Calibri"/>
                        </a:rPr>
                        <a:t>$951.0M</a:t>
                      </a:r>
                    </a:p>
                  </a:txBody>
                  <a:tcPr marL="82296" marR="73152" marT="22860" marB="22860">
                    <a:solidFill>
                      <a:srgbClr val="FFFFFF"/>
                    </a:solidFill>
                  </a:tcPr>
                </a:tc>
                <a:extLst>
                  <a:ext uri="{0D108BD9-81ED-4DB2-BD59-A6C34878D82A}">
                    <a16:rowId xmlns:a16="http://schemas.microsoft.com/office/drawing/2014/main" val="10002"/>
                  </a:ext>
                </a:extLst>
              </a:tr>
              <a:tr h="539496">
                <a:tc>
                  <a:txBody>
                    <a:bodyPr/>
                    <a:lstStyle/>
                    <a:p>
                      <a:pPr algn="l">
                        <a:spcAft>
                          <a:spcPts val="0"/>
                        </a:spcAft>
                      </a:pPr>
                      <a:r>
                        <a:rPr lang="en-US" sz="1600" b="1">
                          <a:solidFill>
                            <a:srgbClr val="22333B"/>
                          </a:solidFill>
                          <a:latin typeface="Calibri"/>
                        </a:rPr>
                        <a:t>ADDITIONAL LAWFUL SUPPORT</a:t>
                      </a:r>
                    </a:p>
                  </a:txBody>
                  <a:tcPr marL="82296" marR="73152" marT="22860" marB="22860">
                    <a:solidFill>
                      <a:srgbClr val="E3EBEF"/>
                    </a:solidFill>
                  </a:tcPr>
                </a:tc>
                <a:tc>
                  <a:txBody>
                    <a:bodyPr/>
                    <a:lstStyle/>
                    <a:p>
                      <a:pPr algn="ctr">
                        <a:spcAft>
                          <a:spcPts val="0"/>
                        </a:spcAft>
                      </a:pPr>
                      <a:r>
                        <a:rPr lang="en-US" sz="1600" b="1">
                          <a:solidFill>
                            <a:srgbClr val="22333B"/>
                          </a:solidFill>
                          <a:latin typeface="Calibri"/>
                        </a:rPr>
                        <a:t>$37.5M</a:t>
                      </a:r>
                    </a:p>
                  </a:txBody>
                  <a:tcPr marL="82296" marR="73152" marT="22860" marB="22860">
                    <a:solidFill>
                      <a:srgbClr val="E3EBEF"/>
                    </a:solidFill>
                  </a:tcPr>
                </a:tc>
                <a:tc>
                  <a:txBody>
                    <a:bodyPr/>
                    <a:lstStyle/>
                    <a:p>
                      <a:pPr algn="ctr">
                        <a:spcAft>
                          <a:spcPts val="0"/>
                        </a:spcAft>
                      </a:pPr>
                      <a:r>
                        <a:rPr lang="en-US" sz="1600" b="1">
                          <a:solidFill>
                            <a:srgbClr val="22333B"/>
                          </a:solidFill>
                          <a:latin typeface="Calibri"/>
                        </a:rPr>
                        <a:t>$51.0M</a:t>
                      </a:r>
                    </a:p>
                  </a:txBody>
                  <a:tcPr marL="82296" marR="73152" marT="22860" marB="22860">
                    <a:solidFill>
                      <a:srgbClr val="E3EBEF"/>
                    </a:solidFill>
                  </a:tcPr>
                </a:tc>
                <a:tc>
                  <a:txBody>
                    <a:bodyPr/>
                    <a:lstStyle/>
                    <a:p>
                      <a:pPr algn="ctr">
                        <a:spcAft>
                          <a:spcPts val="0"/>
                        </a:spcAft>
                      </a:pPr>
                      <a:r>
                        <a:rPr lang="en-US" sz="1600" b="1">
                          <a:solidFill>
                            <a:srgbClr val="22333B"/>
                          </a:solidFill>
                          <a:latin typeface="Calibri"/>
                        </a:rPr>
                        <a:t>$60.9M</a:t>
                      </a:r>
                    </a:p>
                  </a:txBody>
                  <a:tcPr marL="82296" marR="73152" marT="22860" marB="22860">
                    <a:solidFill>
                      <a:srgbClr val="E3EBEF"/>
                    </a:solidFill>
                  </a:tcPr>
                </a:tc>
                <a:tc>
                  <a:txBody>
                    <a:bodyPr/>
                    <a:lstStyle/>
                    <a:p>
                      <a:pPr algn="ctr">
                        <a:spcAft>
                          <a:spcPts val="0"/>
                        </a:spcAft>
                      </a:pPr>
                      <a:r>
                        <a:rPr lang="en-US" sz="1600" b="1">
                          <a:solidFill>
                            <a:srgbClr val="22333B"/>
                          </a:solidFill>
                          <a:latin typeface="Calibri"/>
                        </a:rPr>
                        <a:t>$66.1M</a:t>
                      </a:r>
                    </a:p>
                  </a:txBody>
                  <a:tcPr marL="82296" marR="73152" marT="22860" marB="22860">
                    <a:solidFill>
                      <a:srgbClr val="E3EBEF"/>
                    </a:solidFill>
                  </a:tcPr>
                </a:tc>
                <a:tc>
                  <a:txBody>
                    <a:bodyPr/>
                    <a:lstStyle/>
                    <a:p>
                      <a:pPr algn="ctr">
                        <a:spcAft>
                          <a:spcPts val="0"/>
                        </a:spcAft>
                      </a:pPr>
                      <a:r>
                        <a:rPr lang="en-US" sz="1600" b="1">
                          <a:solidFill>
                            <a:srgbClr val="22333B"/>
                          </a:solidFill>
                          <a:latin typeface="Calibri"/>
                        </a:rPr>
                        <a:t>$70.4M</a:t>
                      </a:r>
                    </a:p>
                  </a:txBody>
                  <a:tcPr marL="82296" marR="73152" marT="22860" marB="22860">
                    <a:solidFill>
                      <a:srgbClr val="E3EBEF"/>
                    </a:solidFill>
                  </a:tcPr>
                </a:tc>
                <a:tc>
                  <a:txBody>
                    <a:bodyPr/>
                    <a:lstStyle/>
                    <a:p>
                      <a:pPr algn="ctr">
                        <a:spcAft>
                          <a:spcPts val="0"/>
                        </a:spcAft>
                      </a:pPr>
                      <a:r>
                        <a:rPr lang="en-US" sz="1600" b="1">
                          <a:solidFill>
                            <a:srgbClr val="22333B"/>
                          </a:solidFill>
                          <a:latin typeface="Calibri"/>
                        </a:rPr>
                        <a:t>$285.9M</a:t>
                      </a:r>
                    </a:p>
                  </a:txBody>
                  <a:tcPr marL="82296" marR="73152" marT="22860" marB="22860">
                    <a:solidFill>
                      <a:srgbClr val="E3EBEF"/>
                    </a:solidFill>
                  </a:tcPr>
                </a:tc>
                <a:extLst>
                  <a:ext uri="{0D108BD9-81ED-4DB2-BD59-A6C34878D82A}">
                    <a16:rowId xmlns:a16="http://schemas.microsoft.com/office/drawing/2014/main" val="10003"/>
                  </a:ext>
                </a:extLst>
              </a:tr>
            </a:tbl>
          </a:graphicData>
        </a:graphic>
      </p:graphicFrame>
      <p:sp>
        <p:nvSpPr>
          <p:cNvPr id="18" name="Recurring overlays: staffing $26.9M + OPEB $23.3M + provision $11.3M. Capital $47.5M; form"/>
          <p:cNvSpPr txBox="1"/>
          <p:nvPr/>
        </p:nvSpPr>
        <p:spPr>
          <a:xfrm>
            <a:off x="594360" y="5715000"/>
            <a:ext cx="10972800" cy="621792"/>
          </a:xfrm>
          <a:prstGeom prst="rect">
            <a:avLst/>
          </a:prstGeom>
          <a:noFill/>
        </p:spPr>
        <p:txBody>
          <a:bodyPr wrap="square" lIns="0" tIns="0" rIns="0" bIns="0"/>
          <a:lstStyle/>
          <a:p>
            <a:pPr algn="l">
              <a:spcAft>
                <a:spcPts val="0"/>
              </a:spcAft>
            </a:pPr>
            <a:r>
              <a:rPr lang="en-US" sz="1500" b="0">
                <a:solidFill>
                  <a:srgbClr val="22333B"/>
                </a:solidFill>
                <a:latin typeface="Calibri"/>
              </a:rPr>
              <a:t>Recurring overlays: staffing $26.9M + OPEB $23.3M + provision $11.3M. Capital $47.5M; formation $0. Alignment coordinates governance, standards, aid, data, training and procurement. New net costs require a verified offset or separate funding and approval.</a:t>
            </a:r>
          </a:p>
        </p:txBody>
      </p:sp>
      <p:sp>
        <p:nvSpPr>
          <p:cNvPr id="19" name="Slide number"/>
          <p:cNvSpPr txBox="1"/>
          <p:nvPr/>
        </p:nvSpPr>
        <p:spPr>
          <a:xfrm>
            <a:off x="11475720" y="6492240"/>
            <a:ext cx="411480" cy="246888"/>
          </a:xfrm>
          <a:prstGeom prst="rect">
            <a:avLst/>
          </a:prstGeom>
          <a:noFill/>
        </p:spPr>
        <p:txBody>
          <a:bodyPr wrap="square" lIns="0" tIns="0" rIns="0" bIns="0"/>
          <a:lstStyle/>
          <a:p>
            <a:pPr algn="ctr">
              <a:spcAft>
                <a:spcPts val="0"/>
              </a:spcAft>
            </a:pPr>
            <a:r>
              <a:rPr lang="en-US" sz="1200" b="0">
                <a:solidFill>
                  <a:srgbClr val="48606B"/>
                </a:solidFill>
                <a:latin typeface="Calibri"/>
              </a:rPr>
              <a:t>45</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MODEL THREE"/>
          <p:cNvSpPr txBox="1"/>
          <p:nvPr/>
        </p:nvSpPr>
        <p:spPr>
          <a:xfrm>
            <a:off x="548640" y="256032"/>
            <a:ext cx="10972800" cy="274320"/>
          </a:xfrm>
          <a:prstGeom prst="rect">
            <a:avLst/>
          </a:prstGeom>
          <a:noFill/>
        </p:spPr>
        <p:txBody>
          <a:bodyPr wrap="square" lIns="0" tIns="0" rIns="0" bIns="0"/>
          <a:lstStyle/>
          <a:p>
            <a:pPr algn="l">
              <a:spcAft>
                <a:spcPts val="0"/>
              </a:spcAft>
            </a:pPr>
            <a:r>
              <a:rPr lang="en-US" sz="1600" b="1">
                <a:solidFill>
                  <a:srgbClr val="A83C18"/>
                </a:solidFill>
                <a:latin typeface="Calibri"/>
              </a:rPr>
              <a:t>MODEL THREE</a:t>
            </a:r>
          </a:p>
        </p:txBody>
      </p:sp>
      <p:sp>
        <p:nvSpPr>
          <p:cNvPr id="3" name="Title"/>
          <p:cNvSpPr txBox="1">
            <a:spLocks noGrp="1"/>
          </p:cNvSpPr>
          <p:nvPr>
            <p:ph type="title"/>
          </p:nvPr>
        </p:nvSpPr>
        <p:spPr>
          <a:xfrm>
            <a:off x="548640" y="658368"/>
            <a:ext cx="11064240" cy="685800"/>
          </a:xfrm>
          <a:prstGeom prst="rect">
            <a:avLst/>
          </a:prstGeom>
          <a:noFill/>
        </p:spPr>
        <p:txBody>
          <a:bodyPr wrap="square" lIns="0" tIns="0" rIns="0" bIns="0"/>
          <a:lstStyle/>
          <a:p>
            <a:pPr algn="l">
              <a:spcAft>
                <a:spcPts val="0"/>
              </a:spcAft>
            </a:pPr>
            <a:r>
              <a:rPr lang="en-US" sz="3200" b="1">
                <a:solidFill>
                  <a:srgbClr val="22333B"/>
                </a:solidFill>
                <a:latin typeface="Cambria"/>
              </a:rPr>
              <a:t>GID: $437.2M in Additional Support</a:t>
            </a:r>
          </a:p>
        </p:txBody>
      </p:sp>
      <p:sp>
        <p:nvSpPr>
          <p:cNvPr id="4" name="A new employer adds regional support, administration, predecessor overlap, transition and "/>
          <p:cNvSpPr txBox="1"/>
          <p:nvPr/>
        </p:nvSpPr>
        <p:spPr>
          <a:xfrm>
            <a:off x="594360" y="1353312"/>
            <a:ext cx="10972800" cy="512064"/>
          </a:xfrm>
          <a:prstGeom prst="rect">
            <a:avLst/>
          </a:prstGeom>
          <a:noFill/>
        </p:spPr>
        <p:txBody>
          <a:bodyPr wrap="square" lIns="0" tIns="0" rIns="0" bIns="0"/>
          <a:lstStyle/>
          <a:p>
            <a:pPr algn="l">
              <a:spcAft>
                <a:spcPts val="0"/>
              </a:spcAft>
            </a:pPr>
            <a:r>
              <a:rPr lang="en-US" sz="1700" b="0">
                <a:solidFill>
                  <a:srgbClr val="48606B"/>
                </a:solidFill>
                <a:latin typeface="Calibri"/>
              </a:rPr>
              <a:t>A new employer adds regional support, administration, predecessor overlap, transition and opening cash.</a:t>
            </a:r>
          </a:p>
        </p:txBody>
      </p:sp>
      <p:sp>
        <p:nvSpPr>
          <p:cNvPr id="5" name="Source: Chapter 30 financial model. FY2027–FY2031 planning scenario."/>
          <p:cNvSpPr txBox="1"/>
          <p:nvPr/>
        </p:nvSpPr>
        <p:spPr>
          <a:xfrm>
            <a:off x="594360" y="6537960"/>
            <a:ext cx="10561320" cy="201168"/>
          </a:xfrm>
          <a:prstGeom prst="rect">
            <a:avLst/>
          </a:prstGeom>
          <a:noFill/>
        </p:spPr>
        <p:txBody>
          <a:bodyPr wrap="square" lIns="0" tIns="0" rIns="0" bIns="0"/>
          <a:lstStyle/>
          <a:p>
            <a:pPr algn="l">
              <a:spcAft>
                <a:spcPts val="0"/>
              </a:spcAft>
            </a:pPr>
            <a:r>
              <a:rPr lang="en-US" sz="1130" b="0">
                <a:solidFill>
                  <a:srgbClr val="48606B"/>
                </a:solidFill>
                <a:latin typeface="Calibri"/>
              </a:rPr>
              <a:t>Source: Chapter 30 financial model. FY2027–FY2031 planning scenario.</a:t>
            </a:r>
          </a:p>
        </p:txBody>
      </p:sp>
      <p:sp>
        <p:nvSpPr>
          <p:cNvPr id="7" name="$1,127.9M"/>
          <p:cNvSpPr txBox="1"/>
          <p:nvPr/>
        </p:nvSpPr>
        <p:spPr>
          <a:xfrm>
            <a:off x="594360" y="1965960"/>
            <a:ext cx="1691640" cy="420624"/>
          </a:xfrm>
          <a:prstGeom prst="rect">
            <a:avLst/>
          </a:prstGeom>
          <a:noFill/>
        </p:spPr>
        <p:txBody>
          <a:bodyPr wrap="square" lIns="0" tIns="0" rIns="0" bIns="0"/>
          <a:lstStyle/>
          <a:p>
            <a:pPr algn="l">
              <a:spcAft>
                <a:spcPts val="0"/>
              </a:spcAft>
            </a:pPr>
            <a:r>
              <a:rPr lang="en-US" sz="2200" b="1">
                <a:solidFill>
                  <a:srgbClr val="486B7A"/>
                </a:solidFill>
                <a:latin typeface="Calibri"/>
              </a:rPr>
              <a:t>$1,127.9M</a:t>
            </a:r>
          </a:p>
        </p:txBody>
      </p:sp>
      <p:sp>
        <p:nvSpPr>
          <p:cNvPr id="8" name="Common operating"/>
          <p:cNvSpPr txBox="1"/>
          <p:nvPr/>
        </p:nvSpPr>
        <p:spPr>
          <a:xfrm>
            <a:off x="594360" y="2459736"/>
            <a:ext cx="1691640" cy="658368"/>
          </a:xfrm>
          <a:prstGeom prst="rect">
            <a:avLst/>
          </a:prstGeom>
          <a:noFill/>
        </p:spPr>
        <p:txBody>
          <a:bodyPr wrap="square" lIns="0" tIns="0" rIns="0" bIns="0"/>
          <a:lstStyle/>
          <a:p>
            <a:pPr algn="l">
              <a:spcAft>
                <a:spcPts val="0"/>
              </a:spcAft>
            </a:pPr>
            <a:r>
              <a:rPr lang="en-US" sz="1700" b="1">
                <a:solidFill>
                  <a:srgbClr val="22333B"/>
                </a:solidFill>
                <a:latin typeface="Calibri"/>
              </a:rPr>
              <a:t>Common operating</a:t>
            </a:r>
          </a:p>
        </p:txBody>
      </p:sp>
      <p:sp>
        <p:nvSpPr>
          <p:cNvPr id="9" name="+$84.5M"/>
          <p:cNvSpPr txBox="1"/>
          <p:nvPr/>
        </p:nvSpPr>
        <p:spPr>
          <a:xfrm>
            <a:off x="2423160" y="1965960"/>
            <a:ext cx="1691640" cy="420624"/>
          </a:xfrm>
          <a:prstGeom prst="rect">
            <a:avLst/>
          </a:prstGeom>
          <a:noFill/>
        </p:spPr>
        <p:txBody>
          <a:bodyPr wrap="square" lIns="0" tIns="0" rIns="0" bIns="0"/>
          <a:lstStyle/>
          <a:p>
            <a:pPr algn="l">
              <a:spcAft>
                <a:spcPts val="0"/>
              </a:spcAft>
            </a:pPr>
            <a:r>
              <a:rPr lang="en-US" sz="2200" b="1">
                <a:solidFill>
                  <a:srgbClr val="486B7A"/>
                </a:solidFill>
                <a:latin typeface="Calibri"/>
              </a:rPr>
              <a:t>+$84.5M</a:t>
            </a:r>
          </a:p>
        </p:txBody>
      </p:sp>
      <p:sp>
        <p:nvSpPr>
          <p:cNvPr id="10" name="Regional support"/>
          <p:cNvSpPr txBox="1"/>
          <p:nvPr/>
        </p:nvSpPr>
        <p:spPr>
          <a:xfrm>
            <a:off x="2423160" y="2459736"/>
            <a:ext cx="1691640" cy="658368"/>
          </a:xfrm>
          <a:prstGeom prst="rect">
            <a:avLst/>
          </a:prstGeom>
          <a:noFill/>
        </p:spPr>
        <p:txBody>
          <a:bodyPr wrap="square" lIns="0" tIns="0" rIns="0" bIns="0"/>
          <a:lstStyle/>
          <a:p>
            <a:pPr algn="l">
              <a:spcAft>
                <a:spcPts val="0"/>
              </a:spcAft>
            </a:pPr>
            <a:r>
              <a:rPr lang="en-US" sz="1700" b="1">
                <a:solidFill>
                  <a:srgbClr val="22333B"/>
                </a:solidFill>
                <a:latin typeface="Calibri"/>
              </a:rPr>
              <a:t>Regional support</a:t>
            </a:r>
          </a:p>
        </p:txBody>
      </p:sp>
      <p:sp>
        <p:nvSpPr>
          <p:cNvPr id="11" name="+$73.2M"/>
          <p:cNvSpPr txBox="1"/>
          <p:nvPr/>
        </p:nvSpPr>
        <p:spPr>
          <a:xfrm>
            <a:off x="4251960" y="1965960"/>
            <a:ext cx="1691640" cy="420624"/>
          </a:xfrm>
          <a:prstGeom prst="rect">
            <a:avLst/>
          </a:prstGeom>
          <a:noFill/>
        </p:spPr>
        <p:txBody>
          <a:bodyPr wrap="square" lIns="0" tIns="0" rIns="0" bIns="0"/>
          <a:lstStyle/>
          <a:p>
            <a:pPr algn="l">
              <a:spcAft>
                <a:spcPts val="0"/>
              </a:spcAft>
            </a:pPr>
            <a:r>
              <a:rPr lang="en-US" sz="2200" b="1">
                <a:solidFill>
                  <a:srgbClr val="486B7A"/>
                </a:solidFill>
                <a:latin typeface="Calibri"/>
              </a:rPr>
              <a:t>+$73.2M</a:t>
            </a:r>
          </a:p>
        </p:txBody>
      </p:sp>
      <p:sp>
        <p:nvSpPr>
          <p:cNvPr id="12" name="Recurring overlays"/>
          <p:cNvSpPr txBox="1"/>
          <p:nvPr/>
        </p:nvSpPr>
        <p:spPr>
          <a:xfrm>
            <a:off x="4251960" y="2459736"/>
            <a:ext cx="1691640" cy="658368"/>
          </a:xfrm>
          <a:prstGeom prst="rect">
            <a:avLst/>
          </a:prstGeom>
          <a:noFill/>
        </p:spPr>
        <p:txBody>
          <a:bodyPr wrap="square" lIns="0" tIns="0" rIns="0" bIns="0"/>
          <a:lstStyle/>
          <a:p>
            <a:pPr algn="l">
              <a:spcAft>
                <a:spcPts val="0"/>
              </a:spcAft>
            </a:pPr>
            <a:r>
              <a:rPr lang="en-US" sz="1700" b="1">
                <a:solidFill>
                  <a:srgbClr val="22333B"/>
                </a:solidFill>
                <a:latin typeface="Calibri"/>
              </a:rPr>
              <a:t>Recurring overlays</a:t>
            </a:r>
          </a:p>
        </p:txBody>
      </p:sp>
      <p:sp>
        <p:nvSpPr>
          <p:cNvPr id="13" name="$1,285.7M"/>
          <p:cNvSpPr txBox="1"/>
          <p:nvPr/>
        </p:nvSpPr>
        <p:spPr>
          <a:xfrm>
            <a:off x="6080760" y="1965960"/>
            <a:ext cx="1691640" cy="420624"/>
          </a:xfrm>
          <a:prstGeom prst="rect">
            <a:avLst/>
          </a:prstGeom>
          <a:noFill/>
        </p:spPr>
        <p:txBody>
          <a:bodyPr wrap="square" lIns="0" tIns="0" rIns="0" bIns="0"/>
          <a:lstStyle/>
          <a:p>
            <a:pPr algn="l">
              <a:spcAft>
                <a:spcPts val="0"/>
              </a:spcAft>
            </a:pPr>
            <a:r>
              <a:rPr lang="en-US" sz="2200" b="1">
                <a:solidFill>
                  <a:srgbClr val="486B7A"/>
                </a:solidFill>
                <a:latin typeface="Calibri"/>
              </a:rPr>
              <a:t>$1,285.7M</a:t>
            </a:r>
          </a:p>
        </p:txBody>
      </p:sp>
      <p:sp>
        <p:nvSpPr>
          <p:cNvPr id="14" name="Recurring total"/>
          <p:cNvSpPr txBox="1"/>
          <p:nvPr/>
        </p:nvSpPr>
        <p:spPr>
          <a:xfrm>
            <a:off x="6080760" y="2459736"/>
            <a:ext cx="1691640" cy="658368"/>
          </a:xfrm>
          <a:prstGeom prst="rect">
            <a:avLst/>
          </a:prstGeom>
          <a:noFill/>
        </p:spPr>
        <p:txBody>
          <a:bodyPr wrap="square" lIns="0" tIns="0" rIns="0" bIns="0"/>
          <a:lstStyle/>
          <a:p>
            <a:pPr algn="l">
              <a:spcAft>
                <a:spcPts val="0"/>
              </a:spcAft>
            </a:pPr>
            <a:r>
              <a:rPr lang="en-US" sz="1700" b="1">
                <a:solidFill>
                  <a:srgbClr val="22333B"/>
                </a:solidFill>
                <a:latin typeface="Calibri"/>
              </a:rPr>
              <a:t>Recurring total</a:t>
            </a:r>
          </a:p>
        </p:txBody>
      </p:sp>
      <p:sp>
        <p:nvSpPr>
          <p:cNvPr id="15" name="+$102.5M"/>
          <p:cNvSpPr txBox="1"/>
          <p:nvPr/>
        </p:nvSpPr>
        <p:spPr>
          <a:xfrm>
            <a:off x="7909560" y="1965960"/>
            <a:ext cx="1691640" cy="420624"/>
          </a:xfrm>
          <a:prstGeom prst="rect">
            <a:avLst/>
          </a:prstGeom>
          <a:noFill/>
        </p:spPr>
        <p:txBody>
          <a:bodyPr wrap="square" lIns="0" tIns="0" rIns="0" bIns="0"/>
          <a:lstStyle/>
          <a:p>
            <a:pPr algn="l">
              <a:spcAft>
                <a:spcPts val="0"/>
              </a:spcAft>
            </a:pPr>
            <a:r>
              <a:rPr lang="en-US" sz="2200" b="1">
                <a:solidFill>
                  <a:srgbClr val="486B7A"/>
                </a:solidFill>
                <a:latin typeface="Calibri"/>
              </a:rPr>
              <a:t>+$102.5M</a:t>
            </a:r>
          </a:p>
        </p:txBody>
      </p:sp>
      <p:sp>
        <p:nvSpPr>
          <p:cNvPr id="16" name="Capital / formation"/>
          <p:cNvSpPr txBox="1"/>
          <p:nvPr/>
        </p:nvSpPr>
        <p:spPr>
          <a:xfrm>
            <a:off x="7909560" y="2459736"/>
            <a:ext cx="1691640" cy="658368"/>
          </a:xfrm>
          <a:prstGeom prst="rect">
            <a:avLst/>
          </a:prstGeom>
          <a:noFill/>
        </p:spPr>
        <p:txBody>
          <a:bodyPr wrap="square" lIns="0" tIns="0" rIns="0" bIns="0"/>
          <a:lstStyle/>
          <a:p>
            <a:pPr algn="l">
              <a:spcAft>
                <a:spcPts val="0"/>
              </a:spcAft>
            </a:pPr>
            <a:r>
              <a:rPr lang="en-US" sz="1700" b="1">
                <a:solidFill>
                  <a:srgbClr val="22333B"/>
                </a:solidFill>
                <a:latin typeface="Calibri"/>
              </a:rPr>
              <a:t>Capital / formation</a:t>
            </a:r>
          </a:p>
        </p:txBody>
      </p:sp>
      <p:sp>
        <p:nvSpPr>
          <p:cNvPr id="17" name="$1,388.2M"/>
          <p:cNvSpPr txBox="1"/>
          <p:nvPr/>
        </p:nvSpPr>
        <p:spPr>
          <a:xfrm>
            <a:off x="9738360" y="1965960"/>
            <a:ext cx="1691640" cy="420624"/>
          </a:xfrm>
          <a:prstGeom prst="rect">
            <a:avLst/>
          </a:prstGeom>
          <a:noFill/>
        </p:spPr>
        <p:txBody>
          <a:bodyPr wrap="square" lIns="0" tIns="0" rIns="0" bIns="0"/>
          <a:lstStyle/>
          <a:p>
            <a:pPr algn="l">
              <a:spcAft>
                <a:spcPts val="0"/>
              </a:spcAft>
            </a:pPr>
            <a:r>
              <a:rPr lang="en-US" sz="2200" b="1">
                <a:solidFill>
                  <a:srgbClr val="486B7A"/>
                </a:solidFill>
                <a:latin typeface="Calibri"/>
              </a:rPr>
              <a:t>$1,388.2M</a:t>
            </a:r>
          </a:p>
        </p:txBody>
      </p:sp>
      <p:sp>
        <p:nvSpPr>
          <p:cNvPr id="18" name="Forecast cost"/>
          <p:cNvSpPr txBox="1"/>
          <p:nvPr/>
        </p:nvSpPr>
        <p:spPr>
          <a:xfrm>
            <a:off x="9738360" y="2459736"/>
            <a:ext cx="1691640" cy="658368"/>
          </a:xfrm>
          <a:prstGeom prst="rect">
            <a:avLst/>
          </a:prstGeom>
          <a:noFill/>
        </p:spPr>
        <p:txBody>
          <a:bodyPr wrap="square" lIns="0" tIns="0" rIns="0" bIns="0"/>
          <a:lstStyle/>
          <a:p>
            <a:pPr algn="l">
              <a:spcAft>
                <a:spcPts val="0"/>
              </a:spcAft>
            </a:pPr>
            <a:r>
              <a:rPr lang="en-US" sz="1700" b="1">
                <a:solidFill>
                  <a:srgbClr val="22333B"/>
                </a:solidFill>
                <a:latin typeface="Calibri"/>
              </a:rPr>
              <a:t>Forecast cost</a:t>
            </a:r>
          </a:p>
        </p:txBody>
      </p:sp>
      <p:graphicFrame>
        <p:nvGraphicFramePr>
          <p:cNvPr id="19" name="Editable financial table" descr="Editable financial comparison. Sources, definitions and original qualifications are retained in the speaker notes."/>
          <p:cNvGraphicFramePr/>
          <p:nvPr/>
        </p:nvGraphicFramePr>
        <p:xfrm>
          <a:off x="594360" y="3264408"/>
          <a:ext cx="10972800" cy="2368296"/>
        </p:xfrm>
        <a:graphic>
          <a:graphicData uri="http://schemas.openxmlformats.org/drawingml/2006/table">
            <a:tbl>
              <a:tblPr firstRow="1" bandRow="1"/>
              <a:tblGrid>
                <a:gridCol w="3063240">
                  <a:extLst>
                    <a:ext uri="{9D8B030D-6E8A-4147-A177-3AD203B41FA5}">
                      <a16:colId xmlns:a16="http://schemas.microsoft.com/office/drawing/2014/main" val="20000"/>
                    </a:ext>
                  </a:extLst>
                </a:gridCol>
                <a:gridCol w="1318260">
                  <a:extLst>
                    <a:ext uri="{9D8B030D-6E8A-4147-A177-3AD203B41FA5}">
                      <a16:colId xmlns:a16="http://schemas.microsoft.com/office/drawing/2014/main" val="20001"/>
                    </a:ext>
                  </a:extLst>
                </a:gridCol>
                <a:gridCol w="1318260">
                  <a:extLst>
                    <a:ext uri="{9D8B030D-6E8A-4147-A177-3AD203B41FA5}">
                      <a16:colId xmlns:a16="http://schemas.microsoft.com/office/drawing/2014/main" val="20002"/>
                    </a:ext>
                  </a:extLst>
                </a:gridCol>
                <a:gridCol w="1318260">
                  <a:extLst>
                    <a:ext uri="{9D8B030D-6E8A-4147-A177-3AD203B41FA5}">
                      <a16:colId xmlns:a16="http://schemas.microsoft.com/office/drawing/2014/main" val="20003"/>
                    </a:ext>
                  </a:extLst>
                </a:gridCol>
                <a:gridCol w="1318260">
                  <a:extLst>
                    <a:ext uri="{9D8B030D-6E8A-4147-A177-3AD203B41FA5}">
                      <a16:colId xmlns:a16="http://schemas.microsoft.com/office/drawing/2014/main" val="20004"/>
                    </a:ext>
                  </a:extLst>
                </a:gridCol>
                <a:gridCol w="1318260">
                  <a:extLst>
                    <a:ext uri="{9D8B030D-6E8A-4147-A177-3AD203B41FA5}">
                      <a16:colId xmlns:a16="http://schemas.microsoft.com/office/drawing/2014/main" val="20005"/>
                    </a:ext>
                  </a:extLst>
                </a:gridCol>
                <a:gridCol w="1318260">
                  <a:extLst>
                    <a:ext uri="{9D8B030D-6E8A-4147-A177-3AD203B41FA5}">
                      <a16:colId xmlns:a16="http://schemas.microsoft.com/office/drawing/2014/main" val="20006"/>
                    </a:ext>
                  </a:extLst>
                </a:gridCol>
              </a:tblGrid>
              <a:tr h="466344">
                <a:tc>
                  <a:txBody>
                    <a:bodyPr/>
                    <a:lstStyle/>
                    <a:p>
                      <a:pPr algn="l">
                        <a:spcAft>
                          <a:spcPts val="0"/>
                        </a:spcAft>
                      </a:pPr>
                      <a:r>
                        <a:rPr lang="en-US" sz="1600" b="1">
                          <a:solidFill>
                            <a:srgbClr val="FFFFFF"/>
                          </a:solidFill>
                          <a:latin typeface="Calibri"/>
                        </a:rPr>
                        <a:t>Funding line</a:t>
                      </a:r>
                    </a:p>
                  </a:txBody>
                  <a:tcPr marL="82296" marR="73152" marT="22860" marB="22860">
                    <a:solidFill>
                      <a:srgbClr val="22333B"/>
                    </a:solidFill>
                  </a:tcPr>
                </a:tc>
                <a:tc>
                  <a:txBody>
                    <a:bodyPr/>
                    <a:lstStyle/>
                    <a:p>
                      <a:pPr algn="ctr">
                        <a:spcAft>
                          <a:spcPts val="0"/>
                        </a:spcAft>
                      </a:pPr>
                      <a:r>
                        <a:rPr lang="en-US" sz="1600" b="1">
                          <a:solidFill>
                            <a:srgbClr val="FFFFFF"/>
                          </a:solidFill>
                          <a:latin typeface="Calibri"/>
                        </a:rPr>
                        <a:t>FY27</a:t>
                      </a:r>
                    </a:p>
                  </a:txBody>
                  <a:tcPr marL="82296" marR="73152" marT="22860" marB="22860">
                    <a:solidFill>
                      <a:srgbClr val="22333B"/>
                    </a:solidFill>
                  </a:tcPr>
                </a:tc>
                <a:tc>
                  <a:txBody>
                    <a:bodyPr/>
                    <a:lstStyle/>
                    <a:p>
                      <a:pPr algn="ctr">
                        <a:spcAft>
                          <a:spcPts val="0"/>
                        </a:spcAft>
                      </a:pPr>
                      <a:r>
                        <a:rPr lang="en-US" sz="1600" b="1">
                          <a:solidFill>
                            <a:srgbClr val="FFFFFF"/>
                          </a:solidFill>
                          <a:latin typeface="Calibri"/>
                        </a:rPr>
                        <a:t>FY28</a:t>
                      </a:r>
                    </a:p>
                  </a:txBody>
                  <a:tcPr marL="82296" marR="73152" marT="22860" marB="22860">
                    <a:solidFill>
                      <a:srgbClr val="22333B"/>
                    </a:solidFill>
                  </a:tcPr>
                </a:tc>
                <a:tc>
                  <a:txBody>
                    <a:bodyPr/>
                    <a:lstStyle/>
                    <a:p>
                      <a:pPr algn="ctr">
                        <a:spcAft>
                          <a:spcPts val="0"/>
                        </a:spcAft>
                      </a:pPr>
                      <a:r>
                        <a:rPr lang="en-US" sz="1600" b="1">
                          <a:solidFill>
                            <a:srgbClr val="FFFFFF"/>
                          </a:solidFill>
                          <a:latin typeface="Calibri"/>
                        </a:rPr>
                        <a:t>FY29</a:t>
                      </a:r>
                    </a:p>
                  </a:txBody>
                  <a:tcPr marL="82296" marR="73152" marT="22860" marB="22860">
                    <a:solidFill>
                      <a:srgbClr val="22333B"/>
                    </a:solidFill>
                  </a:tcPr>
                </a:tc>
                <a:tc>
                  <a:txBody>
                    <a:bodyPr/>
                    <a:lstStyle/>
                    <a:p>
                      <a:pPr algn="ctr">
                        <a:spcAft>
                          <a:spcPts val="0"/>
                        </a:spcAft>
                      </a:pPr>
                      <a:r>
                        <a:rPr lang="en-US" sz="1600" b="1">
                          <a:solidFill>
                            <a:srgbClr val="FFFFFF"/>
                          </a:solidFill>
                          <a:latin typeface="Calibri"/>
                        </a:rPr>
                        <a:t>FY30</a:t>
                      </a:r>
                    </a:p>
                  </a:txBody>
                  <a:tcPr marL="82296" marR="73152" marT="22860" marB="22860">
                    <a:solidFill>
                      <a:srgbClr val="22333B"/>
                    </a:solidFill>
                  </a:tcPr>
                </a:tc>
                <a:tc>
                  <a:txBody>
                    <a:bodyPr/>
                    <a:lstStyle/>
                    <a:p>
                      <a:pPr algn="ctr">
                        <a:spcAft>
                          <a:spcPts val="0"/>
                        </a:spcAft>
                      </a:pPr>
                      <a:r>
                        <a:rPr lang="en-US" sz="1600" b="1">
                          <a:solidFill>
                            <a:srgbClr val="FFFFFF"/>
                          </a:solidFill>
                          <a:latin typeface="Calibri"/>
                        </a:rPr>
                        <a:t>FY31</a:t>
                      </a:r>
                    </a:p>
                  </a:txBody>
                  <a:tcPr marL="82296" marR="73152" marT="22860" marB="22860">
                    <a:solidFill>
                      <a:srgbClr val="22333B"/>
                    </a:solidFill>
                  </a:tcPr>
                </a:tc>
                <a:tc>
                  <a:txBody>
                    <a:bodyPr/>
                    <a:lstStyle/>
                    <a:p>
                      <a:pPr algn="ctr">
                        <a:spcAft>
                          <a:spcPts val="0"/>
                        </a:spcAft>
                      </a:pPr>
                      <a:r>
                        <a:rPr lang="en-US" sz="1600" b="1">
                          <a:solidFill>
                            <a:srgbClr val="FFFFFF"/>
                          </a:solidFill>
                          <a:latin typeface="Calibri"/>
                        </a:rPr>
                        <a:t>5-year</a:t>
                      </a:r>
                    </a:p>
                  </a:txBody>
                  <a:tcPr marL="82296" marR="73152" marT="22860" marB="22860">
                    <a:solidFill>
                      <a:srgbClr val="22333B"/>
                    </a:solidFill>
                  </a:tcPr>
                </a:tc>
                <a:extLst>
                  <a:ext uri="{0D108BD9-81ED-4DB2-BD59-A6C34878D82A}">
                    <a16:rowId xmlns:a16="http://schemas.microsoft.com/office/drawing/2014/main" val="10000"/>
                  </a:ext>
                </a:extLst>
              </a:tr>
              <a:tr h="603504">
                <a:tc>
                  <a:txBody>
                    <a:bodyPr/>
                    <a:lstStyle/>
                    <a:p>
                      <a:pPr algn="l">
                        <a:spcAft>
                          <a:spcPts val="0"/>
                        </a:spcAft>
                      </a:pPr>
                      <a:r>
                        <a:rPr lang="en-US" sz="1600" b="1">
                          <a:solidFill>
                            <a:srgbClr val="22333B"/>
                          </a:solidFill>
                          <a:latin typeface="Calibri"/>
                        </a:rPr>
                        <a:t>5-year forecasted cost / annual cash uses</a:t>
                      </a:r>
                    </a:p>
                  </a:txBody>
                  <a:tcPr marL="82296" marR="73152" marT="22860" marB="22860">
                    <a:solidFill>
                      <a:srgbClr val="EDF2F4"/>
                    </a:solidFill>
                  </a:tcPr>
                </a:tc>
                <a:tc>
                  <a:txBody>
                    <a:bodyPr/>
                    <a:lstStyle/>
                    <a:p>
                      <a:pPr algn="ctr">
                        <a:spcAft>
                          <a:spcPts val="0"/>
                        </a:spcAft>
                      </a:pPr>
                      <a:r>
                        <a:rPr lang="en-US" sz="1600" b="0">
                          <a:solidFill>
                            <a:srgbClr val="22333B"/>
                          </a:solidFill>
                          <a:latin typeface="Calibri"/>
                        </a:rPr>
                        <a:t>$273.6M</a:t>
                      </a:r>
                    </a:p>
                  </a:txBody>
                  <a:tcPr marL="82296" marR="73152" marT="22860" marB="22860">
                    <a:solidFill>
                      <a:srgbClr val="EDF2F4"/>
                    </a:solidFill>
                  </a:tcPr>
                </a:tc>
                <a:tc>
                  <a:txBody>
                    <a:bodyPr/>
                    <a:lstStyle/>
                    <a:p>
                      <a:pPr algn="ctr">
                        <a:spcAft>
                          <a:spcPts val="0"/>
                        </a:spcAft>
                      </a:pPr>
                      <a:r>
                        <a:rPr lang="en-US" sz="1600" b="0">
                          <a:solidFill>
                            <a:srgbClr val="22333B"/>
                          </a:solidFill>
                          <a:latin typeface="Calibri"/>
                        </a:rPr>
                        <a:t>$256.5M</a:t>
                      </a:r>
                    </a:p>
                  </a:txBody>
                  <a:tcPr marL="82296" marR="73152" marT="22860" marB="22860">
                    <a:solidFill>
                      <a:srgbClr val="EDF2F4"/>
                    </a:solidFill>
                  </a:tcPr>
                </a:tc>
                <a:tc>
                  <a:txBody>
                    <a:bodyPr/>
                    <a:lstStyle/>
                    <a:p>
                      <a:pPr algn="ctr">
                        <a:spcAft>
                          <a:spcPts val="0"/>
                        </a:spcAft>
                      </a:pPr>
                      <a:r>
                        <a:rPr lang="en-US" sz="1600" b="0">
                          <a:solidFill>
                            <a:srgbClr val="22333B"/>
                          </a:solidFill>
                          <a:latin typeface="Calibri"/>
                        </a:rPr>
                        <a:t>$275.2M</a:t>
                      </a:r>
                    </a:p>
                  </a:txBody>
                  <a:tcPr marL="82296" marR="73152" marT="22860" marB="22860">
                    <a:solidFill>
                      <a:srgbClr val="EDF2F4"/>
                    </a:solidFill>
                  </a:tcPr>
                </a:tc>
                <a:tc>
                  <a:txBody>
                    <a:bodyPr/>
                    <a:lstStyle/>
                    <a:p>
                      <a:pPr algn="ctr">
                        <a:spcAft>
                          <a:spcPts val="0"/>
                        </a:spcAft>
                      </a:pPr>
                      <a:r>
                        <a:rPr lang="en-US" sz="1600" b="0">
                          <a:solidFill>
                            <a:srgbClr val="22333B"/>
                          </a:solidFill>
                          <a:latin typeface="Calibri"/>
                        </a:rPr>
                        <a:t>$286.5M</a:t>
                      </a:r>
                    </a:p>
                  </a:txBody>
                  <a:tcPr marL="82296" marR="73152" marT="22860" marB="22860">
                    <a:solidFill>
                      <a:srgbClr val="EDF2F4"/>
                    </a:solidFill>
                  </a:tcPr>
                </a:tc>
                <a:tc>
                  <a:txBody>
                    <a:bodyPr/>
                    <a:lstStyle/>
                    <a:p>
                      <a:pPr algn="ctr">
                        <a:spcAft>
                          <a:spcPts val="0"/>
                        </a:spcAft>
                      </a:pPr>
                      <a:r>
                        <a:rPr lang="en-US" sz="1600" b="0">
                          <a:solidFill>
                            <a:srgbClr val="22333B"/>
                          </a:solidFill>
                          <a:latin typeface="Calibri"/>
                        </a:rPr>
                        <a:t>$296.3M</a:t>
                      </a:r>
                    </a:p>
                  </a:txBody>
                  <a:tcPr marL="82296" marR="73152" marT="22860" marB="22860">
                    <a:solidFill>
                      <a:srgbClr val="EDF2F4"/>
                    </a:solidFill>
                  </a:tcPr>
                </a:tc>
                <a:tc>
                  <a:txBody>
                    <a:bodyPr/>
                    <a:lstStyle/>
                    <a:p>
                      <a:pPr algn="ctr">
                        <a:spcAft>
                          <a:spcPts val="0"/>
                        </a:spcAft>
                      </a:pPr>
                      <a:r>
                        <a:rPr lang="en-US" sz="1600" b="0">
                          <a:solidFill>
                            <a:srgbClr val="22333B"/>
                          </a:solidFill>
                          <a:latin typeface="Calibri"/>
                        </a:rPr>
                        <a:t>$1388.2M</a:t>
                      </a:r>
                    </a:p>
                  </a:txBody>
                  <a:tcPr marL="82296" marR="73152" marT="22860" marB="22860">
                    <a:solidFill>
                      <a:srgbClr val="EDF2F4"/>
                    </a:solidFill>
                  </a:tcPr>
                </a:tc>
                <a:extLst>
                  <a:ext uri="{0D108BD9-81ED-4DB2-BD59-A6C34878D82A}">
                    <a16:rowId xmlns:a16="http://schemas.microsoft.com/office/drawing/2014/main" val="10001"/>
                  </a:ext>
                </a:extLst>
              </a:tr>
              <a:tr h="758952">
                <a:tc>
                  <a:txBody>
                    <a:bodyPr/>
                    <a:lstStyle/>
                    <a:p>
                      <a:pPr algn="l">
                        <a:spcAft>
                          <a:spcPts val="0"/>
                        </a:spcAft>
                      </a:pPr>
                      <a:r>
                        <a:rPr lang="en-US" sz="1600" b="1">
                          <a:solidFill>
                            <a:srgbClr val="22333B"/>
                          </a:solidFill>
                          <a:latin typeface="Calibri"/>
                        </a:rPr>
                        <a:t>Continuation support (assumed current direct agency funding)</a:t>
                      </a:r>
                    </a:p>
                  </a:txBody>
                  <a:tcPr marL="82296" marR="73152" marT="22860" marB="22860">
                    <a:solidFill>
                      <a:srgbClr val="FFFFFF"/>
                    </a:solidFill>
                  </a:tcPr>
                </a:tc>
                <a:tc>
                  <a:txBody>
                    <a:bodyPr/>
                    <a:lstStyle/>
                    <a:p>
                      <a:pPr algn="ctr">
                        <a:spcAft>
                          <a:spcPts val="0"/>
                        </a:spcAft>
                      </a:pPr>
                      <a:r>
                        <a:rPr lang="en-US" sz="1600" b="0">
                          <a:solidFill>
                            <a:srgbClr val="22333B"/>
                          </a:solidFill>
                          <a:latin typeface="Calibri"/>
                        </a:rPr>
                        <a:t>$176.7M</a:t>
                      </a:r>
                    </a:p>
                  </a:txBody>
                  <a:tcPr marL="82296" marR="73152" marT="22860" marB="22860">
                    <a:solidFill>
                      <a:srgbClr val="FFFFFF"/>
                    </a:solidFill>
                  </a:tcPr>
                </a:tc>
                <a:tc>
                  <a:txBody>
                    <a:bodyPr/>
                    <a:lstStyle/>
                    <a:p>
                      <a:pPr algn="ctr">
                        <a:spcAft>
                          <a:spcPts val="0"/>
                        </a:spcAft>
                      </a:pPr>
                      <a:r>
                        <a:rPr lang="en-US" sz="1600" b="0">
                          <a:solidFill>
                            <a:srgbClr val="22333B"/>
                          </a:solidFill>
                          <a:latin typeface="Calibri"/>
                        </a:rPr>
                        <a:t>$183.2M</a:t>
                      </a:r>
                    </a:p>
                  </a:txBody>
                  <a:tcPr marL="82296" marR="73152" marT="22860" marB="22860">
                    <a:solidFill>
                      <a:srgbClr val="FFFFFF"/>
                    </a:solidFill>
                  </a:tcPr>
                </a:tc>
                <a:tc>
                  <a:txBody>
                    <a:bodyPr/>
                    <a:lstStyle/>
                    <a:p>
                      <a:pPr algn="ctr">
                        <a:spcAft>
                          <a:spcPts val="0"/>
                        </a:spcAft>
                      </a:pPr>
                      <a:r>
                        <a:rPr lang="en-US" sz="1600" b="0">
                          <a:solidFill>
                            <a:srgbClr val="22333B"/>
                          </a:solidFill>
                          <a:latin typeface="Calibri"/>
                        </a:rPr>
                        <a:t>$189.9M</a:t>
                      </a:r>
                    </a:p>
                  </a:txBody>
                  <a:tcPr marL="82296" marR="73152" marT="22860" marB="22860">
                    <a:solidFill>
                      <a:srgbClr val="FFFFFF"/>
                    </a:solidFill>
                  </a:tcPr>
                </a:tc>
                <a:tc>
                  <a:txBody>
                    <a:bodyPr/>
                    <a:lstStyle/>
                    <a:p>
                      <a:pPr algn="ctr">
                        <a:spcAft>
                          <a:spcPts val="0"/>
                        </a:spcAft>
                      </a:pPr>
                      <a:r>
                        <a:rPr lang="en-US" sz="1600" b="0">
                          <a:solidFill>
                            <a:srgbClr val="22333B"/>
                          </a:solidFill>
                          <a:latin typeface="Calibri"/>
                        </a:rPr>
                        <a:t>$196.9M</a:t>
                      </a:r>
                    </a:p>
                  </a:txBody>
                  <a:tcPr marL="82296" marR="73152" marT="22860" marB="22860">
                    <a:solidFill>
                      <a:srgbClr val="FFFFFF"/>
                    </a:solidFill>
                  </a:tcPr>
                </a:tc>
                <a:tc>
                  <a:txBody>
                    <a:bodyPr/>
                    <a:lstStyle/>
                    <a:p>
                      <a:pPr algn="ctr">
                        <a:spcAft>
                          <a:spcPts val="0"/>
                        </a:spcAft>
                      </a:pPr>
                      <a:r>
                        <a:rPr lang="en-US" sz="1600" b="0">
                          <a:solidFill>
                            <a:srgbClr val="22333B"/>
                          </a:solidFill>
                          <a:latin typeface="Calibri"/>
                        </a:rPr>
                        <a:t>$204.2M</a:t>
                      </a:r>
                    </a:p>
                  </a:txBody>
                  <a:tcPr marL="82296" marR="73152" marT="22860" marB="22860">
                    <a:solidFill>
                      <a:srgbClr val="FFFFFF"/>
                    </a:solidFill>
                  </a:tcPr>
                </a:tc>
                <a:tc>
                  <a:txBody>
                    <a:bodyPr/>
                    <a:lstStyle/>
                    <a:p>
                      <a:pPr algn="ctr">
                        <a:spcAft>
                          <a:spcPts val="0"/>
                        </a:spcAft>
                      </a:pPr>
                      <a:r>
                        <a:rPr lang="en-US" sz="1600" b="0">
                          <a:solidFill>
                            <a:srgbClr val="22333B"/>
                          </a:solidFill>
                          <a:latin typeface="Calibri"/>
                        </a:rPr>
                        <a:t>$951.0M</a:t>
                      </a:r>
                    </a:p>
                  </a:txBody>
                  <a:tcPr marL="82296" marR="73152" marT="22860" marB="22860">
                    <a:solidFill>
                      <a:srgbClr val="FFFFFF"/>
                    </a:solidFill>
                  </a:tcPr>
                </a:tc>
                <a:extLst>
                  <a:ext uri="{0D108BD9-81ED-4DB2-BD59-A6C34878D82A}">
                    <a16:rowId xmlns:a16="http://schemas.microsoft.com/office/drawing/2014/main" val="10002"/>
                  </a:ext>
                </a:extLst>
              </a:tr>
              <a:tr h="539496">
                <a:tc>
                  <a:txBody>
                    <a:bodyPr/>
                    <a:lstStyle/>
                    <a:p>
                      <a:pPr algn="l">
                        <a:spcAft>
                          <a:spcPts val="0"/>
                        </a:spcAft>
                      </a:pPr>
                      <a:r>
                        <a:rPr lang="en-US" sz="1600" b="1">
                          <a:solidFill>
                            <a:srgbClr val="22333B"/>
                          </a:solidFill>
                          <a:latin typeface="Calibri"/>
                        </a:rPr>
                        <a:t>ADDITIONAL LAWFUL SUPPORT</a:t>
                      </a:r>
                    </a:p>
                  </a:txBody>
                  <a:tcPr marL="82296" marR="73152" marT="22860" marB="22860">
                    <a:solidFill>
                      <a:srgbClr val="E3EBEF"/>
                    </a:solidFill>
                  </a:tcPr>
                </a:tc>
                <a:tc>
                  <a:txBody>
                    <a:bodyPr/>
                    <a:lstStyle/>
                    <a:p>
                      <a:pPr algn="ctr">
                        <a:spcAft>
                          <a:spcPts val="0"/>
                        </a:spcAft>
                      </a:pPr>
                      <a:r>
                        <a:rPr lang="en-US" sz="1600" b="1">
                          <a:solidFill>
                            <a:srgbClr val="22333B"/>
                          </a:solidFill>
                          <a:latin typeface="Calibri"/>
                        </a:rPr>
                        <a:t>$96.9M</a:t>
                      </a:r>
                    </a:p>
                  </a:txBody>
                  <a:tcPr marL="82296" marR="73152" marT="22860" marB="22860">
                    <a:solidFill>
                      <a:srgbClr val="E3EBEF"/>
                    </a:solidFill>
                  </a:tcPr>
                </a:tc>
                <a:tc>
                  <a:txBody>
                    <a:bodyPr/>
                    <a:lstStyle/>
                    <a:p>
                      <a:pPr algn="ctr">
                        <a:spcAft>
                          <a:spcPts val="0"/>
                        </a:spcAft>
                      </a:pPr>
                      <a:r>
                        <a:rPr lang="en-US" sz="1600" b="1">
                          <a:solidFill>
                            <a:srgbClr val="22333B"/>
                          </a:solidFill>
                          <a:latin typeface="Calibri"/>
                        </a:rPr>
                        <a:t>$73.3M</a:t>
                      </a:r>
                    </a:p>
                  </a:txBody>
                  <a:tcPr marL="82296" marR="73152" marT="22860" marB="22860">
                    <a:solidFill>
                      <a:srgbClr val="E3EBEF"/>
                    </a:solidFill>
                  </a:tcPr>
                </a:tc>
                <a:tc>
                  <a:txBody>
                    <a:bodyPr/>
                    <a:lstStyle/>
                    <a:p>
                      <a:pPr algn="ctr">
                        <a:spcAft>
                          <a:spcPts val="0"/>
                        </a:spcAft>
                      </a:pPr>
                      <a:r>
                        <a:rPr lang="en-US" sz="1600" b="1">
                          <a:solidFill>
                            <a:srgbClr val="22333B"/>
                          </a:solidFill>
                          <a:latin typeface="Calibri"/>
                        </a:rPr>
                        <a:t>$85.2M</a:t>
                      </a:r>
                    </a:p>
                  </a:txBody>
                  <a:tcPr marL="82296" marR="73152" marT="22860" marB="22860">
                    <a:solidFill>
                      <a:srgbClr val="E3EBEF"/>
                    </a:solidFill>
                  </a:tcPr>
                </a:tc>
                <a:tc>
                  <a:txBody>
                    <a:bodyPr/>
                    <a:lstStyle/>
                    <a:p>
                      <a:pPr algn="ctr">
                        <a:spcAft>
                          <a:spcPts val="0"/>
                        </a:spcAft>
                      </a:pPr>
                      <a:r>
                        <a:rPr lang="en-US" sz="1600" b="1">
                          <a:solidFill>
                            <a:srgbClr val="22333B"/>
                          </a:solidFill>
                          <a:latin typeface="Calibri"/>
                        </a:rPr>
                        <a:t>$89.6M</a:t>
                      </a:r>
                    </a:p>
                  </a:txBody>
                  <a:tcPr marL="82296" marR="73152" marT="22860" marB="22860">
                    <a:solidFill>
                      <a:srgbClr val="E3EBEF"/>
                    </a:solidFill>
                  </a:tcPr>
                </a:tc>
                <a:tc>
                  <a:txBody>
                    <a:bodyPr/>
                    <a:lstStyle/>
                    <a:p>
                      <a:pPr algn="ctr">
                        <a:spcAft>
                          <a:spcPts val="0"/>
                        </a:spcAft>
                      </a:pPr>
                      <a:r>
                        <a:rPr lang="en-US" sz="1600" b="1">
                          <a:solidFill>
                            <a:srgbClr val="22333B"/>
                          </a:solidFill>
                          <a:latin typeface="Calibri"/>
                        </a:rPr>
                        <a:t>$92.1M</a:t>
                      </a:r>
                    </a:p>
                  </a:txBody>
                  <a:tcPr marL="82296" marR="73152" marT="22860" marB="22860">
                    <a:solidFill>
                      <a:srgbClr val="E3EBEF"/>
                    </a:solidFill>
                  </a:tcPr>
                </a:tc>
                <a:tc>
                  <a:txBody>
                    <a:bodyPr/>
                    <a:lstStyle/>
                    <a:p>
                      <a:pPr algn="ctr">
                        <a:spcAft>
                          <a:spcPts val="0"/>
                        </a:spcAft>
                      </a:pPr>
                      <a:r>
                        <a:rPr lang="en-US" sz="1600" b="1">
                          <a:solidFill>
                            <a:srgbClr val="22333B"/>
                          </a:solidFill>
                          <a:latin typeface="Calibri"/>
                        </a:rPr>
                        <a:t>$437.2M</a:t>
                      </a:r>
                    </a:p>
                  </a:txBody>
                  <a:tcPr marL="82296" marR="73152" marT="22860" marB="22860">
                    <a:solidFill>
                      <a:srgbClr val="E3EBEF"/>
                    </a:solidFill>
                  </a:tcPr>
                </a:tc>
                <a:extLst>
                  <a:ext uri="{0D108BD9-81ED-4DB2-BD59-A6C34878D82A}">
                    <a16:rowId xmlns:a16="http://schemas.microsoft.com/office/drawing/2014/main" val="10003"/>
                  </a:ext>
                </a:extLst>
              </a:tr>
            </a:tbl>
          </a:graphicData>
        </a:graphic>
      </p:graphicFrame>
      <p:sp>
        <p:nvSpPr>
          <p:cNvPr id="20" name="Capital/formation: $47.5M capital + $16.1M transition + $1.5M settlement + $37.4M opening "/>
          <p:cNvSpPr txBox="1"/>
          <p:nvPr/>
        </p:nvSpPr>
        <p:spPr>
          <a:xfrm>
            <a:off x="594360" y="5715000"/>
            <a:ext cx="10972800" cy="621792"/>
          </a:xfrm>
          <a:prstGeom prst="rect">
            <a:avLst/>
          </a:prstGeom>
          <a:noFill/>
        </p:spPr>
        <p:txBody>
          <a:bodyPr wrap="square" lIns="0" tIns="0" rIns="0" bIns="0"/>
          <a:lstStyle/>
          <a:p>
            <a:pPr algn="l">
              <a:spcAft>
                <a:spcPts val="0"/>
              </a:spcAft>
            </a:pPr>
            <a:r>
              <a:rPr lang="en-US" sz="1500" b="0">
                <a:solidFill>
                  <a:srgbClr val="22333B"/>
                </a:solidFill>
                <a:latin typeface="Calibri"/>
              </a:rPr>
              <a:t>Capital/formation: $47.5M capital + $16.1M transition + $1.5M settlement + $37.4M opening cash. FY2027 includes $37.4M opening cash and $1.5M settlement, funded once. The $84.5M support allowance requires account-level reconciliation.</a:t>
            </a:r>
          </a:p>
        </p:txBody>
      </p:sp>
      <p:sp>
        <p:nvSpPr>
          <p:cNvPr id="21" name="Slide number"/>
          <p:cNvSpPr txBox="1"/>
          <p:nvPr/>
        </p:nvSpPr>
        <p:spPr>
          <a:xfrm>
            <a:off x="11475720" y="6492240"/>
            <a:ext cx="411480" cy="246888"/>
          </a:xfrm>
          <a:prstGeom prst="rect">
            <a:avLst/>
          </a:prstGeom>
          <a:noFill/>
        </p:spPr>
        <p:txBody>
          <a:bodyPr wrap="square" lIns="0" tIns="0" rIns="0" bIns="0"/>
          <a:lstStyle/>
          <a:p>
            <a:pPr algn="ctr">
              <a:spcAft>
                <a:spcPts val="0"/>
              </a:spcAft>
            </a:pPr>
            <a:r>
              <a:rPr lang="en-US" sz="1200" b="0">
                <a:solidFill>
                  <a:srgbClr val="48606B"/>
                </a:solidFill>
                <a:latin typeface="Calibri"/>
              </a:rPr>
              <a:t>46</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MODEL FOUR"/>
          <p:cNvSpPr txBox="1"/>
          <p:nvPr/>
        </p:nvSpPr>
        <p:spPr>
          <a:xfrm>
            <a:off x="548640" y="256032"/>
            <a:ext cx="10972800" cy="274320"/>
          </a:xfrm>
          <a:prstGeom prst="rect">
            <a:avLst/>
          </a:prstGeom>
          <a:noFill/>
        </p:spPr>
        <p:txBody>
          <a:bodyPr wrap="square" lIns="0" tIns="0" rIns="0" bIns="0"/>
          <a:lstStyle/>
          <a:p>
            <a:pPr algn="l">
              <a:spcAft>
                <a:spcPts val="0"/>
              </a:spcAft>
            </a:pPr>
            <a:r>
              <a:rPr lang="en-US" sz="1600" b="1">
                <a:solidFill>
                  <a:srgbClr val="A83C18"/>
                </a:solidFill>
                <a:latin typeface="Calibri"/>
              </a:rPr>
              <a:t>MODEL FOUR</a:t>
            </a:r>
          </a:p>
        </p:txBody>
      </p:sp>
      <p:sp>
        <p:nvSpPr>
          <p:cNvPr id="3" name="Title"/>
          <p:cNvSpPr txBox="1">
            <a:spLocks noGrp="1"/>
          </p:cNvSpPr>
          <p:nvPr>
            <p:ph type="title"/>
          </p:nvPr>
        </p:nvSpPr>
        <p:spPr>
          <a:xfrm>
            <a:off x="548640" y="658368"/>
            <a:ext cx="11064240" cy="685800"/>
          </a:xfrm>
          <a:prstGeom prst="rect">
            <a:avLst/>
          </a:prstGeom>
          <a:noFill/>
        </p:spPr>
        <p:txBody>
          <a:bodyPr wrap="square" lIns="0" tIns="0" rIns="0" bIns="0"/>
          <a:lstStyle/>
          <a:p>
            <a:pPr algn="l">
              <a:spcAft>
                <a:spcPts val="0"/>
              </a:spcAft>
            </a:pPr>
            <a:r>
              <a:rPr lang="en-US" sz="3200" b="1">
                <a:solidFill>
                  <a:srgbClr val="22333B"/>
                </a:solidFill>
                <a:latin typeface="Cambria"/>
              </a:rPr>
              <a:t>Regional Authority: $445.1M in Additional Support</a:t>
            </a:r>
          </a:p>
        </p:txBody>
      </p:sp>
      <p:sp>
        <p:nvSpPr>
          <p:cNvPr id="4" name="The Authority uses the same regional support assumption as the GID, with higher administra"/>
          <p:cNvSpPr txBox="1"/>
          <p:nvPr/>
        </p:nvSpPr>
        <p:spPr>
          <a:xfrm>
            <a:off x="594360" y="1353312"/>
            <a:ext cx="10972800" cy="512064"/>
          </a:xfrm>
          <a:prstGeom prst="rect">
            <a:avLst/>
          </a:prstGeom>
          <a:noFill/>
        </p:spPr>
        <p:txBody>
          <a:bodyPr wrap="square" lIns="0" tIns="0" rIns="0" bIns="0"/>
          <a:lstStyle/>
          <a:p>
            <a:pPr algn="l">
              <a:spcAft>
                <a:spcPts val="0"/>
              </a:spcAft>
            </a:pPr>
            <a:r>
              <a:rPr lang="en-US" sz="1700" b="0">
                <a:solidFill>
                  <a:srgbClr val="48606B"/>
                </a:solidFill>
                <a:latin typeface="Calibri"/>
              </a:rPr>
              <a:t>The Authority uses the same regional support assumption as the GID, with higher administration, stranded and transition allowances.</a:t>
            </a:r>
          </a:p>
        </p:txBody>
      </p:sp>
      <p:sp>
        <p:nvSpPr>
          <p:cNvPr id="5" name="Source: Chapter 30 financial model. FY2027–FY2031 planning scenario."/>
          <p:cNvSpPr txBox="1"/>
          <p:nvPr/>
        </p:nvSpPr>
        <p:spPr>
          <a:xfrm>
            <a:off x="594360" y="6537960"/>
            <a:ext cx="10561320" cy="201168"/>
          </a:xfrm>
          <a:prstGeom prst="rect">
            <a:avLst/>
          </a:prstGeom>
          <a:noFill/>
        </p:spPr>
        <p:txBody>
          <a:bodyPr wrap="square" lIns="0" tIns="0" rIns="0" bIns="0"/>
          <a:lstStyle/>
          <a:p>
            <a:pPr algn="l">
              <a:spcAft>
                <a:spcPts val="0"/>
              </a:spcAft>
            </a:pPr>
            <a:r>
              <a:rPr lang="en-US" sz="1130" b="0">
                <a:solidFill>
                  <a:srgbClr val="48606B"/>
                </a:solidFill>
                <a:latin typeface="Calibri"/>
              </a:rPr>
              <a:t>Source: Chapter 30 financial model. FY2027–FY2031 planning scenario.</a:t>
            </a:r>
          </a:p>
        </p:txBody>
      </p:sp>
      <p:sp>
        <p:nvSpPr>
          <p:cNvPr id="7" name="$1,127.9M"/>
          <p:cNvSpPr txBox="1"/>
          <p:nvPr/>
        </p:nvSpPr>
        <p:spPr>
          <a:xfrm>
            <a:off x="594360" y="1965960"/>
            <a:ext cx="1691640" cy="420624"/>
          </a:xfrm>
          <a:prstGeom prst="rect">
            <a:avLst/>
          </a:prstGeom>
          <a:noFill/>
        </p:spPr>
        <p:txBody>
          <a:bodyPr wrap="square" lIns="0" tIns="0" rIns="0" bIns="0"/>
          <a:lstStyle/>
          <a:p>
            <a:pPr algn="l">
              <a:spcAft>
                <a:spcPts val="0"/>
              </a:spcAft>
            </a:pPr>
            <a:r>
              <a:rPr lang="en-US" sz="2200" b="1">
                <a:solidFill>
                  <a:srgbClr val="486B7A"/>
                </a:solidFill>
                <a:latin typeface="Calibri"/>
              </a:rPr>
              <a:t>$1,127.9M</a:t>
            </a:r>
          </a:p>
        </p:txBody>
      </p:sp>
      <p:sp>
        <p:nvSpPr>
          <p:cNvPr id="8" name="Common operating"/>
          <p:cNvSpPr txBox="1"/>
          <p:nvPr/>
        </p:nvSpPr>
        <p:spPr>
          <a:xfrm>
            <a:off x="594360" y="2459736"/>
            <a:ext cx="1691640" cy="658368"/>
          </a:xfrm>
          <a:prstGeom prst="rect">
            <a:avLst/>
          </a:prstGeom>
          <a:noFill/>
        </p:spPr>
        <p:txBody>
          <a:bodyPr wrap="square" lIns="0" tIns="0" rIns="0" bIns="0"/>
          <a:lstStyle/>
          <a:p>
            <a:pPr algn="l">
              <a:spcAft>
                <a:spcPts val="0"/>
              </a:spcAft>
            </a:pPr>
            <a:r>
              <a:rPr lang="en-US" sz="1700" b="1">
                <a:solidFill>
                  <a:srgbClr val="22333B"/>
                </a:solidFill>
                <a:latin typeface="Calibri"/>
              </a:rPr>
              <a:t>Common operating</a:t>
            </a:r>
          </a:p>
        </p:txBody>
      </p:sp>
      <p:sp>
        <p:nvSpPr>
          <p:cNvPr id="9" name="+$84.5M"/>
          <p:cNvSpPr txBox="1"/>
          <p:nvPr/>
        </p:nvSpPr>
        <p:spPr>
          <a:xfrm>
            <a:off x="2423160" y="1965960"/>
            <a:ext cx="1691640" cy="420624"/>
          </a:xfrm>
          <a:prstGeom prst="rect">
            <a:avLst/>
          </a:prstGeom>
          <a:noFill/>
        </p:spPr>
        <p:txBody>
          <a:bodyPr wrap="square" lIns="0" tIns="0" rIns="0" bIns="0"/>
          <a:lstStyle/>
          <a:p>
            <a:pPr algn="l">
              <a:spcAft>
                <a:spcPts val="0"/>
              </a:spcAft>
            </a:pPr>
            <a:r>
              <a:rPr lang="en-US" sz="2200" b="1">
                <a:solidFill>
                  <a:srgbClr val="486B7A"/>
                </a:solidFill>
                <a:latin typeface="Calibri"/>
              </a:rPr>
              <a:t>+$84.5M</a:t>
            </a:r>
          </a:p>
        </p:txBody>
      </p:sp>
      <p:sp>
        <p:nvSpPr>
          <p:cNvPr id="10" name="Regional support"/>
          <p:cNvSpPr txBox="1"/>
          <p:nvPr/>
        </p:nvSpPr>
        <p:spPr>
          <a:xfrm>
            <a:off x="2423160" y="2459736"/>
            <a:ext cx="1691640" cy="658368"/>
          </a:xfrm>
          <a:prstGeom prst="rect">
            <a:avLst/>
          </a:prstGeom>
          <a:noFill/>
        </p:spPr>
        <p:txBody>
          <a:bodyPr wrap="square" lIns="0" tIns="0" rIns="0" bIns="0"/>
          <a:lstStyle/>
          <a:p>
            <a:pPr algn="l">
              <a:spcAft>
                <a:spcPts val="0"/>
              </a:spcAft>
            </a:pPr>
            <a:r>
              <a:rPr lang="en-US" sz="1700" b="1">
                <a:solidFill>
                  <a:srgbClr val="22333B"/>
                </a:solidFill>
                <a:latin typeface="Calibri"/>
              </a:rPr>
              <a:t>Regional support</a:t>
            </a:r>
          </a:p>
        </p:txBody>
      </p:sp>
      <p:sp>
        <p:nvSpPr>
          <p:cNvPr id="11" name="+$75.8M"/>
          <p:cNvSpPr txBox="1"/>
          <p:nvPr/>
        </p:nvSpPr>
        <p:spPr>
          <a:xfrm>
            <a:off x="4251960" y="1965960"/>
            <a:ext cx="1691640" cy="420624"/>
          </a:xfrm>
          <a:prstGeom prst="rect">
            <a:avLst/>
          </a:prstGeom>
          <a:noFill/>
        </p:spPr>
        <p:txBody>
          <a:bodyPr wrap="square" lIns="0" tIns="0" rIns="0" bIns="0"/>
          <a:lstStyle/>
          <a:p>
            <a:pPr algn="l">
              <a:spcAft>
                <a:spcPts val="0"/>
              </a:spcAft>
            </a:pPr>
            <a:r>
              <a:rPr lang="en-US" sz="2200" b="1">
                <a:solidFill>
                  <a:srgbClr val="486B7A"/>
                </a:solidFill>
                <a:latin typeface="Calibri"/>
              </a:rPr>
              <a:t>+$75.8M</a:t>
            </a:r>
          </a:p>
        </p:txBody>
      </p:sp>
      <p:sp>
        <p:nvSpPr>
          <p:cNvPr id="12" name="Recurring overlays"/>
          <p:cNvSpPr txBox="1"/>
          <p:nvPr/>
        </p:nvSpPr>
        <p:spPr>
          <a:xfrm>
            <a:off x="4251960" y="2459736"/>
            <a:ext cx="1691640" cy="658368"/>
          </a:xfrm>
          <a:prstGeom prst="rect">
            <a:avLst/>
          </a:prstGeom>
          <a:noFill/>
        </p:spPr>
        <p:txBody>
          <a:bodyPr wrap="square" lIns="0" tIns="0" rIns="0" bIns="0"/>
          <a:lstStyle/>
          <a:p>
            <a:pPr algn="l">
              <a:spcAft>
                <a:spcPts val="0"/>
              </a:spcAft>
            </a:pPr>
            <a:r>
              <a:rPr lang="en-US" sz="1700" b="1">
                <a:solidFill>
                  <a:srgbClr val="22333B"/>
                </a:solidFill>
                <a:latin typeface="Calibri"/>
              </a:rPr>
              <a:t>Recurring overlays</a:t>
            </a:r>
          </a:p>
        </p:txBody>
      </p:sp>
      <p:sp>
        <p:nvSpPr>
          <p:cNvPr id="13" name="$1,288.3M"/>
          <p:cNvSpPr txBox="1"/>
          <p:nvPr/>
        </p:nvSpPr>
        <p:spPr>
          <a:xfrm>
            <a:off x="6080760" y="1965960"/>
            <a:ext cx="1691640" cy="420624"/>
          </a:xfrm>
          <a:prstGeom prst="rect">
            <a:avLst/>
          </a:prstGeom>
          <a:noFill/>
        </p:spPr>
        <p:txBody>
          <a:bodyPr wrap="square" lIns="0" tIns="0" rIns="0" bIns="0"/>
          <a:lstStyle/>
          <a:p>
            <a:pPr algn="l">
              <a:spcAft>
                <a:spcPts val="0"/>
              </a:spcAft>
            </a:pPr>
            <a:r>
              <a:rPr lang="en-US" sz="2200" b="1">
                <a:solidFill>
                  <a:srgbClr val="486B7A"/>
                </a:solidFill>
                <a:latin typeface="Calibri"/>
              </a:rPr>
              <a:t>$1,288.3M</a:t>
            </a:r>
          </a:p>
        </p:txBody>
      </p:sp>
      <p:sp>
        <p:nvSpPr>
          <p:cNvPr id="14" name="Recurring total"/>
          <p:cNvSpPr txBox="1"/>
          <p:nvPr/>
        </p:nvSpPr>
        <p:spPr>
          <a:xfrm>
            <a:off x="6080760" y="2459736"/>
            <a:ext cx="1691640" cy="658368"/>
          </a:xfrm>
          <a:prstGeom prst="rect">
            <a:avLst/>
          </a:prstGeom>
          <a:noFill/>
        </p:spPr>
        <p:txBody>
          <a:bodyPr wrap="square" lIns="0" tIns="0" rIns="0" bIns="0"/>
          <a:lstStyle/>
          <a:p>
            <a:pPr algn="l">
              <a:spcAft>
                <a:spcPts val="0"/>
              </a:spcAft>
            </a:pPr>
            <a:r>
              <a:rPr lang="en-US" sz="1700" b="1">
                <a:solidFill>
                  <a:srgbClr val="22333B"/>
                </a:solidFill>
                <a:latin typeface="Calibri"/>
              </a:rPr>
              <a:t>Recurring total</a:t>
            </a:r>
          </a:p>
        </p:txBody>
      </p:sp>
      <p:sp>
        <p:nvSpPr>
          <p:cNvPr id="15" name="+$107.8M"/>
          <p:cNvSpPr txBox="1"/>
          <p:nvPr/>
        </p:nvSpPr>
        <p:spPr>
          <a:xfrm>
            <a:off x="7909560" y="1965960"/>
            <a:ext cx="1691640" cy="420624"/>
          </a:xfrm>
          <a:prstGeom prst="rect">
            <a:avLst/>
          </a:prstGeom>
          <a:noFill/>
        </p:spPr>
        <p:txBody>
          <a:bodyPr wrap="square" lIns="0" tIns="0" rIns="0" bIns="0"/>
          <a:lstStyle/>
          <a:p>
            <a:pPr algn="l">
              <a:spcAft>
                <a:spcPts val="0"/>
              </a:spcAft>
            </a:pPr>
            <a:r>
              <a:rPr lang="en-US" sz="2200" b="1">
                <a:solidFill>
                  <a:srgbClr val="486B7A"/>
                </a:solidFill>
                <a:latin typeface="Calibri"/>
              </a:rPr>
              <a:t>+$107.8M</a:t>
            </a:r>
          </a:p>
        </p:txBody>
      </p:sp>
      <p:sp>
        <p:nvSpPr>
          <p:cNvPr id="16" name="Capital / formation"/>
          <p:cNvSpPr txBox="1"/>
          <p:nvPr/>
        </p:nvSpPr>
        <p:spPr>
          <a:xfrm>
            <a:off x="7909560" y="2459736"/>
            <a:ext cx="1691640" cy="658368"/>
          </a:xfrm>
          <a:prstGeom prst="rect">
            <a:avLst/>
          </a:prstGeom>
          <a:noFill/>
        </p:spPr>
        <p:txBody>
          <a:bodyPr wrap="square" lIns="0" tIns="0" rIns="0" bIns="0"/>
          <a:lstStyle/>
          <a:p>
            <a:pPr algn="l">
              <a:spcAft>
                <a:spcPts val="0"/>
              </a:spcAft>
            </a:pPr>
            <a:r>
              <a:rPr lang="en-US" sz="1700" b="1">
                <a:solidFill>
                  <a:srgbClr val="22333B"/>
                </a:solidFill>
                <a:latin typeface="Calibri"/>
              </a:rPr>
              <a:t>Capital / formation</a:t>
            </a:r>
          </a:p>
        </p:txBody>
      </p:sp>
      <p:sp>
        <p:nvSpPr>
          <p:cNvPr id="17" name="$1,396.1M"/>
          <p:cNvSpPr txBox="1"/>
          <p:nvPr/>
        </p:nvSpPr>
        <p:spPr>
          <a:xfrm>
            <a:off x="9738360" y="1965960"/>
            <a:ext cx="1691640" cy="420624"/>
          </a:xfrm>
          <a:prstGeom prst="rect">
            <a:avLst/>
          </a:prstGeom>
          <a:noFill/>
        </p:spPr>
        <p:txBody>
          <a:bodyPr wrap="square" lIns="0" tIns="0" rIns="0" bIns="0"/>
          <a:lstStyle/>
          <a:p>
            <a:pPr algn="l">
              <a:spcAft>
                <a:spcPts val="0"/>
              </a:spcAft>
            </a:pPr>
            <a:r>
              <a:rPr lang="en-US" sz="2200" b="1">
                <a:solidFill>
                  <a:srgbClr val="486B7A"/>
                </a:solidFill>
                <a:latin typeface="Calibri"/>
              </a:rPr>
              <a:t>$1,396.1M</a:t>
            </a:r>
          </a:p>
        </p:txBody>
      </p:sp>
      <p:sp>
        <p:nvSpPr>
          <p:cNvPr id="18" name="Forecast cost"/>
          <p:cNvSpPr txBox="1"/>
          <p:nvPr/>
        </p:nvSpPr>
        <p:spPr>
          <a:xfrm>
            <a:off x="9738360" y="2459736"/>
            <a:ext cx="1691640" cy="658368"/>
          </a:xfrm>
          <a:prstGeom prst="rect">
            <a:avLst/>
          </a:prstGeom>
          <a:noFill/>
        </p:spPr>
        <p:txBody>
          <a:bodyPr wrap="square" lIns="0" tIns="0" rIns="0" bIns="0"/>
          <a:lstStyle/>
          <a:p>
            <a:pPr algn="l">
              <a:spcAft>
                <a:spcPts val="0"/>
              </a:spcAft>
            </a:pPr>
            <a:r>
              <a:rPr lang="en-US" sz="1700" b="1">
                <a:solidFill>
                  <a:srgbClr val="22333B"/>
                </a:solidFill>
                <a:latin typeface="Calibri"/>
              </a:rPr>
              <a:t>Forecast cost</a:t>
            </a:r>
          </a:p>
        </p:txBody>
      </p:sp>
      <p:graphicFrame>
        <p:nvGraphicFramePr>
          <p:cNvPr id="19" name="Editable financial table" descr="Editable financial comparison. Sources, definitions and original qualifications are retained in the speaker notes."/>
          <p:cNvGraphicFramePr/>
          <p:nvPr/>
        </p:nvGraphicFramePr>
        <p:xfrm>
          <a:off x="594360" y="3264408"/>
          <a:ext cx="10972800" cy="2368296"/>
        </p:xfrm>
        <a:graphic>
          <a:graphicData uri="http://schemas.openxmlformats.org/drawingml/2006/table">
            <a:tbl>
              <a:tblPr firstRow="1" bandRow="1"/>
              <a:tblGrid>
                <a:gridCol w="3063240">
                  <a:extLst>
                    <a:ext uri="{9D8B030D-6E8A-4147-A177-3AD203B41FA5}">
                      <a16:colId xmlns:a16="http://schemas.microsoft.com/office/drawing/2014/main" val="20000"/>
                    </a:ext>
                  </a:extLst>
                </a:gridCol>
                <a:gridCol w="1318260">
                  <a:extLst>
                    <a:ext uri="{9D8B030D-6E8A-4147-A177-3AD203B41FA5}">
                      <a16:colId xmlns:a16="http://schemas.microsoft.com/office/drawing/2014/main" val="20001"/>
                    </a:ext>
                  </a:extLst>
                </a:gridCol>
                <a:gridCol w="1318260">
                  <a:extLst>
                    <a:ext uri="{9D8B030D-6E8A-4147-A177-3AD203B41FA5}">
                      <a16:colId xmlns:a16="http://schemas.microsoft.com/office/drawing/2014/main" val="20002"/>
                    </a:ext>
                  </a:extLst>
                </a:gridCol>
                <a:gridCol w="1318260">
                  <a:extLst>
                    <a:ext uri="{9D8B030D-6E8A-4147-A177-3AD203B41FA5}">
                      <a16:colId xmlns:a16="http://schemas.microsoft.com/office/drawing/2014/main" val="20003"/>
                    </a:ext>
                  </a:extLst>
                </a:gridCol>
                <a:gridCol w="1318260">
                  <a:extLst>
                    <a:ext uri="{9D8B030D-6E8A-4147-A177-3AD203B41FA5}">
                      <a16:colId xmlns:a16="http://schemas.microsoft.com/office/drawing/2014/main" val="20004"/>
                    </a:ext>
                  </a:extLst>
                </a:gridCol>
                <a:gridCol w="1318260">
                  <a:extLst>
                    <a:ext uri="{9D8B030D-6E8A-4147-A177-3AD203B41FA5}">
                      <a16:colId xmlns:a16="http://schemas.microsoft.com/office/drawing/2014/main" val="20005"/>
                    </a:ext>
                  </a:extLst>
                </a:gridCol>
                <a:gridCol w="1318260">
                  <a:extLst>
                    <a:ext uri="{9D8B030D-6E8A-4147-A177-3AD203B41FA5}">
                      <a16:colId xmlns:a16="http://schemas.microsoft.com/office/drawing/2014/main" val="20006"/>
                    </a:ext>
                  </a:extLst>
                </a:gridCol>
              </a:tblGrid>
              <a:tr h="466344">
                <a:tc>
                  <a:txBody>
                    <a:bodyPr/>
                    <a:lstStyle/>
                    <a:p>
                      <a:pPr algn="l">
                        <a:spcAft>
                          <a:spcPts val="0"/>
                        </a:spcAft>
                      </a:pPr>
                      <a:r>
                        <a:rPr lang="en-US" sz="1600" b="1">
                          <a:solidFill>
                            <a:srgbClr val="FFFFFF"/>
                          </a:solidFill>
                          <a:latin typeface="Calibri"/>
                        </a:rPr>
                        <a:t>Funding line</a:t>
                      </a:r>
                    </a:p>
                  </a:txBody>
                  <a:tcPr marL="82296" marR="73152" marT="22860" marB="22860">
                    <a:solidFill>
                      <a:srgbClr val="22333B"/>
                    </a:solidFill>
                  </a:tcPr>
                </a:tc>
                <a:tc>
                  <a:txBody>
                    <a:bodyPr/>
                    <a:lstStyle/>
                    <a:p>
                      <a:pPr algn="ctr">
                        <a:spcAft>
                          <a:spcPts val="0"/>
                        </a:spcAft>
                      </a:pPr>
                      <a:r>
                        <a:rPr lang="en-US" sz="1600" b="1">
                          <a:solidFill>
                            <a:srgbClr val="FFFFFF"/>
                          </a:solidFill>
                          <a:latin typeface="Calibri"/>
                        </a:rPr>
                        <a:t>FY27</a:t>
                      </a:r>
                    </a:p>
                  </a:txBody>
                  <a:tcPr marL="82296" marR="73152" marT="22860" marB="22860">
                    <a:solidFill>
                      <a:srgbClr val="22333B"/>
                    </a:solidFill>
                  </a:tcPr>
                </a:tc>
                <a:tc>
                  <a:txBody>
                    <a:bodyPr/>
                    <a:lstStyle/>
                    <a:p>
                      <a:pPr algn="ctr">
                        <a:spcAft>
                          <a:spcPts val="0"/>
                        </a:spcAft>
                      </a:pPr>
                      <a:r>
                        <a:rPr lang="en-US" sz="1600" b="1">
                          <a:solidFill>
                            <a:srgbClr val="FFFFFF"/>
                          </a:solidFill>
                          <a:latin typeface="Calibri"/>
                        </a:rPr>
                        <a:t>FY28</a:t>
                      </a:r>
                    </a:p>
                  </a:txBody>
                  <a:tcPr marL="82296" marR="73152" marT="22860" marB="22860">
                    <a:solidFill>
                      <a:srgbClr val="22333B"/>
                    </a:solidFill>
                  </a:tcPr>
                </a:tc>
                <a:tc>
                  <a:txBody>
                    <a:bodyPr/>
                    <a:lstStyle/>
                    <a:p>
                      <a:pPr algn="ctr">
                        <a:spcAft>
                          <a:spcPts val="0"/>
                        </a:spcAft>
                      </a:pPr>
                      <a:r>
                        <a:rPr lang="en-US" sz="1600" b="1">
                          <a:solidFill>
                            <a:srgbClr val="FFFFFF"/>
                          </a:solidFill>
                          <a:latin typeface="Calibri"/>
                        </a:rPr>
                        <a:t>FY29</a:t>
                      </a:r>
                    </a:p>
                  </a:txBody>
                  <a:tcPr marL="82296" marR="73152" marT="22860" marB="22860">
                    <a:solidFill>
                      <a:srgbClr val="22333B"/>
                    </a:solidFill>
                  </a:tcPr>
                </a:tc>
                <a:tc>
                  <a:txBody>
                    <a:bodyPr/>
                    <a:lstStyle/>
                    <a:p>
                      <a:pPr algn="ctr">
                        <a:spcAft>
                          <a:spcPts val="0"/>
                        </a:spcAft>
                      </a:pPr>
                      <a:r>
                        <a:rPr lang="en-US" sz="1600" b="1">
                          <a:solidFill>
                            <a:srgbClr val="FFFFFF"/>
                          </a:solidFill>
                          <a:latin typeface="Calibri"/>
                        </a:rPr>
                        <a:t>FY30</a:t>
                      </a:r>
                    </a:p>
                  </a:txBody>
                  <a:tcPr marL="82296" marR="73152" marT="22860" marB="22860">
                    <a:solidFill>
                      <a:srgbClr val="22333B"/>
                    </a:solidFill>
                  </a:tcPr>
                </a:tc>
                <a:tc>
                  <a:txBody>
                    <a:bodyPr/>
                    <a:lstStyle/>
                    <a:p>
                      <a:pPr algn="ctr">
                        <a:spcAft>
                          <a:spcPts val="0"/>
                        </a:spcAft>
                      </a:pPr>
                      <a:r>
                        <a:rPr lang="en-US" sz="1600" b="1">
                          <a:solidFill>
                            <a:srgbClr val="FFFFFF"/>
                          </a:solidFill>
                          <a:latin typeface="Calibri"/>
                        </a:rPr>
                        <a:t>FY31</a:t>
                      </a:r>
                    </a:p>
                  </a:txBody>
                  <a:tcPr marL="82296" marR="73152" marT="22860" marB="22860">
                    <a:solidFill>
                      <a:srgbClr val="22333B"/>
                    </a:solidFill>
                  </a:tcPr>
                </a:tc>
                <a:tc>
                  <a:txBody>
                    <a:bodyPr/>
                    <a:lstStyle/>
                    <a:p>
                      <a:pPr algn="ctr">
                        <a:spcAft>
                          <a:spcPts val="0"/>
                        </a:spcAft>
                      </a:pPr>
                      <a:r>
                        <a:rPr lang="en-US" sz="1600" b="1">
                          <a:solidFill>
                            <a:srgbClr val="FFFFFF"/>
                          </a:solidFill>
                          <a:latin typeface="Calibri"/>
                        </a:rPr>
                        <a:t>5-year</a:t>
                      </a:r>
                    </a:p>
                  </a:txBody>
                  <a:tcPr marL="82296" marR="73152" marT="22860" marB="22860">
                    <a:solidFill>
                      <a:srgbClr val="22333B"/>
                    </a:solidFill>
                  </a:tcPr>
                </a:tc>
                <a:extLst>
                  <a:ext uri="{0D108BD9-81ED-4DB2-BD59-A6C34878D82A}">
                    <a16:rowId xmlns:a16="http://schemas.microsoft.com/office/drawing/2014/main" val="10000"/>
                  </a:ext>
                </a:extLst>
              </a:tr>
              <a:tr h="603504">
                <a:tc>
                  <a:txBody>
                    <a:bodyPr/>
                    <a:lstStyle/>
                    <a:p>
                      <a:pPr algn="l">
                        <a:spcAft>
                          <a:spcPts val="0"/>
                        </a:spcAft>
                      </a:pPr>
                      <a:r>
                        <a:rPr lang="en-US" sz="1600" b="1">
                          <a:solidFill>
                            <a:srgbClr val="22333B"/>
                          </a:solidFill>
                          <a:latin typeface="Calibri"/>
                        </a:rPr>
                        <a:t>5-year forecasted cost / annual cash uses</a:t>
                      </a:r>
                    </a:p>
                  </a:txBody>
                  <a:tcPr marL="82296" marR="73152" marT="22860" marB="22860">
                    <a:solidFill>
                      <a:srgbClr val="EDF2F4"/>
                    </a:solidFill>
                  </a:tcPr>
                </a:tc>
                <a:tc>
                  <a:txBody>
                    <a:bodyPr/>
                    <a:lstStyle/>
                    <a:p>
                      <a:pPr algn="ctr">
                        <a:spcAft>
                          <a:spcPts val="0"/>
                        </a:spcAft>
                      </a:pPr>
                      <a:r>
                        <a:rPr lang="en-US" sz="1600" b="0">
                          <a:solidFill>
                            <a:srgbClr val="22333B"/>
                          </a:solidFill>
                          <a:latin typeface="Calibri"/>
                        </a:rPr>
                        <a:t>$274.4M</a:t>
                      </a:r>
                    </a:p>
                  </a:txBody>
                  <a:tcPr marL="82296" marR="73152" marT="22860" marB="22860">
                    <a:solidFill>
                      <a:srgbClr val="EDF2F4"/>
                    </a:solidFill>
                  </a:tcPr>
                </a:tc>
                <a:tc>
                  <a:txBody>
                    <a:bodyPr/>
                    <a:lstStyle/>
                    <a:p>
                      <a:pPr algn="ctr">
                        <a:spcAft>
                          <a:spcPts val="0"/>
                        </a:spcAft>
                      </a:pPr>
                      <a:r>
                        <a:rPr lang="en-US" sz="1600" b="0">
                          <a:solidFill>
                            <a:srgbClr val="22333B"/>
                          </a:solidFill>
                          <a:latin typeface="Calibri"/>
                        </a:rPr>
                        <a:t>$257.3M</a:t>
                      </a:r>
                    </a:p>
                  </a:txBody>
                  <a:tcPr marL="82296" marR="73152" marT="22860" marB="22860">
                    <a:solidFill>
                      <a:srgbClr val="EDF2F4"/>
                    </a:solidFill>
                  </a:tcPr>
                </a:tc>
                <a:tc>
                  <a:txBody>
                    <a:bodyPr/>
                    <a:lstStyle/>
                    <a:p>
                      <a:pPr algn="ctr">
                        <a:spcAft>
                          <a:spcPts val="0"/>
                        </a:spcAft>
                      </a:pPr>
                      <a:r>
                        <a:rPr lang="en-US" sz="1600" b="0">
                          <a:solidFill>
                            <a:srgbClr val="22333B"/>
                          </a:solidFill>
                          <a:latin typeface="Calibri"/>
                        </a:rPr>
                        <a:t>$276.1M</a:t>
                      </a:r>
                    </a:p>
                  </a:txBody>
                  <a:tcPr marL="82296" marR="73152" marT="22860" marB="22860">
                    <a:solidFill>
                      <a:srgbClr val="EDF2F4"/>
                    </a:solidFill>
                  </a:tcPr>
                </a:tc>
                <a:tc>
                  <a:txBody>
                    <a:bodyPr/>
                    <a:lstStyle/>
                    <a:p>
                      <a:pPr algn="ctr">
                        <a:spcAft>
                          <a:spcPts val="0"/>
                        </a:spcAft>
                      </a:pPr>
                      <a:r>
                        <a:rPr lang="en-US" sz="1600" b="0">
                          <a:solidFill>
                            <a:srgbClr val="22333B"/>
                          </a:solidFill>
                          <a:latin typeface="Calibri"/>
                        </a:rPr>
                        <a:t>$289.1M</a:t>
                      </a:r>
                    </a:p>
                  </a:txBody>
                  <a:tcPr marL="82296" marR="73152" marT="22860" marB="22860">
                    <a:solidFill>
                      <a:srgbClr val="EDF2F4"/>
                    </a:solidFill>
                  </a:tcPr>
                </a:tc>
                <a:tc>
                  <a:txBody>
                    <a:bodyPr/>
                    <a:lstStyle/>
                    <a:p>
                      <a:pPr algn="ctr">
                        <a:spcAft>
                          <a:spcPts val="0"/>
                        </a:spcAft>
                      </a:pPr>
                      <a:r>
                        <a:rPr lang="en-US" sz="1600" b="0">
                          <a:solidFill>
                            <a:srgbClr val="22333B"/>
                          </a:solidFill>
                          <a:latin typeface="Calibri"/>
                        </a:rPr>
                        <a:t>$299.3M</a:t>
                      </a:r>
                    </a:p>
                  </a:txBody>
                  <a:tcPr marL="82296" marR="73152" marT="22860" marB="22860">
                    <a:solidFill>
                      <a:srgbClr val="EDF2F4"/>
                    </a:solidFill>
                  </a:tcPr>
                </a:tc>
                <a:tc>
                  <a:txBody>
                    <a:bodyPr/>
                    <a:lstStyle/>
                    <a:p>
                      <a:pPr algn="ctr">
                        <a:spcAft>
                          <a:spcPts val="0"/>
                        </a:spcAft>
                      </a:pPr>
                      <a:r>
                        <a:rPr lang="en-US" sz="1600" b="0">
                          <a:solidFill>
                            <a:srgbClr val="22333B"/>
                          </a:solidFill>
                          <a:latin typeface="Calibri"/>
                        </a:rPr>
                        <a:t>$1396.1M</a:t>
                      </a:r>
                    </a:p>
                  </a:txBody>
                  <a:tcPr marL="82296" marR="73152" marT="22860" marB="22860">
                    <a:solidFill>
                      <a:srgbClr val="EDF2F4"/>
                    </a:solidFill>
                  </a:tcPr>
                </a:tc>
                <a:extLst>
                  <a:ext uri="{0D108BD9-81ED-4DB2-BD59-A6C34878D82A}">
                    <a16:rowId xmlns:a16="http://schemas.microsoft.com/office/drawing/2014/main" val="10001"/>
                  </a:ext>
                </a:extLst>
              </a:tr>
              <a:tr h="758952">
                <a:tc>
                  <a:txBody>
                    <a:bodyPr/>
                    <a:lstStyle/>
                    <a:p>
                      <a:pPr algn="l">
                        <a:spcAft>
                          <a:spcPts val="0"/>
                        </a:spcAft>
                      </a:pPr>
                      <a:r>
                        <a:rPr lang="en-US" sz="1600" b="1">
                          <a:solidFill>
                            <a:srgbClr val="22333B"/>
                          </a:solidFill>
                          <a:latin typeface="Calibri"/>
                        </a:rPr>
                        <a:t>Continuation support (assumed current direct agency funding)</a:t>
                      </a:r>
                    </a:p>
                  </a:txBody>
                  <a:tcPr marL="82296" marR="73152" marT="22860" marB="22860">
                    <a:solidFill>
                      <a:srgbClr val="FFFFFF"/>
                    </a:solidFill>
                  </a:tcPr>
                </a:tc>
                <a:tc>
                  <a:txBody>
                    <a:bodyPr/>
                    <a:lstStyle/>
                    <a:p>
                      <a:pPr algn="ctr">
                        <a:spcAft>
                          <a:spcPts val="0"/>
                        </a:spcAft>
                      </a:pPr>
                      <a:r>
                        <a:rPr lang="en-US" sz="1600" b="0">
                          <a:solidFill>
                            <a:srgbClr val="22333B"/>
                          </a:solidFill>
                          <a:latin typeface="Calibri"/>
                        </a:rPr>
                        <a:t>$176.7M</a:t>
                      </a:r>
                    </a:p>
                  </a:txBody>
                  <a:tcPr marL="82296" marR="73152" marT="22860" marB="22860">
                    <a:solidFill>
                      <a:srgbClr val="FFFFFF"/>
                    </a:solidFill>
                  </a:tcPr>
                </a:tc>
                <a:tc>
                  <a:txBody>
                    <a:bodyPr/>
                    <a:lstStyle/>
                    <a:p>
                      <a:pPr algn="ctr">
                        <a:spcAft>
                          <a:spcPts val="0"/>
                        </a:spcAft>
                      </a:pPr>
                      <a:r>
                        <a:rPr lang="en-US" sz="1600" b="0">
                          <a:solidFill>
                            <a:srgbClr val="22333B"/>
                          </a:solidFill>
                          <a:latin typeface="Calibri"/>
                        </a:rPr>
                        <a:t>$183.2M</a:t>
                      </a:r>
                    </a:p>
                  </a:txBody>
                  <a:tcPr marL="82296" marR="73152" marT="22860" marB="22860">
                    <a:solidFill>
                      <a:srgbClr val="FFFFFF"/>
                    </a:solidFill>
                  </a:tcPr>
                </a:tc>
                <a:tc>
                  <a:txBody>
                    <a:bodyPr/>
                    <a:lstStyle/>
                    <a:p>
                      <a:pPr algn="ctr">
                        <a:spcAft>
                          <a:spcPts val="0"/>
                        </a:spcAft>
                      </a:pPr>
                      <a:r>
                        <a:rPr lang="en-US" sz="1600" b="0">
                          <a:solidFill>
                            <a:srgbClr val="22333B"/>
                          </a:solidFill>
                          <a:latin typeface="Calibri"/>
                        </a:rPr>
                        <a:t>$189.9M</a:t>
                      </a:r>
                    </a:p>
                  </a:txBody>
                  <a:tcPr marL="82296" marR="73152" marT="22860" marB="22860">
                    <a:solidFill>
                      <a:srgbClr val="FFFFFF"/>
                    </a:solidFill>
                  </a:tcPr>
                </a:tc>
                <a:tc>
                  <a:txBody>
                    <a:bodyPr/>
                    <a:lstStyle/>
                    <a:p>
                      <a:pPr algn="ctr">
                        <a:spcAft>
                          <a:spcPts val="0"/>
                        </a:spcAft>
                      </a:pPr>
                      <a:r>
                        <a:rPr lang="en-US" sz="1600" b="0">
                          <a:solidFill>
                            <a:srgbClr val="22333B"/>
                          </a:solidFill>
                          <a:latin typeface="Calibri"/>
                        </a:rPr>
                        <a:t>$196.9M</a:t>
                      </a:r>
                    </a:p>
                  </a:txBody>
                  <a:tcPr marL="82296" marR="73152" marT="22860" marB="22860">
                    <a:solidFill>
                      <a:srgbClr val="FFFFFF"/>
                    </a:solidFill>
                  </a:tcPr>
                </a:tc>
                <a:tc>
                  <a:txBody>
                    <a:bodyPr/>
                    <a:lstStyle/>
                    <a:p>
                      <a:pPr algn="ctr">
                        <a:spcAft>
                          <a:spcPts val="0"/>
                        </a:spcAft>
                      </a:pPr>
                      <a:r>
                        <a:rPr lang="en-US" sz="1600" b="0">
                          <a:solidFill>
                            <a:srgbClr val="22333B"/>
                          </a:solidFill>
                          <a:latin typeface="Calibri"/>
                        </a:rPr>
                        <a:t>$204.2M</a:t>
                      </a:r>
                    </a:p>
                  </a:txBody>
                  <a:tcPr marL="82296" marR="73152" marT="22860" marB="22860">
                    <a:solidFill>
                      <a:srgbClr val="FFFFFF"/>
                    </a:solidFill>
                  </a:tcPr>
                </a:tc>
                <a:tc>
                  <a:txBody>
                    <a:bodyPr/>
                    <a:lstStyle/>
                    <a:p>
                      <a:pPr algn="ctr">
                        <a:spcAft>
                          <a:spcPts val="0"/>
                        </a:spcAft>
                      </a:pPr>
                      <a:r>
                        <a:rPr lang="en-US" sz="1600" b="0">
                          <a:solidFill>
                            <a:srgbClr val="22333B"/>
                          </a:solidFill>
                          <a:latin typeface="Calibri"/>
                        </a:rPr>
                        <a:t>$951.0M</a:t>
                      </a:r>
                    </a:p>
                  </a:txBody>
                  <a:tcPr marL="82296" marR="73152" marT="22860" marB="22860">
                    <a:solidFill>
                      <a:srgbClr val="FFFFFF"/>
                    </a:solidFill>
                  </a:tcPr>
                </a:tc>
                <a:extLst>
                  <a:ext uri="{0D108BD9-81ED-4DB2-BD59-A6C34878D82A}">
                    <a16:rowId xmlns:a16="http://schemas.microsoft.com/office/drawing/2014/main" val="10002"/>
                  </a:ext>
                </a:extLst>
              </a:tr>
              <a:tr h="539496">
                <a:tc>
                  <a:txBody>
                    <a:bodyPr/>
                    <a:lstStyle/>
                    <a:p>
                      <a:pPr algn="l">
                        <a:spcAft>
                          <a:spcPts val="0"/>
                        </a:spcAft>
                      </a:pPr>
                      <a:r>
                        <a:rPr lang="en-US" sz="1600" b="1">
                          <a:solidFill>
                            <a:srgbClr val="22333B"/>
                          </a:solidFill>
                          <a:latin typeface="Calibri"/>
                        </a:rPr>
                        <a:t>ADDITIONAL LAWFUL SUPPORT</a:t>
                      </a:r>
                    </a:p>
                  </a:txBody>
                  <a:tcPr marL="82296" marR="73152" marT="22860" marB="22860">
                    <a:solidFill>
                      <a:srgbClr val="E3EBEF"/>
                    </a:solidFill>
                  </a:tcPr>
                </a:tc>
                <a:tc>
                  <a:txBody>
                    <a:bodyPr/>
                    <a:lstStyle/>
                    <a:p>
                      <a:pPr algn="ctr">
                        <a:spcAft>
                          <a:spcPts val="0"/>
                        </a:spcAft>
                      </a:pPr>
                      <a:r>
                        <a:rPr lang="en-US" sz="1600" b="1">
                          <a:solidFill>
                            <a:srgbClr val="22333B"/>
                          </a:solidFill>
                          <a:latin typeface="Calibri"/>
                        </a:rPr>
                        <a:t>$97.7M</a:t>
                      </a:r>
                    </a:p>
                  </a:txBody>
                  <a:tcPr marL="82296" marR="73152" marT="22860" marB="22860">
                    <a:solidFill>
                      <a:srgbClr val="E3EBEF"/>
                    </a:solidFill>
                  </a:tcPr>
                </a:tc>
                <a:tc>
                  <a:txBody>
                    <a:bodyPr/>
                    <a:lstStyle/>
                    <a:p>
                      <a:pPr algn="ctr">
                        <a:spcAft>
                          <a:spcPts val="0"/>
                        </a:spcAft>
                      </a:pPr>
                      <a:r>
                        <a:rPr lang="en-US" sz="1600" b="1">
                          <a:solidFill>
                            <a:srgbClr val="22333B"/>
                          </a:solidFill>
                          <a:latin typeface="Calibri"/>
                        </a:rPr>
                        <a:t>$74.1M</a:t>
                      </a:r>
                    </a:p>
                  </a:txBody>
                  <a:tcPr marL="82296" marR="73152" marT="22860" marB="22860">
                    <a:solidFill>
                      <a:srgbClr val="E3EBEF"/>
                    </a:solidFill>
                  </a:tcPr>
                </a:tc>
                <a:tc>
                  <a:txBody>
                    <a:bodyPr/>
                    <a:lstStyle/>
                    <a:p>
                      <a:pPr algn="ctr">
                        <a:spcAft>
                          <a:spcPts val="0"/>
                        </a:spcAft>
                      </a:pPr>
                      <a:r>
                        <a:rPr lang="en-US" sz="1600" b="1">
                          <a:solidFill>
                            <a:srgbClr val="22333B"/>
                          </a:solidFill>
                          <a:latin typeface="Calibri"/>
                        </a:rPr>
                        <a:t>$86.2M</a:t>
                      </a:r>
                    </a:p>
                  </a:txBody>
                  <a:tcPr marL="82296" marR="73152" marT="22860" marB="22860">
                    <a:solidFill>
                      <a:srgbClr val="E3EBEF"/>
                    </a:solidFill>
                  </a:tcPr>
                </a:tc>
                <a:tc>
                  <a:txBody>
                    <a:bodyPr/>
                    <a:lstStyle/>
                    <a:p>
                      <a:pPr algn="ctr">
                        <a:spcAft>
                          <a:spcPts val="0"/>
                        </a:spcAft>
                      </a:pPr>
                      <a:r>
                        <a:rPr lang="en-US" sz="1600" b="1">
                          <a:solidFill>
                            <a:srgbClr val="22333B"/>
                          </a:solidFill>
                          <a:latin typeface="Calibri"/>
                        </a:rPr>
                        <a:t>$92.2M</a:t>
                      </a:r>
                    </a:p>
                  </a:txBody>
                  <a:tcPr marL="82296" marR="73152" marT="22860" marB="22860">
                    <a:solidFill>
                      <a:srgbClr val="E3EBEF"/>
                    </a:solidFill>
                  </a:tcPr>
                </a:tc>
                <a:tc>
                  <a:txBody>
                    <a:bodyPr/>
                    <a:lstStyle/>
                    <a:p>
                      <a:pPr algn="ctr">
                        <a:spcAft>
                          <a:spcPts val="0"/>
                        </a:spcAft>
                      </a:pPr>
                      <a:r>
                        <a:rPr lang="en-US" sz="1600" b="1">
                          <a:solidFill>
                            <a:srgbClr val="22333B"/>
                          </a:solidFill>
                          <a:latin typeface="Calibri"/>
                        </a:rPr>
                        <a:t>$95.1M</a:t>
                      </a:r>
                    </a:p>
                  </a:txBody>
                  <a:tcPr marL="82296" marR="73152" marT="22860" marB="22860">
                    <a:solidFill>
                      <a:srgbClr val="E3EBEF"/>
                    </a:solidFill>
                  </a:tcPr>
                </a:tc>
                <a:tc>
                  <a:txBody>
                    <a:bodyPr/>
                    <a:lstStyle/>
                    <a:p>
                      <a:pPr algn="ctr">
                        <a:spcAft>
                          <a:spcPts val="0"/>
                        </a:spcAft>
                      </a:pPr>
                      <a:r>
                        <a:rPr lang="en-US" sz="1600" b="1">
                          <a:solidFill>
                            <a:srgbClr val="22333B"/>
                          </a:solidFill>
                          <a:latin typeface="Calibri"/>
                        </a:rPr>
                        <a:t>$445.1M</a:t>
                      </a:r>
                    </a:p>
                  </a:txBody>
                  <a:tcPr marL="82296" marR="73152" marT="22860" marB="22860">
                    <a:solidFill>
                      <a:srgbClr val="E3EBEF"/>
                    </a:solidFill>
                  </a:tcPr>
                </a:tc>
                <a:extLst>
                  <a:ext uri="{0D108BD9-81ED-4DB2-BD59-A6C34878D82A}">
                    <a16:rowId xmlns:a16="http://schemas.microsoft.com/office/drawing/2014/main" val="10003"/>
                  </a:ext>
                </a:extLst>
              </a:tr>
            </a:tbl>
          </a:graphicData>
        </a:graphic>
      </p:graphicFrame>
      <p:sp>
        <p:nvSpPr>
          <p:cNvPr id="20" name="Capital/formation: $47.5M capital + $21.3M transition + $1.5M settlement + $37.5M opening "/>
          <p:cNvSpPr txBox="1"/>
          <p:nvPr/>
        </p:nvSpPr>
        <p:spPr>
          <a:xfrm>
            <a:off x="594360" y="5715000"/>
            <a:ext cx="10972800" cy="621792"/>
          </a:xfrm>
          <a:prstGeom prst="rect">
            <a:avLst/>
          </a:prstGeom>
          <a:noFill/>
        </p:spPr>
        <p:txBody>
          <a:bodyPr wrap="square" lIns="0" tIns="0" rIns="0" bIns="0"/>
          <a:lstStyle/>
          <a:p>
            <a:pPr algn="l">
              <a:spcAft>
                <a:spcPts val="0"/>
              </a:spcAft>
            </a:pPr>
            <a:r>
              <a:rPr lang="en-US" sz="1500" b="0">
                <a:solidFill>
                  <a:srgbClr val="22333B"/>
                </a:solidFill>
                <a:latin typeface="Calibri"/>
              </a:rPr>
              <a:t>Capital/formation: $47.5M capital + $21.3M transition + $1.5M settlement + $37.5M opening cash. FY2027 includes $37.5M opening cash and $1.5M settlement. Enabling legislation must define governance, funding, liabilities, assets and transition terms.</a:t>
            </a:r>
          </a:p>
        </p:txBody>
      </p:sp>
      <p:sp>
        <p:nvSpPr>
          <p:cNvPr id="21" name="Slide number"/>
          <p:cNvSpPr txBox="1"/>
          <p:nvPr/>
        </p:nvSpPr>
        <p:spPr>
          <a:xfrm>
            <a:off x="11475720" y="6492240"/>
            <a:ext cx="411480" cy="246888"/>
          </a:xfrm>
          <a:prstGeom prst="rect">
            <a:avLst/>
          </a:prstGeom>
          <a:noFill/>
        </p:spPr>
        <p:txBody>
          <a:bodyPr wrap="square" lIns="0" tIns="0" rIns="0" bIns="0"/>
          <a:lstStyle/>
          <a:p>
            <a:pPr algn="ctr">
              <a:spcAft>
                <a:spcPts val="0"/>
              </a:spcAft>
            </a:pPr>
            <a:r>
              <a:rPr lang="en-US" sz="1200" b="0">
                <a:solidFill>
                  <a:srgbClr val="48606B"/>
                </a:solidFill>
                <a:latin typeface="Calibri"/>
              </a:rPr>
              <a:t>47</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CAPITAL AND LIFECYCLE"/>
          <p:cNvSpPr txBox="1"/>
          <p:nvPr/>
        </p:nvSpPr>
        <p:spPr>
          <a:xfrm>
            <a:off x="548640" y="256032"/>
            <a:ext cx="10972800" cy="274320"/>
          </a:xfrm>
          <a:prstGeom prst="rect">
            <a:avLst/>
          </a:prstGeom>
          <a:noFill/>
        </p:spPr>
        <p:txBody>
          <a:bodyPr wrap="square" lIns="0" tIns="0" rIns="0" bIns="0"/>
          <a:lstStyle/>
          <a:p>
            <a:pPr algn="l">
              <a:spcAft>
                <a:spcPts val="0"/>
              </a:spcAft>
            </a:pPr>
            <a:r>
              <a:rPr lang="en-US" sz="1600" b="1">
                <a:solidFill>
                  <a:srgbClr val="A83C18"/>
                </a:solidFill>
                <a:latin typeface="Calibri"/>
              </a:rPr>
              <a:t>CAPITAL AND LIFECYCLE</a:t>
            </a:r>
          </a:p>
        </p:txBody>
      </p:sp>
      <p:sp>
        <p:nvSpPr>
          <p:cNvPr id="3" name="Title"/>
          <p:cNvSpPr txBox="1">
            <a:spLocks noGrp="1"/>
          </p:cNvSpPr>
          <p:nvPr>
            <p:ph type="title"/>
          </p:nvPr>
        </p:nvSpPr>
        <p:spPr>
          <a:xfrm>
            <a:off x="548640" y="658368"/>
            <a:ext cx="11064240" cy="685800"/>
          </a:xfrm>
          <a:prstGeom prst="rect">
            <a:avLst/>
          </a:prstGeom>
          <a:noFill/>
        </p:spPr>
        <p:txBody>
          <a:bodyPr wrap="square" lIns="0" tIns="0" rIns="0" bIns="0"/>
          <a:lstStyle/>
          <a:p>
            <a:pPr algn="l">
              <a:spcAft>
                <a:spcPts val="0"/>
              </a:spcAft>
            </a:pPr>
            <a:r>
              <a:rPr lang="en-US" sz="3200" b="1">
                <a:solidFill>
                  <a:srgbClr val="22333B"/>
                </a:solidFill>
                <a:latin typeface="Cambria"/>
              </a:rPr>
              <a:t>Capital and Lifecycle Views</a:t>
            </a:r>
          </a:p>
        </p:txBody>
      </p:sp>
      <p:sp>
        <p:nvSpPr>
          <p:cNvPr id="4" name="The capital cash plan, conditional facilities portfolio and lifecycle screen can overlap."/>
          <p:cNvSpPr txBox="1"/>
          <p:nvPr/>
        </p:nvSpPr>
        <p:spPr>
          <a:xfrm>
            <a:off x="594360" y="1353312"/>
            <a:ext cx="10972800" cy="512064"/>
          </a:xfrm>
          <a:prstGeom prst="rect">
            <a:avLst/>
          </a:prstGeom>
          <a:noFill/>
        </p:spPr>
        <p:txBody>
          <a:bodyPr wrap="square" lIns="0" tIns="0" rIns="0" bIns="0"/>
          <a:lstStyle/>
          <a:p>
            <a:pPr algn="l">
              <a:spcAft>
                <a:spcPts val="0"/>
              </a:spcAft>
            </a:pPr>
            <a:r>
              <a:rPr lang="en-US" sz="1700" b="0">
                <a:solidFill>
                  <a:srgbClr val="48606B"/>
                </a:solidFill>
                <a:latin typeface="Calibri"/>
              </a:rPr>
              <a:t>The capital cash plan, conditional facilities portfolio and lifecycle screen can overlap.</a:t>
            </a:r>
          </a:p>
        </p:txBody>
      </p:sp>
      <p:sp>
        <p:nvSpPr>
          <p:cNvPr id="5" name="Source: Chapter 30 financial model. FY2027–FY2031 planning scenario."/>
          <p:cNvSpPr txBox="1"/>
          <p:nvPr/>
        </p:nvSpPr>
        <p:spPr>
          <a:xfrm>
            <a:off x="594360" y="6537960"/>
            <a:ext cx="10561320" cy="201168"/>
          </a:xfrm>
          <a:prstGeom prst="rect">
            <a:avLst/>
          </a:prstGeom>
          <a:noFill/>
        </p:spPr>
        <p:txBody>
          <a:bodyPr wrap="square" lIns="0" tIns="0" rIns="0" bIns="0"/>
          <a:lstStyle/>
          <a:p>
            <a:pPr algn="l">
              <a:spcAft>
                <a:spcPts val="0"/>
              </a:spcAft>
            </a:pPr>
            <a:r>
              <a:rPr lang="en-US" sz="1130" b="0">
                <a:solidFill>
                  <a:srgbClr val="48606B"/>
                </a:solidFill>
                <a:latin typeface="Calibri"/>
              </a:rPr>
              <a:t>Source: Chapter 30 financial model. FY2027–FY2031 planning scenario.</a:t>
            </a:r>
          </a:p>
        </p:txBody>
      </p:sp>
      <p:sp>
        <p:nvSpPr>
          <p:cNvPr id="7" name="$47.5M"/>
          <p:cNvSpPr txBox="1"/>
          <p:nvPr/>
        </p:nvSpPr>
        <p:spPr>
          <a:xfrm>
            <a:off x="594360" y="1938528"/>
            <a:ext cx="2606040" cy="448056"/>
          </a:xfrm>
          <a:prstGeom prst="rect">
            <a:avLst/>
          </a:prstGeom>
          <a:noFill/>
        </p:spPr>
        <p:txBody>
          <a:bodyPr wrap="square" lIns="0" tIns="0" rIns="0" bIns="0"/>
          <a:lstStyle/>
          <a:p>
            <a:pPr algn="l">
              <a:spcAft>
                <a:spcPts val="0"/>
              </a:spcAft>
            </a:pPr>
            <a:r>
              <a:rPr lang="en-US" sz="2600" b="1">
                <a:solidFill>
                  <a:srgbClr val="486B7A"/>
                </a:solidFill>
                <a:latin typeface="Calibri"/>
              </a:rPr>
              <a:t>$47.5M</a:t>
            </a:r>
          </a:p>
        </p:txBody>
      </p:sp>
      <p:sp>
        <p:nvSpPr>
          <p:cNvPr id="8" name="Capital cash included&#10;in every base option"/>
          <p:cNvSpPr txBox="1"/>
          <p:nvPr/>
        </p:nvSpPr>
        <p:spPr>
          <a:xfrm>
            <a:off x="594360" y="2459736"/>
            <a:ext cx="2606040" cy="731520"/>
          </a:xfrm>
          <a:prstGeom prst="rect">
            <a:avLst/>
          </a:prstGeom>
          <a:noFill/>
        </p:spPr>
        <p:txBody>
          <a:bodyPr wrap="square" lIns="0" tIns="0" rIns="0" bIns="0"/>
          <a:lstStyle/>
          <a:p>
            <a:pPr algn="l">
              <a:spcAft>
                <a:spcPts val="0"/>
              </a:spcAft>
            </a:pPr>
            <a:r>
              <a:rPr lang="en-US" sz="1800" b="0">
                <a:solidFill>
                  <a:srgbClr val="22333B"/>
                </a:solidFill>
                <a:latin typeface="Calibri"/>
              </a:rPr>
              <a:t>Capital cash included</a:t>
            </a:r>
          </a:p>
          <a:p>
            <a:pPr algn="l">
              <a:spcAft>
                <a:spcPts val="0"/>
              </a:spcAft>
            </a:pPr>
            <a:r>
              <a:rPr lang="en-US" sz="1800" b="0">
                <a:solidFill>
                  <a:srgbClr val="22333B"/>
                </a:solidFill>
                <a:latin typeface="Calibri"/>
              </a:rPr>
              <a:t>in every base option</a:t>
            </a:r>
          </a:p>
        </p:txBody>
      </p:sp>
      <p:sp>
        <p:nvSpPr>
          <p:cNvPr id="9" name="$116.95M"/>
          <p:cNvSpPr txBox="1"/>
          <p:nvPr/>
        </p:nvSpPr>
        <p:spPr>
          <a:xfrm>
            <a:off x="3401568" y="1938528"/>
            <a:ext cx="2606040" cy="448056"/>
          </a:xfrm>
          <a:prstGeom prst="rect">
            <a:avLst/>
          </a:prstGeom>
          <a:noFill/>
        </p:spPr>
        <p:txBody>
          <a:bodyPr wrap="square" lIns="0" tIns="0" rIns="0" bIns="0"/>
          <a:lstStyle/>
          <a:p>
            <a:pPr algn="l">
              <a:spcAft>
                <a:spcPts val="0"/>
              </a:spcAft>
            </a:pPr>
            <a:r>
              <a:rPr lang="en-US" sz="2600" b="1">
                <a:solidFill>
                  <a:srgbClr val="486B7A"/>
                </a:solidFill>
                <a:latin typeface="Calibri"/>
              </a:rPr>
              <a:t>$116.95M</a:t>
            </a:r>
          </a:p>
        </p:txBody>
      </p:sp>
      <p:sp>
        <p:nvSpPr>
          <p:cNvPr id="10" name="Conditional station&#10;portfolio outside base"/>
          <p:cNvSpPr txBox="1"/>
          <p:nvPr/>
        </p:nvSpPr>
        <p:spPr>
          <a:xfrm>
            <a:off x="3401568" y="2459736"/>
            <a:ext cx="2606040" cy="731520"/>
          </a:xfrm>
          <a:prstGeom prst="rect">
            <a:avLst/>
          </a:prstGeom>
          <a:noFill/>
        </p:spPr>
        <p:txBody>
          <a:bodyPr wrap="square" lIns="0" tIns="0" rIns="0" bIns="0"/>
          <a:lstStyle/>
          <a:p>
            <a:pPr algn="l">
              <a:spcAft>
                <a:spcPts val="0"/>
              </a:spcAft>
            </a:pPr>
            <a:r>
              <a:rPr lang="en-US" sz="1800" b="0">
                <a:solidFill>
                  <a:srgbClr val="22333B"/>
                </a:solidFill>
                <a:latin typeface="Calibri"/>
              </a:rPr>
              <a:t>Conditional station</a:t>
            </a:r>
          </a:p>
          <a:p>
            <a:pPr algn="l">
              <a:spcAft>
                <a:spcPts val="0"/>
              </a:spcAft>
            </a:pPr>
            <a:r>
              <a:rPr lang="en-US" sz="1800" b="0">
                <a:solidFill>
                  <a:srgbClr val="22333B"/>
                </a:solidFill>
                <a:latin typeface="Calibri"/>
              </a:rPr>
              <a:t>portfolio outside base</a:t>
            </a:r>
          </a:p>
        </p:txBody>
      </p:sp>
      <p:sp>
        <p:nvSpPr>
          <p:cNvPr id="11" name="$19.30M / yr"/>
          <p:cNvSpPr txBox="1"/>
          <p:nvPr/>
        </p:nvSpPr>
        <p:spPr>
          <a:xfrm>
            <a:off x="6208776" y="1938528"/>
            <a:ext cx="2606040" cy="448056"/>
          </a:xfrm>
          <a:prstGeom prst="rect">
            <a:avLst/>
          </a:prstGeom>
          <a:noFill/>
        </p:spPr>
        <p:txBody>
          <a:bodyPr wrap="square" lIns="0" tIns="0" rIns="0" bIns="0"/>
          <a:lstStyle/>
          <a:p>
            <a:pPr algn="l">
              <a:spcAft>
                <a:spcPts val="0"/>
              </a:spcAft>
            </a:pPr>
            <a:r>
              <a:rPr lang="en-US" sz="2600" b="1">
                <a:solidFill>
                  <a:srgbClr val="486B7A"/>
                </a:solidFill>
                <a:latin typeface="Calibri"/>
              </a:rPr>
              <a:t>$19.30M / yr</a:t>
            </a:r>
          </a:p>
        </p:txBody>
      </p:sp>
      <p:sp>
        <p:nvSpPr>
          <p:cNvPr id="12" name="Gross lifecycle screen,&#10;not an added funding gap"/>
          <p:cNvSpPr txBox="1"/>
          <p:nvPr/>
        </p:nvSpPr>
        <p:spPr>
          <a:xfrm>
            <a:off x="6208776" y="2459736"/>
            <a:ext cx="2606040" cy="731520"/>
          </a:xfrm>
          <a:prstGeom prst="rect">
            <a:avLst/>
          </a:prstGeom>
          <a:noFill/>
        </p:spPr>
        <p:txBody>
          <a:bodyPr wrap="square" lIns="0" tIns="0" rIns="0" bIns="0"/>
          <a:lstStyle/>
          <a:p>
            <a:pPr algn="l">
              <a:spcAft>
                <a:spcPts val="0"/>
              </a:spcAft>
            </a:pPr>
            <a:r>
              <a:rPr lang="en-US" sz="1800" b="0">
                <a:solidFill>
                  <a:srgbClr val="22333B"/>
                </a:solidFill>
                <a:latin typeface="Calibri"/>
              </a:rPr>
              <a:t>Gross lifecycle screen,</a:t>
            </a:r>
          </a:p>
          <a:p>
            <a:pPr algn="l">
              <a:spcAft>
                <a:spcPts val="0"/>
              </a:spcAft>
            </a:pPr>
            <a:r>
              <a:rPr lang="en-US" sz="1800" b="0">
                <a:solidFill>
                  <a:srgbClr val="22333B"/>
                </a:solidFill>
                <a:latin typeface="Calibri"/>
              </a:rPr>
              <a:t>not an added funding gap</a:t>
            </a:r>
          </a:p>
        </p:txBody>
      </p:sp>
      <p:sp>
        <p:nvSpPr>
          <p:cNvPr id="13" name="343 units"/>
          <p:cNvSpPr txBox="1"/>
          <p:nvPr/>
        </p:nvSpPr>
        <p:spPr>
          <a:xfrm>
            <a:off x="9015984" y="1938528"/>
            <a:ext cx="2606040" cy="448056"/>
          </a:xfrm>
          <a:prstGeom prst="rect">
            <a:avLst/>
          </a:prstGeom>
          <a:noFill/>
        </p:spPr>
        <p:txBody>
          <a:bodyPr wrap="square" lIns="0" tIns="0" rIns="0" bIns="0"/>
          <a:lstStyle/>
          <a:p>
            <a:pPr algn="l">
              <a:spcAft>
                <a:spcPts val="0"/>
              </a:spcAft>
            </a:pPr>
            <a:r>
              <a:rPr lang="en-US" sz="2600" b="1">
                <a:solidFill>
                  <a:srgbClr val="486B7A"/>
                </a:solidFill>
                <a:latin typeface="Calibri"/>
              </a:rPr>
              <a:t>343 units</a:t>
            </a:r>
          </a:p>
        </p:txBody>
      </p:sp>
      <p:sp>
        <p:nvSpPr>
          <p:cNvPr id="14" name="Fleet replacement&#10;stock: $139.18M"/>
          <p:cNvSpPr txBox="1"/>
          <p:nvPr/>
        </p:nvSpPr>
        <p:spPr>
          <a:xfrm>
            <a:off x="9015984" y="2459736"/>
            <a:ext cx="2606040" cy="731520"/>
          </a:xfrm>
          <a:prstGeom prst="rect">
            <a:avLst/>
          </a:prstGeom>
          <a:noFill/>
        </p:spPr>
        <p:txBody>
          <a:bodyPr wrap="square" lIns="0" tIns="0" rIns="0" bIns="0"/>
          <a:lstStyle/>
          <a:p>
            <a:pPr algn="l">
              <a:spcAft>
                <a:spcPts val="0"/>
              </a:spcAft>
            </a:pPr>
            <a:r>
              <a:rPr lang="en-US" sz="1800" b="0">
                <a:solidFill>
                  <a:srgbClr val="22333B"/>
                </a:solidFill>
                <a:latin typeface="Calibri"/>
              </a:rPr>
              <a:t>Fleet replacement</a:t>
            </a:r>
          </a:p>
          <a:p>
            <a:pPr algn="l">
              <a:spcAft>
                <a:spcPts val="0"/>
              </a:spcAft>
            </a:pPr>
            <a:r>
              <a:rPr lang="en-US" sz="1800" b="0">
                <a:solidFill>
                  <a:srgbClr val="22333B"/>
                </a:solidFill>
                <a:latin typeface="Calibri"/>
              </a:rPr>
              <a:t>stock: $139.18M</a:t>
            </a:r>
          </a:p>
        </p:txBody>
      </p:sp>
      <p:graphicFrame>
        <p:nvGraphicFramePr>
          <p:cNvPr id="15" name="Chart 0"/>
          <p:cNvGraphicFramePr/>
          <p:nvPr/>
        </p:nvGraphicFramePr>
        <p:xfrm>
          <a:off x="594360" y="3968496"/>
          <a:ext cx="4572000" cy="107899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Editable financial table" descr="Editable financial comparison. Sources, definitions and original qualifications are retained in the speaker notes."/>
          <p:cNvGraphicFramePr/>
          <p:nvPr/>
        </p:nvGraphicFramePr>
        <p:xfrm>
          <a:off x="5468112" y="3429000"/>
          <a:ext cx="6099048" cy="2983992"/>
        </p:xfrm>
        <a:graphic>
          <a:graphicData uri="http://schemas.openxmlformats.org/drawingml/2006/table">
            <a:tbl>
              <a:tblPr firstRow="1" bandRow="1"/>
              <a:tblGrid>
                <a:gridCol w="2148840">
                  <a:extLst>
                    <a:ext uri="{9D8B030D-6E8A-4147-A177-3AD203B41FA5}">
                      <a16:colId xmlns:a16="http://schemas.microsoft.com/office/drawing/2014/main" val="20000"/>
                    </a:ext>
                  </a:extLst>
                </a:gridCol>
                <a:gridCol w="1234440">
                  <a:extLst>
                    <a:ext uri="{9D8B030D-6E8A-4147-A177-3AD203B41FA5}">
                      <a16:colId xmlns:a16="http://schemas.microsoft.com/office/drawing/2014/main" val="20001"/>
                    </a:ext>
                  </a:extLst>
                </a:gridCol>
                <a:gridCol w="2715768">
                  <a:extLst>
                    <a:ext uri="{9D8B030D-6E8A-4147-A177-3AD203B41FA5}">
                      <a16:colId xmlns:a16="http://schemas.microsoft.com/office/drawing/2014/main" val="20002"/>
                    </a:ext>
                  </a:extLst>
                </a:gridCol>
              </a:tblGrid>
              <a:tr h="457200">
                <a:tc>
                  <a:txBody>
                    <a:bodyPr/>
                    <a:lstStyle/>
                    <a:p>
                      <a:pPr algn="l">
                        <a:spcAft>
                          <a:spcPts val="0"/>
                        </a:spcAft>
                      </a:pPr>
                      <a:r>
                        <a:rPr lang="en-US" sz="1450" b="1">
                          <a:solidFill>
                            <a:srgbClr val="FFFFFF"/>
                          </a:solidFill>
                          <a:latin typeface="Calibri"/>
                        </a:rPr>
                        <a:t>Screen</a:t>
                      </a:r>
                    </a:p>
                  </a:txBody>
                  <a:tcPr marL="82296" marR="73152" marT="22860" marB="22860">
                    <a:solidFill>
                      <a:srgbClr val="22333B"/>
                    </a:solidFill>
                  </a:tcPr>
                </a:tc>
                <a:tc>
                  <a:txBody>
                    <a:bodyPr/>
                    <a:lstStyle/>
                    <a:p>
                      <a:pPr algn="ctr">
                        <a:spcAft>
                          <a:spcPts val="0"/>
                        </a:spcAft>
                      </a:pPr>
                      <a:r>
                        <a:rPr lang="en-US" sz="1450" b="1">
                          <a:solidFill>
                            <a:srgbClr val="FFFFFF"/>
                          </a:solidFill>
                          <a:latin typeface="Calibri"/>
                        </a:rPr>
                        <a:t>Annual amount</a:t>
                      </a:r>
                    </a:p>
                  </a:txBody>
                  <a:tcPr marL="82296" marR="73152" marT="22860" marB="22860">
                    <a:solidFill>
                      <a:srgbClr val="22333B"/>
                    </a:solidFill>
                  </a:tcPr>
                </a:tc>
                <a:tc>
                  <a:txBody>
                    <a:bodyPr/>
                    <a:lstStyle/>
                    <a:p>
                      <a:pPr algn="ctr">
                        <a:spcAft>
                          <a:spcPts val="0"/>
                        </a:spcAft>
                      </a:pPr>
                      <a:r>
                        <a:rPr lang="en-US" sz="1450" b="1">
                          <a:solidFill>
                            <a:srgbClr val="FFFFFF"/>
                          </a:solidFill>
                          <a:latin typeface="Calibri"/>
                        </a:rPr>
                        <a:t>Basis</a:t>
                      </a:r>
                    </a:p>
                  </a:txBody>
                  <a:tcPr marL="82296" marR="73152" marT="22860" marB="22860">
                    <a:solidFill>
                      <a:srgbClr val="22333B"/>
                    </a:solidFill>
                  </a:tcPr>
                </a:tc>
                <a:extLst>
                  <a:ext uri="{0D108BD9-81ED-4DB2-BD59-A6C34878D82A}">
                    <a16:rowId xmlns:a16="http://schemas.microsoft.com/office/drawing/2014/main" val="10000"/>
                  </a:ext>
                </a:extLst>
              </a:tr>
              <a:tr h="530352">
                <a:tc>
                  <a:txBody>
                    <a:bodyPr/>
                    <a:lstStyle/>
                    <a:p>
                      <a:pPr algn="l">
                        <a:spcAft>
                          <a:spcPts val="0"/>
                        </a:spcAft>
                      </a:pPr>
                      <a:r>
                        <a:rPr lang="en-US" sz="1450" b="1">
                          <a:solidFill>
                            <a:srgbClr val="22333B"/>
                          </a:solidFill>
                          <a:latin typeface="Calibri"/>
                        </a:rPr>
                        <a:t>Facilities</a:t>
                      </a:r>
                    </a:p>
                  </a:txBody>
                  <a:tcPr marL="82296" marR="73152" marT="22860" marB="22860">
                    <a:solidFill>
                      <a:srgbClr val="EDF2F4"/>
                    </a:solidFill>
                  </a:tcPr>
                </a:tc>
                <a:tc>
                  <a:txBody>
                    <a:bodyPr/>
                    <a:lstStyle/>
                    <a:p>
                      <a:pPr algn="ctr">
                        <a:spcAft>
                          <a:spcPts val="0"/>
                        </a:spcAft>
                      </a:pPr>
                      <a:r>
                        <a:rPr lang="en-US" sz="1450" b="0">
                          <a:solidFill>
                            <a:srgbClr val="22333B"/>
                          </a:solidFill>
                          <a:latin typeface="Calibri"/>
                        </a:rPr>
                        <a:t>$10.880M</a:t>
                      </a:r>
                    </a:p>
                  </a:txBody>
                  <a:tcPr marL="82296" marR="73152" marT="22860" marB="22860">
                    <a:solidFill>
                      <a:srgbClr val="EDF2F4"/>
                    </a:solidFill>
                  </a:tcPr>
                </a:tc>
                <a:tc>
                  <a:txBody>
                    <a:bodyPr/>
                    <a:lstStyle/>
                    <a:p>
                      <a:pPr algn="ctr">
                        <a:spcAft>
                          <a:spcPts val="0"/>
                        </a:spcAft>
                      </a:pPr>
                      <a:r>
                        <a:rPr lang="en-US" sz="1450" b="0">
                          <a:solidFill>
                            <a:srgbClr val="22333B"/>
                          </a:solidFill>
                          <a:latin typeface="Calibri"/>
                        </a:rPr>
                        <a:t>32 stations x $17M x 2% planning convention</a:t>
                      </a:r>
                    </a:p>
                  </a:txBody>
                  <a:tcPr marL="82296" marR="73152" marT="22860" marB="22860">
                    <a:solidFill>
                      <a:srgbClr val="EDF2F4"/>
                    </a:solidFill>
                  </a:tcPr>
                </a:tc>
                <a:extLst>
                  <a:ext uri="{0D108BD9-81ED-4DB2-BD59-A6C34878D82A}">
                    <a16:rowId xmlns:a16="http://schemas.microsoft.com/office/drawing/2014/main" val="10001"/>
                  </a:ext>
                </a:extLst>
              </a:tr>
              <a:tr h="658368">
                <a:tc>
                  <a:txBody>
                    <a:bodyPr/>
                    <a:lstStyle/>
                    <a:p>
                      <a:pPr algn="l">
                        <a:spcAft>
                          <a:spcPts val="0"/>
                        </a:spcAft>
                      </a:pPr>
                      <a:r>
                        <a:rPr lang="en-US" sz="1450" b="1">
                          <a:solidFill>
                            <a:srgbClr val="22333B"/>
                          </a:solidFill>
                          <a:latin typeface="Calibri"/>
                        </a:rPr>
                        <a:t>Heavy / specialty apparatus</a:t>
                      </a:r>
                    </a:p>
                  </a:txBody>
                  <a:tcPr marL="82296" marR="73152" marT="22860" marB="22860">
                    <a:solidFill>
                      <a:srgbClr val="FFFFFF"/>
                    </a:solidFill>
                  </a:tcPr>
                </a:tc>
                <a:tc>
                  <a:txBody>
                    <a:bodyPr/>
                    <a:lstStyle/>
                    <a:p>
                      <a:pPr algn="ctr">
                        <a:spcAft>
                          <a:spcPts val="0"/>
                        </a:spcAft>
                      </a:pPr>
                      <a:r>
                        <a:rPr lang="en-US" sz="1450" b="0">
                          <a:solidFill>
                            <a:srgbClr val="22333B"/>
                          </a:solidFill>
                          <a:latin typeface="Calibri"/>
                        </a:rPr>
                        <a:t>$8.423M</a:t>
                      </a:r>
                    </a:p>
                  </a:txBody>
                  <a:tcPr marL="82296" marR="73152" marT="22860" marB="22860">
                    <a:solidFill>
                      <a:srgbClr val="FFFFFF"/>
                    </a:solidFill>
                  </a:tcPr>
                </a:tc>
                <a:tc>
                  <a:txBody>
                    <a:bodyPr/>
                    <a:lstStyle/>
                    <a:p>
                      <a:pPr algn="ctr">
                        <a:spcAft>
                          <a:spcPts val="0"/>
                        </a:spcAft>
                      </a:pPr>
                      <a:r>
                        <a:rPr lang="en-US" sz="1450" b="0">
                          <a:solidFill>
                            <a:srgbClr val="22333B"/>
                          </a:solidFill>
                          <a:latin typeface="Calibri"/>
                        </a:rPr>
                        <a:t>Reno $3.799M + Sparks $1.213M + TMFPD $3.410M</a:t>
                      </a:r>
                    </a:p>
                  </a:txBody>
                  <a:tcPr marL="82296" marR="73152" marT="22860" marB="22860">
                    <a:solidFill>
                      <a:srgbClr val="FFFFFF"/>
                    </a:solidFill>
                  </a:tcPr>
                </a:tc>
                <a:extLst>
                  <a:ext uri="{0D108BD9-81ED-4DB2-BD59-A6C34878D82A}">
                    <a16:rowId xmlns:a16="http://schemas.microsoft.com/office/drawing/2014/main" val="10002"/>
                  </a:ext>
                </a:extLst>
              </a:tr>
              <a:tr h="676656">
                <a:tc>
                  <a:txBody>
                    <a:bodyPr/>
                    <a:lstStyle/>
                    <a:p>
                      <a:pPr algn="l">
                        <a:spcAft>
                          <a:spcPts val="0"/>
                        </a:spcAft>
                      </a:pPr>
                      <a:r>
                        <a:rPr lang="en-US" sz="1450" b="1">
                          <a:solidFill>
                            <a:srgbClr val="22333B"/>
                          </a:solidFill>
                          <a:latin typeface="Calibri"/>
                        </a:rPr>
                        <a:t>Total annual screen</a:t>
                      </a:r>
                    </a:p>
                  </a:txBody>
                  <a:tcPr marL="82296" marR="73152" marT="22860" marB="22860">
                    <a:solidFill>
                      <a:srgbClr val="EDF2F4"/>
                    </a:solidFill>
                  </a:tcPr>
                </a:tc>
                <a:tc>
                  <a:txBody>
                    <a:bodyPr/>
                    <a:lstStyle/>
                    <a:p>
                      <a:pPr algn="ctr">
                        <a:spcAft>
                          <a:spcPts val="0"/>
                        </a:spcAft>
                      </a:pPr>
                      <a:r>
                        <a:rPr lang="en-US" sz="1450" b="0">
                          <a:solidFill>
                            <a:srgbClr val="22333B"/>
                          </a:solidFill>
                          <a:latin typeface="Calibri"/>
                        </a:rPr>
                        <a:t>$19.303M</a:t>
                      </a:r>
                    </a:p>
                  </a:txBody>
                  <a:tcPr marL="82296" marR="73152" marT="22860" marB="22860">
                    <a:solidFill>
                      <a:srgbClr val="EDF2F4"/>
                    </a:solidFill>
                  </a:tcPr>
                </a:tc>
                <a:tc>
                  <a:txBody>
                    <a:bodyPr/>
                    <a:lstStyle/>
                    <a:p>
                      <a:pPr algn="ctr">
                        <a:spcAft>
                          <a:spcPts val="0"/>
                        </a:spcAft>
                      </a:pPr>
                      <a:r>
                        <a:rPr lang="en-US" sz="1450" b="0">
                          <a:solidFill>
                            <a:srgbClr val="22333B"/>
                          </a:solidFill>
                          <a:latin typeface="Calibri"/>
                        </a:rPr>
                        <a:t>Long-run planning floor; not added to the base cash plan</a:t>
                      </a:r>
                    </a:p>
                  </a:txBody>
                  <a:tcPr marL="82296" marR="73152" marT="22860" marB="22860">
                    <a:solidFill>
                      <a:srgbClr val="EDF2F4"/>
                    </a:solidFill>
                  </a:tcPr>
                </a:tc>
                <a:extLst>
                  <a:ext uri="{0D108BD9-81ED-4DB2-BD59-A6C34878D82A}">
                    <a16:rowId xmlns:a16="http://schemas.microsoft.com/office/drawing/2014/main" val="10003"/>
                  </a:ext>
                </a:extLst>
              </a:tr>
              <a:tr h="630936">
                <a:tc>
                  <a:txBody>
                    <a:bodyPr/>
                    <a:lstStyle/>
                    <a:p>
                      <a:pPr algn="l">
                        <a:spcAft>
                          <a:spcPts val="0"/>
                        </a:spcAft>
                      </a:pPr>
                      <a:r>
                        <a:rPr lang="en-US" sz="1450" b="1">
                          <a:solidFill>
                            <a:srgbClr val="22333B"/>
                          </a:solidFill>
                          <a:latin typeface="Calibri"/>
                        </a:rPr>
                        <a:t>Medic / ambulance subset</a:t>
                      </a:r>
                    </a:p>
                  </a:txBody>
                  <a:tcPr marL="82296" marR="73152" marT="22860" marB="22860">
                    <a:solidFill>
                      <a:srgbClr val="FFFFFF"/>
                    </a:solidFill>
                  </a:tcPr>
                </a:tc>
                <a:tc>
                  <a:txBody>
                    <a:bodyPr/>
                    <a:lstStyle/>
                    <a:p>
                      <a:pPr algn="ctr">
                        <a:spcAft>
                          <a:spcPts val="0"/>
                        </a:spcAft>
                      </a:pPr>
                      <a:r>
                        <a:rPr lang="en-US" sz="1450" b="0">
                          <a:solidFill>
                            <a:srgbClr val="22333B"/>
                          </a:solidFill>
                          <a:latin typeface="Calibri"/>
                        </a:rPr>
                        <a:t>$1.277M</a:t>
                      </a:r>
                    </a:p>
                  </a:txBody>
                  <a:tcPr marL="82296" marR="73152" marT="22860" marB="22860">
                    <a:solidFill>
                      <a:srgbClr val="FFFFFF"/>
                    </a:solidFill>
                  </a:tcPr>
                </a:tc>
                <a:tc>
                  <a:txBody>
                    <a:bodyPr/>
                    <a:lstStyle/>
                    <a:p>
                      <a:pPr algn="ctr">
                        <a:spcAft>
                          <a:spcPts val="0"/>
                        </a:spcAft>
                      </a:pPr>
                      <a:r>
                        <a:rPr lang="en-US" sz="1450" b="0">
                          <a:solidFill>
                            <a:srgbClr val="22333B"/>
                          </a:solidFill>
                          <a:latin typeface="Calibri"/>
                        </a:rPr>
                        <a:t>17 units / $6.386M; already included in apparatus screen</a:t>
                      </a:r>
                    </a:p>
                  </a:txBody>
                  <a:tcPr marL="82296" marR="73152" marT="22860" marB="22860">
                    <a:solidFill>
                      <a:srgbClr val="FFFFFF"/>
                    </a:solidFill>
                  </a:tcPr>
                </a:tc>
                <a:extLst>
                  <a:ext uri="{0D108BD9-81ED-4DB2-BD59-A6C34878D82A}">
                    <a16:rowId xmlns:a16="http://schemas.microsoft.com/office/drawing/2014/main" val="10004"/>
                  </a:ext>
                </a:extLst>
              </a:tr>
            </a:tbl>
          </a:graphicData>
        </a:graphic>
      </p:graphicFrame>
      <p:sp>
        <p:nvSpPr>
          <p:cNvPr id="17" name="Facilities: six $17M build/replacement allowances total $102.0M, plus $11.05M modernizatio"/>
          <p:cNvSpPr txBox="1"/>
          <p:nvPr/>
        </p:nvSpPr>
        <p:spPr>
          <a:xfrm>
            <a:off x="594360" y="5468112"/>
            <a:ext cx="4526280" cy="960120"/>
          </a:xfrm>
          <a:prstGeom prst="rect">
            <a:avLst/>
          </a:prstGeom>
          <a:noFill/>
        </p:spPr>
        <p:txBody>
          <a:bodyPr wrap="square" lIns="0" tIns="0" rIns="0" bIns="0"/>
          <a:lstStyle/>
          <a:p>
            <a:pPr algn="l">
              <a:spcAft>
                <a:spcPts val="0"/>
              </a:spcAft>
            </a:pPr>
            <a:r>
              <a:rPr lang="en-US" sz="1600" b="0">
                <a:solidFill>
                  <a:srgbClr val="22333B"/>
                </a:solidFill>
                <a:latin typeface="Calibri"/>
              </a:rPr>
              <a:t>Facilities: six $17M build/replacement allowances total $102.0M, plus $11.05M modernization and $3.90M net repairs after the known Reno overlap.</a:t>
            </a:r>
          </a:p>
        </p:txBody>
      </p:sp>
      <p:sp>
        <p:nvSpPr>
          <p:cNvPr id="24" name="Builds $102.0M; modernization $11.05M; repairs $3.90M."/>
          <p:cNvSpPr txBox="1"/>
          <p:nvPr/>
        </p:nvSpPr>
        <p:spPr>
          <a:xfrm>
            <a:off x="594360" y="5166360"/>
            <a:ext cx="4572000" cy="283464"/>
          </a:xfrm>
          <a:prstGeom prst="rect">
            <a:avLst/>
          </a:prstGeom>
          <a:noFill/>
        </p:spPr>
        <p:txBody>
          <a:bodyPr wrap="square" lIns="0" tIns="0" rIns="0" bIns="0"/>
          <a:lstStyle/>
          <a:p>
            <a:pPr algn="l">
              <a:spcAft>
                <a:spcPts val="0"/>
              </a:spcAft>
            </a:pPr>
            <a:r>
              <a:rPr lang="en-US" sz="1300" b="1">
                <a:solidFill>
                  <a:srgbClr val="22333B"/>
                </a:solidFill>
                <a:latin typeface="Calibri"/>
              </a:rPr>
              <a:t>Builds $102.0M; modernization $11.05M; repairs $3.90M.</a:t>
            </a:r>
          </a:p>
        </p:txBody>
      </p:sp>
      <p:graphicFrame>
        <p:nvGraphicFramePr>
          <p:cNvPr id="26" name="Color key — chart series" descr="Editable financial comparison. Sources, definitions and original qualifications are retained in the speaker notes."/>
          <p:cNvGraphicFramePr/>
          <p:nvPr/>
        </p:nvGraphicFramePr>
        <p:xfrm>
          <a:off x="594360" y="3291840"/>
          <a:ext cx="4572000" cy="612648"/>
        </p:xfrm>
        <a:graphic>
          <a:graphicData uri="http://schemas.openxmlformats.org/drawingml/2006/table">
            <a:tbl>
              <a:tblPr firstRow="1" bandRow="1"/>
              <a:tblGrid>
                <a:gridCol w="2103120">
                  <a:extLst>
                    <a:ext uri="{9D8B030D-6E8A-4147-A177-3AD203B41FA5}">
                      <a16:colId xmlns:a16="http://schemas.microsoft.com/office/drawing/2014/main" val="20000"/>
                    </a:ext>
                  </a:extLst>
                </a:gridCol>
                <a:gridCol w="1325880">
                  <a:extLst>
                    <a:ext uri="{9D8B030D-6E8A-4147-A177-3AD203B41FA5}">
                      <a16:colId xmlns:a16="http://schemas.microsoft.com/office/drawing/2014/main" val="20001"/>
                    </a:ext>
                  </a:extLst>
                </a:gridCol>
                <a:gridCol w="1143000">
                  <a:extLst>
                    <a:ext uri="{9D8B030D-6E8A-4147-A177-3AD203B41FA5}">
                      <a16:colId xmlns:a16="http://schemas.microsoft.com/office/drawing/2014/main" val="20002"/>
                    </a:ext>
                  </a:extLst>
                </a:gridCol>
              </a:tblGrid>
              <a:tr h="612648">
                <a:tc>
                  <a:txBody>
                    <a:bodyPr/>
                    <a:lstStyle/>
                    <a:p>
                      <a:pPr algn="ctr">
                        <a:spcAft>
                          <a:spcPts val="0"/>
                        </a:spcAft>
                      </a:pPr>
                      <a:r>
                        <a:rPr lang="en-US" sz="1500" b="1">
                          <a:solidFill>
                            <a:srgbClr val="FFFFFF"/>
                          </a:solidFill>
                          <a:latin typeface="Calibri"/>
                        </a:rPr>
                        <a:t>New / replacement</a:t>
                      </a:r>
                    </a:p>
                    <a:p>
                      <a:pPr algn="ctr">
                        <a:spcAft>
                          <a:spcPts val="0"/>
                        </a:spcAft>
                      </a:pPr>
                      <a:r>
                        <a:rPr lang="en-US" sz="1500" b="1">
                          <a:solidFill>
                            <a:srgbClr val="FFFFFF"/>
                          </a:solidFill>
                          <a:latin typeface="Calibri"/>
                        </a:rPr>
                        <a:t>builds</a:t>
                      </a:r>
                    </a:p>
                  </a:txBody>
                  <a:tcPr marL="82296" marR="73152" marT="22860" marB="22860">
                    <a:lnL w="6350">
                      <a:solidFill>
                        <a:srgbClr val="FFFFFF"/>
                      </a:solidFill>
                    </a:lnL>
                    <a:lnR w="6350">
                      <a:solidFill>
                        <a:srgbClr val="FFFFFF"/>
                      </a:solidFill>
                    </a:lnR>
                    <a:lnT w="6350">
                      <a:solidFill>
                        <a:srgbClr val="FFFFFF"/>
                      </a:solidFill>
                    </a:lnT>
                    <a:lnB w="6350">
                      <a:solidFill>
                        <a:srgbClr val="FFFFFF"/>
                      </a:solidFill>
                    </a:lnB>
                    <a:solidFill>
                      <a:srgbClr val="294C68"/>
                    </a:solidFill>
                  </a:tcPr>
                </a:tc>
                <a:tc>
                  <a:txBody>
                    <a:bodyPr/>
                    <a:lstStyle/>
                    <a:p>
                      <a:pPr algn="ctr">
                        <a:spcAft>
                          <a:spcPts val="0"/>
                        </a:spcAft>
                      </a:pPr>
                      <a:r>
                        <a:rPr lang="en-US" sz="1500" b="1">
                          <a:solidFill>
                            <a:srgbClr val="FFFFFF"/>
                          </a:solidFill>
                          <a:latin typeface="Calibri"/>
                        </a:rPr>
                        <a:t>Modernization</a:t>
                      </a:r>
                    </a:p>
                  </a:txBody>
                  <a:tcPr marL="82296" marR="73152" marT="22860" marB="22860">
                    <a:lnL w="6350">
                      <a:solidFill>
                        <a:srgbClr val="FFFFFF"/>
                      </a:solidFill>
                    </a:lnL>
                    <a:lnR w="6350">
                      <a:solidFill>
                        <a:srgbClr val="FFFFFF"/>
                      </a:solidFill>
                    </a:lnR>
                    <a:lnT w="6350">
                      <a:solidFill>
                        <a:srgbClr val="FFFFFF"/>
                      </a:solidFill>
                    </a:lnT>
                    <a:lnB w="6350">
                      <a:solidFill>
                        <a:srgbClr val="FFFFFF"/>
                      </a:solidFill>
                    </a:lnB>
                    <a:solidFill>
                      <a:srgbClr val="167D8D"/>
                    </a:solidFill>
                  </a:tcPr>
                </a:tc>
                <a:tc>
                  <a:txBody>
                    <a:bodyPr/>
                    <a:lstStyle/>
                    <a:p>
                      <a:pPr algn="ctr">
                        <a:spcAft>
                          <a:spcPts val="0"/>
                        </a:spcAft>
                      </a:pPr>
                      <a:r>
                        <a:rPr lang="en-US" sz="1500" b="1">
                          <a:solidFill>
                            <a:srgbClr val="22333B"/>
                          </a:solidFill>
                          <a:latin typeface="Calibri"/>
                        </a:rPr>
                        <a:t>Net repairs</a:t>
                      </a:r>
                    </a:p>
                  </a:txBody>
                  <a:tcPr marL="82296" marR="73152" marT="22860" marB="22860">
                    <a:lnL w="6350">
                      <a:solidFill>
                        <a:srgbClr val="FFFFFF"/>
                      </a:solidFill>
                    </a:lnL>
                    <a:lnR w="6350">
                      <a:solidFill>
                        <a:srgbClr val="FFFFFF"/>
                      </a:solidFill>
                    </a:lnR>
                    <a:lnT w="6350">
                      <a:solidFill>
                        <a:srgbClr val="FFFFFF"/>
                      </a:solidFill>
                    </a:lnT>
                    <a:lnB w="6350">
                      <a:solidFill>
                        <a:srgbClr val="FFFFFF"/>
                      </a:solidFill>
                    </a:lnB>
                    <a:solidFill>
                      <a:srgbClr val="CF951F"/>
                    </a:solidFill>
                  </a:tcPr>
                </a:tc>
                <a:extLst>
                  <a:ext uri="{0D108BD9-81ED-4DB2-BD59-A6C34878D82A}">
                    <a16:rowId xmlns:a16="http://schemas.microsoft.com/office/drawing/2014/main" val="10000"/>
                  </a:ext>
                </a:extLst>
              </a:tr>
            </a:tbl>
          </a:graphicData>
        </a:graphic>
      </p:graphicFrame>
      <p:sp>
        <p:nvSpPr>
          <p:cNvPr id="27" name="Slide number"/>
          <p:cNvSpPr txBox="1"/>
          <p:nvPr/>
        </p:nvSpPr>
        <p:spPr>
          <a:xfrm>
            <a:off x="11475720" y="6492240"/>
            <a:ext cx="411480" cy="246888"/>
          </a:xfrm>
          <a:prstGeom prst="rect">
            <a:avLst/>
          </a:prstGeom>
          <a:noFill/>
        </p:spPr>
        <p:txBody>
          <a:bodyPr wrap="square" lIns="0" tIns="0" rIns="0" bIns="0"/>
          <a:lstStyle/>
          <a:p>
            <a:pPr algn="ctr">
              <a:spcAft>
                <a:spcPts val="0"/>
              </a:spcAft>
            </a:pPr>
            <a:r>
              <a:rPr lang="en-US" sz="1200" b="0">
                <a:solidFill>
                  <a:srgbClr val="48606B"/>
                </a:solidFill>
                <a:latin typeface="Calibri"/>
              </a:rPr>
              <a:t>48</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FISCAL EQUITY"/>
          <p:cNvSpPr txBox="1"/>
          <p:nvPr/>
        </p:nvSpPr>
        <p:spPr>
          <a:xfrm>
            <a:off x="548640" y="256032"/>
            <a:ext cx="10972800" cy="274320"/>
          </a:xfrm>
          <a:prstGeom prst="rect">
            <a:avLst/>
          </a:prstGeom>
          <a:noFill/>
        </p:spPr>
        <p:txBody>
          <a:bodyPr wrap="square" lIns="0" tIns="0" rIns="0" bIns="0"/>
          <a:lstStyle/>
          <a:p>
            <a:pPr algn="l">
              <a:spcAft>
                <a:spcPts val="0"/>
              </a:spcAft>
            </a:pPr>
            <a:r>
              <a:rPr lang="en-US" sz="1600" b="1">
                <a:solidFill>
                  <a:srgbClr val="A83C18"/>
                </a:solidFill>
                <a:latin typeface="Calibri"/>
              </a:rPr>
              <a:t>FISCAL EQUITY</a:t>
            </a:r>
          </a:p>
        </p:txBody>
      </p:sp>
      <p:sp>
        <p:nvSpPr>
          <p:cNvPr id="3" name="Title"/>
          <p:cNvSpPr txBox="1">
            <a:spLocks noGrp="1"/>
          </p:cNvSpPr>
          <p:nvPr>
            <p:ph type="title"/>
          </p:nvPr>
        </p:nvSpPr>
        <p:spPr>
          <a:xfrm>
            <a:off x="548640" y="658368"/>
            <a:ext cx="11064240" cy="685800"/>
          </a:xfrm>
          <a:prstGeom prst="rect">
            <a:avLst/>
          </a:prstGeom>
          <a:noFill/>
        </p:spPr>
        <p:txBody>
          <a:bodyPr wrap="square" lIns="0" tIns="0" rIns="0" bIns="0"/>
          <a:lstStyle/>
          <a:p>
            <a:pPr algn="l">
              <a:spcAft>
                <a:spcPts val="0"/>
              </a:spcAft>
            </a:pPr>
            <a:r>
              <a:rPr lang="en-US" sz="3200" b="1">
                <a:solidFill>
                  <a:srgbClr val="22333B"/>
                </a:solidFill>
                <a:latin typeface="Cambria"/>
              </a:rPr>
              <a:t>Agency Shares Are a Policy Decision</a:t>
            </a:r>
          </a:p>
        </p:txBody>
      </p:sp>
      <p:sp>
        <p:nvSpPr>
          <p:cNvPr id="4" name="Historical cost weights illustrate scale. The final agreement must assign revenues, obliga"/>
          <p:cNvSpPr txBox="1"/>
          <p:nvPr/>
        </p:nvSpPr>
        <p:spPr>
          <a:xfrm>
            <a:off x="594360" y="1353312"/>
            <a:ext cx="10972800" cy="512064"/>
          </a:xfrm>
          <a:prstGeom prst="rect">
            <a:avLst/>
          </a:prstGeom>
          <a:noFill/>
        </p:spPr>
        <p:txBody>
          <a:bodyPr wrap="square" lIns="0" tIns="0" rIns="0" bIns="0"/>
          <a:lstStyle/>
          <a:p>
            <a:pPr algn="l">
              <a:spcAft>
                <a:spcPts val="0"/>
              </a:spcAft>
            </a:pPr>
            <a:r>
              <a:rPr lang="en-US" sz="1700" b="0">
                <a:solidFill>
                  <a:srgbClr val="48606B"/>
                </a:solidFill>
                <a:latin typeface="Calibri"/>
              </a:rPr>
              <a:t>Historical cost weights illustrate scale. The final agreement must assign revenues, obligations and service costs.</a:t>
            </a:r>
          </a:p>
        </p:txBody>
      </p:sp>
      <p:sp>
        <p:nvSpPr>
          <p:cNvPr id="5" name="Source: Chapter 30 financial model. FY2027–FY2031 planning scenario."/>
          <p:cNvSpPr txBox="1"/>
          <p:nvPr/>
        </p:nvSpPr>
        <p:spPr>
          <a:xfrm>
            <a:off x="594360" y="6537960"/>
            <a:ext cx="10561320" cy="201168"/>
          </a:xfrm>
          <a:prstGeom prst="rect">
            <a:avLst/>
          </a:prstGeom>
          <a:noFill/>
        </p:spPr>
        <p:txBody>
          <a:bodyPr wrap="square" lIns="0" tIns="0" rIns="0" bIns="0"/>
          <a:lstStyle/>
          <a:p>
            <a:pPr algn="l">
              <a:spcAft>
                <a:spcPts val="0"/>
              </a:spcAft>
            </a:pPr>
            <a:r>
              <a:rPr lang="en-US" sz="1130" b="0">
                <a:solidFill>
                  <a:srgbClr val="48606B"/>
                </a:solidFill>
                <a:latin typeface="Calibri"/>
              </a:rPr>
              <a:t>Source: Chapter 30 financial model. FY2027–FY2031 planning scenario.</a:t>
            </a:r>
          </a:p>
        </p:txBody>
      </p:sp>
      <p:graphicFrame>
        <p:nvGraphicFramePr>
          <p:cNvPr id="7" name="Chart 0"/>
          <p:cNvGraphicFramePr/>
          <p:nvPr/>
        </p:nvGraphicFramePr>
        <p:xfrm>
          <a:off x="594360" y="1956816"/>
          <a:ext cx="3749040" cy="3429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Editable financial table" descr="Editable financial comparison. Sources, definitions and original qualifications are retained in the speaker notes."/>
          <p:cNvGraphicFramePr/>
          <p:nvPr/>
        </p:nvGraphicFramePr>
        <p:xfrm>
          <a:off x="4590288" y="2011680"/>
          <a:ext cx="6976872" cy="2926080"/>
        </p:xfrm>
        <a:graphic>
          <a:graphicData uri="http://schemas.openxmlformats.org/drawingml/2006/table">
            <a:tbl>
              <a:tblPr firstRow="1" bandRow="1"/>
              <a:tblGrid>
                <a:gridCol w="1188720">
                  <a:extLst>
                    <a:ext uri="{9D8B030D-6E8A-4147-A177-3AD203B41FA5}">
                      <a16:colId xmlns:a16="http://schemas.microsoft.com/office/drawing/2014/main" val="20000"/>
                    </a:ext>
                  </a:extLst>
                </a:gridCol>
                <a:gridCol w="1280160">
                  <a:extLst>
                    <a:ext uri="{9D8B030D-6E8A-4147-A177-3AD203B41FA5}">
                      <a16:colId xmlns:a16="http://schemas.microsoft.com/office/drawing/2014/main" val="20001"/>
                    </a:ext>
                  </a:extLst>
                </a:gridCol>
                <a:gridCol w="1572768">
                  <a:extLst>
                    <a:ext uri="{9D8B030D-6E8A-4147-A177-3AD203B41FA5}">
                      <a16:colId xmlns:a16="http://schemas.microsoft.com/office/drawing/2014/main" val="20002"/>
                    </a:ext>
                  </a:extLst>
                </a:gridCol>
                <a:gridCol w="1399032">
                  <a:extLst>
                    <a:ext uri="{9D8B030D-6E8A-4147-A177-3AD203B41FA5}">
                      <a16:colId xmlns:a16="http://schemas.microsoft.com/office/drawing/2014/main" val="20003"/>
                    </a:ext>
                  </a:extLst>
                </a:gridCol>
                <a:gridCol w="1536192">
                  <a:extLst>
                    <a:ext uri="{9D8B030D-6E8A-4147-A177-3AD203B41FA5}">
                      <a16:colId xmlns:a16="http://schemas.microsoft.com/office/drawing/2014/main" val="20004"/>
                    </a:ext>
                  </a:extLst>
                </a:gridCol>
              </a:tblGrid>
              <a:tr h="658368">
                <a:tc>
                  <a:txBody>
                    <a:bodyPr/>
                    <a:lstStyle/>
                    <a:p>
                      <a:pPr algn="l">
                        <a:spcAft>
                          <a:spcPts val="0"/>
                        </a:spcAft>
                      </a:pPr>
                      <a:r>
                        <a:rPr lang="en-US" sz="1600" b="1">
                          <a:solidFill>
                            <a:srgbClr val="FFFFFF"/>
                          </a:solidFill>
                          <a:latin typeface="Calibri"/>
                        </a:rPr>
                        <a:t>Agency</a:t>
                      </a:r>
                    </a:p>
                  </a:txBody>
                  <a:tcPr marL="82296" marR="73152" marT="22860" marB="22860">
                    <a:solidFill>
                      <a:srgbClr val="22333B"/>
                    </a:solidFill>
                  </a:tcPr>
                </a:tc>
                <a:tc>
                  <a:txBody>
                    <a:bodyPr/>
                    <a:lstStyle/>
                    <a:p>
                      <a:pPr algn="ctr">
                        <a:spcAft>
                          <a:spcPts val="0"/>
                        </a:spcAft>
                      </a:pPr>
                      <a:r>
                        <a:rPr lang="en-US" sz="1600" b="1">
                          <a:solidFill>
                            <a:srgbClr val="FFFFFF"/>
                          </a:solidFill>
                          <a:latin typeface="Calibri"/>
                        </a:rPr>
                        <a:t>Illustrative weight</a:t>
                      </a:r>
                    </a:p>
                  </a:txBody>
                  <a:tcPr marL="82296" marR="73152" marT="22860" marB="22860">
                    <a:solidFill>
                      <a:srgbClr val="22333B"/>
                    </a:solidFill>
                  </a:tcPr>
                </a:tc>
                <a:tc>
                  <a:txBody>
                    <a:bodyPr/>
                    <a:lstStyle/>
                    <a:p>
                      <a:pPr algn="ctr">
                        <a:spcAft>
                          <a:spcPts val="0"/>
                        </a:spcAft>
                      </a:pPr>
                      <a:r>
                        <a:rPr lang="en-US" sz="1600" b="1">
                          <a:solidFill>
                            <a:srgbClr val="FFFFFF"/>
                          </a:solidFill>
                          <a:latin typeface="Calibri"/>
                        </a:rPr>
                        <a:t>Baseline / Alignment</a:t>
                      </a:r>
                    </a:p>
                  </a:txBody>
                  <a:tcPr marL="82296" marR="73152" marT="22860" marB="22860">
                    <a:solidFill>
                      <a:srgbClr val="22333B"/>
                    </a:solidFill>
                  </a:tcPr>
                </a:tc>
                <a:tc>
                  <a:txBody>
                    <a:bodyPr/>
                    <a:lstStyle/>
                    <a:p>
                      <a:pPr algn="ctr">
                        <a:spcAft>
                          <a:spcPts val="0"/>
                        </a:spcAft>
                      </a:pPr>
                      <a:r>
                        <a:rPr lang="en-US" sz="1600" b="1">
                          <a:solidFill>
                            <a:srgbClr val="FFFFFF"/>
                          </a:solidFill>
                          <a:latin typeface="Calibri"/>
                        </a:rPr>
                        <a:t>GID</a:t>
                      </a:r>
                    </a:p>
                  </a:txBody>
                  <a:tcPr marL="82296" marR="73152" marT="22860" marB="22860">
                    <a:solidFill>
                      <a:srgbClr val="22333B"/>
                    </a:solidFill>
                  </a:tcPr>
                </a:tc>
                <a:tc>
                  <a:txBody>
                    <a:bodyPr/>
                    <a:lstStyle/>
                    <a:p>
                      <a:pPr algn="ctr">
                        <a:spcAft>
                          <a:spcPts val="0"/>
                        </a:spcAft>
                      </a:pPr>
                      <a:r>
                        <a:rPr lang="en-US" sz="1600" b="1">
                          <a:solidFill>
                            <a:srgbClr val="FFFFFF"/>
                          </a:solidFill>
                          <a:latin typeface="Calibri"/>
                        </a:rPr>
                        <a:t>Authority</a:t>
                      </a:r>
                    </a:p>
                  </a:txBody>
                  <a:tcPr marL="82296" marR="73152" marT="22860" marB="22860">
                    <a:solidFill>
                      <a:srgbClr val="22333B"/>
                    </a:solidFill>
                  </a:tcPr>
                </a:tc>
                <a:extLst>
                  <a:ext uri="{0D108BD9-81ED-4DB2-BD59-A6C34878D82A}">
                    <a16:rowId xmlns:a16="http://schemas.microsoft.com/office/drawing/2014/main" val="10000"/>
                  </a:ext>
                </a:extLst>
              </a:tr>
              <a:tr h="566928">
                <a:tc>
                  <a:txBody>
                    <a:bodyPr/>
                    <a:lstStyle/>
                    <a:p>
                      <a:pPr algn="l">
                        <a:spcAft>
                          <a:spcPts val="0"/>
                        </a:spcAft>
                      </a:pPr>
                      <a:r>
                        <a:rPr lang="en-US" sz="1600" b="1">
                          <a:solidFill>
                            <a:srgbClr val="22333B"/>
                          </a:solidFill>
                          <a:latin typeface="Calibri"/>
                        </a:rPr>
                        <a:t>Reno</a:t>
                      </a:r>
                    </a:p>
                  </a:txBody>
                  <a:tcPr marL="82296" marR="73152" marT="22860" marB="22860">
                    <a:solidFill>
                      <a:srgbClr val="EDF2F4"/>
                    </a:solidFill>
                  </a:tcPr>
                </a:tc>
                <a:tc>
                  <a:txBody>
                    <a:bodyPr/>
                    <a:lstStyle/>
                    <a:p>
                      <a:pPr algn="ctr">
                        <a:spcAft>
                          <a:spcPts val="0"/>
                        </a:spcAft>
                      </a:pPr>
                      <a:r>
                        <a:rPr lang="en-US" sz="1600" b="0">
                          <a:solidFill>
                            <a:srgbClr val="22333B"/>
                          </a:solidFill>
                          <a:latin typeface="Calibri"/>
                        </a:rPr>
                        <a:t>51.0%</a:t>
                      </a:r>
                    </a:p>
                  </a:txBody>
                  <a:tcPr marL="82296" marR="73152" marT="22860" marB="22860">
                    <a:solidFill>
                      <a:srgbClr val="EDF2F4"/>
                    </a:solidFill>
                  </a:tcPr>
                </a:tc>
                <a:tc>
                  <a:txBody>
                    <a:bodyPr/>
                    <a:lstStyle/>
                    <a:p>
                      <a:pPr algn="ctr">
                        <a:spcAft>
                          <a:spcPts val="0"/>
                        </a:spcAft>
                      </a:pPr>
                      <a:r>
                        <a:rPr lang="en-US" sz="1600" b="0">
                          <a:solidFill>
                            <a:srgbClr val="22333B"/>
                          </a:solidFill>
                          <a:latin typeface="Calibri"/>
                        </a:rPr>
                        <a:t>$145.8M</a:t>
                      </a:r>
                    </a:p>
                  </a:txBody>
                  <a:tcPr marL="82296" marR="73152" marT="22860" marB="22860">
                    <a:solidFill>
                      <a:srgbClr val="EDF2F4"/>
                    </a:solidFill>
                  </a:tcPr>
                </a:tc>
                <a:tc>
                  <a:txBody>
                    <a:bodyPr/>
                    <a:lstStyle/>
                    <a:p>
                      <a:pPr algn="ctr">
                        <a:spcAft>
                          <a:spcPts val="0"/>
                        </a:spcAft>
                      </a:pPr>
                      <a:r>
                        <a:rPr lang="en-US" sz="1600" b="0">
                          <a:solidFill>
                            <a:srgbClr val="22333B"/>
                          </a:solidFill>
                          <a:latin typeface="Calibri"/>
                        </a:rPr>
                        <a:t>$223.0M</a:t>
                      </a:r>
                    </a:p>
                  </a:txBody>
                  <a:tcPr marL="82296" marR="73152" marT="22860" marB="22860">
                    <a:solidFill>
                      <a:srgbClr val="EDF2F4"/>
                    </a:solidFill>
                  </a:tcPr>
                </a:tc>
                <a:tc>
                  <a:txBody>
                    <a:bodyPr/>
                    <a:lstStyle/>
                    <a:p>
                      <a:pPr algn="ctr">
                        <a:spcAft>
                          <a:spcPts val="0"/>
                        </a:spcAft>
                      </a:pPr>
                      <a:r>
                        <a:rPr lang="en-US" sz="1600" b="0">
                          <a:solidFill>
                            <a:srgbClr val="22333B"/>
                          </a:solidFill>
                          <a:latin typeface="Calibri"/>
                        </a:rPr>
                        <a:t>$227.0M</a:t>
                      </a:r>
                    </a:p>
                  </a:txBody>
                  <a:tcPr marL="82296" marR="73152" marT="22860" marB="22860">
                    <a:solidFill>
                      <a:srgbClr val="EDF2F4"/>
                    </a:solidFill>
                  </a:tcPr>
                </a:tc>
                <a:extLst>
                  <a:ext uri="{0D108BD9-81ED-4DB2-BD59-A6C34878D82A}">
                    <a16:rowId xmlns:a16="http://schemas.microsoft.com/office/drawing/2014/main" val="10001"/>
                  </a:ext>
                </a:extLst>
              </a:tr>
              <a:tr h="566928">
                <a:tc>
                  <a:txBody>
                    <a:bodyPr/>
                    <a:lstStyle/>
                    <a:p>
                      <a:pPr algn="l">
                        <a:spcAft>
                          <a:spcPts val="0"/>
                        </a:spcAft>
                      </a:pPr>
                      <a:r>
                        <a:rPr lang="en-US" sz="1600" b="1">
                          <a:solidFill>
                            <a:srgbClr val="22333B"/>
                          </a:solidFill>
                          <a:latin typeface="Calibri"/>
                        </a:rPr>
                        <a:t>Sparks</a:t>
                      </a:r>
                    </a:p>
                  </a:txBody>
                  <a:tcPr marL="82296" marR="73152" marT="22860" marB="22860">
                    <a:solidFill>
                      <a:srgbClr val="FFFFFF"/>
                    </a:solidFill>
                  </a:tcPr>
                </a:tc>
                <a:tc>
                  <a:txBody>
                    <a:bodyPr/>
                    <a:lstStyle/>
                    <a:p>
                      <a:pPr algn="ctr">
                        <a:spcAft>
                          <a:spcPts val="0"/>
                        </a:spcAft>
                      </a:pPr>
                      <a:r>
                        <a:rPr lang="en-US" sz="1600" b="0">
                          <a:solidFill>
                            <a:srgbClr val="22333B"/>
                          </a:solidFill>
                          <a:latin typeface="Calibri"/>
                        </a:rPr>
                        <a:t>16.6%</a:t>
                      </a:r>
                    </a:p>
                  </a:txBody>
                  <a:tcPr marL="82296" marR="73152" marT="22860" marB="22860">
                    <a:solidFill>
                      <a:srgbClr val="FFFFFF"/>
                    </a:solidFill>
                  </a:tcPr>
                </a:tc>
                <a:tc>
                  <a:txBody>
                    <a:bodyPr/>
                    <a:lstStyle/>
                    <a:p>
                      <a:pPr algn="ctr">
                        <a:spcAft>
                          <a:spcPts val="0"/>
                        </a:spcAft>
                      </a:pPr>
                      <a:r>
                        <a:rPr lang="en-US" sz="1600" b="0">
                          <a:solidFill>
                            <a:srgbClr val="22333B"/>
                          </a:solidFill>
                          <a:latin typeface="Calibri"/>
                        </a:rPr>
                        <a:t>$47.5M</a:t>
                      </a:r>
                    </a:p>
                  </a:txBody>
                  <a:tcPr marL="82296" marR="73152" marT="22860" marB="22860">
                    <a:solidFill>
                      <a:srgbClr val="FFFFFF"/>
                    </a:solidFill>
                  </a:tcPr>
                </a:tc>
                <a:tc>
                  <a:txBody>
                    <a:bodyPr/>
                    <a:lstStyle/>
                    <a:p>
                      <a:pPr algn="ctr">
                        <a:spcAft>
                          <a:spcPts val="0"/>
                        </a:spcAft>
                      </a:pPr>
                      <a:r>
                        <a:rPr lang="en-US" sz="1600" b="0">
                          <a:solidFill>
                            <a:srgbClr val="22333B"/>
                          </a:solidFill>
                          <a:latin typeface="Calibri"/>
                        </a:rPr>
                        <a:t>$72.7M</a:t>
                      </a:r>
                    </a:p>
                  </a:txBody>
                  <a:tcPr marL="82296" marR="73152" marT="22860" marB="22860">
                    <a:solidFill>
                      <a:srgbClr val="FFFFFF"/>
                    </a:solidFill>
                  </a:tcPr>
                </a:tc>
                <a:tc>
                  <a:txBody>
                    <a:bodyPr/>
                    <a:lstStyle/>
                    <a:p>
                      <a:pPr algn="ctr">
                        <a:spcAft>
                          <a:spcPts val="0"/>
                        </a:spcAft>
                      </a:pPr>
                      <a:r>
                        <a:rPr lang="en-US" sz="1600" b="0">
                          <a:solidFill>
                            <a:srgbClr val="22333B"/>
                          </a:solidFill>
                          <a:latin typeface="Calibri"/>
                        </a:rPr>
                        <a:t>$74.0M</a:t>
                      </a:r>
                    </a:p>
                  </a:txBody>
                  <a:tcPr marL="82296" marR="73152" marT="22860" marB="22860">
                    <a:solidFill>
                      <a:srgbClr val="FFFFFF"/>
                    </a:solidFill>
                  </a:tcPr>
                </a:tc>
                <a:extLst>
                  <a:ext uri="{0D108BD9-81ED-4DB2-BD59-A6C34878D82A}">
                    <a16:rowId xmlns:a16="http://schemas.microsoft.com/office/drawing/2014/main" val="10002"/>
                  </a:ext>
                </a:extLst>
              </a:tr>
              <a:tr h="566928">
                <a:tc>
                  <a:txBody>
                    <a:bodyPr/>
                    <a:lstStyle/>
                    <a:p>
                      <a:pPr algn="l">
                        <a:spcAft>
                          <a:spcPts val="0"/>
                        </a:spcAft>
                      </a:pPr>
                      <a:r>
                        <a:rPr lang="en-US" sz="1600" b="1">
                          <a:solidFill>
                            <a:srgbClr val="22333B"/>
                          </a:solidFill>
                          <a:latin typeface="Calibri"/>
                        </a:rPr>
                        <a:t>TMFPD</a:t>
                      </a:r>
                    </a:p>
                  </a:txBody>
                  <a:tcPr marL="82296" marR="73152" marT="22860" marB="22860">
                    <a:solidFill>
                      <a:srgbClr val="EDF2F4"/>
                    </a:solidFill>
                  </a:tcPr>
                </a:tc>
                <a:tc>
                  <a:txBody>
                    <a:bodyPr/>
                    <a:lstStyle/>
                    <a:p>
                      <a:pPr algn="ctr">
                        <a:spcAft>
                          <a:spcPts val="0"/>
                        </a:spcAft>
                      </a:pPr>
                      <a:r>
                        <a:rPr lang="en-US" sz="1600" b="0">
                          <a:solidFill>
                            <a:srgbClr val="22333B"/>
                          </a:solidFill>
                          <a:latin typeface="Calibri"/>
                        </a:rPr>
                        <a:t>32.4%</a:t>
                      </a:r>
                    </a:p>
                  </a:txBody>
                  <a:tcPr marL="82296" marR="73152" marT="22860" marB="22860">
                    <a:solidFill>
                      <a:srgbClr val="EDF2F4"/>
                    </a:solidFill>
                  </a:tcPr>
                </a:tc>
                <a:tc>
                  <a:txBody>
                    <a:bodyPr/>
                    <a:lstStyle/>
                    <a:p>
                      <a:pPr algn="ctr">
                        <a:spcAft>
                          <a:spcPts val="0"/>
                        </a:spcAft>
                      </a:pPr>
                      <a:r>
                        <a:rPr lang="en-US" sz="1600" b="0">
                          <a:solidFill>
                            <a:srgbClr val="22333B"/>
                          </a:solidFill>
                          <a:latin typeface="Calibri"/>
                        </a:rPr>
                        <a:t>$92.6M</a:t>
                      </a:r>
                    </a:p>
                  </a:txBody>
                  <a:tcPr marL="82296" marR="73152" marT="22860" marB="22860">
                    <a:solidFill>
                      <a:srgbClr val="EDF2F4"/>
                    </a:solidFill>
                  </a:tcPr>
                </a:tc>
                <a:tc>
                  <a:txBody>
                    <a:bodyPr/>
                    <a:lstStyle/>
                    <a:p>
                      <a:pPr algn="ctr">
                        <a:spcAft>
                          <a:spcPts val="0"/>
                        </a:spcAft>
                      </a:pPr>
                      <a:r>
                        <a:rPr lang="en-US" sz="1600" b="0">
                          <a:solidFill>
                            <a:srgbClr val="22333B"/>
                          </a:solidFill>
                          <a:latin typeface="Calibri"/>
                        </a:rPr>
                        <a:t>$141.6M</a:t>
                      </a:r>
                    </a:p>
                  </a:txBody>
                  <a:tcPr marL="82296" marR="73152" marT="22860" marB="22860">
                    <a:solidFill>
                      <a:srgbClr val="EDF2F4"/>
                    </a:solidFill>
                  </a:tcPr>
                </a:tc>
                <a:tc>
                  <a:txBody>
                    <a:bodyPr/>
                    <a:lstStyle/>
                    <a:p>
                      <a:pPr algn="ctr">
                        <a:spcAft>
                          <a:spcPts val="0"/>
                        </a:spcAft>
                      </a:pPr>
                      <a:r>
                        <a:rPr lang="en-US" sz="1600" b="0">
                          <a:solidFill>
                            <a:srgbClr val="22333B"/>
                          </a:solidFill>
                          <a:latin typeface="Calibri"/>
                        </a:rPr>
                        <a:t>$144.1M</a:t>
                      </a:r>
                    </a:p>
                  </a:txBody>
                  <a:tcPr marL="82296" marR="73152" marT="22860" marB="22860">
                    <a:solidFill>
                      <a:srgbClr val="EDF2F4"/>
                    </a:solidFill>
                  </a:tcPr>
                </a:tc>
                <a:extLst>
                  <a:ext uri="{0D108BD9-81ED-4DB2-BD59-A6C34878D82A}">
                    <a16:rowId xmlns:a16="http://schemas.microsoft.com/office/drawing/2014/main" val="10003"/>
                  </a:ext>
                </a:extLst>
              </a:tr>
              <a:tr h="566928">
                <a:tc>
                  <a:txBody>
                    <a:bodyPr/>
                    <a:lstStyle/>
                    <a:p>
                      <a:pPr algn="l">
                        <a:spcAft>
                          <a:spcPts val="0"/>
                        </a:spcAft>
                      </a:pPr>
                      <a:r>
                        <a:rPr lang="en-US" sz="1600" b="1">
                          <a:solidFill>
                            <a:srgbClr val="22333B"/>
                          </a:solidFill>
                          <a:latin typeface="Calibri"/>
                        </a:rPr>
                        <a:t>Regional total</a:t>
                      </a:r>
                    </a:p>
                  </a:txBody>
                  <a:tcPr marL="82296" marR="73152" marT="22860" marB="22860">
                    <a:solidFill>
                      <a:srgbClr val="E3EBEF"/>
                    </a:solidFill>
                  </a:tcPr>
                </a:tc>
                <a:tc>
                  <a:txBody>
                    <a:bodyPr/>
                    <a:lstStyle/>
                    <a:p>
                      <a:pPr algn="ctr">
                        <a:spcAft>
                          <a:spcPts val="0"/>
                        </a:spcAft>
                      </a:pPr>
                      <a:r>
                        <a:rPr lang="en-US" sz="1600" b="1">
                          <a:solidFill>
                            <a:srgbClr val="22333B"/>
                          </a:solidFill>
                          <a:latin typeface="Calibri"/>
                        </a:rPr>
                        <a:t>100.0%</a:t>
                      </a:r>
                    </a:p>
                  </a:txBody>
                  <a:tcPr marL="82296" marR="73152" marT="22860" marB="22860">
                    <a:solidFill>
                      <a:srgbClr val="E3EBEF"/>
                    </a:solidFill>
                  </a:tcPr>
                </a:tc>
                <a:tc>
                  <a:txBody>
                    <a:bodyPr/>
                    <a:lstStyle/>
                    <a:p>
                      <a:pPr algn="ctr">
                        <a:spcAft>
                          <a:spcPts val="0"/>
                        </a:spcAft>
                      </a:pPr>
                      <a:r>
                        <a:rPr lang="en-US" sz="1600" b="1">
                          <a:solidFill>
                            <a:srgbClr val="22333B"/>
                          </a:solidFill>
                          <a:latin typeface="Calibri"/>
                        </a:rPr>
                        <a:t>$285.9M</a:t>
                      </a:r>
                    </a:p>
                  </a:txBody>
                  <a:tcPr marL="82296" marR="73152" marT="22860" marB="22860">
                    <a:solidFill>
                      <a:srgbClr val="E3EBEF"/>
                    </a:solidFill>
                  </a:tcPr>
                </a:tc>
                <a:tc>
                  <a:txBody>
                    <a:bodyPr/>
                    <a:lstStyle/>
                    <a:p>
                      <a:pPr algn="ctr">
                        <a:spcAft>
                          <a:spcPts val="0"/>
                        </a:spcAft>
                      </a:pPr>
                      <a:r>
                        <a:rPr lang="en-US" sz="1600" b="1">
                          <a:solidFill>
                            <a:srgbClr val="22333B"/>
                          </a:solidFill>
                          <a:latin typeface="Calibri"/>
                        </a:rPr>
                        <a:t>$437.2M</a:t>
                      </a:r>
                    </a:p>
                  </a:txBody>
                  <a:tcPr marL="82296" marR="73152" marT="22860" marB="22860">
                    <a:solidFill>
                      <a:srgbClr val="E3EBEF"/>
                    </a:solidFill>
                  </a:tcPr>
                </a:tc>
                <a:tc>
                  <a:txBody>
                    <a:bodyPr/>
                    <a:lstStyle/>
                    <a:p>
                      <a:pPr algn="ctr">
                        <a:spcAft>
                          <a:spcPts val="0"/>
                        </a:spcAft>
                      </a:pPr>
                      <a:r>
                        <a:rPr lang="en-US" sz="1600" b="1">
                          <a:solidFill>
                            <a:srgbClr val="22333B"/>
                          </a:solidFill>
                          <a:latin typeface="Calibri"/>
                        </a:rPr>
                        <a:t>$445.1M</a:t>
                      </a:r>
                    </a:p>
                  </a:txBody>
                  <a:tcPr marL="82296" marR="73152" marT="22860" marB="22860">
                    <a:solidFill>
                      <a:srgbClr val="E3EBEF"/>
                    </a:solidFill>
                  </a:tcPr>
                </a:tc>
                <a:extLst>
                  <a:ext uri="{0D108BD9-81ED-4DB2-BD59-A6C34878D82A}">
                    <a16:rowId xmlns:a16="http://schemas.microsoft.com/office/drawing/2014/main" val="10004"/>
                  </a:ext>
                </a:extLst>
              </a:tr>
            </a:tbl>
          </a:graphicData>
        </a:graphic>
      </p:graphicFrame>
      <p:sp>
        <p:nvSpPr>
          <p:cNvPr id="9" name="Final agreement: retained payroll and liabilities by legal owner, directly traceable servi"/>
          <p:cNvSpPr txBox="1"/>
          <p:nvPr/>
        </p:nvSpPr>
        <p:spPr>
          <a:xfrm>
            <a:off x="594360" y="5532120"/>
            <a:ext cx="10972800" cy="896112"/>
          </a:xfrm>
          <a:prstGeom prst="rect">
            <a:avLst/>
          </a:prstGeom>
          <a:noFill/>
        </p:spPr>
        <p:txBody>
          <a:bodyPr wrap="square" lIns="0" tIns="0" rIns="0" bIns="0"/>
          <a:lstStyle/>
          <a:p>
            <a:pPr algn="l">
              <a:spcAft>
                <a:spcPts val="0"/>
              </a:spcAft>
            </a:pPr>
            <a:r>
              <a:rPr lang="en-US" sz="1700" b="0">
                <a:solidFill>
                  <a:srgbClr val="22333B"/>
                </a:solidFill>
                <a:latin typeface="Calibri"/>
              </a:rPr>
              <a:t>Final agreement: retained payroll and liabilities by legal owner, directly traceable services, readiness and workload shares, asset/debt ownership, restricted revenues, contribution ceilings, annual true-up, entry/withdrawal and disputes.</a:t>
            </a:r>
          </a:p>
        </p:txBody>
      </p:sp>
      <p:sp>
        <p:nvSpPr>
          <p:cNvPr id="10" name="Slide number"/>
          <p:cNvSpPr txBox="1"/>
          <p:nvPr/>
        </p:nvSpPr>
        <p:spPr>
          <a:xfrm>
            <a:off x="11475720" y="6492240"/>
            <a:ext cx="411480" cy="246888"/>
          </a:xfrm>
          <a:prstGeom prst="rect">
            <a:avLst/>
          </a:prstGeom>
          <a:noFill/>
        </p:spPr>
        <p:txBody>
          <a:bodyPr wrap="square" lIns="0" tIns="0" rIns="0" bIns="0"/>
          <a:lstStyle/>
          <a:p>
            <a:pPr algn="ctr">
              <a:spcAft>
                <a:spcPts val="0"/>
              </a:spcAft>
            </a:pPr>
            <a:r>
              <a:rPr lang="en-US" sz="1200" b="0">
                <a:solidFill>
                  <a:srgbClr val="48606B"/>
                </a:solidFill>
                <a:latin typeface="Calibri"/>
              </a:rPr>
              <a:t>49</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VENUE AND FUNDING"/>
          <p:cNvSpPr txBox="1"/>
          <p:nvPr/>
        </p:nvSpPr>
        <p:spPr>
          <a:xfrm>
            <a:off x="548640" y="256032"/>
            <a:ext cx="10972800" cy="274320"/>
          </a:xfrm>
          <a:prstGeom prst="rect">
            <a:avLst/>
          </a:prstGeom>
          <a:noFill/>
        </p:spPr>
        <p:txBody>
          <a:bodyPr wrap="square" lIns="0" tIns="0" rIns="0" bIns="0"/>
          <a:lstStyle/>
          <a:p>
            <a:pPr algn="l">
              <a:spcAft>
                <a:spcPts val="0"/>
              </a:spcAft>
            </a:pPr>
            <a:r>
              <a:rPr lang="en-US" sz="1600" b="1">
                <a:solidFill>
                  <a:srgbClr val="A83C18"/>
                </a:solidFill>
                <a:latin typeface="Calibri"/>
              </a:rPr>
              <a:t>REVENUE AND FUNDING</a:t>
            </a:r>
          </a:p>
        </p:txBody>
      </p:sp>
      <p:sp>
        <p:nvSpPr>
          <p:cNvPr id="3" name="Title"/>
          <p:cNvSpPr txBox="1">
            <a:spLocks noGrp="1"/>
          </p:cNvSpPr>
          <p:nvPr>
            <p:ph type="title"/>
          </p:nvPr>
        </p:nvSpPr>
        <p:spPr>
          <a:xfrm>
            <a:off x="548640" y="658368"/>
            <a:ext cx="11064240" cy="685800"/>
          </a:xfrm>
          <a:prstGeom prst="rect">
            <a:avLst/>
          </a:prstGeom>
          <a:noFill/>
        </p:spPr>
        <p:txBody>
          <a:bodyPr wrap="square" lIns="0" tIns="0" rIns="0" bIns="0"/>
          <a:lstStyle/>
          <a:p>
            <a:pPr algn="l">
              <a:spcAft>
                <a:spcPts val="0"/>
              </a:spcAft>
            </a:pPr>
            <a:r>
              <a:rPr lang="en-US" sz="3200" b="1">
                <a:solidFill>
                  <a:srgbClr val="22333B"/>
                </a:solidFill>
                <a:latin typeface="Cambria"/>
              </a:rPr>
              <a:t>Funding Tools for Each Governance Option</a:t>
            </a:r>
          </a:p>
        </p:txBody>
      </p:sp>
      <p:sp>
        <p:nvSpPr>
          <p:cNvPr id="4" name="No new source is credited in the base. Recurring operations require stable recurring fundi"/>
          <p:cNvSpPr txBox="1"/>
          <p:nvPr/>
        </p:nvSpPr>
        <p:spPr>
          <a:xfrm>
            <a:off x="594360" y="1353312"/>
            <a:ext cx="10972800" cy="512064"/>
          </a:xfrm>
          <a:prstGeom prst="rect">
            <a:avLst/>
          </a:prstGeom>
          <a:noFill/>
        </p:spPr>
        <p:txBody>
          <a:bodyPr wrap="square" lIns="0" tIns="0" rIns="0" bIns="0"/>
          <a:lstStyle/>
          <a:p>
            <a:pPr algn="l">
              <a:spcAft>
                <a:spcPts val="0"/>
              </a:spcAft>
            </a:pPr>
            <a:r>
              <a:rPr lang="en-US" sz="1700" b="0">
                <a:solidFill>
                  <a:srgbClr val="48606B"/>
                </a:solidFill>
                <a:latin typeface="Calibri"/>
              </a:rPr>
              <a:t>No new source is credited in the base. Recurring operations require stable recurring funding.</a:t>
            </a:r>
          </a:p>
        </p:txBody>
      </p:sp>
      <p:sp>
        <p:nvSpPr>
          <p:cNvPr id="5" name="Source: Chapter 30 financial model. FY2027–FY2031 planning scenario."/>
          <p:cNvSpPr txBox="1"/>
          <p:nvPr/>
        </p:nvSpPr>
        <p:spPr>
          <a:xfrm>
            <a:off x="594360" y="6537960"/>
            <a:ext cx="10561320" cy="201168"/>
          </a:xfrm>
          <a:prstGeom prst="rect">
            <a:avLst/>
          </a:prstGeom>
          <a:noFill/>
        </p:spPr>
        <p:txBody>
          <a:bodyPr wrap="square" lIns="0" tIns="0" rIns="0" bIns="0"/>
          <a:lstStyle/>
          <a:p>
            <a:pPr algn="l">
              <a:spcAft>
                <a:spcPts val="0"/>
              </a:spcAft>
            </a:pPr>
            <a:r>
              <a:rPr lang="en-US" sz="1130" b="0">
                <a:solidFill>
                  <a:srgbClr val="48606B"/>
                </a:solidFill>
                <a:latin typeface="Calibri"/>
              </a:rPr>
              <a:t>Source: Chapter 30 financial model. FY2027–FY2031 planning scenario.</a:t>
            </a:r>
          </a:p>
        </p:txBody>
      </p:sp>
      <p:graphicFrame>
        <p:nvGraphicFramePr>
          <p:cNvPr id="7" name="Editable financial table" descr="Editable financial comparison. Sources, definitions and original qualifications are retained in the speaker notes."/>
          <p:cNvGraphicFramePr/>
          <p:nvPr/>
        </p:nvGraphicFramePr>
        <p:xfrm>
          <a:off x="594360" y="1975104"/>
          <a:ext cx="10972800" cy="3858768"/>
        </p:xfrm>
        <a:graphic>
          <a:graphicData uri="http://schemas.openxmlformats.org/drawingml/2006/table">
            <a:tbl>
              <a:tblPr firstRow="1" bandRow="1"/>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603504">
                <a:tc>
                  <a:txBody>
                    <a:bodyPr/>
                    <a:lstStyle/>
                    <a:p>
                      <a:pPr algn="l">
                        <a:spcAft>
                          <a:spcPts val="0"/>
                        </a:spcAft>
                      </a:pPr>
                      <a:r>
                        <a:rPr lang="en-US" sz="1800" b="1">
                          <a:solidFill>
                            <a:srgbClr val="FFFFFF"/>
                          </a:solidFill>
                          <a:latin typeface="Calibri"/>
                        </a:rPr>
                        <a:t>Recurring operating funding</a:t>
                      </a:r>
                    </a:p>
                  </a:txBody>
                  <a:tcPr marL="82296" marR="73152" marT="22860" marB="22860">
                    <a:solidFill>
                      <a:srgbClr val="22333B"/>
                    </a:solidFill>
                  </a:tcPr>
                </a:tc>
                <a:tc>
                  <a:txBody>
                    <a:bodyPr/>
                    <a:lstStyle/>
                    <a:p>
                      <a:pPr algn="l">
                        <a:spcAft>
                          <a:spcPts val="0"/>
                        </a:spcAft>
                      </a:pPr>
                      <a:r>
                        <a:rPr lang="en-US" sz="1800" b="1">
                          <a:solidFill>
                            <a:srgbClr val="FFFFFF"/>
                          </a:solidFill>
                          <a:latin typeface="Calibri"/>
                        </a:rPr>
                        <a:t>Capital and one-time sources</a:t>
                      </a:r>
                    </a:p>
                  </a:txBody>
                  <a:tcPr marL="82296" marR="73152" marT="22860" marB="22860">
                    <a:solidFill>
                      <a:srgbClr val="22333B"/>
                    </a:solidFill>
                  </a:tcPr>
                </a:tc>
                <a:tc>
                  <a:txBody>
                    <a:bodyPr/>
                    <a:lstStyle/>
                    <a:p>
                      <a:pPr algn="l">
                        <a:spcAft>
                          <a:spcPts val="0"/>
                        </a:spcAft>
                      </a:pPr>
                      <a:r>
                        <a:rPr lang="en-US" sz="1800" b="1">
                          <a:solidFill>
                            <a:srgbClr val="FFFFFF"/>
                          </a:solidFill>
                          <a:latin typeface="Calibri"/>
                        </a:rPr>
                        <a:t>Cost and phasing tools</a:t>
                      </a:r>
                    </a:p>
                  </a:txBody>
                  <a:tcPr marL="82296" marR="73152" marT="22860" marB="22860">
                    <a:solidFill>
                      <a:srgbClr val="22333B"/>
                    </a:solidFill>
                  </a:tcPr>
                </a:tc>
                <a:extLst>
                  <a:ext uri="{0D108BD9-81ED-4DB2-BD59-A6C34878D82A}">
                    <a16:rowId xmlns:a16="http://schemas.microsoft.com/office/drawing/2014/main" val="10000"/>
                  </a:ext>
                </a:extLst>
              </a:tr>
              <a:tr h="713232">
                <a:tc>
                  <a:txBody>
                    <a:bodyPr/>
                    <a:lstStyle/>
                    <a:p>
                      <a:pPr algn="l">
                        <a:spcAft>
                          <a:spcPts val="0"/>
                        </a:spcAft>
                      </a:pPr>
                      <a:r>
                        <a:rPr lang="en-US" sz="1700" b="0">
                          <a:solidFill>
                            <a:srgbClr val="22333B"/>
                          </a:solidFill>
                          <a:latin typeface="Calibri"/>
                        </a:rPr>
                        <a:t>Multi-year member / predecessor contributions under binding agreements</a:t>
                      </a:r>
                    </a:p>
                  </a:txBody>
                  <a:tcPr marL="82296" marR="73152" marT="22860" marB="22860">
                    <a:solidFill>
                      <a:srgbClr val="EDF2F4"/>
                    </a:solidFill>
                  </a:tcPr>
                </a:tc>
                <a:tc>
                  <a:txBody>
                    <a:bodyPr/>
                    <a:lstStyle/>
                    <a:p>
                      <a:pPr algn="l">
                        <a:spcAft>
                          <a:spcPts val="0"/>
                        </a:spcAft>
                      </a:pPr>
                      <a:r>
                        <a:rPr lang="en-US" sz="1700" b="0">
                          <a:solidFill>
                            <a:srgbClr val="22333B"/>
                          </a:solidFill>
                          <a:latin typeface="Calibri"/>
                        </a:rPr>
                        <a:t>Pay-go reserves and annual replacement contributions</a:t>
                      </a:r>
                    </a:p>
                  </a:txBody>
                  <a:tcPr marL="82296" marR="73152" marT="22860" marB="22860">
                    <a:solidFill>
                      <a:srgbClr val="EDF2F4"/>
                    </a:solidFill>
                  </a:tcPr>
                </a:tc>
                <a:tc>
                  <a:txBody>
                    <a:bodyPr/>
                    <a:lstStyle/>
                    <a:p>
                      <a:pPr algn="l">
                        <a:spcAft>
                          <a:spcPts val="0"/>
                        </a:spcAft>
                      </a:pPr>
                      <a:r>
                        <a:rPr lang="en-US" sz="1700" b="0">
                          <a:solidFill>
                            <a:srgbClr val="22333B"/>
                          </a:solidFill>
                          <a:latin typeface="Calibri"/>
                        </a:rPr>
                        <a:t>Phased implementation and annual contribution ramps</a:t>
                      </a:r>
                    </a:p>
                  </a:txBody>
                  <a:tcPr marL="82296" marR="73152" marT="22860" marB="22860">
                    <a:solidFill>
                      <a:srgbClr val="EDF2F4"/>
                    </a:solidFill>
                  </a:tcPr>
                </a:tc>
                <a:extLst>
                  <a:ext uri="{0D108BD9-81ED-4DB2-BD59-A6C34878D82A}">
                    <a16:rowId xmlns:a16="http://schemas.microsoft.com/office/drawing/2014/main" val="10001"/>
                  </a:ext>
                </a:extLst>
              </a:tr>
              <a:tr h="786384">
                <a:tc>
                  <a:txBody>
                    <a:bodyPr/>
                    <a:lstStyle/>
                    <a:p>
                      <a:pPr algn="l">
                        <a:spcAft>
                          <a:spcPts val="0"/>
                        </a:spcAft>
                      </a:pPr>
                      <a:r>
                        <a:rPr lang="en-US" sz="1700" b="0">
                          <a:solidFill>
                            <a:srgbClr val="22333B"/>
                          </a:solidFill>
                          <a:latin typeface="Calibri"/>
                        </a:rPr>
                        <a:t>Reallocation of existing appropriations after verified cost and service transfer</a:t>
                      </a:r>
                    </a:p>
                  </a:txBody>
                  <a:tcPr marL="82296" marR="73152" marT="22860" marB="22860">
                    <a:solidFill>
                      <a:srgbClr val="FFFFFF"/>
                    </a:solidFill>
                  </a:tcPr>
                </a:tc>
                <a:tc>
                  <a:txBody>
                    <a:bodyPr/>
                    <a:lstStyle/>
                    <a:p>
                      <a:pPr algn="l">
                        <a:spcAft>
                          <a:spcPts val="0"/>
                        </a:spcAft>
                      </a:pPr>
                      <a:r>
                        <a:rPr lang="en-US" sz="1700" b="0">
                          <a:solidFill>
                            <a:srgbClr val="22333B"/>
                          </a:solidFill>
                          <a:latin typeface="Calibri"/>
                        </a:rPr>
                        <a:t>Debt, lease-purchase or other financing for eligible long-lived assets</a:t>
                      </a:r>
                    </a:p>
                  </a:txBody>
                  <a:tcPr marL="82296" marR="73152" marT="22860" marB="22860">
                    <a:solidFill>
                      <a:srgbClr val="FFFFFF"/>
                    </a:solidFill>
                  </a:tcPr>
                </a:tc>
                <a:tc>
                  <a:txBody>
                    <a:bodyPr/>
                    <a:lstStyle/>
                    <a:p>
                      <a:pPr algn="l">
                        <a:spcAft>
                          <a:spcPts val="0"/>
                        </a:spcAft>
                      </a:pPr>
                      <a:r>
                        <a:rPr lang="en-US" sz="1700" b="0">
                          <a:solidFill>
                            <a:srgbClr val="22333B"/>
                          </a:solidFill>
                          <a:latin typeface="Calibri"/>
                        </a:rPr>
                        <a:t>Verified operating efficiencies and expenditure reductions</a:t>
                      </a:r>
                    </a:p>
                  </a:txBody>
                  <a:tcPr marL="82296" marR="73152" marT="22860" marB="22860">
                    <a:solidFill>
                      <a:srgbClr val="FFFFFF"/>
                    </a:solidFill>
                  </a:tcPr>
                </a:tc>
                <a:extLst>
                  <a:ext uri="{0D108BD9-81ED-4DB2-BD59-A6C34878D82A}">
                    <a16:rowId xmlns:a16="http://schemas.microsoft.com/office/drawing/2014/main" val="10002"/>
                  </a:ext>
                </a:extLst>
              </a:tr>
              <a:tr h="713232">
                <a:tc>
                  <a:txBody>
                    <a:bodyPr/>
                    <a:lstStyle/>
                    <a:p>
                      <a:pPr algn="l">
                        <a:spcAft>
                          <a:spcPts val="0"/>
                        </a:spcAft>
                      </a:pPr>
                      <a:r>
                        <a:rPr lang="en-US" sz="1700" b="0">
                          <a:solidFill>
                            <a:srgbClr val="22333B"/>
                          </a:solidFill>
                          <a:latin typeface="Calibri"/>
                        </a:rPr>
                        <a:t>Dedicated recurring revenue authorized through legislation and/or voter action</a:t>
                      </a:r>
                    </a:p>
                  </a:txBody>
                  <a:tcPr marL="82296" marR="73152" marT="22860" marB="22860">
                    <a:solidFill>
                      <a:srgbClr val="EDF2F4"/>
                    </a:solidFill>
                  </a:tcPr>
                </a:tc>
                <a:tc>
                  <a:txBody>
                    <a:bodyPr/>
                    <a:lstStyle/>
                    <a:p>
                      <a:pPr algn="l">
                        <a:spcAft>
                          <a:spcPts val="0"/>
                        </a:spcAft>
                      </a:pPr>
                      <a:r>
                        <a:rPr lang="en-US" sz="1700" b="0">
                          <a:solidFill>
                            <a:srgbClr val="22333B"/>
                          </a:solidFill>
                          <a:latin typeface="Calibri"/>
                        </a:rPr>
                        <a:t>Grants and restricted reimbursements for eligible projects</a:t>
                      </a:r>
                    </a:p>
                  </a:txBody>
                  <a:tcPr marL="82296" marR="73152" marT="22860" marB="22860">
                    <a:solidFill>
                      <a:srgbClr val="EDF2F4"/>
                    </a:solidFill>
                  </a:tcPr>
                </a:tc>
                <a:tc>
                  <a:txBody>
                    <a:bodyPr/>
                    <a:lstStyle/>
                    <a:p>
                      <a:pPr algn="l">
                        <a:spcAft>
                          <a:spcPts val="0"/>
                        </a:spcAft>
                      </a:pPr>
                      <a:r>
                        <a:rPr lang="en-US" sz="1700" b="0">
                          <a:solidFill>
                            <a:srgbClr val="22333B"/>
                          </a:solidFill>
                          <a:latin typeface="Calibri"/>
                        </a:rPr>
                        <a:t>Liability-funding changes supported by actuarial and legal review</a:t>
                      </a:r>
                    </a:p>
                  </a:txBody>
                  <a:tcPr marL="82296" marR="73152" marT="22860" marB="22860">
                    <a:solidFill>
                      <a:srgbClr val="EDF2F4"/>
                    </a:solidFill>
                  </a:tcPr>
                </a:tc>
                <a:extLst>
                  <a:ext uri="{0D108BD9-81ED-4DB2-BD59-A6C34878D82A}">
                    <a16:rowId xmlns:a16="http://schemas.microsoft.com/office/drawing/2014/main" val="10003"/>
                  </a:ext>
                </a:extLst>
              </a:tr>
              <a:tr h="932688">
                <a:tc>
                  <a:txBody>
                    <a:bodyPr/>
                    <a:lstStyle/>
                    <a:p>
                      <a:pPr algn="l">
                        <a:spcAft>
                          <a:spcPts val="0"/>
                        </a:spcAft>
                      </a:pPr>
                      <a:r>
                        <a:rPr lang="en-US" sz="1700" b="0">
                          <a:solidFill>
                            <a:srgbClr val="22333B"/>
                          </a:solidFill>
                          <a:latin typeface="Calibri"/>
                        </a:rPr>
                        <a:t>Cost recovery and service charges where legally permitted</a:t>
                      </a:r>
                    </a:p>
                  </a:txBody>
                  <a:tcPr marL="82296" marR="73152" marT="22860" marB="22860">
                    <a:solidFill>
                      <a:srgbClr val="FFFFFF"/>
                    </a:solidFill>
                  </a:tcPr>
                </a:tc>
                <a:tc>
                  <a:txBody>
                    <a:bodyPr/>
                    <a:lstStyle/>
                    <a:p>
                      <a:pPr algn="l">
                        <a:spcAft>
                          <a:spcPts val="0"/>
                        </a:spcAft>
                      </a:pPr>
                      <a:r>
                        <a:rPr lang="en-US" sz="1700" b="0">
                          <a:solidFill>
                            <a:srgbClr val="22333B"/>
                          </a:solidFill>
                          <a:latin typeface="Calibri"/>
                        </a:rPr>
                        <a:t>Legally available cash, asset transfers or sale proceeds after restrictions and encumbrances</a:t>
                      </a:r>
                    </a:p>
                  </a:txBody>
                  <a:tcPr marL="82296" marR="73152" marT="22860" marB="22860">
                    <a:solidFill>
                      <a:srgbClr val="FFFFFF"/>
                    </a:solidFill>
                  </a:tcPr>
                </a:tc>
                <a:tc>
                  <a:txBody>
                    <a:bodyPr/>
                    <a:lstStyle/>
                    <a:p>
                      <a:pPr algn="l">
                        <a:spcAft>
                          <a:spcPts val="0"/>
                        </a:spcAft>
                      </a:pPr>
                      <a:r>
                        <a:rPr lang="en-US" sz="1700" b="0">
                          <a:solidFill>
                            <a:srgbClr val="22333B"/>
                          </a:solidFill>
                          <a:latin typeface="Calibri"/>
                        </a:rPr>
                        <a:t>Shared procurement, asset reuse and avoided capital, reported separately from recurring savings</a:t>
                      </a:r>
                    </a:p>
                  </a:txBody>
                  <a:tcPr marL="82296" marR="73152" marT="22860" marB="22860">
                    <a:solidFill>
                      <a:srgbClr val="FFFFFF"/>
                    </a:solidFill>
                  </a:tcPr>
                </a:tc>
                <a:extLst>
                  <a:ext uri="{0D108BD9-81ED-4DB2-BD59-A6C34878D82A}">
                    <a16:rowId xmlns:a16="http://schemas.microsoft.com/office/drawing/2014/main" val="10004"/>
                  </a:ext>
                </a:extLst>
              </a:tr>
            </a:tbl>
          </a:graphicData>
        </a:graphic>
      </p:graphicFrame>
      <p:sp>
        <p:nvSpPr>
          <p:cNvPr id="8" name="Before selection: validate authority, payer shares, Fire-specific City funding, revenue yi"/>
          <p:cNvSpPr txBox="1"/>
          <p:nvPr/>
        </p:nvSpPr>
        <p:spPr>
          <a:xfrm>
            <a:off x="594360" y="5925312"/>
            <a:ext cx="10972800" cy="512064"/>
          </a:xfrm>
          <a:prstGeom prst="rect">
            <a:avLst/>
          </a:prstGeom>
          <a:noFill/>
        </p:spPr>
        <p:txBody>
          <a:bodyPr wrap="square" lIns="0" tIns="0" rIns="0" bIns="0"/>
          <a:lstStyle/>
          <a:p>
            <a:pPr algn="l">
              <a:spcAft>
                <a:spcPts val="0"/>
              </a:spcAft>
            </a:pPr>
            <a:r>
              <a:rPr lang="en-US" sz="1450" b="0">
                <a:solidFill>
                  <a:srgbClr val="48606B"/>
                </a:solidFill>
                <a:latin typeface="Calibri"/>
              </a:rPr>
              <a:t>Before selection: validate authority, payer shares, Fire-specific City funding, revenue yield/timing, debt capacity, restricted-fund eligibility, General Fund effects, annual true-up and existing obligations. One-time sources cannot sustain recurring operations.</a:t>
            </a:r>
          </a:p>
        </p:txBody>
      </p:sp>
      <p:sp>
        <p:nvSpPr>
          <p:cNvPr id="9" name="Slide number"/>
          <p:cNvSpPr txBox="1"/>
          <p:nvPr/>
        </p:nvSpPr>
        <p:spPr>
          <a:xfrm>
            <a:off x="11475720" y="6492240"/>
            <a:ext cx="411480" cy="246888"/>
          </a:xfrm>
          <a:prstGeom prst="rect">
            <a:avLst/>
          </a:prstGeom>
          <a:noFill/>
        </p:spPr>
        <p:txBody>
          <a:bodyPr wrap="square" lIns="0" tIns="0" rIns="0" bIns="0"/>
          <a:lstStyle/>
          <a:p>
            <a:pPr algn="ctr">
              <a:spcAft>
                <a:spcPts val="0"/>
              </a:spcAft>
            </a:pPr>
            <a:r>
              <a:rPr lang="en-US" sz="1200" b="0">
                <a:solidFill>
                  <a:srgbClr val="48606B"/>
                </a:solidFill>
                <a:latin typeface="Calibri"/>
              </a:rPr>
              <a:t>50</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BOARD DIRECTION"/>
          <p:cNvSpPr txBox="1"/>
          <p:nvPr/>
        </p:nvSpPr>
        <p:spPr>
          <a:xfrm>
            <a:off x="548640" y="256032"/>
            <a:ext cx="10972800" cy="274320"/>
          </a:xfrm>
          <a:prstGeom prst="rect">
            <a:avLst/>
          </a:prstGeom>
          <a:noFill/>
        </p:spPr>
        <p:txBody>
          <a:bodyPr wrap="square" lIns="0" tIns="0" rIns="0" bIns="0"/>
          <a:lstStyle/>
          <a:p>
            <a:pPr algn="l">
              <a:spcAft>
                <a:spcPts val="0"/>
              </a:spcAft>
            </a:pPr>
            <a:r>
              <a:rPr lang="en-US" sz="1600" b="1">
                <a:solidFill>
                  <a:srgbClr val="A83C18"/>
                </a:solidFill>
                <a:latin typeface="Calibri"/>
              </a:rPr>
              <a:t>BOARD DIRECTION</a:t>
            </a:r>
          </a:p>
        </p:txBody>
      </p:sp>
      <p:sp>
        <p:nvSpPr>
          <p:cNvPr id="3" name="Title"/>
          <p:cNvSpPr txBox="1">
            <a:spLocks noGrp="1"/>
          </p:cNvSpPr>
          <p:nvPr>
            <p:ph type="title"/>
          </p:nvPr>
        </p:nvSpPr>
        <p:spPr>
          <a:xfrm>
            <a:off x="548640" y="658368"/>
            <a:ext cx="11064240" cy="685800"/>
          </a:xfrm>
          <a:prstGeom prst="rect">
            <a:avLst/>
          </a:prstGeom>
          <a:noFill/>
        </p:spPr>
        <p:txBody>
          <a:bodyPr wrap="square" lIns="0" tIns="0" rIns="0" bIns="0"/>
          <a:lstStyle/>
          <a:p>
            <a:pPr algn="l">
              <a:spcAft>
                <a:spcPts val="0"/>
              </a:spcAft>
            </a:pPr>
            <a:r>
              <a:rPr lang="en-US" sz="3200" b="1">
                <a:solidFill>
                  <a:srgbClr val="22333B"/>
                </a:solidFill>
                <a:latin typeface="Cambria"/>
              </a:rPr>
              <a:t>Five Finance and Service Gates</a:t>
            </a:r>
          </a:p>
        </p:txBody>
      </p:sp>
      <p:sp>
        <p:nvSpPr>
          <p:cNvPr id="4" name="Advance coordination within approved spending while completing the evidence and funding pa"/>
          <p:cNvSpPr txBox="1"/>
          <p:nvPr/>
        </p:nvSpPr>
        <p:spPr>
          <a:xfrm>
            <a:off x="594360" y="1353312"/>
            <a:ext cx="10972800" cy="512064"/>
          </a:xfrm>
          <a:prstGeom prst="rect">
            <a:avLst/>
          </a:prstGeom>
          <a:noFill/>
        </p:spPr>
        <p:txBody>
          <a:bodyPr wrap="square" lIns="0" tIns="0" rIns="0" bIns="0"/>
          <a:lstStyle/>
          <a:p>
            <a:pPr algn="l">
              <a:spcAft>
                <a:spcPts val="0"/>
              </a:spcAft>
            </a:pPr>
            <a:r>
              <a:rPr lang="en-US" sz="1700" b="0">
                <a:solidFill>
                  <a:srgbClr val="48606B"/>
                </a:solidFill>
                <a:latin typeface="Calibri"/>
              </a:rPr>
              <a:t>Advance coordination within approved spending while completing the evidence and funding package.</a:t>
            </a:r>
          </a:p>
        </p:txBody>
      </p:sp>
      <p:sp>
        <p:nvSpPr>
          <p:cNvPr id="5" name="Source: Chapter 30 financial model. FY2027–FY2031 planning scenario."/>
          <p:cNvSpPr txBox="1"/>
          <p:nvPr/>
        </p:nvSpPr>
        <p:spPr>
          <a:xfrm>
            <a:off x="594360" y="6537960"/>
            <a:ext cx="10561320" cy="201168"/>
          </a:xfrm>
          <a:prstGeom prst="rect">
            <a:avLst/>
          </a:prstGeom>
          <a:noFill/>
        </p:spPr>
        <p:txBody>
          <a:bodyPr wrap="square" lIns="0" tIns="0" rIns="0" bIns="0"/>
          <a:lstStyle/>
          <a:p>
            <a:pPr algn="l">
              <a:spcAft>
                <a:spcPts val="0"/>
              </a:spcAft>
            </a:pPr>
            <a:r>
              <a:rPr lang="en-US" sz="1130" b="0">
                <a:solidFill>
                  <a:srgbClr val="48606B"/>
                </a:solidFill>
                <a:latin typeface="Calibri"/>
              </a:rPr>
              <a:t>Source: Chapter 30 financial model. FY2027–FY2031 planning scenario.</a:t>
            </a:r>
          </a:p>
        </p:txBody>
      </p:sp>
      <p:graphicFrame>
        <p:nvGraphicFramePr>
          <p:cNvPr id="7" name="Editable financial table" descr="Editable financial comparison. Sources, definitions and original qualifications are retained in the speaker notes."/>
          <p:cNvGraphicFramePr/>
          <p:nvPr/>
        </p:nvGraphicFramePr>
        <p:xfrm>
          <a:off x="594360" y="1947672"/>
          <a:ext cx="10972800" cy="3355848"/>
        </p:xfrm>
        <a:graphic>
          <a:graphicData uri="http://schemas.openxmlformats.org/drawingml/2006/table">
            <a:tbl>
              <a:tblPr firstRow="1" bandRow="1"/>
              <a:tblGrid>
                <a:gridCol w="2926080">
                  <a:extLst>
                    <a:ext uri="{9D8B030D-6E8A-4147-A177-3AD203B41FA5}">
                      <a16:colId xmlns:a16="http://schemas.microsoft.com/office/drawing/2014/main" val="20000"/>
                    </a:ext>
                  </a:extLst>
                </a:gridCol>
                <a:gridCol w="8046720">
                  <a:extLst>
                    <a:ext uri="{9D8B030D-6E8A-4147-A177-3AD203B41FA5}">
                      <a16:colId xmlns:a16="http://schemas.microsoft.com/office/drawing/2014/main" val="20001"/>
                    </a:ext>
                  </a:extLst>
                </a:gridCol>
              </a:tblGrid>
              <a:tr h="438912">
                <a:tc>
                  <a:txBody>
                    <a:bodyPr/>
                    <a:lstStyle/>
                    <a:p>
                      <a:pPr algn="l">
                        <a:spcAft>
                          <a:spcPts val="0"/>
                        </a:spcAft>
                      </a:pPr>
                      <a:r>
                        <a:rPr lang="en-US" sz="1800" b="1">
                          <a:solidFill>
                            <a:srgbClr val="FFFFFF"/>
                          </a:solidFill>
                          <a:latin typeface="Calibri"/>
                        </a:rPr>
                        <a:t>Gate</a:t>
                      </a:r>
                    </a:p>
                  </a:txBody>
                  <a:tcPr marL="82296" marR="73152" marT="22860" marB="22860">
                    <a:solidFill>
                      <a:srgbClr val="22333B"/>
                    </a:solidFill>
                  </a:tcPr>
                </a:tc>
                <a:tc>
                  <a:txBody>
                    <a:bodyPr/>
                    <a:lstStyle/>
                    <a:p>
                      <a:pPr algn="l">
                        <a:spcAft>
                          <a:spcPts val="0"/>
                        </a:spcAft>
                      </a:pPr>
                      <a:r>
                        <a:rPr lang="en-US" sz="1800" b="1">
                          <a:solidFill>
                            <a:srgbClr val="FFFFFF"/>
                          </a:solidFill>
                          <a:latin typeface="Calibri"/>
                        </a:rPr>
                        <a:t>Required decision / evidence</a:t>
                      </a:r>
                    </a:p>
                  </a:txBody>
                  <a:tcPr marL="82296" marR="73152" marT="22860" marB="22860">
                    <a:solidFill>
                      <a:srgbClr val="22333B"/>
                    </a:solidFill>
                  </a:tcPr>
                </a:tc>
                <a:extLst>
                  <a:ext uri="{0D108BD9-81ED-4DB2-BD59-A6C34878D82A}">
                    <a16:rowId xmlns:a16="http://schemas.microsoft.com/office/drawing/2014/main" val="10000"/>
                  </a:ext>
                </a:extLst>
              </a:tr>
              <a:tr h="566928">
                <a:tc>
                  <a:txBody>
                    <a:bodyPr/>
                    <a:lstStyle/>
                    <a:p>
                      <a:pPr algn="l">
                        <a:spcAft>
                          <a:spcPts val="0"/>
                        </a:spcAft>
                      </a:pPr>
                      <a:r>
                        <a:rPr lang="en-US" sz="1800" b="1">
                          <a:solidFill>
                            <a:srgbClr val="22333B"/>
                          </a:solidFill>
                          <a:latin typeface="Calibri"/>
                        </a:rPr>
                        <a:t>1  Validate the base</a:t>
                      </a:r>
                    </a:p>
                  </a:txBody>
                  <a:tcPr marL="82296" marR="73152" marT="22860" marB="22860">
                    <a:solidFill>
                      <a:srgbClr val="EDF2F4"/>
                    </a:solidFill>
                  </a:tcPr>
                </a:tc>
                <a:tc>
                  <a:txBody>
                    <a:bodyPr/>
                    <a:lstStyle/>
                    <a:p>
                      <a:pPr algn="l">
                        <a:spcAft>
                          <a:spcPts val="0"/>
                        </a:spcAft>
                      </a:pPr>
                      <a:r>
                        <a:rPr lang="en-US" sz="1800" b="0">
                          <a:solidFill>
                            <a:srgbClr val="22333B"/>
                          </a:solidFill>
                          <a:latin typeface="Calibri"/>
                        </a:rPr>
                        <a:t>Reconcile budgets, General/Admin, OPEB, debt, capital and retained obligations.</a:t>
                      </a:r>
                    </a:p>
                  </a:txBody>
                  <a:tcPr marL="82296" marR="73152" marT="22860" marB="22860">
                    <a:solidFill>
                      <a:srgbClr val="EDF2F4"/>
                    </a:solidFill>
                  </a:tcPr>
                </a:tc>
                <a:extLst>
                  <a:ext uri="{0D108BD9-81ED-4DB2-BD59-A6C34878D82A}">
                    <a16:rowId xmlns:a16="http://schemas.microsoft.com/office/drawing/2014/main" val="10001"/>
                  </a:ext>
                </a:extLst>
              </a:tr>
              <a:tr h="566928">
                <a:tc>
                  <a:txBody>
                    <a:bodyPr/>
                    <a:lstStyle/>
                    <a:p>
                      <a:pPr algn="l">
                        <a:spcAft>
                          <a:spcPts val="0"/>
                        </a:spcAft>
                      </a:pPr>
                      <a:r>
                        <a:rPr lang="en-US" sz="1800" b="1">
                          <a:solidFill>
                            <a:srgbClr val="22333B"/>
                          </a:solidFill>
                          <a:latin typeface="Calibri"/>
                        </a:rPr>
                        <a:t>2  Choose service package</a:t>
                      </a:r>
                    </a:p>
                  </a:txBody>
                  <a:tcPr marL="82296" marR="73152" marT="22860" marB="22860">
                    <a:solidFill>
                      <a:srgbClr val="FFFFFF"/>
                    </a:solidFill>
                  </a:tcPr>
                </a:tc>
                <a:tc>
                  <a:txBody>
                    <a:bodyPr/>
                    <a:lstStyle/>
                    <a:p>
                      <a:pPr algn="l">
                        <a:spcAft>
                          <a:spcPts val="0"/>
                        </a:spcAft>
                      </a:pPr>
                      <a:r>
                        <a:rPr lang="en-US" sz="1800" b="0">
                          <a:solidFill>
                            <a:srgbClr val="22333B"/>
                          </a:solidFill>
                          <a:latin typeface="Calibri"/>
                        </a:rPr>
                        <a:t>Define staffing, deployment, service standards, stations, dispatch and lifecycle needs.</a:t>
                      </a:r>
                    </a:p>
                  </a:txBody>
                  <a:tcPr marL="82296" marR="73152" marT="22860" marB="22860">
                    <a:solidFill>
                      <a:srgbClr val="FFFFFF"/>
                    </a:solidFill>
                  </a:tcPr>
                </a:tc>
                <a:extLst>
                  <a:ext uri="{0D108BD9-81ED-4DB2-BD59-A6C34878D82A}">
                    <a16:rowId xmlns:a16="http://schemas.microsoft.com/office/drawing/2014/main" val="10002"/>
                  </a:ext>
                </a:extLst>
              </a:tr>
              <a:tr h="566928">
                <a:tc>
                  <a:txBody>
                    <a:bodyPr/>
                    <a:lstStyle/>
                    <a:p>
                      <a:pPr algn="l">
                        <a:spcAft>
                          <a:spcPts val="0"/>
                        </a:spcAft>
                      </a:pPr>
                      <a:r>
                        <a:rPr lang="en-US" sz="1800" b="1">
                          <a:solidFill>
                            <a:srgbClr val="22333B"/>
                          </a:solidFill>
                          <a:latin typeface="Calibri"/>
                        </a:rPr>
                        <a:t>3  Select governance</a:t>
                      </a:r>
                    </a:p>
                  </a:txBody>
                  <a:tcPr marL="82296" marR="73152" marT="22860" marB="22860">
                    <a:solidFill>
                      <a:srgbClr val="EDF2F4"/>
                    </a:solidFill>
                  </a:tcPr>
                </a:tc>
                <a:tc>
                  <a:txBody>
                    <a:bodyPr/>
                    <a:lstStyle/>
                    <a:p>
                      <a:pPr algn="l">
                        <a:spcAft>
                          <a:spcPts val="0"/>
                        </a:spcAft>
                      </a:pPr>
                      <a:r>
                        <a:rPr lang="en-US" sz="1800" b="0">
                          <a:solidFill>
                            <a:srgbClr val="22333B"/>
                          </a:solidFill>
                          <a:latin typeface="Calibri"/>
                        </a:rPr>
                        <a:t>Compare all four options on the same service and evidence base.</a:t>
                      </a:r>
                    </a:p>
                  </a:txBody>
                  <a:tcPr marL="82296" marR="73152" marT="22860" marB="22860">
                    <a:solidFill>
                      <a:srgbClr val="EDF2F4"/>
                    </a:solidFill>
                  </a:tcPr>
                </a:tc>
                <a:extLst>
                  <a:ext uri="{0D108BD9-81ED-4DB2-BD59-A6C34878D82A}">
                    <a16:rowId xmlns:a16="http://schemas.microsoft.com/office/drawing/2014/main" val="10003"/>
                  </a:ext>
                </a:extLst>
              </a:tr>
              <a:tr h="566928">
                <a:tc>
                  <a:txBody>
                    <a:bodyPr/>
                    <a:lstStyle/>
                    <a:p>
                      <a:pPr algn="l">
                        <a:spcAft>
                          <a:spcPts val="0"/>
                        </a:spcAft>
                      </a:pPr>
                      <a:r>
                        <a:rPr lang="en-US" sz="1800" b="1">
                          <a:solidFill>
                            <a:srgbClr val="22333B"/>
                          </a:solidFill>
                          <a:latin typeface="Calibri"/>
                        </a:rPr>
                        <a:t>4  Approve funding plan</a:t>
                      </a:r>
                    </a:p>
                  </a:txBody>
                  <a:tcPr marL="82296" marR="73152" marT="22860" marB="22860">
                    <a:solidFill>
                      <a:srgbClr val="FFFFFF"/>
                    </a:solidFill>
                  </a:tcPr>
                </a:tc>
                <a:tc>
                  <a:txBody>
                    <a:bodyPr/>
                    <a:lstStyle/>
                    <a:p>
                      <a:pPr algn="l">
                        <a:spcAft>
                          <a:spcPts val="0"/>
                        </a:spcAft>
                      </a:pPr>
                      <a:r>
                        <a:rPr lang="en-US" sz="1800" b="0">
                          <a:solidFill>
                            <a:srgbClr val="22333B"/>
                          </a:solidFill>
                          <a:latin typeface="Calibri"/>
                        </a:rPr>
                        <a:t>Commit annual member contributions, lawful taxes/fees, opening cash and capital financing.</a:t>
                      </a:r>
                    </a:p>
                  </a:txBody>
                  <a:tcPr marL="82296" marR="73152" marT="22860" marB="22860">
                    <a:solidFill>
                      <a:srgbClr val="FFFFFF"/>
                    </a:solidFill>
                  </a:tcPr>
                </a:tc>
                <a:extLst>
                  <a:ext uri="{0D108BD9-81ED-4DB2-BD59-A6C34878D82A}">
                    <a16:rowId xmlns:a16="http://schemas.microsoft.com/office/drawing/2014/main" val="10004"/>
                  </a:ext>
                </a:extLst>
              </a:tr>
              <a:tr h="566928">
                <a:tc>
                  <a:txBody>
                    <a:bodyPr/>
                    <a:lstStyle/>
                    <a:p>
                      <a:pPr algn="l">
                        <a:spcAft>
                          <a:spcPts val="0"/>
                        </a:spcAft>
                      </a:pPr>
                      <a:r>
                        <a:rPr lang="en-US" sz="1800" b="1">
                          <a:solidFill>
                            <a:srgbClr val="22333B"/>
                          </a:solidFill>
                          <a:latin typeface="Calibri"/>
                        </a:rPr>
                        <a:t>5  Authorize implementation</a:t>
                      </a:r>
                    </a:p>
                  </a:txBody>
                  <a:tcPr marL="82296" marR="73152" marT="22860" marB="22860">
                    <a:solidFill>
                      <a:srgbClr val="EDF2F4"/>
                    </a:solidFill>
                  </a:tcPr>
                </a:tc>
                <a:tc>
                  <a:txBody>
                    <a:bodyPr/>
                    <a:lstStyle/>
                    <a:p>
                      <a:pPr algn="l">
                        <a:spcAft>
                          <a:spcPts val="0"/>
                        </a:spcAft>
                      </a:pPr>
                      <a:r>
                        <a:rPr lang="en-US" sz="1800" b="0">
                          <a:solidFill>
                            <a:srgbClr val="22333B"/>
                          </a:solidFill>
                          <a:latin typeface="Calibri"/>
                        </a:rPr>
                        <a:t>Signed agreements, asset/liability schedules, labor terms, cash-flow controls and go/no-go gates.</a:t>
                      </a:r>
                    </a:p>
                  </a:txBody>
                  <a:tcPr marL="82296" marR="73152" marT="22860" marB="22860">
                    <a:solidFill>
                      <a:srgbClr val="EDF2F4"/>
                    </a:solidFill>
                  </a:tcPr>
                </a:tc>
                <a:extLst>
                  <a:ext uri="{0D108BD9-81ED-4DB2-BD59-A6C34878D82A}">
                    <a16:rowId xmlns:a16="http://schemas.microsoft.com/office/drawing/2014/main" val="10005"/>
                  </a:ext>
                </a:extLst>
              </a:tr>
            </a:tbl>
          </a:graphicData>
        </a:graphic>
      </p:graphicFrame>
      <p:sp>
        <p:nvSpPr>
          <p:cNvPr id="8" name="Five-year added support: Baseline/Alignment $285.9M; GID $437.2M; Authority $445.1M."/>
          <p:cNvSpPr txBox="1"/>
          <p:nvPr/>
        </p:nvSpPr>
        <p:spPr>
          <a:xfrm>
            <a:off x="594360" y="5431536"/>
            <a:ext cx="10972800" cy="320040"/>
          </a:xfrm>
          <a:prstGeom prst="rect">
            <a:avLst/>
          </a:prstGeom>
          <a:noFill/>
        </p:spPr>
        <p:txBody>
          <a:bodyPr wrap="square" lIns="0" tIns="0" rIns="0" bIns="0"/>
          <a:lstStyle/>
          <a:p>
            <a:pPr algn="l">
              <a:spcAft>
                <a:spcPts val="0"/>
              </a:spcAft>
            </a:pPr>
            <a:r>
              <a:rPr lang="en-US" sz="2000" b="1">
                <a:solidFill>
                  <a:srgbClr val="22333B"/>
                </a:solidFill>
                <a:latin typeface="Calibri"/>
              </a:rPr>
              <a:t>Five-year added support: Baseline/Alignment $285.9M; GID $437.2M; Authority $445.1M.</a:t>
            </a:r>
          </a:p>
        </p:txBody>
      </p:sp>
      <p:sp>
        <p:nvSpPr>
          <p:cNvPr id="9" name="Finance, operations, labor, legal and tax teams complete the package. Formation requires a"/>
          <p:cNvSpPr txBox="1"/>
          <p:nvPr/>
        </p:nvSpPr>
        <p:spPr>
          <a:xfrm>
            <a:off x="594360" y="5916168"/>
            <a:ext cx="10972800" cy="502920"/>
          </a:xfrm>
          <a:prstGeom prst="rect">
            <a:avLst/>
          </a:prstGeom>
          <a:noFill/>
        </p:spPr>
        <p:txBody>
          <a:bodyPr wrap="square" lIns="0" tIns="0" rIns="0" bIns="0"/>
          <a:lstStyle/>
          <a:p>
            <a:pPr algn="l">
              <a:spcAft>
                <a:spcPts val="0"/>
              </a:spcAft>
            </a:pPr>
            <a:r>
              <a:rPr lang="en-US" sz="1600" b="0">
                <a:solidFill>
                  <a:srgbClr val="48606B"/>
                </a:solidFill>
                <a:latin typeface="Calibri"/>
              </a:rPr>
              <a:t>Finance, operations, labor, legal and tax teams complete the package. Formation requires annual commitments, opening liquidity, asset/liability agreements and verified predecessor cost releases.</a:t>
            </a:r>
          </a:p>
        </p:txBody>
      </p:sp>
      <p:sp>
        <p:nvSpPr>
          <p:cNvPr id="10" name="Slide number"/>
          <p:cNvSpPr txBox="1"/>
          <p:nvPr/>
        </p:nvSpPr>
        <p:spPr>
          <a:xfrm>
            <a:off x="11475720" y="6492240"/>
            <a:ext cx="411480" cy="246888"/>
          </a:xfrm>
          <a:prstGeom prst="rect">
            <a:avLst/>
          </a:prstGeom>
          <a:noFill/>
        </p:spPr>
        <p:txBody>
          <a:bodyPr wrap="square" lIns="0" tIns="0" rIns="0" bIns="0"/>
          <a:lstStyle/>
          <a:p>
            <a:pPr algn="ctr">
              <a:spcAft>
                <a:spcPts val="0"/>
              </a:spcAft>
            </a:pPr>
            <a:r>
              <a:rPr lang="en-US" sz="1200" b="0">
                <a:solidFill>
                  <a:srgbClr val="48606B"/>
                </a:solidFill>
                <a:latin typeface="Calibri"/>
              </a:rPr>
              <a:t>51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CHAPTER 35"/>
          <p:cNvSpPr txBox="1"/>
          <p:nvPr/>
        </p:nvSpPr>
        <p:spPr>
          <a:xfrm>
            <a:off x="548640" y="256032"/>
            <a:ext cx="10972800" cy="274320"/>
          </a:xfrm>
          <a:prstGeom prst="rect">
            <a:avLst/>
          </a:prstGeom>
          <a:noFill/>
        </p:spPr>
        <p:txBody>
          <a:bodyPr wrap="square" lIns="0" tIns="0" rIns="0" bIns="0"/>
          <a:lstStyle/>
          <a:p>
            <a:pPr algn="l">
              <a:spcAft>
                <a:spcPts val="0"/>
              </a:spcAft>
            </a:pPr>
            <a:endParaRPr lang="en-US" sz="1600" b="1" dirty="0">
              <a:solidFill>
                <a:srgbClr val="A83C18"/>
              </a:solidFill>
              <a:latin typeface="Calibri"/>
            </a:endParaRPr>
          </a:p>
        </p:txBody>
      </p:sp>
      <p:sp>
        <p:nvSpPr>
          <p:cNvPr id="3" name="Title"/>
          <p:cNvSpPr txBox="1">
            <a:spLocks noGrp="1"/>
          </p:cNvSpPr>
          <p:nvPr>
            <p:ph type="title"/>
          </p:nvPr>
        </p:nvSpPr>
        <p:spPr>
          <a:xfrm>
            <a:off x="548640" y="658368"/>
            <a:ext cx="11064240" cy="685800"/>
          </a:xfrm>
          <a:prstGeom prst="rect">
            <a:avLst/>
          </a:prstGeom>
          <a:noFill/>
        </p:spPr>
        <p:txBody>
          <a:bodyPr wrap="square" lIns="0" tIns="0" rIns="0" bIns="0"/>
          <a:lstStyle/>
          <a:p>
            <a:pPr algn="l">
              <a:spcAft>
                <a:spcPts val="0"/>
              </a:spcAft>
            </a:pPr>
            <a:r>
              <a:rPr lang="en-US" sz="3200" b="1">
                <a:solidFill>
                  <a:srgbClr val="22333B"/>
                </a:solidFill>
                <a:latin typeface="Cambria"/>
              </a:rPr>
              <a:t>Dispatch Financial Impact and Board Decision</a:t>
            </a:r>
          </a:p>
        </p:txBody>
      </p:sp>
      <p:sp>
        <p:nvSpPr>
          <p:cNvPr id="4" name="Regional Fire &amp; EMS communications, FY2027–FY2031"/>
          <p:cNvSpPr txBox="1"/>
          <p:nvPr/>
        </p:nvSpPr>
        <p:spPr>
          <a:xfrm>
            <a:off x="594360" y="1353312"/>
            <a:ext cx="10972800" cy="512064"/>
          </a:xfrm>
          <a:prstGeom prst="rect">
            <a:avLst/>
          </a:prstGeom>
          <a:noFill/>
        </p:spPr>
        <p:txBody>
          <a:bodyPr wrap="square" lIns="0" tIns="0" rIns="0" bIns="0"/>
          <a:lstStyle/>
          <a:p>
            <a:pPr algn="l">
              <a:spcAft>
                <a:spcPts val="0"/>
              </a:spcAft>
            </a:pPr>
            <a:r>
              <a:rPr lang="en-US" sz="1700" b="0">
                <a:solidFill>
                  <a:srgbClr val="48606B"/>
                </a:solidFill>
                <a:latin typeface="Calibri"/>
              </a:rPr>
              <a:t>Regional Fire &amp; EMS communications, FY2027–FY2031</a:t>
            </a:r>
          </a:p>
        </p:txBody>
      </p:sp>
      <p:sp>
        <p:nvSpPr>
          <p:cNvPr id="5" name="Source: Chapter 35 financial model. FY2027–FY2031 planning scenario."/>
          <p:cNvSpPr txBox="1"/>
          <p:nvPr/>
        </p:nvSpPr>
        <p:spPr>
          <a:xfrm>
            <a:off x="594360" y="6537960"/>
            <a:ext cx="10561320" cy="201168"/>
          </a:xfrm>
          <a:prstGeom prst="rect">
            <a:avLst/>
          </a:prstGeom>
          <a:noFill/>
        </p:spPr>
        <p:txBody>
          <a:bodyPr wrap="square" lIns="0" tIns="0" rIns="0" bIns="0"/>
          <a:lstStyle/>
          <a:p>
            <a:pPr algn="l">
              <a:spcAft>
                <a:spcPts val="0"/>
              </a:spcAft>
            </a:pPr>
            <a:r>
              <a:rPr lang="en-US" sz="1130" b="0">
                <a:solidFill>
                  <a:srgbClr val="48606B"/>
                </a:solidFill>
                <a:latin typeface="Calibri"/>
              </a:rPr>
              <a:t>Source: Chapter 35 financial model. FY2027–FY2031 planning scenario.</a:t>
            </a:r>
          </a:p>
        </p:txBody>
      </p:sp>
      <p:pic>
        <p:nvPicPr>
          <p:cNvPr id="7" name="Image 0" descr="/mnt/data/a_widescreen_cinematic_low_light_modern_control.png"/>
          <p:cNvPicPr>
            <a:picLocks noChangeAspect="1"/>
          </p:cNvPicPr>
          <p:nvPr/>
        </p:nvPicPr>
        <p:blipFill>
          <a:blip r:embed="rId3"/>
          <a:srcRect l="32000" r="2000"/>
          <a:stretch/>
        </p:blipFill>
        <p:spPr>
          <a:xfrm>
            <a:off x="6355080" y="1938528"/>
            <a:ext cx="5212080" cy="4434840"/>
          </a:xfrm>
          <a:prstGeom prst="rect">
            <a:avLst/>
          </a:prstGeom>
        </p:spPr>
      </p:pic>
      <p:sp>
        <p:nvSpPr>
          <p:cNvPr id="8" name="Choose the service and funding path"/>
          <p:cNvSpPr txBox="1"/>
          <p:nvPr/>
        </p:nvSpPr>
        <p:spPr>
          <a:xfrm>
            <a:off x="594360" y="2157984"/>
            <a:ext cx="5285232" cy="1005840"/>
          </a:xfrm>
          <a:prstGeom prst="rect">
            <a:avLst/>
          </a:prstGeom>
          <a:noFill/>
        </p:spPr>
        <p:txBody>
          <a:bodyPr wrap="square" lIns="0" tIns="0" rIns="0" bIns="0"/>
          <a:lstStyle/>
          <a:p>
            <a:pPr algn="l">
              <a:spcAft>
                <a:spcPts val="0"/>
              </a:spcAft>
            </a:pPr>
            <a:r>
              <a:rPr lang="en-US" sz="2800" b="1">
                <a:solidFill>
                  <a:srgbClr val="22333B"/>
                </a:solidFill>
                <a:latin typeface="Calibri"/>
              </a:rPr>
              <a:t>Choose the service and funding path</a:t>
            </a:r>
          </a:p>
        </p:txBody>
      </p:sp>
      <p:sp>
        <p:nvSpPr>
          <p:cNvPr id="9" name="Current baseline, operating options, staffing and workload, capital and transition, and me"/>
          <p:cNvSpPr txBox="1"/>
          <p:nvPr/>
        </p:nvSpPr>
        <p:spPr>
          <a:xfrm>
            <a:off x="594360" y="3465576"/>
            <a:ext cx="5257800" cy="1207008"/>
          </a:xfrm>
          <a:prstGeom prst="rect">
            <a:avLst/>
          </a:prstGeom>
          <a:noFill/>
        </p:spPr>
        <p:txBody>
          <a:bodyPr wrap="square" lIns="0" tIns="0" rIns="0" bIns="0"/>
          <a:lstStyle/>
          <a:p>
            <a:pPr algn="l">
              <a:spcAft>
                <a:spcPts val="0"/>
              </a:spcAft>
            </a:pPr>
            <a:r>
              <a:rPr lang="en-US" sz="2200" b="0">
                <a:solidFill>
                  <a:srgbClr val="22333B"/>
                </a:solidFill>
                <a:latin typeface="Calibri"/>
              </a:rPr>
              <a:t>Current baseline, operating options, staffing and workload, capital and transition, and member funding.</a:t>
            </a:r>
          </a:p>
        </p:txBody>
      </p:sp>
      <p:sp>
        <p:nvSpPr>
          <p:cNvPr id="10" name="Planning estimates are not adopted assessments, appropriations or successor budgets."/>
          <p:cNvSpPr txBox="1"/>
          <p:nvPr/>
        </p:nvSpPr>
        <p:spPr>
          <a:xfrm>
            <a:off x="594360" y="5148072"/>
            <a:ext cx="5257800" cy="987552"/>
          </a:xfrm>
          <a:prstGeom prst="rect">
            <a:avLst/>
          </a:prstGeom>
          <a:noFill/>
        </p:spPr>
        <p:txBody>
          <a:bodyPr wrap="square" lIns="0" tIns="0" rIns="0" bIns="0"/>
          <a:lstStyle/>
          <a:p>
            <a:pPr algn="l">
              <a:spcAft>
                <a:spcPts val="0"/>
              </a:spcAft>
            </a:pPr>
            <a:r>
              <a:rPr lang="en-US" sz="1800" b="0">
                <a:solidFill>
                  <a:srgbClr val="48606B"/>
                </a:solidFill>
                <a:latin typeface="Calibri"/>
              </a:rPr>
              <a:t>Planning estimates are not adopted assessments, appropriations or successor budgets.</a:t>
            </a:r>
          </a:p>
        </p:txBody>
      </p:sp>
      <p:sp>
        <p:nvSpPr>
          <p:cNvPr id="11" name="Slide number"/>
          <p:cNvSpPr txBox="1"/>
          <p:nvPr/>
        </p:nvSpPr>
        <p:spPr>
          <a:xfrm>
            <a:off x="11475720" y="6492240"/>
            <a:ext cx="411480" cy="246888"/>
          </a:xfrm>
          <a:prstGeom prst="rect">
            <a:avLst/>
          </a:prstGeom>
          <a:noFill/>
        </p:spPr>
        <p:txBody>
          <a:bodyPr wrap="square" lIns="0" tIns="0" rIns="0" bIns="0"/>
          <a:lstStyle/>
          <a:p>
            <a:pPr algn="ctr">
              <a:spcAft>
                <a:spcPts val="0"/>
              </a:spcAft>
            </a:pPr>
            <a:r>
              <a:rPr lang="en-US" sz="1200" b="0">
                <a:solidFill>
                  <a:srgbClr val="48606B"/>
                </a:solidFill>
                <a:latin typeface="Calibri"/>
              </a:rPr>
              <a:t>52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BOARD DECISION"/>
          <p:cNvSpPr txBox="1"/>
          <p:nvPr/>
        </p:nvSpPr>
        <p:spPr>
          <a:xfrm>
            <a:off x="548640" y="256032"/>
            <a:ext cx="10972800" cy="274320"/>
          </a:xfrm>
          <a:prstGeom prst="rect">
            <a:avLst/>
          </a:prstGeom>
          <a:noFill/>
        </p:spPr>
        <p:txBody>
          <a:bodyPr wrap="square" lIns="0" tIns="0" rIns="0" bIns="0"/>
          <a:lstStyle/>
          <a:p>
            <a:pPr algn="l">
              <a:spcAft>
                <a:spcPts val="0"/>
              </a:spcAft>
            </a:pPr>
            <a:r>
              <a:rPr lang="en-US" sz="1600" b="1">
                <a:solidFill>
                  <a:srgbClr val="A83C18"/>
                </a:solidFill>
                <a:latin typeface="Calibri"/>
              </a:rPr>
              <a:t>BOARD DECISION</a:t>
            </a:r>
          </a:p>
        </p:txBody>
      </p:sp>
      <p:sp>
        <p:nvSpPr>
          <p:cNvPr id="3" name="Title"/>
          <p:cNvSpPr txBox="1">
            <a:spLocks noGrp="1"/>
          </p:cNvSpPr>
          <p:nvPr>
            <p:ph type="title"/>
          </p:nvPr>
        </p:nvSpPr>
        <p:spPr>
          <a:xfrm>
            <a:off x="548640" y="658368"/>
            <a:ext cx="11064240" cy="685800"/>
          </a:xfrm>
          <a:prstGeom prst="rect">
            <a:avLst/>
          </a:prstGeom>
          <a:noFill/>
        </p:spPr>
        <p:txBody>
          <a:bodyPr wrap="square" lIns="0" tIns="0" rIns="0" bIns="0"/>
          <a:lstStyle/>
          <a:p>
            <a:pPr algn="l">
              <a:spcAft>
                <a:spcPts val="0"/>
              </a:spcAft>
            </a:pPr>
            <a:r>
              <a:rPr lang="en-US" sz="3200" b="1">
                <a:solidFill>
                  <a:srgbClr val="22333B"/>
                </a:solidFill>
                <a:latin typeface="Cambria"/>
              </a:rPr>
              <a:t>Shared / Virtual Dispatch Is the Financial Benchmark</a:t>
            </a:r>
          </a:p>
        </p:txBody>
      </p:sp>
      <p:sp>
        <p:nvSpPr>
          <p:cNvPr id="4" name="Deeper integration raises five-year cost and implementation risk and must purchase measura"/>
          <p:cNvSpPr txBox="1"/>
          <p:nvPr/>
        </p:nvSpPr>
        <p:spPr>
          <a:xfrm>
            <a:off x="594360" y="1353312"/>
            <a:ext cx="10972800" cy="512064"/>
          </a:xfrm>
          <a:prstGeom prst="rect">
            <a:avLst/>
          </a:prstGeom>
          <a:noFill/>
        </p:spPr>
        <p:txBody>
          <a:bodyPr wrap="square" lIns="0" tIns="0" rIns="0" bIns="0"/>
          <a:lstStyle/>
          <a:p>
            <a:pPr algn="l">
              <a:spcAft>
                <a:spcPts val="0"/>
              </a:spcAft>
            </a:pPr>
            <a:r>
              <a:rPr lang="en-US" sz="1700" b="0">
                <a:solidFill>
                  <a:srgbClr val="48606B"/>
                </a:solidFill>
                <a:latin typeface="Calibri"/>
              </a:rPr>
              <a:t>Deeper integration raises five-year cost and implementation risk and must purchase measurable service gains.</a:t>
            </a:r>
          </a:p>
        </p:txBody>
      </p:sp>
      <p:sp>
        <p:nvSpPr>
          <p:cNvPr id="5" name="Source: Chapter 35 financial model. FY2027–FY2031 planning scenario."/>
          <p:cNvSpPr txBox="1"/>
          <p:nvPr/>
        </p:nvSpPr>
        <p:spPr>
          <a:xfrm>
            <a:off x="594360" y="6537960"/>
            <a:ext cx="10561320" cy="201168"/>
          </a:xfrm>
          <a:prstGeom prst="rect">
            <a:avLst/>
          </a:prstGeom>
          <a:noFill/>
        </p:spPr>
        <p:txBody>
          <a:bodyPr wrap="square" lIns="0" tIns="0" rIns="0" bIns="0"/>
          <a:lstStyle/>
          <a:p>
            <a:pPr algn="l">
              <a:spcAft>
                <a:spcPts val="0"/>
              </a:spcAft>
            </a:pPr>
            <a:r>
              <a:rPr lang="en-US" sz="1130" b="0">
                <a:solidFill>
                  <a:srgbClr val="48606B"/>
                </a:solidFill>
                <a:latin typeface="Calibri"/>
              </a:rPr>
              <a:t>Source: Chapter 35 financial model. FY2027–FY2031 planning scenario.</a:t>
            </a:r>
          </a:p>
        </p:txBody>
      </p:sp>
      <p:sp>
        <p:nvSpPr>
          <p:cNvPr id="7" name="Five-year net funding requirement ($M)"/>
          <p:cNvSpPr txBox="1"/>
          <p:nvPr/>
        </p:nvSpPr>
        <p:spPr>
          <a:xfrm>
            <a:off x="594360" y="1938528"/>
            <a:ext cx="6629400" cy="320040"/>
          </a:xfrm>
          <a:prstGeom prst="rect">
            <a:avLst/>
          </a:prstGeom>
          <a:noFill/>
        </p:spPr>
        <p:txBody>
          <a:bodyPr wrap="square" lIns="0" tIns="0" rIns="0" bIns="0"/>
          <a:lstStyle/>
          <a:p>
            <a:pPr algn="l">
              <a:spcAft>
                <a:spcPts val="0"/>
              </a:spcAft>
            </a:pPr>
            <a:r>
              <a:rPr lang="en-US" sz="1700" b="1">
                <a:solidFill>
                  <a:srgbClr val="22333B"/>
                </a:solidFill>
                <a:latin typeface="Calibri"/>
              </a:rPr>
              <a:t>Five-year net funding requirement ($M)</a:t>
            </a:r>
          </a:p>
        </p:txBody>
      </p:sp>
      <p:graphicFrame>
        <p:nvGraphicFramePr>
          <p:cNvPr id="8" name="Chart 0"/>
          <p:cNvGraphicFramePr/>
          <p:nvPr/>
        </p:nvGraphicFramePr>
        <p:xfrm>
          <a:off x="594360" y="2377440"/>
          <a:ext cx="6629400" cy="3154680"/>
        </p:xfrm>
        <a:graphic>
          <a:graphicData uri="http://schemas.openxmlformats.org/drawingml/2006/chart">
            <c:chart xmlns:c="http://schemas.openxmlformats.org/drawingml/2006/chart" xmlns:r="http://schemas.openxmlformats.org/officeDocument/2006/relationships" r:id="rId3"/>
          </a:graphicData>
        </a:graphic>
      </p:graphicFrame>
      <p:sp>
        <p:nvSpPr>
          <p:cNvPr id="9" name="Near-term action"/>
          <p:cNvSpPr txBox="1"/>
          <p:nvPr/>
        </p:nvSpPr>
        <p:spPr>
          <a:xfrm>
            <a:off x="7543800" y="1975104"/>
            <a:ext cx="3977640" cy="356616"/>
          </a:xfrm>
          <a:prstGeom prst="rect">
            <a:avLst/>
          </a:prstGeom>
          <a:noFill/>
        </p:spPr>
        <p:txBody>
          <a:bodyPr wrap="square" lIns="0" tIns="0" rIns="0" bIns="0"/>
          <a:lstStyle/>
          <a:p>
            <a:pPr algn="l">
              <a:spcAft>
                <a:spcPts val="0"/>
              </a:spcAft>
            </a:pPr>
            <a:r>
              <a:rPr lang="en-US" sz="2000" b="1">
                <a:solidFill>
                  <a:srgbClr val="22333B"/>
                </a:solidFill>
                <a:latin typeface="Calibri"/>
              </a:rPr>
              <a:t>Near-term action</a:t>
            </a:r>
          </a:p>
        </p:txBody>
      </p:sp>
      <p:sp>
        <p:nvSpPr>
          <p:cNvPr id="10" name="Fund common governance, policy, QA, data, CAD configuration and tested failover. Existing "/>
          <p:cNvSpPr txBox="1"/>
          <p:nvPr/>
        </p:nvSpPr>
        <p:spPr>
          <a:xfrm>
            <a:off x="7543800" y="2423160"/>
            <a:ext cx="3977640" cy="914400"/>
          </a:xfrm>
          <a:prstGeom prst="rect">
            <a:avLst/>
          </a:prstGeom>
          <a:noFill/>
        </p:spPr>
        <p:txBody>
          <a:bodyPr wrap="square" lIns="0" tIns="0" rIns="0" bIns="0"/>
          <a:lstStyle/>
          <a:p>
            <a:pPr algn="l">
              <a:spcAft>
                <a:spcPts val="0"/>
              </a:spcAft>
            </a:pPr>
            <a:r>
              <a:rPr lang="en-US" sz="1700" b="0">
                <a:solidFill>
                  <a:srgbClr val="22333B"/>
                </a:solidFill>
                <a:latin typeface="Calibri"/>
              </a:rPr>
              <a:t>Fund common governance, policy, QA, data, CAD configuration and tested failover. Existing centers remain.</a:t>
            </a:r>
          </a:p>
        </p:txBody>
      </p:sp>
      <p:sp>
        <p:nvSpPr>
          <p:cNvPr id="11" name="Financial threshold"/>
          <p:cNvSpPr txBox="1"/>
          <p:nvPr/>
        </p:nvSpPr>
        <p:spPr>
          <a:xfrm>
            <a:off x="7543800" y="3575304"/>
            <a:ext cx="3977640" cy="356616"/>
          </a:xfrm>
          <a:prstGeom prst="rect">
            <a:avLst/>
          </a:prstGeom>
          <a:noFill/>
        </p:spPr>
        <p:txBody>
          <a:bodyPr wrap="square" lIns="0" tIns="0" rIns="0" bIns="0"/>
          <a:lstStyle/>
          <a:p>
            <a:pPr algn="l">
              <a:spcAft>
                <a:spcPts val="0"/>
              </a:spcAft>
            </a:pPr>
            <a:r>
              <a:rPr lang="en-US" sz="2000" b="1">
                <a:solidFill>
                  <a:srgbClr val="22333B"/>
                </a:solidFill>
                <a:latin typeface="Calibri"/>
              </a:rPr>
              <a:t>Financial threshold</a:t>
            </a:r>
          </a:p>
        </p:txBody>
      </p:sp>
      <p:sp>
        <p:nvSpPr>
          <p:cNvPr id="12" name="Shared / virtual costs $93.9M over five years, $8.6M above current and below the deeper-in"/>
          <p:cNvSpPr txBox="1"/>
          <p:nvPr/>
        </p:nvSpPr>
        <p:spPr>
          <a:xfrm>
            <a:off x="7543800" y="4023360"/>
            <a:ext cx="3977640" cy="987552"/>
          </a:xfrm>
          <a:prstGeom prst="rect">
            <a:avLst/>
          </a:prstGeom>
          <a:noFill/>
        </p:spPr>
        <p:txBody>
          <a:bodyPr wrap="square" lIns="0" tIns="0" rIns="0" bIns="0"/>
          <a:lstStyle/>
          <a:p>
            <a:pPr algn="l">
              <a:spcAft>
                <a:spcPts val="0"/>
              </a:spcAft>
            </a:pPr>
            <a:r>
              <a:rPr lang="en-US" sz="1700" b="0">
                <a:solidFill>
                  <a:srgbClr val="22333B"/>
                </a:solidFill>
                <a:latin typeface="Calibri"/>
              </a:rPr>
              <a:t>Shared / virtual costs $93.9M over five years, $8.6M above current and below the deeper-integration options.</a:t>
            </a:r>
          </a:p>
        </p:txBody>
      </p:sp>
      <p:sp>
        <p:nvSpPr>
          <p:cNvPr id="13" name="Permanent-center test: faster transfers, reliability, QA, surge capacity and continuity be"/>
          <p:cNvSpPr txBox="1"/>
          <p:nvPr/>
        </p:nvSpPr>
        <p:spPr>
          <a:xfrm>
            <a:off x="594360" y="6080760"/>
            <a:ext cx="10972800" cy="384048"/>
          </a:xfrm>
          <a:prstGeom prst="rect">
            <a:avLst/>
          </a:prstGeom>
          <a:noFill/>
        </p:spPr>
        <p:txBody>
          <a:bodyPr wrap="square" lIns="0" tIns="0" rIns="0" bIns="0"/>
          <a:lstStyle/>
          <a:p>
            <a:pPr algn="l">
              <a:spcAft>
                <a:spcPts val="0"/>
              </a:spcAft>
            </a:pPr>
            <a:r>
              <a:rPr lang="en-US" sz="1600" b="1">
                <a:solidFill>
                  <a:srgbClr val="22333B"/>
                </a:solidFill>
                <a:latin typeface="Calibri"/>
              </a:rPr>
              <a:t>Permanent-center test: faster transfers, reliability, QA, surge capacity and continuity beyond what the shared model can deliver.</a:t>
            </a:r>
          </a:p>
        </p:txBody>
      </p:sp>
      <p:sp>
        <p:nvSpPr>
          <p:cNvPr id="14" name="Premiums: shared $8.633M; staged $41.447M; centralized $46.958M."/>
          <p:cNvSpPr txBox="1"/>
          <p:nvPr/>
        </p:nvSpPr>
        <p:spPr>
          <a:xfrm>
            <a:off x="594360" y="5669280"/>
            <a:ext cx="10972800" cy="274320"/>
          </a:xfrm>
          <a:prstGeom prst="rect">
            <a:avLst/>
          </a:prstGeom>
          <a:noFill/>
        </p:spPr>
        <p:txBody>
          <a:bodyPr wrap="square" lIns="0" tIns="0" rIns="0" bIns="0"/>
          <a:lstStyle/>
          <a:p>
            <a:pPr algn="l">
              <a:spcAft>
                <a:spcPts val="0"/>
              </a:spcAft>
            </a:pPr>
            <a:r>
              <a:rPr lang="en-US" sz="1500" b="1">
                <a:solidFill>
                  <a:srgbClr val="22333B"/>
                </a:solidFill>
                <a:latin typeface="Calibri"/>
              </a:rPr>
              <a:t>Premiums: shared $8.633M; staged $41.447M; centralized $46.958M.</a:t>
            </a:r>
          </a:p>
        </p:txBody>
      </p:sp>
      <p:sp>
        <p:nvSpPr>
          <p:cNvPr id="15" name="Slide number"/>
          <p:cNvSpPr txBox="1"/>
          <p:nvPr/>
        </p:nvSpPr>
        <p:spPr>
          <a:xfrm>
            <a:off x="11475720" y="6492240"/>
            <a:ext cx="411480" cy="246888"/>
          </a:xfrm>
          <a:prstGeom prst="rect">
            <a:avLst/>
          </a:prstGeom>
          <a:noFill/>
        </p:spPr>
        <p:txBody>
          <a:bodyPr wrap="square" lIns="0" tIns="0" rIns="0" bIns="0"/>
          <a:lstStyle/>
          <a:p>
            <a:pPr algn="ctr">
              <a:spcAft>
                <a:spcPts val="0"/>
              </a:spcAft>
            </a:pPr>
            <a:r>
              <a:rPr lang="en-US" sz="1200" b="0">
                <a:solidFill>
                  <a:srgbClr val="48606B"/>
                </a:solidFill>
                <a:latin typeface="Calibri"/>
              </a:rPr>
              <a:t>53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CURRENT BASELINE"/>
          <p:cNvSpPr txBox="1"/>
          <p:nvPr/>
        </p:nvSpPr>
        <p:spPr>
          <a:xfrm>
            <a:off x="548640" y="256032"/>
            <a:ext cx="10972800" cy="274320"/>
          </a:xfrm>
          <a:prstGeom prst="rect">
            <a:avLst/>
          </a:prstGeom>
          <a:noFill/>
        </p:spPr>
        <p:txBody>
          <a:bodyPr wrap="square" lIns="0" tIns="0" rIns="0" bIns="0"/>
          <a:lstStyle/>
          <a:p>
            <a:pPr algn="l">
              <a:spcAft>
                <a:spcPts val="0"/>
              </a:spcAft>
            </a:pPr>
            <a:r>
              <a:rPr lang="en-US" sz="1600" b="1">
                <a:solidFill>
                  <a:srgbClr val="A83C18"/>
                </a:solidFill>
                <a:latin typeface="Calibri"/>
              </a:rPr>
              <a:t>CURRENT BASELINE</a:t>
            </a:r>
          </a:p>
        </p:txBody>
      </p:sp>
      <p:sp>
        <p:nvSpPr>
          <p:cNvPr id="3" name="Title"/>
          <p:cNvSpPr txBox="1">
            <a:spLocks noGrp="1"/>
          </p:cNvSpPr>
          <p:nvPr>
            <p:ph type="title"/>
          </p:nvPr>
        </p:nvSpPr>
        <p:spPr>
          <a:xfrm>
            <a:off x="548640" y="658368"/>
            <a:ext cx="11064240" cy="685800"/>
          </a:xfrm>
          <a:prstGeom prst="rect">
            <a:avLst/>
          </a:prstGeom>
          <a:noFill/>
        </p:spPr>
        <p:txBody>
          <a:bodyPr wrap="square" lIns="0" tIns="0" rIns="0" bIns="0"/>
          <a:lstStyle/>
          <a:p>
            <a:pPr algn="l">
              <a:spcAft>
                <a:spcPts val="0"/>
              </a:spcAft>
            </a:pPr>
            <a:r>
              <a:rPr lang="en-US" sz="3200" b="1">
                <a:solidFill>
                  <a:srgbClr val="22333B"/>
                </a:solidFill>
                <a:latin typeface="Cambria"/>
              </a:rPr>
              <a:t>FY2027 Dispatch Baseline and Restricted Credit</a:t>
            </a:r>
          </a:p>
        </p:txBody>
      </p:sp>
      <p:sp>
        <p:nvSpPr>
          <p:cNvPr id="4" name="The $15.027M net figure is a planning proxy after a restricted CAD/E911 credit, not a succ"/>
          <p:cNvSpPr txBox="1"/>
          <p:nvPr/>
        </p:nvSpPr>
        <p:spPr>
          <a:xfrm>
            <a:off x="594360" y="1353312"/>
            <a:ext cx="10972800" cy="512064"/>
          </a:xfrm>
          <a:prstGeom prst="rect">
            <a:avLst/>
          </a:prstGeom>
          <a:noFill/>
        </p:spPr>
        <p:txBody>
          <a:bodyPr wrap="square" lIns="0" tIns="0" rIns="0" bIns="0"/>
          <a:lstStyle/>
          <a:p>
            <a:pPr algn="l">
              <a:spcAft>
                <a:spcPts val="0"/>
              </a:spcAft>
            </a:pPr>
            <a:r>
              <a:rPr lang="en-US" sz="1700" b="0">
                <a:solidFill>
                  <a:srgbClr val="48606B"/>
                </a:solidFill>
                <a:latin typeface="Calibri"/>
              </a:rPr>
              <a:t>The $15.027M net figure is a planning proxy after a restricted CAD/E911 credit, not a successor appropriation.</a:t>
            </a:r>
          </a:p>
        </p:txBody>
      </p:sp>
      <p:sp>
        <p:nvSpPr>
          <p:cNvPr id="5" name="Source: Chapter 35 financial model. FY2027–FY2031 planning scenario."/>
          <p:cNvSpPr txBox="1"/>
          <p:nvPr/>
        </p:nvSpPr>
        <p:spPr>
          <a:xfrm>
            <a:off x="594360" y="6537960"/>
            <a:ext cx="10561320" cy="201168"/>
          </a:xfrm>
          <a:prstGeom prst="rect">
            <a:avLst/>
          </a:prstGeom>
          <a:noFill/>
        </p:spPr>
        <p:txBody>
          <a:bodyPr wrap="square" lIns="0" tIns="0" rIns="0" bIns="0"/>
          <a:lstStyle/>
          <a:p>
            <a:pPr algn="l">
              <a:spcAft>
                <a:spcPts val="0"/>
              </a:spcAft>
            </a:pPr>
            <a:r>
              <a:rPr lang="en-US" sz="1130" b="0">
                <a:solidFill>
                  <a:srgbClr val="48606B"/>
                </a:solidFill>
                <a:latin typeface="Calibri"/>
              </a:rPr>
              <a:t>Source: Chapter 35 financial model. FY2027–FY2031 planning scenario.</a:t>
            </a:r>
          </a:p>
        </p:txBody>
      </p:sp>
      <p:graphicFrame>
        <p:nvGraphicFramePr>
          <p:cNvPr id="7" name="Chart 0"/>
          <p:cNvGraphicFramePr/>
          <p:nvPr/>
        </p:nvGraphicFramePr>
        <p:xfrm>
          <a:off x="594360" y="1993392"/>
          <a:ext cx="4937760" cy="3730752"/>
        </p:xfrm>
        <a:graphic>
          <a:graphicData uri="http://schemas.openxmlformats.org/drawingml/2006/chart">
            <c:chart xmlns:c="http://schemas.openxmlformats.org/drawingml/2006/chart" xmlns:r="http://schemas.openxmlformats.org/officeDocument/2006/relationships" r:id="rId3"/>
          </a:graphicData>
        </a:graphic>
      </p:graphicFrame>
      <p:sp>
        <p:nvSpPr>
          <p:cNvPr id="8" name="$15.828M"/>
          <p:cNvSpPr txBox="1"/>
          <p:nvPr/>
        </p:nvSpPr>
        <p:spPr>
          <a:xfrm>
            <a:off x="5897880" y="2011680"/>
            <a:ext cx="1783080" cy="448056"/>
          </a:xfrm>
          <a:prstGeom prst="rect">
            <a:avLst/>
          </a:prstGeom>
          <a:noFill/>
        </p:spPr>
        <p:txBody>
          <a:bodyPr wrap="square" lIns="0" tIns="0" rIns="0" bIns="0"/>
          <a:lstStyle/>
          <a:p>
            <a:pPr algn="l">
              <a:spcAft>
                <a:spcPts val="0"/>
              </a:spcAft>
            </a:pPr>
            <a:r>
              <a:rPr lang="en-US" sz="2300" b="1">
                <a:solidFill>
                  <a:srgbClr val="486B7A"/>
                </a:solidFill>
                <a:latin typeface="Calibri"/>
              </a:rPr>
              <a:t>$15.828M</a:t>
            </a:r>
          </a:p>
        </p:txBody>
      </p:sp>
      <p:sp>
        <p:nvSpPr>
          <p:cNvPr id="9" name="Gross cost"/>
          <p:cNvSpPr txBox="1"/>
          <p:nvPr/>
        </p:nvSpPr>
        <p:spPr>
          <a:xfrm>
            <a:off x="5897880" y="2532888"/>
            <a:ext cx="1783080" cy="731520"/>
          </a:xfrm>
          <a:prstGeom prst="rect">
            <a:avLst/>
          </a:prstGeom>
          <a:noFill/>
        </p:spPr>
        <p:txBody>
          <a:bodyPr wrap="square" lIns="0" tIns="0" rIns="0" bIns="0"/>
          <a:lstStyle/>
          <a:p>
            <a:pPr algn="l">
              <a:spcAft>
                <a:spcPts val="0"/>
              </a:spcAft>
            </a:pPr>
            <a:r>
              <a:rPr lang="en-US" sz="1800" b="0">
                <a:solidFill>
                  <a:srgbClr val="22333B"/>
                </a:solidFill>
                <a:latin typeface="Calibri"/>
              </a:rPr>
              <a:t>Gross cost</a:t>
            </a:r>
          </a:p>
        </p:txBody>
      </p:sp>
      <p:sp>
        <p:nvSpPr>
          <p:cNvPr id="10" name="− $0.801M"/>
          <p:cNvSpPr txBox="1"/>
          <p:nvPr/>
        </p:nvSpPr>
        <p:spPr>
          <a:xfrm>
            <a:off x="7799832" y="2011680"/>
            <a:ext cx="1783080" cy="448056"/>
          </a:xfrm>
          <a:prstGeom prst="rect">
            <a:avLst/>
          </a:prstGeom>
          <a:noFill/>
        </p:spPr>
        <p:txBody>
          <a:bodyPr wrap="square" lIns="0" tIns="0" rIns="0" bIns="0"/>
          <a:lstStyle/>
          <a:p>
            <a:pPr algn="l">
              <a:spcAft>
                <a:spcPts val="0"/>
              </a:spcAft>
            </a:pPr>
            <a:r>
              <a:rPr lang="en-US" sz="2300" b="1">
                <a:solidFill>
                  <a:srgbClr val="486B7A"/>
                </a:solidFill>
                <a:latin typeface="Calibri"/>
              </a:rPr>
              <a:t>− $0.801M</a:t>
            </a:r>
          </a:p>
        </p:txBody>
      </p:sp>
      <p:sp>
        <p:nvSpPr>
          <p:cNvPr id="11" name="Restricted E911"/>
          <p:cNvSpPr txBox="1"/>
          <p:nvPr/>
        </p:nvSpPr>
        <p:spPr>
          <a:xfrm>
            <a:off x="7799832" y="2532888"/>
            <a:ext cx="1783080" cy="731520"/>
          </a:xfrm>
          <a:prstGeom prst="rect">
            <a:avLst/>
          </a:prstGeom>
          <a:noFill/>
        </p:spPr>
        <p:txBody>
          <a:bodyPr wrap="square" lIns="0" tIns="0" rIns="0" bIns="0"/>
          <a:lstStyle/>
          <a:p>
            <a:pPr algn="l">
              <a:spcAft>
                <a:spcPts val="0"/>
              </a:spcAft>
            </a:pPr>
            <a:r>
              <a:rPr lang="en-US" sz="1800" b="0">
                <a:solidFill>
                  <a:srgbClr val="22333B"/>
                </a:solidFill>
                <a:latin typeface="Calibri"/>
              </a:rPr>
              <a:t>Restricted E911</a:t>
            </a:r>
          </a:p>
        </p:txBody>
      </p:sp>
      <p:sp>
        <p:nvSpPr>
          <p:cNvPr id="12" name="= $15.027M"/>
          <p:cNvSpPr txBox="1"/>
          <p:nvPr/>
        </p:nvSpPr>
        <p:spPr>
          <a:xfrm>
            <a:off x="9701784" y="2011680"/>
            <a:ext cx="1783080" cy="448056"/>
          </a:xfrm>
          <a:prstGeom prst="rect">
            <a:avLst/>
          </a:prstGeom>
          <a:noFill/>
        </p:spPr>
        <p:txBody>
          <a:bodyPr wrap="square" lIns="0" tIns="0" rIns="0" bIns="0"/>
          <a:lstStyle/>
          <a:p>
            <a:pPr algn="l">
              <a:spcAft>
                <a:spcPts val="0"/>
              </a:spcAft>
            </a:pPr>
            <a:r>
              <a:rPr lang="en-US" sz="2300" b="1">
                <a:solidFill>
                  <a:srgbClr val="486B7A"/>
                </a:solidFill>
                <a:latin typeface="Calibri"/>
              </a:rPr>
              <a:t>= $15.027M</a:t>
            </a:r>
          </a:p>
        </p:txBody>
      </p:sp>
      <p:sp>
        <p:nvSpPr>
          <p:cNvPr id="13" name="Net proxy"/>
          <p:cNvSpPr txBox="1"/>
          <p:nvPr/>
        </p:nvSpPr>
        <p:spPr>
          <a:xfrm>
            <a:off x="9701784" y="2532888"/>
            <a:ext cx="1783080" cy="731520"/>
          </a:xfrm>
          <a:prstGeom prst="rect">
            <a:avLst/>
          </a:prstGeom>
          <a:noFill/>
        </p:spPr>
        <p:txBody>
          <a:bodyPr wrap="square" lIns="0" tIns="0" rIns="0" bIns="0"/>
          <a:lstStyle/>
          <a:p>
            <a:pPr algn="l">
              <a:spcAft>
                <a:spcPts val="0"/>
              </a:spcAft>
            </a:pPr>
            <a:r>
              <a:rPr lang="en-US" sz="1800" b="0">
                <a:solidFill>
                  <a:srgbClr val="22333B"/>
                </a:solidFill>
                <a:latin typeface="Calibri"/>
              </a:rPr>
              <a:t>Net proxy</a:t>
            </a:r>
          </a:p>
        </p:txBody>
      </p:sp>
      <p:sp>
        <p:nvSpPr>
          <p:cNvPr id="14" name="Reno is an adopted whole-dispatch activity. Sparks is a staffing proxy. The TMFPD–REMSA fe"/>
          <p:cNvSpPr txBox="1"/>
          <p:nvPr/>
        </p:nvSpPr>
        <p:spPr>
          <a:xfrm>
            <a:off x="5897880" y="3493008"/>
            <a:ext cx="5623560" cy="1764792"/>
          </a:xfrm>
          <a:prstGeom prst="rect">
            <a:avLst/>
          </a:prstGeom>
          <a:noFill/>
        </p:spPr>
        <p:txBody>
          <a:bodyPr wrap="square" lIns="0" tIns="0" rIns="0" bIns="0"/>
          <a:lstStyle/>
          <a:p>
            <a:pPr algn="l">
              <a:spcAft>
                <a:spcPts val="0"/>
              </a:spcAft>
            </a:pPr>
            <a:r>
              <a:rPr lang="en-US" sz="1800" b="0">
                <a:solidFill>
                  <a:srgbClr val="22333B"/>
                </a:solidFill>
                <a:latin typeface="Calibri"/>
              </a:rPr>
              <a:t>Reno is an adopted whole-dispatch activity. Sparks is a staffing proxy. The TMFPD–REMSA fee and regional CAD/RMS amount are proposed.</a:t>
            </a:r>
          </a:p>
          <a:p>
            <a:pPr algn="l">
              <a:spcAft>
                <a:spcPts val="0"/>
              </a:spcAft>
            </a:pPr>
            <a:endParaRPr lang="en-US" sz="1800" b="0">
              <a:solidFill>
                <a:srgbClr val="22333B"/>
              </a:solidFill>
              <a:latin typeface="Calibri"/>
            </a:endParaRPr>
          </a:p>
          <a:p>
            <a:pPr algn="l">
              <a:spcAft>
                <a:spcPts val="0"/>
              </a:spcAft>
            </a:pPr>
            <a:r>
              <a:rPr lang="en-US" sz="1800" b="0">
                <a:solidFill>
                  <a:srgbClr val="22333B"/>
                </a:solidFill>
                <a:latin typeface="Calibri"/>
              </a:rPr>
              <a:t>E911 technology support must be eligible, approved and available in the same fiscal year.</a:t>
            </a:r>
          </a:p>
        </p:txBody>
      </p:sp>
      <p:sp>
        <p:nvSpPr>
          <p:cNvPr id="15" name="TextBox 14"/>
          <p:cNvSpPr txBox="1"/>
          <p:nvPr/>
        </p:nvSpPr>
        <p:spPr>
          <a:solidFill>
            <a:srgbClr val="22333B"/>
          </a:solidFill>
        </p:spPr>
        <p:txBody>
          <a:bodyPr wrap="square" lIns="0" tIns="0" rIns="0" bIns="0"/>
          <a:lstStyle/>
          <a:p>
            <a:pPr algn="l">
              <a:spcAft>
                <a:spcPts val="0"/>
              </a:spcAft>
            </a:pPr>
            <a:endParaRPr/>
          </a:p>
        </p:txBody>
      </p:sp>
      <p:sp>
        <p:nvSpPr>
          <p:cNvPr id="16" name="If the E911 credit is unavailable or ineligible, member cash rises dollar for dollar."/>
          <p:cNvSpPr txBox="1"/>
          <p:nvPr/>
        </p:nvSpPr>
        <p:spPr>
          <a:xfrm>
            <a:off x="758952" y="5875020"/>
            <a:ext cx="10643616" cy="521208"/>
          </a:xfrm>
          <a:prstGeom prst="rect">
            <a:avLst/>
          </a:prstGeom>
          <a:noFill/>
        </p:spPr>
        <p:txBody>
          <a:bodyPr wrap="square" lIns="0" tIns="0" rIns="0" bIns="0"/>
          <a:lstStyle/>
          <a:p>
            <a:pPr algn="l">
              <a:spcAft>
                <a:spcPts val="0"/>
              </a:spcAft>
            </a:pPr>
            <a:r>
              <a:rPr lang="en-US" sz="1800" b="1">
                <a:solidFill>
                  <a:srgbClr val="FFFFFF"/>
                </a:solidFill>
                <a:latin typeface="Calibri"/>
              </a:rPr>
              <a:t>If the E911 credit is unavailable or ineligible, member cash rises dollar for dollar.</a:t>
            </a:r>
          </a:p>
        </p:txBody>
      </p:sp>
      <p:sp>
        <p:nvSpPr>
          <p:cNvPr id="17" name="Slide number"/>
          <p:cNvSpPr txBox="1"/>
          <p:nvPr/>
        </p:nvSpPr>
        <p:spPr>
          <a:xfrm>
            <a:off x="11475720" y="6492240"/>
            <a:ext cx="411480" cy="246888"/>
          </a:xfrm>
          <a:prstGeom prst="rect">
            <a:avLst/>
          </a:prstGeom>
          <a:noFill/>
        </p:spPr>
        <p:txBody>
          <a:bodyPr wrap="square" lIns="0" tIns="0" rIns="0" bIns="0"/>
          <a:lstStyle/>
          <a:p>
            <a:pPr algn="ctr">
              <a:spcAft>
                <a:spcPts val="0"/>
              </a:spcAft>
            </a:pPr>
            <a:r>
              <a:rPr lang="en-US" sz="1200" b="0">
                <a:solidFill>
                  <a:srgbClr val="48606B"/>
                </a:solidFill>
                <a:latin typeface="Calibri"/>
              </a:rPr>
              <a:t>54</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CURRENT OPERATING NETWORK"/>
          <p:cNvSpPr txBox="1"/>
          <p:nvPr/>
        </p:nvSpPr>
        <p:spPr>
          <a:xfrm>
            <a:off x="548640" y="256032"/>
            <a:ext cx="10972800" cy="274320"/>
          </a:xfrm>
          <a:prstGeom prst="rect">
            <a:avLst/>
          </a:prstGeom>
          <a:noFill/>
        </p:spPr>
        <p:txBody>
          <a:bodyPr wrap="square" lIns="0" tIns="0" rIns="0" bIns="0"/>
          <a:lstStyle/>
          <a:p>
            <a:pPr algn="l">
              <a:spcAft>
                <a:spcPts val="0"/>
              </a:spcAft>
            </a:pPr>
            <a:r>
              <a:rPr lang="en-US" sz="1600" b="1">
                <a:solidFill>
                  <a:srgbClr val="A83C18"/>
                </a:solidFill>
                <a:latin typeface="Calibri"/>
              </a:rPr>
              <a:t>CURRENT OPERATING NETWORK</a:t>
            </a:r>
          </a:p>
        </p:txBody>
      </p:sp>
      <p:sp>
        <p:nvSpPr>
          <p:cNvPr id="3" name="Title"/>
          <p:cNvSpPr txBox="1">
            <a:spLocks noGrp="1"/>
          </p:cNvSpPr>
          <p:nvPr>
            <p:ph type="title"/>
          </p:nvPr>
        </p:nvSpPr>
        <p:spPr>
          <a:xfrm>
            <a:off x="548640" y="658368"/>
            <a:ext cx="11064240" cy="685800"/>
          </a:xfrm>
          <a:prstGeom prst="rect">
            <a:avLst/>
          </a:prstGeom>
          <a:noFill/>
        </p:spPr>
        <p:txBody>
          <a:bodyPr wrap="square" lIns="0" tIns="0" rIns="0" bIns="0"/>
          <a:lstStyle/>
          <a:p>
            <a:pPr algn="l">
              <a:spcAft>
                <a:spcPts val="0"/>
              </a:spcAft>
            </a:pPr>
            <a:r>
              <a:rPr lang="en-US" sz="3200" b="1">
                <a:solidFill>
                  <a:srgbClr val="22333B"/>
                </a:solidFill>
                <a:latin typeface="Cambria"/>
              </a:rPr>
              <a:t>The Current Dispatch Operating Network</a:t>
            </a:r>
          </a:p>
        </p:txBody>
      </p:sp>
      <p:sp>
        <p:nvSpPr>
          <p:cNvPr id="4" name="The successor model must define what transfers, what stays local and which predecessor cos"/>
          <p:cNvSpPr txBox="1"/>
          <p:nvPr/>
        </p:nvSpPr>
        <p:spPr>
          <a:xfrm>
            <a:off x="594360" y="1353312"/>
            <a:ext cx="10972800" cy="512064"/>
          </a:xfrm>
          <a:prstGeom prst="rect">
            <a:avLst/>
          </a:prstGeom>
          <a:noFill/>
        </p:spPr>
        <p:txBody>
          <a:bodyPr wrap="square" lIns="0" tIns="0" rIns="0" bIns="0"/>
          <a:lstStyle/>
          <a:p>
            <a:pPr algn="l">
              <a:spcAft>
                <a:spcPts val="0"/>
              </a:spcAft>
            </a:pPr>
            <a:r>
              <a:rPr lang="en-US" sz="1700" b="0">
                <a:solidFill>
                  <a:srgbClr val="48606B"/>
                </a:solidFill>
                <a:latin typeface="Calibri"/>
              </a:rPr>
              <a:t>The successor model must define what transfers, what stays local and which predecessor costs end.</a:t>
            </a:r>
          </a:p>
        </p:txBody>
      </p:sp>
      <p:sp>
        <p:nvSpPr>
          <p:cNvPr id="5" name="Source: Chapter 35 financial model. FY2027–FY2031 planning scenario."/>
          <p:cNvSpPr txBox="1"/>
          <p:nvPr/>
        </p:nvSpPr>
        <p:spPr>
          <a:xfrm>
            <a:off x="594360" y="6537960"/>
            <a:ext cx="10561320" cy="201168"/>
          </a:xfrm>
          <a:prstGeom prst="rect">
            <a:avLst/>
          </a:prstGeom>
          <a:noFill/>
        </p:spPr>
        <p:txBody>
          <a:bodyPr wrap="square" lIns="0" tIns="0" rIns="0" bIns="0"/>
          <a:lstStyle/>
          <a:p>
            <a:pPr algn="l">
              <a:spcAft>
                <a:spcPts val="0"/>
              </a:spcAft>
            </a:pPr>
            <a:r>
              <a:rPr lang="en-US" sz="1130" b="0">
                <a:solidFill>
                  <a:srgbClr val="48606B"/>
                </a:solidFill>
                <a:latin typeface="Calibri"/>
              </a:rPr>
              <a:t>Source: Chapter 35 financial model. FY2027–FY2031 planning scenario.</a:t>
            </a:r>
          </a:p>
        </p:txBody>
      </p:sp>
      <p:graphicFrame>
        <p:nvGraphicFramePr>
          <p:cNvPr id="7" name="Editable financial table" descr="Editable financial comparison. Sources, definitions and original qualifications are retained in the speaker notes."/>
          <p:cNvGraphicFramePr/>
          <p:nvPr/>
        </p:nvGraphicFramePr>
        <p:xfrm>
          <a:off x="594360" y="1993392"/>
          <a:ext cx="10972800" cy="2688336"/>
        </p:xfrm>
        <a:graphic>
          <a:graphicData uri="http://schemas.openxmlformats.org/drawingml/2006/table">
            <a:tbl>
              <a:tblPr firstRow="1" bandRow="1"/>
              <a:tblGrid>
                <a:gridCol w="3108960">
                  <a:extLst>
                    <a:ext uri="{9D8B030D-6E8A-4147-A177-3AD203B41FA5}">
                      <a16:colId xmlns:a16="http://schemas.microsoft.com/office/drawing/2014/main" val="20000"/>
                    </a:ext>
                  </a:extLst>
                </a:gridCol>
                <a:gridCol w="7863840">
                  <a:extLst>
                    <a:ext uri="{9D8B030D-6E8A-4147-A177-3AD203B41FA5}">
                      <a16:colId xmlns:a16="http://schemas.microsoft.com/office/drawing/2014/main" val="20001"/>
                    </a:ext>
                  </a:extLst>
                </a:gridCol>
              </a:tblGrid>
              <a:tr h="457200">
                <a:tc>
                  <a:txBody>
                    <a:bodyPr/>
                    <a:lstStyle/>
                    <a:p>
                      <a:pPr algn="l">
                        <a:spcAft>
                          <a:spcPts val="0"/>
                        </a:spcAft>
                      </a:pPr>
                      <a:r>
                        <a:rPr lang="en-US" sz="1900" b="1">
                          <a:solidFill>
                            <a:srgbClr val="FFFFFF"/>
                          </a:solidFill>
                          <a:latin typeface="Calibri"/>
                        </a:rPr>
                        <a:t>Operating organization</a:t>
                      </a:r>
                    </a:p>
                  </a:txBody>
                  <a:tcPr marL="82296" marR="73152" marT="22860" marB="22860">
                    <a:solidFill>
                      <a:srgbClr val="22333B"/>
                    </a:solidFill>
                  </a:tcPr>
                </a:tc>
                <a:tc>
                  <a:txBody>
                    <a:bodyPr/>
                    <a:lstStyle/>
                    <a:p>
                      <a:pPr algn="l">
                        <a:spcAft>
                          <a:spcPts val="0"/>
                        </a:spcAft>
                      </a:pPr>
                      <a:r>
                        <a:rPr lang="en-US" sz="1900" b="1">
                          <a:solidFill>
                            <a:srgbClr val="FFFFFF"/>
                          </a:solidFill>
                          <a:latin typeface="Calibri"/>
                        </a:rPr>
                        <a:t>Current role</a:t>
                      </a:r>
                    </a:p>
                  </a:txBody>
                  <a:tcPr marL="82296" marR="73152" marT="22860" marB="22860">
                    <a:solidFill>
                      <a:srgbClr val="22333B"/>
                    </a:solidFill>
                  </a:tcPr>
                </a:tc>
                <a:extLst>
                  <a:ext uri="{0D108BD9-81ED-4DB2-BD59-A6C34878D82A}">
                    <a16:rowId xmlns:a16="http://schemas.microsoft.com/office/drawing/2014/main" val="10000"/>
                  </a:ext>
                </a:extLst>
              </a:tr>
              <a:tr h="557784">
                <a:tc>
                  <a:txBody>
                    <a:bodyPr/>
                    <a:lstStyle/>
                    <a:p>
                      <a:pPr algn="l">
                        <a:spcAft>
                          <a:spcPts val="0"/>
                        </a:spcAft>
                      </a:pPr>
                      <a:r>
                        <a:rPr lang="en-US" sz="1900" b="1">
                          <a:solidFill>
                            <a:srgbClr val="22333B"/>
                          </a:solidFill>
                          <a:latin typeface="Calibri"/>
                        </a:rPr>
                        <a:t>Reno Dispatch</a:t>
                      </a:r>
                    </a:p>
                  </a:txBody>
                  <a:tcPr marL="82296" marR="73152" marT="22860" marB="22860">
                    <a:solidFill>
                      <a:srgbClr val="EDF2F4"/>
                    </a:solidFill>
                  </a:tcPr>
                </a:tc>
                <a:tc>
                  <a:txBody>
                    <a:bodyPr/>
                    <a:lstStyle/>
                    <a:p>
                      <a:pPr algn="l">
                        <a:spcAft>
                          <a:spcPts val="0"/>
                        </a:spcAft>
                      </a:pPr>
                      <a:r>
                        <a:rPr lang="en-US" sz="1900" b="0">
                          <a:solidFill>
                            <a:srgbClr val="22333B"/>
                          </a:solidFill>
                          <a:latin typeface="Calibri"/>
                        </a:rPr>
                        <a:t>City General Fund. Police, fire, EMS and 911 workflow.</a:t>
                      </a:r>
                    </a:p>
                  </a:txBody>
                  <a:tcPr marL="82296" marR="73152" marT="22860" marB="22860">
                    <a:solidFill>
                      <a:srgbClr val="EDF2F4"/>
                    </a:solidFill>
                  </a:tcPr>
                </a:tc>
                <a:extLst>
                  <a:ext uri="{0D108BD9-81ED-4DB2-BD59-A6C34878D82A}">
                    <a16:rowId xmlns:a16="http://schemas.microsoft.com/office/drawing/2014/main" val="10001"/>
                  </a:ext>
                </a:extLst>
              </a:tr>
              <a:tr h="557784">
                <a:tc>
                  <a:txBody>
                    <a:bodyPr/>
                    <a:lstStyle/>
                    <a:p>
                      <a:pPr algn="l">
                        <a:spcAft>
                          <a:spcPts val="0"/>
                        </a:spcAft>
                      </a:pPr>
                      <a:r>
                        <a:rPr lang="en-US" sz="1900" b="1">
                          <a:solidFill>
                            <a:srgbClr val="22333B"/>
                          </a:solidFill>
                          <a:latin typeface="Calibri"/>
                        </a:rPr>
                        <a:t>Sparks Dispatch</a:t>
                      </a:r>
                    </a:p>
                  </a:txBody>
                  <a:tcPr marL="82296" marR="73152" marT="22860" marB="22860">
                    <a:solidFill>
                      <a:srgbClr val="FFFFFF"/>
                    </a:solidFill>
                  </a:tcPr>
                </a:tc>
                <a:tc>
                  <a:txBody>
                    <a:bodyPr/>
                    <a:lstStyle/>
                    <a:p>
                      <a:pPr algn="l">
                        <a:spcAft>
                          <a:spcPts val="0"/>
                        </a:spcAft>
                      </a:pPr>
                      <a:r>
                        <a:rPr lang="en-US" sz="1900" b="0">
                          <a:solidFill>
                            <a:srgbClr val="22333B"/>
                          </a:solidFill>
                          <a:latin typeface="Calibri"/>
                        </a:rPr>
                        <a:t>Police Administration. Police, fire and medical calls.</a:t>
                      </a:r>
                    </a:p>
                  </a:txBody>
                  <a:tcPr marL="82296" marR="73152" marT="22860" marB="22860">
                    <a:solidFill>
                      <a:srgbClr val="FFFFFF"/>
                    </a:solidFill>
                  </a:tcPr>
                </a:tc>
                <a:extLst>
                  <a:ext uri="{0D108BD9-81ED-4DB2-BD59-A6C34878D82A}">
                    <a16:rowId xmlns:a16="http://schemas.microsoft.com/office/drawing/2014/main" val="10002"/>
                  </a:ext>
                </a:extLst>
              </a:tr>
              <a:tr h="557784">
                <a:tc>
                  <a:txBody>
                    <a:bodyPr/>
                    <a:lstStyle/>
                    <a:p>
                      <a:pPr algn="l">
                        <a:spcAft>
                          <a:spcPts val="0"/>
                        </a:spcAft>
                      </a:pPr>
                      <a:r>
                        <a:rPr lang="en-US" sz="1900" b="1">
                          <a:solidFill>
                            <a:srgbClr val="22333B"/>
                          </a:solidFill>
                          <a:latin typeface="Calibri"/>
                        </a:rPr>
                        <a:t>REMSA</a:t>
                      </a:r>
                    </a:p>
                  </a:txBody>
                  <a:tcPr marL="82296" marR="73152" marT="22860" marB="22860">
                    <a:solidFill>
                      <a:srgbClr val="EDF2F4"/>
                    </a:solidFill>
                  </a:tcPr>
                </a:tc>
                <a:tc>
                  <a:txBody>
                    <a:bodyPr/>
                    <a:lstStyle/>
                    <a:p>
                      <a:pPr algn="l">
                        <a:spcAft>
                          <a:spcPts val="0"/>
                        </a:spcAft>
                      </a:pPr>
                      <a:r>
                        <a:rPr lang="en-US" sz="1900" b="0">
                          <a:solidFill>
                            <a:srgbClr val="22333B"/>
                          </a:solidFill>
                          <a:latin typeface="Calibri"/>
                        </a:rPr>
                        <a:t>TMFPD fire / EMS contract and clinical / ambulance interface.</a:t>
                      </a:r>
                    </a:p>
                  </a:txBody>
                  <a:tcPr marL="82296" marR="73152" marT="22860" marB="22860">
                    <a:solidFill>
                      <a:srgbClr val="EDF2F4"/>
                    </a:solidFill>
                  </a:tcPr>
                </a:tc>
                <a:extLst>
                  <a:ext uri="{0D108BD9-81ED-4DB2-BD59-A6C34878D82A}">
                    <a16:rowId xmlns:a16="http://schemas.microsoft.com/office/drawing/2014/main" val="10003"/>
                  </a:ext>
                </a:extLst>
              </a:tr>
              <a:tr h="557784">
                <a:tc>
                  <a:txBody>
                    <a:bodyPr/>
                    <a:lstStyle/>
                    <a:p>
                      <a:pPr algn="l">
                        <a:spcAft>
                          <a:spcPts val="0"/>
                        </a:spcAft>
                      </a:pPr>
                      <a:r>
                        <a:rPr lang="en-US" sz="1900" b="1">
                          <a:solidFill>
                            <a:srgbClr val="22333B"/>
                          </a:solidFill>
                          <a:latin typeface="Calibri"/>
                        </a:rPr>
                        <a:t>Washoe County</a:t>
                      </a:r>
                    </a:p>
                  </a:txBody>
                  <a:tcPr marL="82296" marR="73152" marT="22860" marB="22860">
                    <a:solidFill>
                      <a:srgbClr val="FFFFFF"/>
                    </a:solidFill>
                  </a:tcPr>
                </a:tc>
                <a:tc>
                  <a:txBody>
                    <a:bodyPr/>
                    <a:lstStyle/>
                    <a:p>
                      <a:pPr algn="l">
                        <a:spcAft>
                          <a:spcPts val="0"/>
                        </a:spcAft>
                      </a:pPr>
                      <a:r>
                        <a:rPr lang="en-US" sz="1900" b="0">
                          <a:solidFill>
                            <a:srgbClr val="22333B"/>
                          </a:solidFill>
                          <a:latin typeface="Calibri"/>
                        </a:rPr>
                        <a:t>Regional CAD/RMS, radio, E911 and central-service functions.</a:t>
                      </a:r>
                    </a:p>
                  </a:txBody>
                  <a:tcPr marL="82296" marR="73152" marT="22860" marB="22860">
                    <a:solidFill>
                      <a:srgbClr val="FFFFFF"/>
                    </a:solidFill>
                  </a:tcPr>
                </a:tc>
                <a:extLst>
                  <a:ext uri="{0D108BD9-81ED-4DB2-BD59-A6C34878D82A}">
                    <a16:rowId xmlns:a16="http://schemas.microsoft.com/office/drawing/2014/main" val="10004"/>
                  </a:ext>
                </a:extLst>
              </a:tr>
            </a:tbl>
          </a:graphicData>
        </a:graphic>
      </p:graphicFrame>
      <p:sp>
        <p:nvSpPr>
          <p:cNvPr id="8" name="Shared foundation: CAD/RMS, E911, P25 radio, recording, station alerting, network and cont"/>
          <p:cNvSpPr txBox="1"/>
          <p:nvPr/>
        </p:nvSpPr>
        <p:spPr>
          <a:xfrm>
            <a:off x="594360" y="4974336"/>
            <a:ext cx="10972800" cy="658368"/>
          </a:xfrm>
          <a:prstGeom prst="rect">
            <a:avLst/>
          </a:prstGeom>
          <a:noFill/>
        </p:spPr>
        <p:txBody>
          <a:bodyPr wrap="square" lIns="0" tIns="0" rIns="0" bIns="0"/>
          <a:lstStyle/>
          <a:p>
            <a:pPr algn="l">
              <a:spcAft>
                <a:spcPts val="0"/>
              </a:spcAft>
            </a:pPr>
            <a:r>
              <a:rPr lang="en-US" sz="2000" b="1">
                <a:solidFill>
                  <a:srgbClr val="22333B"/>
                </a:solidFill>
                <a:latin typeface="Calibri"/>
              </a:rPr>
              <a:t>Shared foundation: CAD/RMS, E911, P25 radio, recording, station alerting, network and continuity.</a:t>
            </a:r>
          </a:p>
        </p:txBody>
      </p:sp>
      <p:sp>
        <p:nvSpPr>
          <p:cNvPr id="9" name="TextBox 8"/>
          <p:cNvSpPr txBox="1"/>
          <p:nvPr/>
        </p:nvSpPr>
        <p:spPr>
          <a:solidFill>
            <a:srgbClr val="22333B"/>
          </a:solidFill>
        </p:spPr>
        <p:txBody>
          <a:bodyPr wrap="square" lIns="0" tIns="0" rIns="0" bIns="0"/>
          <a:lstStyle/>
          <a:p>
            <a:pPr algn="l">
              <a:spcAft>
                <a:spcPts val="0"/>
              </a:spcAft>
            </a:pPr>
            <a:endParaRPr/>
          </a:p>
        </p:txBody>
      </p:sp>
      <p:sp>
        <p:nvSpPr>
          <p:cNvPr id="10" name="Transferring fire work does not automatically remove local staffing, facilities, systems, "/>
          <p:cNvSpPr txBox="1"/>
          <p:nvPr/>
        </p:nvSpPr>
        <p:spPr>
          <a:xfrm>
            <a:off x="758952" y="5875020"/>
            <a:ext cx="10643616" cy="521208"/>
          </a:xfrm>
          <a:prstGeom prst="rect">
            <a:avLst/>
          </a:prstGeom>
          <a:noFill/>
        </p:spPr>
        <p:txBody>
          <a:bodyPr wrap="square" lIns="0" tIns="0" rIns="0" bIns="0"/>
          <a:lstStyle/>
          <a:p>
            <a:pPr algn="l">
              <a:spcAft>
                <a:spcPts val="0"/>
              </a:spcAft>
            </a:pPr>
            <a:r>
              <a:rPr lang="en-US" sz="1750" b="1">
                <a:solidFill>
                  <a:srgbClr val="FFFFFF"/>
                </a:solidFill>
                <a:latin typeface="Calibri"/>
              </a:rPr>
              <a:t>Transferring fire work does not automatically remove local staffing, facilities, systems, contracts or support obligations.</a:t>
            </a:r>
          </a:p>
        </p:txBody>
      </p:sp>
      <p:sp>
        <p:nvSpPr>
          <p:cNvPr id="11" name="Slide number"/>
          <p:cNvSpPr txBox="1"/>
          <p:nvPr/>
        </p:nvSpPr>
        <p:spPr>
          <a:xfrm>
            <a:off x="11475720" y="6492240"/>
            <a:ext cx="411480" cy="246888"/>
          </a:xfrm>
          <a:prstGeom prst="rect">
            <a:avLst/>
          </a:prstGeom>
          <a:noFill/>
        </p:spPr>
        <p:txBody>
          <a:bodyPr wrap="square" lIns="0" tIns="0" rIns="0" bIns="0"/>
          <a:lstStyle/>
          <a:p>
            <a:pPr algn="ctr">
              <a:spcAft>
                <a:spcPts val="0"/>
              </a:spcAft>
            </a:pPr>
            <a:r>
              <a:rPr lang="en-US" sz="1200" b="0">
                <a:solidFill>
                  <a:srgbClr val="48606B"/>
                </a:solidFill>
                <a:latin typeface="Calibri"/>
              </a:rPr>
              <a:t>55</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OPERATING OPTIONS"/>
          <p:cNvSpPr txBox="1"/>
          <p:nvPr/>
        </p:nvSpPr>
        <p:spPr>
          <a:xfrm>
            <a:off x="548640" y="256032"/>
            <a:ext cx="10972800" cy="274320"/>
          </a:xfrm>
          <a:prstGeom prst="rect">
            <a:avLst/>
          </a:prstGeom>
          <a:noFill/>
        </p:spPr>
        <p:txBody>
          <a:bodyPr wrap="square" lIns="0" tIns="0" rIns="0" bIns="0"/>
          <a:lstStyle/>
          <a:p>
            <a:pPr algn="l">
              <a:spcAft>
                <a:spcPts val="0"/>
              </a:spcAft>
            </a:pPr>
            <a:r>
              <a:rPr lang="en-US" sz="1600" b="1">
                <a:solidFill>
                  <a:srgbClr val="A83C18"/>
                </a:solidFill>
                <a:latin typeface="Calibri"/>
              </a:rPr>
              <a:t>OPERATING OPTIONS</a:t>
            </a:r>
          </a:p>
        </p:txBody>
      </p:sp>
      <p:sp>
        <p:nvSpPr>
          <p:cNvPr id="3" name="Title"/>
          <p:cNvSpPr txBox="1">
            <a:spLocks noGrp="1"/>
          </p:cNvSpPr>
          <p:nvPr>
            <p:ph type="title"/>
          </p:nvPr>
        </p:nvSpPr>
        <p:spPr>
          <a:xfrm>
            <a:off x="548640" y="658368"/>
            <a:ext cx="11064240" cy="685800"/>
          </a:xfrm>
          <a:prstGeom prst="rect">
            <a:avLst/>
          </a:prstGeom>
          <a:noFill/>
        </p:spPr>
        <p:txBody>
          <a:bodyPr wrap="square" lIns="0" tIns="0" rIns="0" bIns="0"/>
          <a:lstStyle/>
          <a:p>
            <a:pPr algn="l">
              <a:spcAft>
                <a:spcPts val="0"/>
              </a:spcAft>
            </a:pPr>
            <a:r>
              <a:rPr lang="en-US" sz="3200" b="1">
                <a:solidFill>
                  <a:srgbClr val="22333B"/>
                </a:solidFill>
                <a:latin typeface="Cambria"/>
              </a:rPr>
              <a:t>Dispatch Options: Cost, Control and Implementation</a:t>
            </a:r>
          </a:p>
        </p:txBody>
      </p:sp>
      <p:sp>
        <p:nvSpPr>
          <p:cNvPr id="4" name="Enhanced shared / virtual is the benchmark. Deeper integration requires stronger evidence "/>
          <p:cNvSpPr txBox="1"/>
          <p:nvPr/>
        </p:nvSpPr>
        <p:spPr>
          <a:xfrm>
            <a:off x="594360" y="1353312"/>
            <a:ext cx="10972800" cy="512064"/>
          </a:xfrm>
          <a:prstGeom prst="rect">
            <a:avLst/>
          </a:prstGeom>
          <a:noFill/>
        </p:spPr>
        <p:txBody>
          <a:bodyPr wrap="square" lIns="0" tIns="0" rIns="0" bIns="0"/>
          <a:lstStyle/>
          <a:p>
            <a:pPr algn="l">
              <a:spcAft>
                <a:spcPts val="0"/>
              </a:spcAft>
            </a:pPr>
            <a:r>
              <a:rPr lang="en-US" sz="1700" b="0">
                <a:solidFill>
                  <a:srgbClr val="48606B"/>
                </a:solidFill>
                <a:latin typeface="Calibri"/>
              </a:rPr>
              <a:t>Enhanced shared / virtual is the benchmark. Deeper integration requires stronger evidence and a funded release plan.</a:t>
            </a:r>
          </a:p>
        </p:txBody>
      </p:sp>
      <p:sp>
        <p:nvSpPr>
          <p:cNvPr id="5" name="Source: Chapter 35 financial model. FY2027–FY2031 planning scenario."/>
          <p:cNvSpPr txBox="1"/>
          <p:nvPr/>
        </p:nvSpPr>
        <p:spPr>
          <a:xfrm>
            <a:off x="594360" y="6537960"/>
            <a:ext cx="10561320" cy="201168"/>
          </a:xfrm>
          <a:prstGeom prst="rect">
            <a:avLst/>
          </a:prstGeom>
          <a:noFill/>
        </p:spPr>
        <p:txBody>
          <a:bodyPr wrap="square" lIns="0" tIns="0" rIns="0" bIns="0"/>
          <a:lstStyle/>
          <a:p>
            <a:pPr algn="l">
              <a:spcAft>
                <a:spcPts val="0"/>
              </a:spcAft>
            </a:pPr>
            <a:r>
              <a:rPr lang="en-US" sz="1130" b="0">
                <a:solidFill>
                  <a:srgbClr val="48606B"/>
                </a:solidFill>
                <a:latin typeface="Calibri"/>
              </a:rPr>
              <a:t>Source: Chapter 35 financial model. FY2027–FY2031 planning scenario.</a:t>
            </a:r>
          </a:p>
        </p:txBody>
      </p:sp>
      <p:graphicFrame>
        <p:nvGraphicFramePr>
          <p:cNvPr id="7" name="Editable financial table" descr="Editable financial comparison. Sources, definitions and original qualifications are retained in the speaker notes."/>
          <p:cNvGraphicFramePr/>
          <p:nvPr/>
        </p:nvGraphicFramePr>
        <p:xfrm>
          <a:off x="594360" y="1993392"/>
          <a:ext cx="10972800" cy="3337560"/>
        </p:xfrm>
        <a:graphic>
          <a:graphicData uri="http://schemas.openxmlformats.org/drawingml/2006/table">
            <a:tbl>
              <a:tblPr firstRow="1" bandRow="1"/>
              <a:tblGrid>
                <a:gridCol w="2862072">
                  <a:extLst>
                    <a:ext uri="{9D8B030D-6E8A-4147-A177-3AD203B41FA5}">
                      <a16:colId xmlns:a16="http://schemas.microsoft.com/office/drawing/2014/main" val="20000"/>
                    </a:ext>
                  </a:extLst>
                </a:gridCol>
                <a:gridCol w="1508760">
                  <a:extLst>
                    <a:ext uri="{9D8B030D-6E8A-4147-A177-3AD203B41FA5}">
                      <a16:colId xmlns:a16="http://schemas.microsoft.com/office/drawing/2014/main" val="20001"/>
                    </a:ext>
                  </a:extLst>
                </a:gridCol>
                <a:gridCol w="1508760">
                  <a:extLst>
                    <a:ext uri="{9D8B030D-6E8A-4147-A177-3AD203B41FA5}">
                      <a16:colId xmlns:a16="http://schemas.microsoft.com/office/drawing/2014/main" val="20002"/>
                    </a:ext>
                  </a:extLst>
                </a:gridCol>
                <a:gridCol w="5093208">
                  <a:extLst>
                    <a:ext uri="{9D8B030D-6E8A-4147-A177-3AD203B41FA5}">
                      <a16:colId xmlns:a16="http://schemas.microsoft.com/office/drawing/2014/main" val="20003"/>
                    </a:ext>
                  </a:extLst>
                </a:gridCol>
              </a:tblGrid>
              <a:tr h="521208">
                <a:tc>
                  <a:txBody>
                    <a:bodyPr/>
                    <a:lstStyle/>
                    <a:p>
                      <a:pPr algn="l">
                        <a:spcAft>
                          <a:spcPts val="0"/>
                        </a:spcAft>
                      </a:pPr>
                      <a:r>
                        <a:rPr lang="en-US" sz="1700" b="1">
                          <a:solidFill>
                            <a:srgbClr val="FFFFFF"/>
                          </a:solidFill>
                          <a:latin typeface="Calibri"/>
                        </a:rPr>
                        <a:t>Option</a:t>
                      </a:r>
                    </a:p>
                  </a:txBody>
                  <a:tcPr marL="82296" marR="73152" marT="22860" marB="22860">
                    <a:solidFill>
                      <a:srgbClr val="22333B"/>
                    </a:solidFill>
                  </a:tcPr>
                </a:tc>
                <a:tc>
                  <a:txBody>
                    <a:bodyPr/>
                    <a:lstStyle/>
                    <a:p>
                      <a:pPr algn="ctr">
                        <a:spcAft>
                          <a:spcPts val="0"/>
                        </a:spcAft>
                      </a:pPr>
                      <a:r>
                        <a:rPr lang="en-US" sz="1700" b="1">
                          <a:solidFill>
                            <a:srgbClr val="FFFFFF"/>
                          </a:solidFill>
                          <a:latin typeface="Calibri"/>
                        </a:rPr>
                        <a:t>Five-year net</a:t>
                      </a:r>
                    </a:p>
                  </a:txBody>
                  <a:tcPr marL="82296" marR="73152" marT="22860" marB="22860">
                    <a:solidFill>
                      <a:srgbClr val="22333B"/>
                    </a:solidFill>
                  </a:tcPr>
                </a:tc>
                <a:tc>
                  <a:txBody>
                    <a:bodyPr/>
                    <a:lstStyle/>
                    <a:p>
                      <a:pPr algn="ctr">
                        <a:spcAft>
                          <a:spcPts val="0"/>
                        </a:spcAft>
                      </a:pPr>
                      <a:r>
                        <a:rPr lang="en-US" sz="1700" b="1">
                          <a:solidFill>
                            <a:srgbClr val="FFFFFF"/>
                          </a:solidFill>
                          <a:latin typeface="Calibri"/>
                        </a:rPr>
                        <a:t>Above current</a:t>
                      </a:r>
                    </a:p>
                  </a:txBody>
                  <a:tcPr marL="82296" marR="73152" marT="22860" marB="22860">
                    <a:solidFill>
                      <a:srgbClr val="22333B"/>
                    </a:solidFill>
                  </a:tcPr>
                </a:tc>
                <a:tc>
                  <a:txBody>
                    <a:bodyPr/>
                    <a:lstStyle/>
                    <a:p>
                      <a:pPr algn="l">
                        <a:spcAft>
                          <a:spcPts val="0"/>
                        </a:spcAft>
                      </a:pPr>
                      <a:r>
                        <a:rPr lang="en-US" sz="1700" b="1">
                          <a:solidFill>
                            <a:srgbClr val="FFFFFF"/>
                          </a:solidFill>
                          <a:latin typeface="Calibri"/>
                        </a:rPr>
                        <a:t>Operating approach</a:t>
                      </a:r>
                    </a:p>
                  </a:txBody>
                  <a:tcPr marL="82296" marR="73152" marT="22860" marB="22860">
                    <a:solidFill>
                      <a:srgbClr val="22333B"/>
                    </a:solidFill>
                  </a:tcPr>
                </a:tc>
                <a:extLst>
                  <a:ext uri="{0D108BD9-81ED-4DB2-BD59-A6C34878D82A}">
                    <a16:rowId xmlns:a16="http://schemas.microsoft.com/office/drawing/2014/main" val="10000"/>
                  </a:ext>
                </a:extLst>
              </a:tr>
              <a:tr h="704088">
                <a:tc>
                  <a:txBody>
                    <a:bodyPr/>
                    <a:lstStyle/>
                    <a:p>
                      <a:pPr algn="l">
                        <a:spcAft>
                          <a:spcPts val="0"/>
                        </a:spcAft>
                      </a:pPr>
                      <a:r>
                        <a:rPr lang="en-US" sz="1700" b="1">
                          <a:solidFill>
                            <a:srgbClr val="22333B"/>
                          </a:solidFill>
                          <a:latin typeface="Calibri"/>
                        </a:rPr>
                        <a:t>Enhanced shared / virtual</a:t>
                      </a:r>
                    </a:p>
                  </a:txBody>
                  <a:tcPr marL="82296" marR="73152" marT="22860" marB="22860">
                    <a:solidFill>
                      <a:srgbClr val="EDF2F4"/>
                    </a:solidFill>
                  </a:tcPr>
                </a:tc>
                <a:tc>
                  <a:txBody>
                    <a:bodyPr/>
                    <a:lstStyle/>
                    <a:p>
                      <a:pPr algn="ctr">
                        <a:spcAft>
                          <a:spcPts val="0"/>
                        </a:spcAft>
                      </a:pPr>
                      <a:r>
                        <a:rPr lang="en-US" sz="1700" b="0">
                          <a:solidFill>
                            <a:srgbClr val="22333B"/>
                          </a:solidFill>
                          <a:latin typeface="Calibri"/>
                        </a:rPr>
                        <a:t>$93.908M</a:t>
                      </a:r>
                    </a:p>
                  </a:txBody>
                  <a:tcPr marL="82296" marR="73152" marT="22860" marB="22860">
                    <a:solidFill>
                      <a:srgbClr val="EDF2F4"/>
                    </a:solidFill>
                  </a:tcPr>
                </a:tc>
                <a:tc>
                  <a:txBody>
                    <a:bodyPr/>
                    <a:lstStyle/>
                    <a:p>
                      <a:pPr algn="ctr">
                        <a:spcAft>
                          <a:spcPts val="0"/>
                        </a:spcAft>
                      </a:pPr>
                      <a:r>
                        <a:rPr lang="en-US" sz="1700" b="0">
                          <a:solidFill>
                            <a:srgbClr val="22333B"/>
                          </a:solidFill>
                          <a:latin typeface="Calibri"/>
                        </a:rPr>
                        <a:t>+$8.633M</a:t>
                      </a:r>
                    </a:p>
                  </a:txBody>
                  <a:tcPr marL="82296" marR="73152" marT="22860" marB="22860">
                    <a:solidFill>
                      <a:srgbClr val="EDF2F4"/>
                    </a:solidFill>
                  </a:tcPr>
                </a:tc>
                <a:tc>
                  <a:txBody>
                    <a:bodyPr/>
                    <a:lstStyle/>
                    <a:p>
                      <a:pPr algn="l">
                        <a:spcAft>
                          <a:spcPts val="0"/>
                        </a:spcAft>
                      </a:pPr>
                      <a:r>
                        <a:rPr lang="en-US" sz="1700" b="0">
                          <a:solidFill>
                            <a:srgbClr val="22333B"/>
                          </a:solidFill>
                          <a:latin typeface="Calibri"/>
                        </a:rPr>
                        <a:t>Common controls, policy, QA, CAD and failover. Existing centers remain.</a:t>
                      </a:r>
                    </a:p>
                  </a:txBody>
                  <a:tcPr marL="82296" marR="73152" marT="22860" marB="22860">
                    <a:solidFill>
                      <a:srgbClr val="EDF2F4"/>
                    </a:solidFill>
                  </a:tcPr>
                </a:tc>
                <a:extLst>
                  <a:ext uri="{0D108BD9-81ED-4DB2-BD59-A6C34878D82A}">
                    <a16:rowId xmlns:a16="http://schemas.microsoft.com/office/drawing/2014/main" val="10001"/>
                  </a:ext>
                </a:extLst>
              </a:tr>
              <a:tr h="704088">
                <a:tc>
                  <a:txBody>
                    <a:bodyPr/>
                    <a:lstStyle/>
                    <a:p>
                      <a:pPr algn="l">
                        <a:spcAft>
                          <a:spcPts val="0"/>
                        </a:spcAft>
                      </a:pPr>
                      <a:r>
                        <a:rPr lang="en-US" sz="1700" b="1">
                          <a:solidFill>
                            <a:srgbClr val="22333B"/>
                          </a:solidFill>
                          <a:latin typeface="Calibri"/>
                        </a:rPr>
                        <a:t>Governmental lead agency</a:t>
                      </a:r>
                    </a:p>
                  </a:txBody>
                  <a:tcPr marL="82296" marR="73152" marT="22860" marB="22860">
                    <a:solidFill>
                      <a:srgbClr val="FFFFFF"/>
                    </a:solidFill>
                  </a:tcPr>
                </a:tc>
                <a:tc>
                  <a:txBody>
                    <a:bodyPr/>
                    <a:lstStyle/>
                    <a:p>
                      <a:pPr algn="ctr">
                        <a:spcAft>
                          <a:spcPts val="0"/>
                        </a:spcAft>
                      </a:pPr>
                      <a:r>
                        <a:rPr lang="en-US" sz="1700" b="0">
                          <a:solidFill>
                            <a:srgbClr val="22333B"/>
                          </a:solidFill>
                          <a:latin typeface="Calibri"/>
                        </a:rPr>
                        <a:t>$126.825M</a:t>
                      </a:r>
                    </a:p>
                  </a:txBody>
                  <a:tcPr marL="82296" marR="73152" marT="22860" marB="22860">
                    <a:solidFill>
                      <a:srgbClr val="FFFFFF"/>
                    </a:solidFill>
                  </a:tcPr>
                </a:tc>
                <a:tc>
                  <a:txBody>
                    <a:bodyPr/>
                    <a:lstStyle/>
                    <a:p>
                      <a:pPr algn="ctr">
                        <a:spcAft>
                          <a:spcPts val="0"/>
                        </a:spcAft>
                      </a:pPr>
                      <a:r>
                        <a:rPr lang="en-US" sz="1700" b="0">
                          <a:solidFill>
                            <a:srgbClr val="22333B"/>
                          </a:solidFill>
                          <a:latin typeface="Calibri"/>
                        </a:rPr>
                        <a:t>+$41.550M</a:t>
                      </a:r>
                    </a:p>
                  </a:txBody>
                  <a:tcPr marL="82296" marR="73152" marT="22860" marB="22860">
                    <a:solidFill>
                      <a:srgbClr val="FFFFFF"/>
                    </a:solidFill>
                  </a:tcPr>
                </a:tc>
                <a:tc>
                  <a:txBody>
                    <a:bodyPr/>
                    <a:lstStyle/>
                    <a:p>
                      <a:pPr algn="l">
                        <a:spcAft>
                          <a:spcPts val="0"/>
                        </a:spcAft>
                      </a:pPr>
                      <a:r>
                        <a:rPr lang="en-US" sz="1700" b="0">
                          <a:solidFill>
                            <a:srgbClr val="22333B"/>
                          </a:solidFill>
                          <a:latin typeface="Calibri"/>
                        </a:rPr>
                        <a:t>One public host operates the agreed scope. Local work stays until released.</a:t>
                      </a:r>
                    </a:p>
                  </a:txBody>
                  <a:tcPr marL="82296" marR="73152" marT="22860" marB="22860">
                    <a:solidFill>
                      <a:srgbClr val="FFFFFF"/>
                    </a:solidFill>
                  </a:tcPr>
                </a:tc>
                <a:extLst>
                  <a:ext uri="{0D108BD9-81ED-4DB2-BD59-A6C34878D82A}">
                    <a16:rowId xmlns:a16="http://schemas.microsoft.com/office/drawing/2014/main" val="10002"/>
                  </a:ext>
                </a:extLst>
              </a:tr>
              <a:tr h="704088">
                <a:tc>
                  <a:txBody>
                    <a:bodyPr/>
                    <a:lstStyle/>
                    <a:p>
                      <a:pPr algn="l">
                        <a:spcAft>
                          <a:spcPts val="0"/>
                        </a:spcAft>
                      </a:pPr>
                      <a:r>
                        <a:rPr lang="en-US" sz="1700" b="1">
                          <a:solidFill>
                            <a:srgbClr val="22333B"/>
                          </a:solidFill>
                          <a:latin typeface="Calibri"/>
                        </a:rPr>
                        <a:t>Centralized regional center</a:t>
                      </a:r>
                    </a:p>
                  </a:txBody>
                  <a:tcPr marL="82296" marR="73152" marT="22860" marB="22860">
                    <a:solidFill>
                      <a:srgbClr val="EDF2F4"/>
                    </a:solidFill>
                  </a:tcPr>
                </a:tc>
                <a:tc>
                  <a:txBody>
                    <a:bodyPr/>
                    <a:lstStyle/>
                    <a:p>
                      <a:pPr algn="ctr">
                        <a:spcAft>
                          <a:spcPts val="0"/>
                        </a:spcAft>
                      </a:pPr>
                      <a:r>
                        <a:rPr lang="en-US" sz="1700" b="0">
                          <a:solidFill>
                            <a:srgbClr val="22333B"/>
                          </a:solidFill>
                          <a:latin typeface="Calibri"/>
                        </a:rPr>
                        <a:t>$132.233M</a:t>
                      </a:r>
                    </a:p>
                  </a:txBody>
                  <a:tcPr marL="82296" marR="73152" marT="22860" marB="22860">
                    <a:solidFill>
                      <a:srgbClr val="EDF2F4"/>
                    </a:solidFill>
                  </a:tcPr>
                </a:tc>
                <a:tc>
                  <a:txBody>
                    <a:bodyPr/>
                    <a:lstStyle/>
                    <a:p>
                      <a:pPr algn="ctr">
                        <a:spcAft>
                          <a:spcPts val="0"/>
                        </a:spcAft>
                      </a:pPr>
                      <a:r>
                        <a:rPr lang="en-US" sz="1700" b="0">
                          <a:solidFill>
                            <a:srgbClr val="22333B"/>
                          </a:solidFill>
                          <a:latin typeface="Calibri"/>
                        </a:rPr>
                        <a:t>+$46.958M</a:t>
                      </a:r>
                    </a:p>
                  </a:txBody>
                  <a:tcPr marL="82296" marR="73152" marT="22860" marB="22860">
                    <a:solidFill>
                      <a:srgbClr val="EDF2F4"/>
                    </a:solidFill>
                  </a:tcPr>
                </a:tc>
                <a:tc>
                  <a:txBody>
                    <a:bodyPr/>
                    <a:lstStyle/>
                    <a:p>
                      <a:pPr algn="l">
                        <a:spcAft>
                          <a:spcPts val="0"/>
                        </a:spcAft>
                      </a:pPr>
                      <a:r>
                        <a:rPr lang="en-US" sz="1700" b="0">
                          <a:solidFill>
                            <a:srgbClr val="22333B"/>
                          </a:solidFill>
                          <a:latin typeface="Calibri"/>
                        </a:rPr>
                        <a:t>Unified primary center with capable backup. Highest facility / transition burden.</a:t>
                      </a:r>
                    </a:p>
                  </a:txBody>
                  <a:tcPr marL="82296" marR="73152" marT="22860" marB="22860">
                    <a:solidFill>
                      <a:srgbClr val="EDF2F4"/>
                    </a:solidFill>
                  </a:tcPr>
                </a:tc>
                <a:extLst>
                  <a:ext uri="{0D108BD9-81ED-4DB2-BD59-A6C34878D82A}">
                    <a16:rowId xmlns:a16="http://schemas.microsoft.com/office/drawing/2014/main" val="10003"/>
                  </a:ext>
                </a:extLst>
              </a:tr>
              <a:tr h="704088">
                <a:tc>
                  <a:txBody>
                    <a:bodyPr/>
                    <a:lstStyle/>
                    <a:p>
                      <a:pPr algn="l">
                        <a:spcAft>
                          <a:spcPts val="0"/>
                        </a:spcAft>
                      </a:pPr>
                      <a:r>
                        <a:rPr lang="en-US" sz="1700" b="1">
                          <a:solidFill>
                            <a:srgbClr val="22333B"/>
                          </a:solidFill>
                          <a:latin typeface="Calibri"/>
                        </a:rPr>
                        <a:t>Staged shared-to-unified</a:t>
                      </a:r>
                    </a:p>
                  </a:txBody>
                  <a:tcPr marL="82296" marR="73152" marT="22860" marB="22860">
                    <a:solidFill>
                      <a:srgbClr val="FFFFFF"/>
                    </a:solidFill>
                  </a:tcPr>
                </a:tc>
                <a:tc>
                  <a:txBody>
                    <a:bodyPr/>
                    <a:lstStyle/>
                    <a:p>
                      <a:pPr algn="ctr">
                        <a:spcAft>
                          <a:spcPts val="0"/>
                        </a:spcAft>
                      </a:pPr>
                      <a:r>
                        <a:rPr lang="en-US" sz="1700" b="0">
                          <a:solidFill>
                            <a:srgbClr val="22333B"/>
                          </a:solidFill>
                          <a:latin typeface="Calibri"/>
                        </a:rPr>
                        <a:t>$126.722M</a:t>
                      </a:r>
                    </a:p>
                  </a:txBody>
                  <a:tcPr marL="82296" marR="73152" marT="22860" marB="22860">
                    <a:solidFill>
                      <a:srgbClr val="FFFFFF"/>
                    </a:solidFill>
                  </a:tcPr>
                </a:tc>
                <a:tc>
                  <a:txBody>
                    <a:bodyPr/>
                    <a:lstStyle/>
                    <a:p>
                      <a:pPr algn="ctr">
                        <a:spcAft>
                          <a:spcPts val="0"/>
                        </a:spcAft>
                      </a:pPr>
                      <a:r>
                        <a:rPr lang="en-US" sz="1700" b="0">
                          <a:solidFill>
                            <a:srgbClr val="22333B"/>
                          </a:solidFill>
                          <a:latin typeface="Calibri"/>
                        </a:rPr>
                        <a:t>+$41.447M</a:t>
                      </a:r>
                    </a:p>
                  </a:txBody>
                  <a:tcPr marL="82296" marR="73152" marT="22860" marB="22860">
                    <a:solidFill>
                      <a:srgbClr val="FFFFFF"/>
                    </a:solidFill>
                  </a:tcPr>
                </a:tc>
                <a:tc>
                  <a:txBody>
                    <a:bodyPr/>
                    <a:lstStyle/>
                    <a:p>
                      <a:pPr algn="l">
                        <a:spcAft>
                          <a:spcPts val="0"/>
                        </a:spcAft>
                      </a:pPr>
                      <a:r>
                        <a:rPr lang="en-US" sz="1700" b="0">
                          <a:solidFill>
                            <a:srgbClr val="22333B"/>
                          </a:solidFill>
                          <a:latin typeface="Calibri"/>
                        </a:rPr>
                        <a:t>Shared controls first, with conditional unified operation across two capable sites.</a:t>
                      </a:r>
                    </a:p>
                  </a:txBody>
                  <a:tcPr marL="82296" marR="73152" marT="22860" marB="22860">
                    <a:solidFill>
                      <a:srgbClr val="FFFFFF"/>
                    </a:solidFill>
                  </a:tcPr>
                </a:tc>
                <a:extLst>
                  <a:ext uri="{0D108BD9-81ED-4DB2-BD59-A6C34878D82A}">
                    <a16:rowId xmlns:a16="http://schemas.microsoft.com/office/drawing/2014/main" val="10004"/>
                  </a:ext>
                </a:extLst>
              </a:tr>
            </a:tbl>
          </a:graphicData>
        </a:graphic>
      </p:graphicFrame>
      <p:sp>
        <p:nvSpPr>
          <p:cNvPr id="8" name="TextBox 7"/>
          <p:cNvSpPr txBox="1"/>
          <p:nvPr/>
        </p:nvSpPr>
        <p:spPr>
          <a:solidFill>
            <a:srgbClr val="22333B"/>
          </a:solidFill>
        </p:spPr>
        <p:txBody>
          <a:bodyPr wrap="square" lIns="0" tIns="0" rIns="0" bIns="0"/>
          <a:lstStyle/>
          <a:p>
            <a:pPr algn="l">
              <a:spcAft>
                <a:spcPts val="0"/>
              </a:spcAft>
            </a:pPr>
            <a:endParaRPr/>
          </a:p>
        </p:txBody>
      </p:sp>
      <p:sp>
        <p:nvSpPr>
          <p:cNvPr id="9" name="Select a higher-cost model only when it delivers measurable benefits beyond enhanced share"/>
          <p:cNvSpPr txBox="1"/>
          <p:nvPr/>
        </p:nvSpPr>
        <p:spPr>
          <a:xfrm>
            <a:off x="758952" y="5875020"/>
            <a:ext cx="10643616" cy="521208"/>
          </a:xfrm>
          <a:prstGeom prst="rect">
            <a:avLst/>
          </a:prstGeom>
          <a:noFill/>
        </p:spPr>
        <p:txBody>
          <a:bodyPr wrap="square" lIns="0" tIns="0" rIns="0" bIns="0"/>
          <a:lstStyle/>
          <a:p>
            <a:pPr algn="l">
              <a:spcAft>
                <a:spcPts val="0"/>
              </a:spcAft>
            </a:pPr>
            <a:r>
              <a:rPr lang="en-US" sz="1750" b="1">
                <a:solidFill>
                  <a:srgbClr val="FFFFFF"/>
                </a:solidFill>
                <a:latin typeface="Calibri"/>
              </a:rPr>
              <a:t>Select a higher-cost model only when it delivers measurable benefits beyond enhanced shared / virtual dispatch.</a:t>
            </a:r>
          </a:p>
        </p:txBody>
      </p:sp>
      <p:sp>
        <p:nvSpPr>
          <p:cNvPr id="10" name="Slide number"/>
          <p:cNvSpPr txBox="1"/>
          <p:nvPr/>
        </p:nvSpPr>
        <p:spPr>
          <a:xfrm>
            <a:off x="11475720" y="6492240"/>
            <a:ext cx="411480" cy="246888"/>
          </a:xfrm>
          <a:prstGeom prst="rect">
            <a:avLst/>
          </a:prstGeom>
          <a:noFill/>
        </p:spPr>
        <p:txBody>
          <a:bodyPr wrap="square" lIns="0" tIns="0" rIns="0" bIns="0"/>
          <a:lstStyle/>
          <a:p>
            <a:pPr algn="ctr">
              <a:spcAft>
                <a:spcPts val="0"/>
              </a:spcAft>
            </a:pPr>
            <a:r>
              <a:rPr lang="en-US" sz="1200" b="0">
                <a:solidFill>
                  <a:srgbClr val="48606B"/>
                </a:solidFill>
                <a:latin typeface="Calibri"/>
              </a:rPr>
              <a:t>56</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STAGED OPTION"/>
          <p:cNvSpPr txBox="1"/>
          <p:nvPr/>
        </p:nvSpPr>
        <p:spPr>
          <a:xfrm>
            <a:off x="548640" y="256032"/>
            <a:ext cx="10972800" cy="274320"/>
          </a:xfrm>
          <a:prstGeom prst="rect">
            <a:avLst/>
          </a:prstGeom>
          <a:noFill/>
        </p:spPr>
        <p:txBody>
          <a:bodyPr wrap="square" lIns="0" tIns="0" rIns="0" bIns="0"/>
          <a:lstStyle/>
          <a:p>
            <a:pPr algn="l">
              <a:spcAft>
                <a:spcPts val="0"/>
              </a:spcAft>
            </a:pPr>
            <a:r>
              <a:rPr lang="en-US" sz="1600" b="1">
                <a:solidFill>
                  <a:srgbClr val="A83C18"/>
                </a:solidFill>
                <a:latin typeface="Calibri"/>
              </a:rPr>
              <a:t>STAGED OPTION</a:t>
            </a:r>
          </a:p>
        </p:txBody>
      </p:sp>
      <p:sp>
        <p:nvSpPr>
          <p:cNvPr id="3" name="Title"/>
          <p:cNvSpPr txBox="1">
            <a:spLocks noGrp="1"/>
          </p:cNvSpPr>
          <p:nvPr>
            <p:ph type="title"/>
          </p:nvPr>
        </p:nvSpPr>
        <p:spPr>
          <a:xfrm>
            <a:off x="548640" y="658368"/>
            <a:ext cx="11064240" cy="685800"/>
          </a:xfrm>
          <a:prstGeom prst="rect">
            <a:avLst/>
          </a:prstGeom>
          <a:noFill/>
        </p:spPr>
        <p:txBody>
          <a:bodyPr wrap="square" lIns="0" tIns="0" rIns="0" bIns="0"/>
          <a:lstStyle/>
          <a:p>
            <a:pPr algn="l">
              <a:spcAft>
                <a:spcPts val="0"/>
              </a:spcAft>
            </a:pPr>
            <a:r>
              <a:rPr lang="en-US" sz="3200" b="1">
                <a:solidFill>
                  <a:srgbClr val="22333B"/>
                </a:solidFill>
                <a:latin typeface="Cambria"/>
              </a:rPr>
              <a:t>Staged Dispatch Implementation</a:t>
            </a:r>
          </a:p>
        </p:txBody>
      </p:sp>
      <p:sp>
        <p:nvSpPr>
          <p:cNvPr id="4" name="The $41.447M five-year premium is a transition and operating ramp, not a level annual asse"/>
          <p:cNvSpPr txBox="1"/>
          <p:nvPr/>
        </p:nvSpPr>
        <p:spPr>
          <a:xfrm>
            <a:off x="594360" y="1353312"/>
            <a:ext cx="10972800" cy="512064"/>
          </a:xfrm>
          <a:prstGeom prst="rect">
            <a:avLst/>
          </a:prstGeom>
          <a:noFill/>
        </p:spPr>
        <p:txBody>
          <a:bodyPr wrap="square" lIns="0" tIns="0" rIns="0" bIns="0"/>
          <a:lstStyle/>
          <a:p>
            <a:pPr algn="l">
              <a:spcAft>
                <a:spcPts val="0"/>
              </a:spcAft>
            </a:pPr>
            <a:r>
              <a:rPr lang="en-US" sz="1700" b="0">
                <a:solidFill>
                  <a:srgbClr val="48606B"/>
                </a:solidFill>
                <a:latin typeface="Calibri"/>
              </a:rPr>
              <a:t>The $41.447M five-year premium is a transition and operating ramp, not a level annual assessment.</a:t>
            </a:r>
          </a:p>
        </p:txBody>
      </p:sp>
      <p:sp>
        <p:nvSpPr>
          <p:cNvPr id="5" name="Source: Chapter 35 financial model. FY2027–FY2031 planning scenario."/>
          <p:cNvSpPr txBox="1"/>
          <p:nvPr/>
        </p:nvSpPr>
        <p:spPr>
          <a:xfrm>
            <a:off x="594360" y="6537960"/>
            <a:ext cx="10561320" cy="201168"/>
          </a:xfrm>
          <a:prstGeom prst="rect">
            <a:avLst/>
          </a:prstGeom>
          <a:noFill/>
        </p:spPr>
        <p:txBody>
          <a:bodyPr wrap="square" lIns="0" tIns="0" rIns="0" bIns="0"/>
          <a:lstStyle/>
          <a:p>
            <a:pPr algn="l">
              <a:spcAft>
                <a:spcPts val="0"/>
              </a:spcAft>
            </a:pPr>
            <a:r>
              <a:rPr lang="en-US" sz="1130" b="0">
                <a:solidFill>
                  <a:srgbClr val="48606B"/>
                </a:solidFill>
                <a:latin typeface="Calibri"/>
              </a:rPr>
              <a:t>Source: Chapter 35 financial model. FY2027–FY2031 planning scenario.</a:t>
            </a:r>
          </a:p>
        </p:txBody>
      </p:sp>
      <p:sp>
        <p:nvSpPr>
          <p:cNvPr id="7" name="Annual increment above current ($M)"/>
          <p:cNvSpPr txBox="1"/>
          <p:nvPr/>
        </p:nvSpPr>
        <p:spPr>
          <a:xfrm>
            <a:off x="594360" y="1938528"/>
            <a:ext cx="3977640" cy="393192"/>
          </a:xfrm>
          <a:prstGeom prst="rect">
            <a:avLst/>
          </a:prstGeom>
          <a:noFill/>
        </p:spPr>
        <p:txBody>
          <a:bodyPr wrap="square" lIns="0" tIns="0" rIns="0" bIns="0"/>
          <a:lstStyle/>
          <a:p>
            <a:pPr algn="l">
              <a:spcAft>
                <a:spcPts val="0"/>
              </a:spcAft>
            </a:pPr>
            <a:r>
              <a:rPr lang="en-US" sz="1700" b="1">
                <a:solidFill>
                  <a:srgbClr val="22333B"/>
                </a:solidFill>
                <a:latin typeface="Calibri"/>
              </a:rPr>
              <a:t>Annual increment above current ($M)</a:t>
            </a:r>
          </a:p>
        </p:txBody>
      </p:sp>
      <p:graphicFrame>
        <p:nvGraphicFramePr>
          <p:cNvPr id="8" name="Chart 0"/>
          <p:cNvGraphicFramePr/>
          <p:nvPr/>
        </p:nvGraphicFramePr>
        <p:xfrm>
          <a:off x="594360" y="2450592"/>
          <a:ext cx="4005072" cy="328269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Editable financial table" descr="Editable financial comparison. Sources, definitions and original qualifications are retained in the speaker notes."/>
          <p:cNvGraphicFramePr/>
          <p:nvPr/>
        </p:nvGraphicFramePr>
        <p:xfrm>
          <a:off x="4928616" y="1993392"/>
          <a:ext cx="6638544" cy="3621024"/>
        </p:xfrm>
        <a:graphic>
          <a:graphicData uri="http://schemas.openxmlformats.org/drawingml/2006/table">
            <a:tbl>
              <a:tblPr firstRow="1" bandRow="1"/>
              <a:tblGrid>
                <a:gridCol w="1435608">
                  <a:extLst>
                    <a:ext uri="{9D8B030D-6E8A-4147-A177-3AD203B41FA5}">
                      <a16:colId xmlns:a16="http://schemas.microsoft.com/office/drawing/2014/main" val="20000"/>
                    </a:ext>
                  </a:extLst>
                </a:gridCol>
                <a:gridCol w="5202936">
                  <a:extLst>
                    <a:ext uri="{9D8B030D-6E8A-4147-A177-3AD203B41FA5}">
                      <a16:colId xmlns:a16="http://schemas.microsoft.com/office/drawing/2014/main" val="20001"/>
                    </a:ext>
                  </a:extLst>
                </a:gridCol>
              </a:tblGrid>
              <a:tr h="475488">
                <a:tc>
                  <a:txBody>
                    <a:bodyPr/>
                    <a:lstStyle/>
                    <a:p>
                      <a:pPr algn="l">
                        <a:spcAft>
                          <a:spcPts val="0"/>
                        </a:spcAft>
                      </a:pPr>
                      <a:r>
                        <a:rPr lang="en-US" sz="1700" b="1">
                          <a:solidFill>
                            <a:srgbClr val="FFFFFF"/>
                          </a:solidFill>
                          <a:latin typeface="Calibri"/>
                        </a:rPr>
                        <a:t>Period</a:t>
                      </a:r>
                    </a:p>
                  </a:txBody>
                  <a:tcPr marL="82296" marR="73152" marT="22860" marB="22860">
                    <a:solidFill>
                      <a:srgbClr val="22333B"/>
                    </a:solidFill>
                  </a:tcPr>
                </a:tc>
                <a:tc>
                  <a:txBody>
                    <a:bodyPr/>
                    <a:lstStyle/>
                    <a:p>
                      <a:pPr algn="l">
                        <a:spcAft>
                          <a:spcPts val="0"/>
                        </a:spcAft>
                      </a:pPr>
                      <a:r>
                        <a:rPr lang="en-US" sz="1700" b="1">
                          <a:solidFill>
                            <a:srgbClr val="FFFFFF"/>
                          </a:solidFill>
                          <a:latin typeface="Calibri"/>
                        </a:rPr>
                        <a:t>Phase and conditions</a:t>
                      </a:r>
                    </a:p>
                  </a:txBody>
                  <a:tcPr marL="82296" marR="73152" marT="22860" marB="22860">
                    <a:solidFill>
                      <a:srgbClr val="22333B"/>
                    </a:solidFill>
                  </a:tcPr>
                </a:tc>
                <a:extLst>
                  <a:ext uri="{0D108BD9-81ED-4DB2-BD59-A6C34878D82A}">
                    <a16:rowId xmlns:a16="http://schemas.microsoft.com/office/drawing/2014/main" val="10000"/>
                  </a:ext>
                </a:extLst>
              </a:tr>
              <a:tr h="786384">
                <a:tc>
                  <a:txBody>
                    <a:bodyPr/>
                    <a:lstStyle/>
                    <a:p>
                      <a:pPr algn="l">
                        <a:spcAft>
                          <a:spcPts val="0"/>
                        </a:spcAft>
                      </a:pPr>
                      <a:r>
                        <a:rPr lang="en-US" sz="1700" b="1">
                          <a:solidFill>
                            <a:srgbClr val="22333B"/>
                          </a:solidFill>
                          <a:latin typeface="Calibri"/>
                        </a:rPr>
                        <a:t>FY27–FY28</a:t>
                      </a:r>
                    </a:p>
                  </a:txBody>
                  <a:tcPr marL="82296" marR="73152" marT="22860" marB="22860">
                    <a:solidFill>
                      <a:srgbClr val="EDF2F4"/>
                    </a:solidFill>
                  </a:tcPr>
                </a:tc>
                <a:tc>
                  <a:txBody>
                    <a:bodyPr/>
                    <a:lstStyle/>
                    <a:p>
                      <a:pPr algn="l">
                        <a:spcAft>
                          <a:spcPts val="0"/>
                        </a:spcAft>
                      </a:pPr>
                      <a:r>
                        <a:rPr lang="en-US" sz="1700" b="0">
                          <a:solidFill>
                            <a:srgbClr val="22333B"/>
                          </a:solidFill>
                          <a:latin typeface="Calibri"/>
                        </a:rPr>
                        <a:t>Shared controls: governance, data, policy, QA, CAD configuration and tested failover.</a:t>
                      </a:r>
                    </a:p>
                  </a:txBody>
                  <a:tcPr marL="82296" marR="73152" marT="22860" marB="22860">
                    <a:solidFill>
                      <a:srgbClr val="EDF2F4"/>
                    </a:solidFill>
                  </a:tcPr>
                </a:tc>
                <a:extLst>
                  <a:ext uri="{0D108BD9-81ED-4DB2-BD59-A6C34878D82A}">
                    <a16:rowId xmlns:a16="http://schemas.microsoft.com/office/drawing/2014/main" val="10001"/>
                  </a:ext>
                </a:extLst>
              </a:tr>
              <a:tr h="786384">
                <a:tc>
                  <a:txBody>
                    <a:bodyPr/>
                    <a:lstStyle/>
                    <a:p>
                      <a:pPr algn="l">
                        <a:spcAft>
                          <a:spcPts val="0"/>
                        </a:spcAft>
                      </a:pPr>
                      <a:r>
                        <a:rPr lang="en-US" sz="1700" b="1">
                          <a:solidFill>
                            <a:srgbClr val="22333B"/>
                          </a:solidFill>
                          <a:latin typeface="Calibri"/>
                        </a:rPr>
                        <a:t>FY29</a:t>
                      </a:r>
                    </a:p>
                  </a:txBody>
                  <a:tcPr marL="82296" marR="73152" marT="22860" marB="22860">
                    <a:solidFill>
                      <a:srgbClr val="FFFFFF"/>
                    </a:solidFill>
                  </a:tcPr>
                </a:tc>
                <a:tc>
                  <a:txBody>
                    <a:bodyPr/>
                    <a:lstStyle/>
                    <a:p>
                      <a:pPr algn="l">
                        <a:spcAft>
                          <a:spcPts val="0"/>
                        </a:spcAft>
                      </a:pPr>
                      <a:r>
                        <a:rPr lang="en-US" sz="1700" b="0">
                          <a:solidFill>
                            <a:srgbClr val="22333B"/>
                          </a:solidFill>
                          <a:latin typeface="Calibri"/>
                        </a:rPr>
                        <a:t>Design: staffing, employer, sites, labor, procurement and funding package.</a:t>
                      </a:r>
                    </a:p>
                  </a:txBody>
                  <a:tcPr marL="82296" marR="73152" marT="22860" marB="22860">
                    <a:solidFill>
                      <a:srgbClr val="FFFFFF"/>
                    </a:solidFill>
                  </a:tcPr>
                </a:tc>
                <a:extLst>
                  <a:ext uri="{0D108BD9-81ED-4DB2-BD59-A6C34878D82A}">
                    <a16:rowId xmlns:a16="http://schemas.microsoft.com/office/drawing/2014/main" val="10002"/>
                  </a:ext>
                </a:extLst>
              </a:tr>
              <a:tr h="786384">
                <a:tc>
                  <a:txBody>
                    <a:bodyPr/>
                    <a:lstStyle/>
                    <a:p>
                      <a:pPr algn="l">
                        <a:spcAft>
                          <a:spcPts val="0"/>
                        </a:spcAft>
                      </a:pPr>
                      <a:r>
                        <a:rPr lang="en-US" sz="1700" b="1">
                          <a:solidFill>
                            <a:srgbClr val="22333B"/>
                          </a:solidFill>
                          <a:latin typeface="Calibri"/>
                        </a:rPr>
                        <a:t>FY30</a:t>
                      </a:r>
                    </a:p>
                  </a:txBody>
                  <a:tcPr marL="82296" marR="73152" marT="22860" marB="22860">
                    <a:solidFill>
                      <a:srgbClr val="EDF2F4"/>
                    </a:solidFill>
                  </a:tcPr>
                </a:tc>
                <a:tc>
                  <a:txBody>
                    <a:bodyPr/>
                    <a:lstStyle/>
                    <a:p>
                      <a:pPr algn="l">
                        <a:spcAft>
                          <a:spcPts val="0"/>
                        </a:spcAft>
                      </a:pPr>
                      <a:r>
                        <a:rPr lang="en-US" sz="1700" b="0">
                          <a:solidFill>
                            <a:srgbClr val="22333B"/>
                          </a:solidFill>
                          <a:latin typeface="Calibri"/>
                        </a:rPr>
                        <a:t>Build and parallel operation: integrate, train, commission, test rollback.</a:t>
                      </a:r>
                    </a:p>
                  </a:txBody>
                  <a:tcPr marL="82296" marR="73152" marT="22860" marB="22860">
                    <a:solidFill>
                      <a:srgbClr val="EDF2F4"/>
                    </a:solidFill>
                  </a:tcPr>
                </a:tc>
                <a:extLst>
                  <a:ext uri="{0D108BD9-81ED-4DB2-BD59-A6C34878D82A}">
                    <a16:rowId xmlns:a16="http://schemas.microsoft.com/office/drawing/2014/main" val="10003"/>
                  </a:ext>
                </a:extLst>
              </a:tr>
              <a:tr h="786384">
                <a:tc>
                  <a:txBody>
                    <a:bodyPr/>
                    <a:lstStyle/>
                    <a:p>
                      <a:pPr algn="l">
                        <a:spcAft>
                          <a:spcPts val="0"/>
                        </a:spcAft>
                      </a:pPr>
                      <a:r>
                        <a:rPr lang="en-US" sz="1700" b="1">
                          <a:solidFill>
                            <a:srgbClr val="22333B"/>
                          </a:solidFill>
                          <a:latin typeface="Calibri"/>
                        </a:rPr>
                        <a:t>FY31</a:t>
                      </a:r>
                    </a:p>
                  </a:txBody>
                  <a:tcPr marL="82296" marR="73152" marT="22860" marB="22860">
                    <a:solidFill>
                      <a:srgbClr val="FFFFFF"/>
                    </a:solidFill>
                  </a:tcPr>
                </a:tc>
                <a:tc>
                  <a:txBody>
                    <a:bodyPr/>
                    <a:lstStyle/>
                    <a:p>
                      <a:pPr algn="l">
                        <a:spcAft>
                          <a:spcPts val="0"/>
                        </a:spcAft>
                      </a:pPr>
                      <a:r>
                        <a:rPr lang="en-US" sz="1700" b="0">
                          <a:solidFill>
                            <a:srgbClr val="22333B"/>
                          </a:solidFill>
                          <a:latin typeface="Calibri"/>
                        </a:rPr>
                        <a:t>Stabilize: cut over only after sustained service and budget thresholds.</a:t>
                      </a:r>
                    </a:p>
                  </a:txBody>
                  <a:tcPr marL="82296" marR="73152" marT="22860" marB="22860">
                    <a:solidFill>
                      <a:srgbClr val="FFFFFF"/>
                    </a:solidFill>
                  </a:tcPr>
                </a:tc>
                <a:extLst>
                  <a:ext uri="{0D108BD9-81ED-4DB2-BD59-A6C34878D82A}">
                    <a16:rowId xmlns:a16="http://schemas.microsoft.com/office/drawing/2014/main" val="10004"/>
                  </a:ext>
                </a:extLst>
              </a:tr>
            </a:tbl>
          </a:graphicData>
        </a:graphic>
      </p:graphicFrame>
      <p:sp>
        <p:nvSpPr>
          <p:cNvPr id="10" name="TextBox 9"/>
          <p:cNvSpPr txBox="1"/>
          <p:nvPr/>
        </p:nvSpPr>
        <p:spPr>
          <a:solidFill>
            <a:srgbClr val="22333B"/>
          </a:solidFill>
        </p:spPr>
        <p:txBody>
          <a:bodyPr wrap="square" lIns="0" tIns="0" rIns="0" bIns="0"/>
          <a:lstStyle/>
          <a:p>
            <a:pPr algn="l">
              <a:spcAft>
                <a:spcPts val="0"/>
              </a:spcAft>
            </a:pPr>
            <a:endParaRPr/>
          </a:p>
        </p:txBody>
      </p:sp>
      <p:sp>
        <p:nvSpPr>
          <p:cNvPr id="11" name="$126.722M total net funding. $41.447M above current. $32.814M above enhanced shared / virt"/>
          <p:cNvSpPr txBox="1"/>
          <p:nvPr/>
        </p:nvSpPr>
        <p:spPr>
          <a:xfrm>
            <a:off x="758952" y="5875020"/>
            <a:ext cx="10643616" cy="521208"/>
          </a:xfrm>
          <a:prstGeom prst="rect">
            <a:avLst/>
          </a:prstGeom>
          <a:noFill/>
        </p:spPr>
        <p:txBody>
          <a:bodyPr wrap="square" lIns="0" tIns="0" rIns="0" bIns="0"/>
          <a:lstStyle/>
          <a:p>
            <a:pPr algn="l">
              <a:spcAft>
                <a:spcPts val="0"/>
              </a:spcAft>
            </a:pPr>
            <a:r>
              <a:rPr lang="en-US" sz="1800" b="1">
                <a:solidFill>
                  <a:srgbClr val="FFFFFF"/>
                </a:solidFill>
                <a:latin typeface="Calibri"/>
              </a:rPr>
              <a:t>$126.722M total net funding. $41.447M above current. $32.814M above enhanced shared / virtual.</a:t>
            </a:r>
          </a:p>
        </p:txBody>
      </p:sp>
      <p:sp>
        <p:nvSpPr>
          <p:cNvPr id="12" name="Slide number"/>
          <p:cNvSpPr txBox="1"/>
          <p:nvPr/>
        </p:nvSpPr>
        <p:spPr>
          <a:xfrm>
            <a:off x="11475720" y="6492240"/>
            <a:ext cx="411480" cy="246888"/>
          </a:xfrm>
          <a:prstGeom prst="rect">
            <a:avLst/>
          </a:prstGeom>
          <a:noFill/>
        </p:spPr>
        <p:txBody>
          <a:bodyPr wrap="square" lIns="0" tIns="0" rIns="0" bIns="0"/>
          <a:lstStyle/>
          <a:p>
            <a:pPr algn="ctr">
              <a:spcAft>
                <a:spcPts val="0"/>
              </a:spcAft>
            </a:pPr>
            <a:r>
              <a:rPr lang="en-US" sz="1200" b="0">
                <a:solidFill>
                  <a:srgbClr val="48606B"/>
                </a:solidFill>
                <a:latin typeface="Calibri"/>
              </a:rPr>
              <a:t>57</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STAFFING AND WORKLOAD"/>
          <p:cNvSpPr txBox="1"/>
          <p:nvPr/>
        </p:nvSpPr>
        <p:spPr>
          <a:xfrm>
            <a:off x="548640" y="256032"/>
            <a:ext cx="10972800" cy="274320"/>
          </a:xfrm>
          <a:prstGeom prst="rect">
            <a:avLst/>
          </a:prstGeom>
          <a:noFill/>
        </p:spPr>
        <p:txBody>
          <a:bodyPr wrap="square" lIns="0" tIns="0" rIns="0" bIns="0"/>
          <a:lstStyle/>
          <a:p>
            <a:pPr algn="l">
              <a:spcAft>
                <a:spcPts val="0"/>
              </a:spcAft>
            </a:pPr>
            <a:r>
              <a:rPr lang="en-US" sz="1600" b="1">
                <a:solidFill>
                  <a:srgbClr val="A83C18"/>
                </a:solidFill>
                <a:latin typeface="Calibri"/>
              </a:rPr>
              <a:t>STAFFING AND WORKLOAD</a:t>
            </a:r>
          </a:p>
        </p:txBody>
      </p:sp>
      <p:sp>
        <p:nvSpPr>
          <p:cNvPr id="3" name="Title"/>
          <p:cNvSpPr txBox="1">
            <a:spLocks noGrp="1"/>
          </p:cNvSpPr>
          <p:nvPr>
            <p:ph type="title"/>
          </p:nvPr>
        </p:nvSpPr>
        <p:spPr>
          <a:xfrm>
            <a:off x="548640" y="658368"/>
            <a:ext cx="11064240" cy="685800"/>
          </a:xfrm>
          <a:prstGeom prst="rect">
            <a:avLst/>
          </a:prstGeom>
          <a:noFill/>
        </p:spPr>
        <p:txBody>
          <a:bodyPr wrap="square" lIns="0" tIns="0" rIns="0" bIns="0"/>
          <a:lstStyle/>
          <a:p>
            <a:pPr algn="l">
              <a:spcAft>
                <a:spcPts val="0"/>
              </a:spcAft>
            </a:pPr>
            <a:r>
              <a:rPr lang="en-US" sz="3200" b="1">
                <a:solidFill>
                  <a:srgbClr val="22333B"/>
                </a:solidFill>
                <a:latin typeface="Cambria"/>
              </a:rPr>
              <a:t>Dispatch Staffing and Whole-Center Workload</a:t>
            </a:r>
          </a:p>
        </p:txBody>
      </p:sp>
      <p:sp>
        <p:nvSpPr>
          <p:cNvPr id="4" name="The 49-FTE concept is not a payroll reduction. Paid posts and relief must follow whole-PSA"/>
          <p:cNvSpPr txBox="1"/>
          <p:nvPr/>
        </p:nvSpPr>
        <p:spPr>
          <a:xfrm>
            <a:off x="594360" y="1353312"/>
            <a:ext cx="10972800" cy="512064"/>
          </a:xfrm>
          <a:prstGeom prst="rect">
            <a:avLst/>
          </a:prstGeom>
          <a:noFill/>
        </p:spPr>
        <p:txBody>
          <a:bodyPr wrap="square" lIns="0" tIns="0" rIns="0" bIns="0"/>
          <a:lstStyle/>
          <a:p>
            <a:pPr algn="l">
              <a:spcAft>
                <a:spcPts val="0"/>
              </a:spcAft>
            </a:pPr>
            <a:r>
              <a:rPr lang="en-US" sz="1700" b="0">
                <a:solidFill>
                  <a:srgbClr val="48606B"/>
                </a:solidFill>
                <a:latin typeface="Calibri"/>
              </a:rPr>
              <a:t>The 49-FTE concept is not a payroll reduction. Paid posts and relief must follow whole-PSAP workload and concurrency.</a:t>
            </a:r>
          </a:p>
        </p:txBody>
      </p:sp>
      <p:sp>
        <p:nvSpPr>
          <p:cNvPr id="5" name="Source: Chapter 35 financial model. FY2027–FY2031 planning scenario."/>
          <p:cNvSpPr txBox="1"/>
          <p:nvPr/>
        </p:nvSpPr>
        <p:spPr>
          <a:xfrm>
            <a:off x="594360" y="6537960"/>
            <a:ext cx="10561320" cy="201168"/>
          </a:xfrm>
          <a:prstGeom prst="rect">
            <a:avLst/>
          </a:prstGeom>
          <a:noFill/>
        </p:spPr>
        <p:txBody>
          <a:bodyPr wrap="square" lIns="0" tIns="0" rIns="0" bIns="0"/>
          <a:lstStyle/>
          <a:p>
            <a:pPr algn="l">
              <a:spcAft>
                <a:spcPts val="0"/>
              </a:spcAft>
            </a:pPr>
            <a:r>
              <a:rPr lang="en-US" sz="1130" b="0">
                <a:solidFill>
                  <a:srgbClr val="48606B"/>
                </a:solidFill>
                <a:latin typeface="Calibri"/>
              </a:rPr>
              <a:t>Source: Chapter 35 financial model. FY2027–FY2031 planning scenario.</a:t>
            </a:r>
          </a:p>
        </p:txBody>
      </p:sp>
      <p:graphicFrame>
        <p:nvGraphicFramePr>
          <p:cNvPr id="7" name="Editable financial table" descr="Editable financial comparison. Sources, definitions and original qualifications are retained in the speaker notes."/>
          <p:cNvGraphicFramePr/>
          <p:nvPr/>
        </p:nvGraphicFramePr>
        <p:xfrm>
          <a:off x="594360" y="1993392"/>
          <a:ext cx="4544568" cy="3355848"/>
        </p:xfrm>
        <a:graphic>
          <a:graphicData uri="http://schemas.openxmlformats.org/drawingml/2006/table">
            <a:tbl>
              <a:tblPr firstRow="1" bandRow="1"/>
              <a:tblGrid>
                <a:gridCol w="3858768">
                  <a:extLst>
                    <a:ext uri="{9D8B030D-6E8A-4147-A177-3AD203B41FA5}">
                      <a16:colId xmlns:a16="http://schemas.microsoft.com/office/drawing/2014/main" val="20000"/>
                    </a:ext>
                  </a:extLst>
                </a:gridCol>
                <a:gridCol w="685800">
                  <a:extLst>
                    <a:ext uri="{9D8B030D-6E8A-4147-A177-3AD203B41FA5}">
                      <a16:colId xmlns:a16="http://schemas.microsoft.com/office/drawing/2014/main" val="20001"/>
                    </a:ext>
                  </a:extLst>
                </a:gridCol>
              </a:tblGrid>
              <a:tr h="502920">
                <a:tc>
                  <a:txBody>
                    <a:bodyPr/>
                    <a:lstStyle/>
                    <a:p>
                      <a:pPr algn="l">
                        <a:spcAft>
                          <a:spcPts val="0"/>
                        </a:spcAft>
                      </a:pPr>
                      <a:r>
                        <a:rPr lang="en-US" sz="1700" b="1">
                          <a:solidFill>
                            <a:srgbClr val="FFFFFF"/>
                          </a:solidFill>
                          <a:latin typeface="Calibri"/>
                        </a:rPr>
                        <a:t>Illustrative complete-service role</a:t>
                      </a:r>
                    </a:p>
                  </a:txBody>
                  <a:tcPr marL="82296" marR="73152" marT="22860" marB="22860">
                    <a:solidFill>
                      <a:srgbClr val="22333B"/>
                    </a:solidFill>
                  </a:tcPr>
                </a:tc>
                <a:tc>
                  <a:txBody>
                    <a:bodyPr/>
                    <a:lstStyle/>
                    <a:p>
                      <a:pPr algn="ctr">
                        <a:spcAft>
                          <a:spcPts val="0"/>
                        </a:spcAft>
                      </a:pPr>
                      <a:r>
                        <a:rPr lang="en-US" sz="1700" b="1">
                          <a:solidFill>
                            <a:srgbClr val="FFFFFF"/>
                          </a:solidFill>
                          <a:latin typeface="Calibri"/>
                        </a:rPr>
                        <a:t>FTE</a:t>
                      </a:r>
                    </a:p>
                  </a:txBody>
                  <a:tcPr marL="82296" marR="73152" marT="22860" marB="22860">
                    <a:solidFill>
                      <a:srgbClr val="22333B"/>
                    </a:solidFill>
                  </a:tcPr>
                </a:tc>
                <a:extLst>
                  <a:ext uri="{0D108BD9-81ED-4DB2-BD59-A6C34878D82A}">
                    <a16:rowId xmlns:a16="http://schemas.microsoft.com/office/drawing/2014/main" val="10000"/>
                  </a:ext>
                </a:extLst>
              </a:tr>
              <a:tr h="356616">
                <a:tc>
                  <a:txBody>
                    <a:bodyPr/>
                    <a:lstStyle/>
                    <a:p>
                      <a:pPr algn="l">
                        <a:spcAft>
                          <a:spcPts val="0"/>
                        </a:spcAft>
                      </a:pPr>
                      <a:r>
                        <a:rPr lang="en-US" sz="1700" b="1">
                          <a:solidFill>
                            <a:srgbClr val="22333B"/>
                          </a:solidFill>
                          <a:latin typeface="Calibri"/>
                        </a:rPr>
                        <a:t>Dispatchers</a:t>
                      </a:r>
                    </a:p>
                  </a:txBody>
                  <a:tcPr marL="82296" marR="73152" marT="22860" marB="22860">
                    <a:solidFill>
                      <a:srgbClr val="EDF2F4"/>
                    </a:solidFill>
                  </a:tcPr>
                </a:tc>
                <a:tc>
                  <a:txBody>
                    <a:bodyPr/>
                    <a:lstStyle/>
                    <a:p>
                      <a:pPr algn="ctr">
                        <a:spcAft>
                          <a:spcPts val="0"/>
                        </a:spcAft>
                      </a:pPr>
                      <a:r>
                        <a:rPr lang="en-US" sz="1700" b="0">
                          <a:solidFill>
                            <a:srgbClr val="22333B"/>
                          </a:solidFill>
                          <a:latin typeface="Calibri"/>
                        </a:rPr>
                        <a:t>32</a:t>
                      </a:r>
                    </a:p>
                  </a:txBody>
                  <a:tcPr marL="82296" marR="73152" marT="22860" marB="22860">
                    <a:solidFill>
                      <a:srgbClr val="EDF2F4"/>
                    </a:solidFill>
                  </a:tcPr>
                </a:tc>
                <a:extLst>
                  <a:ext uri="{0D108BD9-81ED-4DB2-BD59-A6C34878D82A}">
                    <a16:rowId xmlns:a16="http://schemas.microsoft.com/office/drawing/2014/main" val="10001"/>
                  </a:ext>
                </a:extLst>
              </a:tr>
              <a:tr h="356616">
                <a:tc>
                  <a:txBody>
                    <a:bodyPr/>
                    <a:lstStyle/>
                    <a:p>
                      <a:pPr algn="l">
                        <a:spcAft>
                          <a:spcPts val="0"/>
                        </a:spcAft>
                      </a:pPr>
                      <a:r>
                        <a:rPr lang="en-US" sz="1700" b="1">
                          <a:solidFill>
                            <a:srgbClr val="22333B"/>
                          </a:solidFill>
                          <a:latin typeface="Calibri"/>
                        </a:rPr>
                        <a:t>Shift supervisors</a:t>
                      </a:r>
                    </a:p>
                  </a:txBody>
                  <a:tcPr marL="82296" marR="73152" marT="22860" marB="22860">
                    <a:solidFill>
                      <a:srgbClr val="FFFFFF"/>
                    </a:solidFill>
                  </a:tcPr>
                </a:tc>
                <a:tc>
                  <a:txBody>
                    <a:bodyPr/>
                    <a:lstStyle/>
                    <a:p>
                      <a:pPr algn="ctr">
                        <a:spcAft>
                          <a:spcPts val="0"/>
                        </a:spcAft>
                      </a:pPr>
                      <a:r>
                        <a:rPr lang="en-US" sz="1700" b="0">
                          <a:solidFill>
                            <a:srgbClr val="22333B"/>
                          </a:solidFill>
                          <a:latin typeface="Calibri"/>
                        </a:rPr>
                        <a:t>6</a:t>
                      </a:r>
                    </a:p>
                  </a:txBody>
                  <a:tcPr marL="82296" marR="73152" marT="22860" marB="22860">
                    <a:solidFill>
                      <a:srgbClr val="FFFFFF"/>
                    </a:solidFill>
                  </a:tcPr>
                </a:tc>
                <a:extLst>
                  <a:ext uri="{0D108BD9-81ED-4DB2-BD59-A6C34878D82A}">
                    <a16:rowId xmlns:a16="http://schemas.microsoft.com/office/drawing/2014/main" val="10002"/>
                  </a:ext>
                </a:extLst>
              </a:tr>
              <a:tr h="356616">
                <a:tc>
                  <a:txBody>
                    <a:bodyPr/>
                    <a:lstStyle/>
                    <a:p>
                      <a:pPr algn="l">
                        <a:spcAft>
                          <a:spcPts val="0"/>
                        </a:spcAft>
                      </a:pPr>
                      <a:r>
                        <a:rPr lang="en-US" sz="1700" b="1">
                          <a:solidFill>
                            <a:srgbClr val="22333B"/>
                          </a:solidFill>
                          <a:latin typeface="Calibri"/>
                        </a:rPr>
                        <a:t>Admin supervisors</a:t>
                      </a:r>
                    </a:p>
                  </a:txBody>
                  <a:tcPr marL="82296" marR="73152" marT="22860" marB="22860">
                    <a:solidFill>
                      <a:srgbClr val="EDF2F4"/>
                    </a:solidFill>
                  </a:tcPr>
                </a:tc>
                <a:tc>
                  <a:txBody>
                    <a:bodyPr/>
                    <a:lstStyle/>
                    <a:p>
                      <a:pPr algn="ctr">
                        <a:spcAft>
                          <a:spcPts val="0"/>
                        </a:spcAft>
                      </a:pPr>
                      <a:r>
                        <a:rPr lang="en-US" sz="1700" b="0">
                          <a:solidFill>
                            <a:srgbClr val="22333B"/>
                          </a:solidFill>
                          <a:latin typeface="Calibri"/>
                        </a:rPr>
                        <a:t>2</a:t>
                      </a:r>
                    </a:p>
                  </a:txBody>
                  <a:tcPr marL="82296" marR="73152" marT="22860" marB="22860">
                    <a:solidFill>
                      <a:srgbClr val="EDF2F4"/>
                    </a:solidFill>
                  </a:tcPr>
                </a:tc>
                <a:extLst>
                  <a:ext uri="{0D108BD9-81ED-4DB2-BD59-A6C34878D82A}">
                    <a16:rowId xmlns:a16="http://schemas.microsoft.com/office/drawing/2014/main" val="10003"/>
                  </a:ext>
                </a:extLst>
              </a:tr>
              <a:tr h="356616">
                <a:tc>
                  <a:txBody>
                    <a:bodyPr/>
                    <a:lstStyle/>
                    <a:p>
                      <a:pPr algn="l">
                        <a:spcAft>
                          <a:spcPts val="0"/>
                        </a:spcAft>
                      </a:pPr>
                      <a:r>
                        <a:rPr lang="en-US" sz="1700" b="1">
                          <a:solidFill>
                            <a:srgbClr val="22333B"/>
                          </a:solidFill>
                          <a:latin typeface="Calibri"/>
                        </a:rPr>
                        <a:t>Directors</a:t>
                      </a:r>
                    </a:p>
                  </a:txBody>
                  <a:tcPr marL="82296" marR="73152" marT="22860" marB="22860">
                    <a:solidFill>
                      <a:srgbClr val="FFFFFF"/>
                    </a:solidFill>
                  </a:tcPr>
                </a:tc>
                <a:tc>
                  <a:txBody>
                    <a:bodyPr/>
                    <a:lstStyle/>
                    <a:p>
                      <a:pPr algn="ctr">
                        <a:spcAft>
                          <a:spcPts val="0"/>
                        </a:spcAft>
                      </a:pPr>
                      <a:r>
                        <a:rPr lang="en-US" sz="1700" b="0">
                          <a:solidFill>
                            <a:srgbClr val="22333B"/>
                          </a:solidFill>
                          <a:latin typeface="Calibri"/>
                        </a:rPr>
                        <a:t>2</a:t>
                      </a:r>
                    </a:p>
                  </a:txBody>
                  <a:tcPr marL="82296" marR="73152" marT="22860" marB="22860">
                    <a:solidFill>
                      <a:srgbClr val="FFFFFF"/>
                    </a:solidFill>
                  </a:tcPr>
                </a:tc>
                <a:extLst>
                  <a:ext uri="{0D108BD9-81ED-4DB2-BD59-A6C34878D82A}">
                    <a16:rowId xmlns:a16="http://schemas.microsoft.com/office/drawing/2014/main" val="10004"/>
                  </a:ext>
                </a:extLst>
              </a:tr>
              <a:tr h="356616">
                <a:tc>
                  <a:txBody>
                    <a:bodyPr/>
                    <a:lstStyle/>
                    <a:p>
                      <a:pPr algn="l">
                        <a:spcAft>
                          <a:spcPts val="0"/>
                        </a:spcAft>
                      </a:pPr>
                      <a:r>
                        <a:rPr lang="en-US" sz="1700" b="1">
                          <a:solidFill>
                            <a:srgbClr val="22333B"/>
                          </a:solidFill>
                          <a:latin typeface="Calibri"/>
                        </a:rPr>
                        <a:t>QA / training</a:t>
                      </a:r>
                    </a:p>
                  </a:txBody>
                  <a:tcPr marL="82296" marR="73152" marT="22860" marB="22860">
                    <a:solidFill>
                      <a:srgbClr val="EDF2F4"/>
                    </a:solidFill>
                  </a:tcPr>
                </a:tc>
                <a:tc>
                  <a:txBody>
                    <a:bodyPr/>
                    <a:lstStyle/>
                    <a:p>
                      <a:pPr algn="ctr">
                        <a:spcAft>
                          <a:spcPts val="0"/>
                        </a:spcAft>
                      </a:pPr>
                      <a:r>
                        <a:rPr lang="en-US" sz="1700" b="0">
                          <a:solidFill>
                            <a:srgbClr val="22333B"/>
                          </a:solidFill>
                          <a:latin typeface="Calibri"/>
                        </a:rPr>
                        <a:t>2</a:t>
                      </a:r>
                    </a:p>
                  </a:txBody>
                  <a:tcPr marL="82296" marR="73152" marT="22860" marB="22860">
                    <a:solidFill>
                      <a:srgbClr val="EDF2F4"/>
                    </a:solidFill>
                  </a:tcPr>
                </a:tc>
                <a:extLst>
                  <a:ext uri="{0D108BD9-81ED-4DB2-BD59-A6C34878D82A}">
                    <a16:rowId xmlns:a16="http://schemas.microsoft.com/office/drawing/2014/main" val="10005"/>
                  </a:ext>
                </a:extLst>
              </a:tr>
              <a:tr h="356616">
                <a:tc>
                  <a:txBody>
                    <a:bodyPr/>
                    <a:lstStyle/>
                    <a:p>
                      <a:pPr algn="l">
                        <a:spcAft>
                          <a:spcPts val="0"/>
                        </a:spcAft>
                      </a:pPr>
                      <a:r>
                        <a:rPr lang="en-US" sz="1700" b="1">
                          <a:solidFill>
                            <a:srgbClr val="22333B"/>
                          </a:solidFill>
                          <a:latin typeface="Calibri"/>
                        </a:rPr>
                        <a:t>CAD / GIS / IT</a:t>
                      </a:r>
                    </a:p>
                  </a:txBody>
                  <a:tcPr marL="82296" marR="73152" marT="22860" marB="22860">
                    <a:solidFill>
                      <a:srgbClr val="FFFFFF"/>
                    </a:solidFill>
                  </a:tcPr>
                </a:tc>
                <a:tc>
                  <a:txBody>
                    <a:bodyPr/>
                    <a:lstStyle/>
                    <a:p>
                      <a:pPr algn="ctr">
                        <a:spcAft>
                          <a:spcPts val="0"/>
                        </a:spcAft>
                      </a:pPr>
                      <a:r>
                        <a:rPr lang="en-US" sz="1700" b="0">
                          <a:solidFill>
                            <a:srgbClr val="22333B"/>
                          </a:solidFill>
                          <a:latin typeface="Calibri"/>
                        </a:rPr>
                        <a:t>3</a:t>
                      </a:r>
                    </a:p>
                  </a:txBody>
                  <a:tcPr marL="82296" marR="73152" marT="22860" marB="22860">
                    <a:solidFill>
                      <a:srgbClr val="FFFFFF"/>
                    </a:solidFill>
                  </a:tcPr>
                </a:tc>
                <a:extLst>
                  <a:ext uri="{0D108BD9-81ED-4DB2-BD59-A6C34878D82A}">
                    <a16:rowId xmlns:a16="http://schemas.microsoft.com/office/drawing/2014/main" val="10006"/>
                  </a:ext>
                </a:extLst>
              </a:tr>
              <a:tr h="356616">
                <a:tc>
                  <a:txBody>
                    <a:bodyPr/>
                    <a:lstStyle/>
                    <a:p>
                      <a:pPr algn="l">
                        <a:spcAft>
                          <a:spcPts val="0"/>
                        </a:spcAft>
                      </a:pPr>
                      <a:r>
                        <a:rPr lang="en-US" sz="1700" b="1">
                          <a:solidFill>
                            <a:srgbClr val="22333B"/>
                          </a:solidFill>
                          <a:latin typeface="Calibri"/>
                        </a:rPr>
                        <a:t>Finance / admin</a:t>
                      </a:r>
                    </a:p>
                  </a:txBody>
                  <a:tcPr marL="82296" marR="73152" marT="22860" marB="22860">
                    <a:solidFill>
                      <a:srgbClr val="EDF2F4"/>
                    </a:solidFill>
                  </a:tcPr>
                </a:tc>
                <a:tc>
                  <a:txBody>
                    <a:bodyPr/>
                    <a:lstStyle/>
                    <a:p>
                      <a:pPr algn="ctr">
                        <a:spcAft>
                          <a:spcPts val="0"/>
                        </a:spcAft>
                      </a:pPr>
                      <a:r>
                        <a:rPr lang="en-US" sz="1700" b="0">
                          <a:solidFill>
                            <a:srgbClr val="22333B"/>
                          </a:solidFill>
                          <a:latin typeface="Calibri"/>
                        </a:rPr>
                        <a:t>2</a:t>
                      </a:r>
                    </a:p>
                  </a:txBody>
                  <a:tcPr marL="82296" marR="73152" marT="22860" marB="22860">
                    <a:solidFill>
                      <a:srgbClr val="EDF2F4"/>
                    </a:solidFill>
                  </a:tcPr>
                </a:tc>
                <a:extLst>
                  <a:ext uri="{0D108BD9-81ED-4DB2-BD59-A6C34878D82A}">
                    <a16:rowId xmlns:a16="http://schemas.microsoft.com/office/drawing/2014/main" val="10007"/>
                  </a:ext>
                </a:extLst>
              </a:tr>
              <a:tr h="356616">
                <a:tc>
                  <a:txBody>
                    <a:bodyPr/>
                    <a:lstStyle/>
                    <a:p>
                      <a:pPr algn="l">
                        <a:spcAft>
                          <a:spcPts val="0"/>
                        </a:spcAft>
                      </a:pPr>
                      <a:r>
                        <a:rPr lang="en-US" sz="1700" b="1">
                          <a:solidFill>
                            <a:srgbClr val="22333B"/>
                          </a:solidFill>
                          <a:latin typeface="Calibri"/>
                        </a:rPr>
                        <a:t>Total</a:t>
                      </a:r>
                    </a:p>
                  </a:txBody>
                  <a:tcPr marL="82296" marR="73152" marT="22860" marB="22860">
                    <a:solidFill>
                      <a:srgbClr val="E3EBEF"/>
                    </a:solidFill>
                  </a:tcPr>
                </a:tc>
                <a:tc>
                  <a:txBody>
                    <a:bodyPr/>
                    <a:lstStyle/>
                    <a:p>
                      <a:pPr algn="ctr">
                        <a:spcAft>
                          <a:spcPts val="0"/>
                        </a:spcAft>
                      </a:pPr>
                      <a:r>
                        <a:rPr lang="en-US" sz="1700" b="1">
                          <a:solidFill>
                            <a:srgbClr val="22333B"/>
                          </a:solidFill>
                          <a:latin typeface="Calibri"/>
                        </a:rPr>
                        <a:t>49</a:t>
                      </a:r>
                    </a:p>
                  </a:txBody>
                  <a:tcPr marL="82296" marR="73152" marT="22860" marB="22860">
                    <a:solidFill>
                      <a:srgbClr val="E3EBEF"/>
                    </a:solidFill>
                  </a:tcPr>
                </a:tc>
                <a:extLst>
                  <a:ext uri="{0D108BD9-81ED-4DB2-BD59-A6C34878D82A}">
                    <a16:rowId xmlns:a16="http://schemas.microsoft.com/office/drawing/2014/main" val="10008"/>
                  </a:ext>
                </a:extLst>
              </a:tr>
            </a:tbl>
          </a:graphicData>
        </a:graphic>
      </p:graphicFrame>
      <p:sp>
        <p:nvSpPr>
          <p:cNvPr id="8" name="Six-month CAD entry mix (thousands), Jan–Jun 2023"/>
          <p:cNvSpPr txBox="1"/>
          <p:nvPr/>
        </p:nvSpPr>
        <p:spPr>
          <a:xfrm>
            <a:off x="5559552" y="1938528"/>
            <a:ext cx="5943600" cy="530352"/>
          </a:xfrm>
          <a:prstGeom prst="rect">
            <a:avLst/>
          </a:prstGeom>
          <a:noFill/>
        </p:spPr>
        <p:txBody>
          <a:bodyPr wrap="square" lIns="0" tIns="0" rIns="0" bIns="0"/>
          <a:lstStyle/>
          <a:p>
            <a:pPr algn="l">
              <a:spcAft>
                <a:spcPts val="0"/>
              </a:spcAft>
            </a:pPr>
            <a:r>
              <a:rPr lang="en-US" sz="1800" b="1">
                <a:solidFill>
                  <a:srgbClr val="22333B"/>
                </a:solidFill>
                <a:latin typeface="Calibri"/>
              </a:rPr>
              <a:t>Six-month CAD entry mix (thousands), Jan–Jun 2023</a:t>
            </a:r>
          </a:p>
        </p:txBody>
      </p:sp>
      <p:graphicFrame>
        <p:nvGraphicFramePr>
          <p:cNvPr id="9" name="Chart 0"/>
          <p:cNvGraphicFramePr/>
          <p:nvPr/>
        </p:nvGraphicFramePr>
        <p:xfrm>
          <a:off x="5504688" y="2633472"/>
          <a:ext cx="5998464" cy="2660904"/>
        </p:xfrm>
        <a:graphic>
          <a:graphicData uri="http://schemas.openxmlformats.org/drawingml/2006/chart">
            <c:chart xmlns:c="http://schemas.openxmlformats.org/drawingml/2006/chart" xmlns:r="http://schemas.openxmlformats.org/officeDocument/2006/relationships" r:id="rId3"/>
          </a:graphicData>
        </a:graphic>
      </p:graphicFrame>
      <p:sp>
        <p:nvSpPr>
          <p:cNvPr id="10" name="Fire / EMS = 10.3% of CAD entries"/>
          <p:cNvSpPr txBox="1"/>
          <p:nvPr/>
        </p:nvSpPr>
        <p:spPr>
          <a:xfrm>
            <a:off x="5605272" y="5367528"/>
            <a:ext cx="5669280" cy="347472"/>
          </a:xfrm>
          <a:prstGeom prst="rect">
            <a:avLst/>
          </a:prstGeom>
          <a:noFill/>
        </p:spPr>
        <p:txBody>
          <a:bodyPr wrap="square" lIns="0" tIns="0" rIns="0" bIns="0"/>
          <a:lstStyle/>
          <a:p>
            <a:pPr algn="l">
              <a:spcAft>
                <a:spcPts val="0"/>
              </a:spcAft>
            </a:pPr>
            <a:r>
              <a:rPr lang="en-US" sz="2000" b="1">
                <a:solidFill>
                  <a:srgbClr val="486B7A"/>
                </a:solidFill>
                <a:latin typeface="Calibri"/>
              </a:rPr>
              <a:t>Fire / EMS = 10.3% of CAD entries</a:t>
            </a:r>
          </a:p>
        </p:txBody>
      </p:sp>
      <p:sp>
        <p:nvSpPr>
          <p:cNvPr id="11" name="Coverage screen: four 24/7 posts require about 20.0 FTE at 1,750 productive hours each, be"/>
          <p:cNvSpPr txBox="1"/>
          <p:nvPr/>
        </p:nvSpPr>
        <p:spPr>
          <a:xfrm>
            <a:off x="594360" y="5897880"/>
            <a:ext cx="10972800" cy="548640"/>
          </a:xfrm>
          <a:prstGeom prst="rect">
            <a:avLst/>
          </a:prstGeom>
          <a:noFill/>
        </p:spPr>
        <p:txBody>
          <a:bodyPr wrap="square" lIns="0" tIns="0" rIns="0" bIns="0"/>
          <a:lstStyle/>
          <a:p>
            <a:pPr algn="l">
              <a:spcAft>
                <a:spcPts val="0"/>
              </a:spcAft>
            </a:pPr>
            <a:r>
              <a:rPr lang="en-US" sz="1600" b="0">
                <a:solidFill>
                  <a:srgbClr val="48606B"/>
                </a:solidFill>
                <a:latin typeface="Calibri"/>
              </a:rPr>
              <a:t>Coverage screen: four 24/7 posts require about 20.0 FTE at 1,750 productive hours each, before supervision, simultaneous work, training, relief, vacancies and surge.</a:t>
            </a:r>
          </a:p>
        </p:txBody>
      </p:sp>
      <p:sp>
        <p:nvSpPr>
          <p:cNvPr id="12" name="Slide number"/>
          <p:cNvSpPr txBox="1"/>
          <p:nvPr/>
        </p:nvSpPr>
        <p:spPr>
          <a:xfrm>
            <a:off x="11475720" y="6492240"/>
            <a:ext cx="411480" cy="246888"/>
          </a:xfrm>
          <a:prstGeom prst="rect">
            <a:avLst/>
          </a:prstGeom>
          <a:noFill/>
        </p:spPr>
        <p:txBody>
          <a:bodyPr wrap="square" lIns="0" tIns="0" rIns="0" bIns="0"/>
          <a:lstStyle/>
          <a:p>
            <a:pPr algn="ctr">
              <a:spcAft>
                <a:spcPts val="0"/>
              </a:spcAft>
            </a:pPr>
            <a:r>
              <a:rPr lang="en-US" sz="1200" b="0">
                <a:solidFill>
                  <a:srgbClr val="48606B"/>
                </a:solidFill>
                <a:latin typeface="Calibri"/>
              </a:rPr>
              <a:t>58</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TECHNOLOGY, FACILITIES AND TRANSITION"/>
          <p:cNvSpPr txBox="1"/>
          <p:nvPr/>
        </p:nvSpPr>
        <p:spPr>
          <a:xfrm>
            <a:off x="548640" y="256032"/>
            <a:ext cx="10972800" cy="274320"/>
          </a:xfrm>
          <a:prstGeom prst="rect">
            <a:avLst/>
          </a:prstGeom>
          <a:noFill/>
        </p:spPr>
        <p:txBody>
          <a:bodyPr wrap="square" lIns="0" tIns="0" rIns="0" bIns="0"/>
          <a:lstStyle/>
          <a:p>
            <a:pPr algn="l">
              <a:spcAft>
                <a:spcPts val="0"/>
              </a:spcAft>
            </a:pPr>
            <a:r>
              <a:rPr lang="en-US" sz="1600" b="1">
                <a:solidFill>
                  <a:srgbClr val="A83C18"/>
                </a:solidFill>
                <a:latin typeface="Calibri"/>
              </a:rPr>
              <a:t>TECHNOLOGY, FACILITIES AND TRANSITION</a:t>
            </a:r>
          </a:p>
        </p:txBody>
      </p:sp>
      <p:sp>
        <p:nvSpPr>
          <p:cNvPr id="3" name="Title"/>
          <p:cNvSpPr txBox="1">
            <a:spLocks noGrp="1"/>
          </p:cNvSpPr>
          <p:nvPr>
            <p:ph type="title"/>
          </p:nvPr>
        </p:nvSpPr>
        <p:spPr>
          <a:xfrm>
            <a:off x="548640" y="658368"/>
            <a:ext cx="11064240" cy="685800"/>
          </a:xfrm>
          <a:prstGeom prst="rect">
            <a:avLst/>
          </a:prstGeom>
          <a:noFill/>
        </p:spPr>
        <p:txBody>
          <a:bodyPr wrap="square" lIns="0" tIns="0" rIns="0" bIns="0"/>
          <a:lstStyle/>
          <a:p>
            <a:pPr algn="l">
              <a:spcAft>
                <a:spcPts val="0"/>
              </a:spcAft>
            </a:pPr>
            <a:r>
              <a:rPr lang="en-US" sz="3200" b="1">
                <a:solidFill>
                  <a:srgbClr val="22333B"/>
                </a:solidFill>
                <a:latin typeface="Cambria"/>
              </a:rPr>
              <a:t>Dispatch Capital and Transition Costs</a:t>
            </a:r>
          </a:p>
        </p:txBody>
      </p:sp>
      <p:sp>
        <p:nvSpPr>
          <p:cNvPr id="4" name="USD millions. Components are embedded in option pricing. Reconcile sources and uses before"/>
          <p:cNvSpPr txBox="1"/>
          <p:nvPr/>
        </p:nvSpPr>
        <p:spPr>
          <a:xfrm>
            <a:off x="594360" y="1353312"/>
            <a:ext cx="10972800" cy="512064"/>
          </a:xfrm>
          <a:prstGeom prst="rect">
            <a:avLst/>
          </a:prstGeom>
          <a:noFill/>
        </p:spPr>
        <p:txBody>
          <a:bodyPr wrap="square" lIns="0" tIns="0" rIns="0" bIns="0"/>
          <a:lstStyle/>
          <a:p>
            <a:pPr algn="l">
              <a:spcAft>
                <a:spcPts val="0"/>
              </a:spcAft>
            </a:pPr>
            <a:r>
              <a:rPr lang="en-US" sz="1700" b="0">
                <a:solidFill>
                  <a:srgbClr val="48606B"/>
                </a:solidFill>
                <a:latin typeface="Calibri"/>
              </a:rPr>
              <a:t>USD millions. Components are embedded in option pricing. Reconcile sources and uses before adding amounts.</a:t>
            </a:r>
          </a:p>
        </p:txBody>
      </p:sp>
      <p:sp>
        <p:nvSpPr>
          <p:cNvPr id="5" name="Source: Chapter 35 financial model. FY2027–FY2031 planning scenario."/>
          <p:cNvSpPr txBox="1"/>
          <p:nvPr/>
        </p:nvSpPr>
        <p:spPr>
          <a:xfrm>
            <a:off x="594360" y="6537960"/>
            <a:ext cx="10561320" cy="201168"/>
          </a:xfrm>
          <a:prstGeom prst="rect">
            <a:avLst/>
          </a:prstGeom>
          <a:noFill/>
        </p:spPr>
        <p:txBody>
          <a:bodyPr wrap="square" lIns="0" tIns="0" rIns="0" bIns="0"/>
          <a:lstStyle/>
          <a:p>
            <a:pPr algn="l">
              <a:spcAft>
                <a:spcPts val="0"/>
              </a:spcAft>
            </a:pPr>
            <a:r>
              <a:rPr lang="en-US" sz="1130" b="0">
                <a:solidFill>
                  <a:srgbClr val="48606B"/>
                </a:solidFill>
                <a:latin typeface="Calibri"/>
              </a:rPr>
              <a:t>Source: Chapter 35 financial model. FY2027–FY2031 planning scenario.</a:t>
            </a:r>
          </a:p>
        </p:txBody>
      </p:sp>
      <p:graphicFrame>
        <p:nvGraphicFramePr>
          <p:cNvPr id="7" name="Chart 0"/>
          <p:cNvGraphicFramePr/>
          <p:nvPr/>
        </p:nvGraphicFramePr>
        <p:xfrm>
          <a:off x="594360" y="1984248"/>
          <a:ext cx="6583680" cy="3447288"/>
        </p:xfrm>
        <a:graphic>
          <a:graphicData uri="http://schemas.openxmlformats.org/drawingml/2006/chart">
            <c:chart xmlns:c="http://schemas.openxmlformats.org/drawingml/2006/chart" xmlns:r="http://schemas.openxmlformats.org/officeDocument/2006/relationships" r:id="rId3"/>
          </a:graphicData>
        </a:graphic>
      </p:graphicFrame>
      <p:sp>
        <p:nvSpPr>
          <p:cNvPr id="8" name="Replacement contribution"/>
          <p:cNvSpPr txBox="1"/>
          <p:nvPr/>
        </p:nvSpPr>
        <p:spPr>
          <a:xfrm>
            <a:off x="7543800" y="1975104"/>
            <a:ext cx="3977640" cy="356616"/>
          </a:xfrm>
          <a:prstGeom prst="rect">
            <a:avLst/>
          </a:prstGeom>
          <a:noFill/>
        </p:spPr>
        <p:txBody>
          <a:bodyPr wrap="square" lIns="0" tIns="0" rIns="0" bIns="0"/>
          <a:lstStyle/>
          <a:p>
            <a:pPr algn="l">
              <a:spcAft>
                <a:spcPts val="0"/>
              </a:spcAft>
            </a:pPr>
            <a:r>
              <a:rPr lang="en-US" sz="2000" b="1">
                <a:solidFill>
                  <a:srgbClr val="22333B"/>
                </a:solidFill>
                <a:latin typeface="Calibri"/>
              </a:rPr>
              <a:t>Replacement contribution</a:t>
            </a:r>
          </a:p>
        </p:txBody>
      </p:sp>
      <p:sp>
        <p:nvSpPr>
          <p:cNvPr id="9" name="Shared $0.806M&#10;Lead $1.873M&#10;Central $2.260M"/>
          <p:cNvSpPr txBox="1"/>
          <p:nvPr/>
        </p:nvSpPr>
        <p:spPr>
          <a:xfrm>
            <a:off x="7543800" y="2423160"/>
            <a:ext cx="3977640" cy="713232"/>
          </a:xfrm>
          <a:prstGeom prst="rect">
            <a:avLst/>
          </a:prstGeom>
          <a:noFill/>
        </p:spPr>
        <p:txBody>
          <a:bodyPr wrap="square" lIns="0" tIns="0" rIns="0" bIns="0"/>
          <a:lstStyle/>
          <a:p>
            <a:pPr algn="l">
              <a:spcAft>
                <a:spcPts val="0"/>
              </a:spcAft>
            </a:pPr>
            <a:r>
              <a:rPr lang="en-US" sz="1800" b="0">
                <a:solidFill>
                  <a:srgbClr val="22333B"/>
                </a:solidFill>
                <a:latin typeface="Calibri"/>
              </a:rPr>
              <a:t>Shared $0.806M</a:t>
            </a:r>
          </a:p>
          <a:p>
            <a:pPr algn="l">
              <a:spcAft>
                <a:spcPts val="0"/>
              </a:spcAft>
            </a:pPr>
            <a:r>
              <a:rPr lang="en-US" sz="1800" b="0">
                <a:solidFill>
                  <a:srgbClr val="22333B"/>
                </a:solidFill>
                <a:latin typeface="Calibri"/>
              </a:rPr>
              <a:t>Lead $1.873M</a:t>
            </a:r>
          </a:p>
          <a:p>
            <a:pPr algn="l">
              <a:spcAft>
                <a:spcPts val="0"/>
              </a:spcAft>
            </a:pPr>
            <a:r>
              <a:rPr lang="en-US" sz="1800" b="0">
                <a:solidFill>
                  <a:srgbClr val="22333B"/>
                </a:solidFill>
                <a:latin typeface="Calibri"/>
              </a:rPr>
              <a:t>Central $2.260M</a:t>
            </a:r>
          </a:p>
        </p:txBody>
      </p:sp>
      <p:sp>
        <p:nvSpPr>
          <p:cNvPr id="10" name="Largest cost driver"/>
          <p:cNvSpPr txBox="1"/>
          <p:nvPr/>
        </p:nvSpPr>
        <p:spPr>
          <a:xfrm>
            <a:off x="7543800" y="3511296"/>
            <a:ext cx="3977640" cy="356616"/>
          </a:xfrm>
          <a:prstGeom prst="rect">
            <a:avLst/>
          </a:prstGeom>
          <a:noFill/>
        </p:spPr>
        <p:txBody>
          <a:bodyPr wrap="square" lIns="0" tIns="0" rIns="0" bIns="0"/>
          <a:lstStyle/>
          <a:p>
            <a:pPr algn="l">
              <a:spcAft>
                <a:spcPts val="0"/>
              </a:spcAft>
            </a:pPr>
            <a:r>
              <a:rPr lang="en-US" sz="2000" b="1">
                <a:solidFill>
                  <a:srgbClr val="22333B"/>
                </a:solidFill>
                <a:latin typeface="Calibri"/>
              </a:rPr>
              <a:t>Largest cost driver</a:t>
            </a:r>
          </a:p>
        </p:txBody>
      </p:sp>
      <p:sp>
        <p:nvSpPr>
          <p:cNvPr id="11" name="Facility capital rises from $0.9M shared to $13.8M centralized. Price a two-site design fr"/>
          <p:cNvSpPr txBox="1"/>
          <p:nvPr/>
        </p:nvSpPr>
        <p:spPr>
          <a:xfrm>
            <a:off x="7543800" y="3959352"/>
            <a:ext cx="3977640" cy="1463040"/>
          </a:xfrm>
          <a:prstGeom prst="rect">
            <a:avLst/>
          </a:prstGeom>
          <a:noFill/>
        </p:spPr>
        <p:txBody>
          <a:bodyPr wrap="square" lIns="0" tIns="0" rIns="0" bIns="0"/>
          <a:lstStyle/>
          <a:p>
            <a:pPr algn="l">
              <a:spcAft>
                <a:spcPts val="0"/>
              </a:spcAft>
            </a:pPr>
            <a:r>
              <a:rPr lang="en-US" sz="1800" b="0">
                <a:solidFill>
                  <a:srgbClr val="22333B"/>
                </a:solidFill>
                <a:latin typeface="Calibri"/>
              </a:rPr>
              <a:t>Facility capital rises from $0.9M shared to $13.8M centralized. Price a two-site design from actual sites.</a:t>
            </a:r>
          </a:p>
        </p:txBody>
      </p:sp>
      <p:sp>
        <p:nvSpPr>
          <p:cNvPr id="12" name="Capital control: one asset/project ledger by site, owner, payer, E911 eligibility, reuse, "/>
          <p:cNvSpPr txBox="1"/>
          <p:nvPr/>
        </p:nvSpPr>
        <p:spPr>
          <a:xfrm>
            <a:off x="594360" y="5925312"/>
            <a:ext cx="10972800" cy="512064"/>
          </a:xfrm>
          <a:prstGeom prst="rect">
            <a:avLst/>
          </a:prstGeom>
          <a:noFill/>
        </p:spPr>
        <p:txBody>
          <a:bodyPr wrap="square" lIns="0" tIns="0" rIns="0" bIns="0"/>
          <a:lstStyle/>
          <a:p>
            <a:pPr algn="l">
              <a:spcAft>
                <a:spcPts val="0"/>
              </a:spcAft>
            </a:pPr>
            <a:r>
              <a:rPr lang="en-US" sz="1700" b="1">
                <a:solidFill>
                  <a:srgbClr val="22333B"/>
                </a:solidFill>
                <a:latin typeface="Calibri"/>
              </a:rPr>
              <a:t>Capital control: one asset/project ledger by site, owner, payer, E911 eligibility, reuse, support date and replacement timing.</a:t>
            </a:r>
          </a:p>
        </p:txBody>
      </p:sp>
      <p:sp>
        <p:nvSpPr>
          <p:cNvPr id="13" name="Totals: shared $3.293M; lead $12.792M; central $25.536M."/>
          <p:cNvSpPr txBox="1"/>
          <p:nvPr/>
        </p:nvSpPr>
        <p:spPr>
          <a:xfrm>
            <a:off x="594360" y="5577840"/>
            <a:ext cx="6583680" cy="274320"/>
          </a:xfrm>
          <a:prstGeom prst="rect">
            <a:avLst/>
          </a:prstGeom>
          <a:noFill/>
        </p:spPr>
        <p:txBody>
          <a:bodyPr wrap="square" lIns="0" tIns="0" rIns="0" bIns="0"/>
          <a:lstStyle/>
          <a:p>
            <a:pPr algn="l">
              <a:spcAft>
                <a:spcPts val="0"/>
              </a:spcAft>
            </a:pPr>
            <a:r>
              <a:rPr lang="en-US" sz="1600" b="1">
                <a:solidFill>
                  <a:srgbClr val="22333B"/>
                </a:solidFill>
                <a:latin typeface="Calibri"/>
              </a:rPr>
              <a:t>Totals: shared $3.293M; lead $12.792M; central $25.536M.</a:t>
            </a:r>
          </a:p>
        </p:txBody>
      </p:sp>
      <p:sp>
        <p:nvSpPr>
          <p:cNvPr id="14" name="Slide number"/>
          <p:cNvSpPr txBox="1"/>
          <p:nvPr/>
        </p:nvSpPr>
        <p:spPr>
          <a:xfrm>
            <a:off x="11475720" y="6492240"/>
            <a:ext cx="411480" cy="246888"/>
          </a:xfrm>
          <a:prstGeom prst="rect">
            <a:avLst/>
          </a:prstGeom>
          <a:noFill/>
        </p:spPr>
        <p:txBody>
          <a:bodyPr wrap="square" lIns="0" tIns="0" rIns="0" bIns="0"/>
          <a:lstStyle/>
          <a:p>
            <a:pPr algn="ctr">
              <a:spcAft>
                <a:spcPts val="0"/>
              </a:spcAft>
            </a:pPr>
            <a:r>
              <a:rPr lang="en-US" sz="1200" b="0">
                <a:solidFill>
                  <a:srgbClr val="48606B"/>
                </a:solidFill>
                <a:latin typeface="Calibri"/>
              </a:rPr>
              <a:t>59</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SAVINGS TESTS"/>
          <p:cNvSpPr txBox="1"/>
          <p:nvPr/>
        </p:nvSpPr>
        <p:spPr>
          <a:xfrm>
            <a:off x="548640" y="256032"/>
            <a:ext cx="10972800" cy="274320"/>
          </a:xfrm>
          <a:prstGeom prst="rect">
            <a:avLst/>
          </a:prstGeom>
          <a:noFill/>
        </p:spPr>
        <p:txBody>
          <a:bodyPr wrap="square" lIns="0" tIns="0" rIns="0" bIns="0"/>
          <a:lstStyle/>
          <a:p>
            <a:pPr algn="l">
              <a:spcAft>
                <a:spcPts val="0"/>
              </a:spcAft>
            </a:pPr>
            <a:r>
              <a:rPr lang="en-US" sz="1600" b="1">
                <a:solidFill>
                  <a:srgbClr val="A83C18"/>
                </a:solidFill>
                <a:latin typeface="Calibri"/>
              </a:rPr>
              <a:t>SAVINGS TESTS</a:t>
            </a:r>
          </a:p>
        </p:txBody>
      </p:sp>
      <p:sp>
        <p:nvSpPr>
          <p:cNvPr id="3" name="Title"/>
          <p:cNvSpPr txBox="1">
            <a:spLocks noGrp="1"/>
          </p:cNvSpPr>
          <p:nvPr>
            <p:ph type="title"/>
          </p:nvPr>
        </p:nvSpPr>
        <p:spPr>
          <a:xfrm>
            <a:off x="548640" y="658368"/>
            <a:ext cx="11064240" cy="685800"/>
          </a:xfrm>
          <a:prstGeom prst="rect">
            <a:avLst/>
          </a:prstGeom>
          <a:noFill/>
        </p:spPr>
        <p:txBody>
          <a:bodyPr wrap="square" lIns="0" tIns="0" rIns="0" bIns="0"/>
          <a:lstStyle/>
          <a:p>
            <a:pPr algn="l">
              <a:spcAft>
                <a:spcPts val="0"/>
              </a:spcAft>
            </a:pPr>
            <a:r>
              <a:rPr lang="en-US" sz="3200" b="1">
                <a:solidFill>
                  <a:srgbClr val="22333B"/>
                </a:solidFill>
                <a:latin typeface="Cambria"/>
              </a:rPr>
              <a:t>Dispatch Savings Tests</a:t>
            </a:r>
          </a:p>
        </p:txBody>
      </p:sp>
      <p:sp>
        <p:nvSpPr>
          <p:cNvPr id="4" name="No modeled option reaches the 5% or 10% target after successor and retained local costs ar"/>
          <p:cNvSpPr txBox="1"/>
          <p:nvPr/>
        </p:nvSpPr>
        <p:spPr>
          <a:xfrm>
            <a:off x="594360" y="1353312"/>
            <a:ext cx="10972800" cy="512064"/>
          </a:xfrm>
          <a:prstGeom prst="rect">
            <a:avLst/>
          </a:prstGeom>
          <a:noFill/>
        </p:spPr>
        <p:txBody>
          <a:bodyPr wrap="square" lIns="0" tIns="0" rIns="0" bIns="0"/>
          <a:lstStyle/>
          <a:p>
            <a:pPr algn="l">
              <a:spcAft>
                <a:spcPts val="0"/>
              </a:spcAft>
            </a:pPr>
            <a:r>
              <a:rPr lang="en-US" sz="1700" b="0">
                <a:solidFill>
                  <a:srgbClr val="48606B"/>
                </a:solidFill>
                <a:latin typeface="Calibri"/>
              </a:rPr>
              <a:t>No modeled option reaches the 5% or 10% target after successor and retained local costs are funded.</a:t>
            </a:r>
          </a:p>
        </p:txBody>
      </p:sp>
      <p:sp>
        <p:nvSpPr>
          <p:cNvPr id="5" name="Source: Chapter 35 financial model. FY2027–FY2031 planning scenario."/>
          <p:cNvSpPr txBox="1"/>
          <p:nvPr/>
        </p:nvSpPr>
        <p:spPr>
          <a:xfrm>
            <a:off x="594360" y="6537960"/>
            <a:ext cx="10561320" cy="201168"/>
          </a:xfrm>
          <a:prstGeom prst="rect">
            <a:avLst/>
          </a:prstGeom>
          <a:noFill/>
        </p:spPr>
        <p:txBody>
          <a:bodyPr wrap="square" lIns="0" tIns="0" rIns="0" bIns="0"/>
          <a:lstStyle/>
          <a:p>
            <a:pPr algn="l">
              <a:spcAft>
                <a:spcPts val="0"/>
              </a:spcAft>
            </a:pPr>
            <a:r>
              <a:rPr lang="en-US" sz="1130" b="0">
                <a:solidFill>
                  <a:srgbClr val="48606B"/>
                </a:solidFill>
                <a:latin typeface="Calibri"/>
              </a:rPr>
              <a:t>Source: Chapter 35 financial model. FY2027–FY2031 planning scenario.</a:t>
            </a:r>
          </a:p>
        </p:txBody>
      </p:sp>
      <p:sp>
        <p:nvSpPr>
          <p:cNvPr id="7" name="FY2027 recurring-cost test ($M)"/>
          <p:cNvSpPr txBox="1"/>
          <p:nvPr/>
        </p:nvSpPr>
        <p:spPr>
          <a:xfrm>
            <a:off x="594360" y="1956816"/>
            <a:ext cx="5157216" cy="384048"/>
          </a:xfrm>
          <a:prstGeom prst="rect">
            <a:avLst/>
          </a:prstGeom>
          <a:noFill/>
        </p:spPr>
        <p:txBody>
          <a:bodyPr wrap="square" lIns="0" tIns="0" rIns="0" bIns="0"/>
          <a:lstStyle/>
          <a:p>
            <a:pPr algn="l">
              <a:spcAft>
                <a:spcPts val="0"/>
              </a:spcAft>
            </a:pPr>
            <a:r>
              <a:rPr lang="en-US" sz="2000" b="1">
                <a:solidFill>
                  <a:srgbClr val="22333B"/>
                </a:solidFill>
                <a:latin typeface="Calibri"/>
              </a:rPr>
              <a:t>FY2027 recurring-cost test ($M)</a:t>
            </a:r>
          </a:p>
        </p:txBody>
      </p:sp>
      <p:graphicFrame>
        <p:nvGraphicFramePr>
          <p:cNvPr id="8" name="Chart 0"/>
          <p:cNvGraphicFramePr/>
          <p:nvPr/>
        </p:nvGraphicFramePr>
        <p:xfrm>
          <a:off x="594360" y="2496312"/>
          <a:ext cx="5157216" cy="3054096"/>
        </p:xfrm>
        <a:graphic>
          <a:graphicData uri="http://schemas.openxmlformats.org/drawingml/2006/chart">
            <c:chart xmlns:c="http://schemas.openxmlformats.org/drawingml/2006/chart" xmlns:r="http://schemas.openxmlformats.org/officeDocument/2006/relationships" r:id="rId3"/>
          </a:graphicData>
        </a:graphic>
      </p:graphicFrame>
      <p:sp>
        <p:nvSpPr>
          <p:cNvPr id="9" name="Five-year premiums above current ($M)"/>
          <p:cNvSpPr txBox="1"/>
          <p:nvPr/>
        </p:nvSpPr>
        <p:spPr>
          <a:xfrm>
            <a:off x="6263640" y="1956816"/>
            <a:ext cx="5294376" cy="384048"/>
          </a:xfrm>
          <a:prstGeom prst="rect">
            <a:avLst/>
          </a:prstGeom>
          <a:noFill/>
        </p:spPr>
        <p:txBody>
          <a:bodyPr wrap="square" lIns="0" tIns="0" rIns="0" bIns="0"/>
          <a:lstStyle/>
          <a:p>
            <a:pPr algn="l">
              <a:spcAft>
                <a:spcPts val="0"/>
              </a:spcAft>
            </a:pPr>
            <a:r>
              <a:rPr lang="en-US" sz="2000" b="1">
                <a:solidFill>
                  <a:srgbClr val="22333B"/>
                </a:solidFill>
                <a:latin typeface="Calibri"/>
              </a:rPr>
              <a:t>Five-year premiums above current ($M)</a:t>
            </a:r>
          </a:p>
        </p:txBody>
      </p:sp>
      <p:graphicFrame>
        <p:nvGraphicFramePr>
          <p:cNvPr id="10" name="Chart 1"/>
          <p:cNvGraphicFramePr/>
          <p:nvPr/>
        </p:nvGraphicFramePr>
        <p:xfrm>
          <a:off x="6263640" y="2496312"/>
          <a:ext cx="5294376" cy="3054096"/>
        </p:xfrm>
        <a:graphic>
          <a:graphicData uri="http://schemas.openxmlformats.org/drawingml/2006/chart">
            <c:chart xmlns:c="http://schemas.openxmlformats.org/drawingml/2006/chart" xmlns:r="http://schemas.openxmlformats.org/officeDocument/2006/relationships" r:id="rId4"/>
          </a:graphicData>
        </a:graphic>
      </p:graphicFrame>
      <p:sp>
        <p:nvSpPr>
          <p:cNvPr id="11" name="Required annual reduction: $0.791M at 5%; $1.583M at 10%."/>
          <p:cNvSpPr txBox="1"/>
          <p:nvPr/>
        </p:nvSpPr>
        <p:spPr>
          <a:xfrm>
            <a:off x="594360" y="5650992"/>
            <a:ext cx="10972800" cy="347472"/>
          </a:xfrm>
          <a:prstGeom prst="rect">
            <a:avLst/>
          </a:prstGeom>
          <a:noFill/>
        </p:spPr>
        <p:txBody>
          <a:bodyPr wrap="square" lIns="0" tIns="0" rIns="0" bIns="0"/>
          <a:lstStyle/>
          <a:p>
            <a:pPr algn="l">
              <a:spcAft>
                <a:spcPts val="0"/>
              </a:spcAft>
            </a:pPr>
            <a:r>
              <a:rPr lang="en-US" sz="1800" b="1">
                <a:solidFill>
                  <a:srgbClr val="22333B"/>
                </a:solidFill>
                <a:latin typeface="Calibri"/>
              </a:rPr>
              <a:t>Required annual reduction: $0.791M at 5%; $1.583M at 10%.</a:t>
            </a:r>
          </a:p>
        </p:txBody>
      </p:sp>
      <p:sp>
        <p:nvSpPr>
          <p:cNvPr id="12" name="Changing member allocation redistributes cost. It does not reduce regional cost."/>
          <p:cNvSpPr txBox="1"/>
          <p:nvPr/>
        </p:nvSpPr>
        <p:spPr>
          <a:xfrm>
            <a:off x="594360" y="6108192"/>
            <a:ext cx="10972800" cy="310896"/>
          </a:xfrm>
          <a:prstGeom prst="rect">
            <a:avLst/>
          </a:prstGeom>
          <a:noFill/>
        </p:spPr>
        <p:txBody>
          <a:bodyPr wrap="square" lIns="0" tIns="0" rIns="0" bIns="0"/>
          <a:lstStyle/>
          <a:p>
            <a:pPr algn="l">
              <a:spcAft>
                <a:spcPts val="0"/>
              </a:spcAft>
            </a:pPr>
            <a:r>
              <a:rPr lang="en-US" sz="1800" b="1">
                <a:solidFill>
                  <a:srgbClr val="22333B"/>
                </a:solidFill>
                <a:latin typeface="Calibri"/>
              </a:rPr>
              <a:t>Changing member allocation redistributes cost. It does not reduce regional cost.</a:t>
            </a:r>
          </a:p>
        </p:txBody>
      </p:sp>
      <p:sp>
        <p:nvSpPr>
          <p:cNvPr id="13" name="Slide number"/>
          <p:cNvSpPr txBox="1"/>
          <p:nvPr/>
        </p:nvSpPr>
        <p:spPr>
          <a:xfrm>
            <a:off x="11475720" y="6492240"/>
            <a:ext cx="411480" cy="246888"/>
          </a:xfrm>
          <a:prstGeom prst="rect">
            <a:avLst/>
          </a:prstGeom>
          <a:noFill/>
        </p:spPr>
        <p:txBody>
          <a:bodyPr wrap="square" lIns="0" tIns="0" rIns="0" bIns="0"/>
          <a:lstStyle/>
          <a:p>
            <a:pPr algn="ctr">
              <a:spcAft>
                <a:spcPts val="0"/>
              </a:spcAft>
            </a:pPr>
            <a:r>
              <a:rPr lang="en-US" sz="1200" b="0">
                <a:solidFill>
                  <a:srgbClr val="48606B"/>
                </a:solidFill>
                <a:latin typeface="Calibri"/>
              </a:rPr>
              <a:t>60</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SIDUAL AND STRANDED COSTS"/>
          <p:cNvSpPr txBox="1"/>
          <p:nvPr/>
        </p:nvSpPr>
        <p:spPr>
          <a:xfrm>
            <a:off x="548640" y="256032"/>
            <a:ext cx="10972800" cy="274320"/>
          </a:xfrm>
          <a:prstGeom prst="rect">
            <a:avLst/>
          </a:prstGeom>
          <a:noFill/>
        </p:spPr>
        <p:txBody>
          <a:bodyPr wrap="square" lIns="0" tIns="0" rIns="0" bIns="0"/>
          <a:lstStyle/>
          <a:p>
            <a:pPr algn="l">
              <a:spcAft>
                <a:spcPts val="0"/>
              </a:spcAft>
            </a:pPr>
            <a:r>
              <a:rPr lang="en-US" sz="1600" b="1">
                <a:solidFill>
                  <a:srgbClr val="A83C18"/>
                </a:solidFill>
                <a:latin typeface="Calibri"/>
              </a:rPr>
              <a:t>RESIDUAL AND STRANDED COSTS</a:t>
            </a:r>
          </a:p>
        </p:txBody>
      </p:sp>
      <p:sp>
        <p:nvSpPr>
          <p:cNvPr id="3" name="Title"/>
          <p:cNvSpPr txBox="1">
            <a:spLocks noGrp="1"/>
          </p:cNvSpPr>
          <p:nvPr>
            <p:ph type="title"/>
          </p:nvPr>
        </p:nvSpPr>
        <p:spPr>
          <a:xfrm>
            <a:off x="548640" y="658368"/>
            <a:ext cx="11064240" cy="685800"/>
          </a:xfrm>
          <a:prstGeom prst="rect">
            <a:avLst/>
          </a:prstGeom>
          <a:noFill/>
        </p:spPr>
        <p:txBody>
          <a:bodyPr wrap="square" lIns="0" tIns="0" rIns="0" bIns="0"/>
          <a:lstStyle/>
          <a:p>
            <a:pPr algn="l">
              <a:spcAft>
                <a:spcPts val="0"/>
              </a:spcAft>
            </a:pPr>
            <a:r>
              <a:rPr lang="en-US" sz="3200" b="1">
                <a:solidFill>
                  <a:srgbClr val="22333B"/>
                </a:solidFill>
                <a:latin typeface="Cambria"/>
              </a:rPr>
              <a:t>Residual and Stranded Costs: The Risk of Paying Twice</a:t>
            </a:r>
          </a:p>
        </p:txBody>
      </p:sp>
      <p:sp>
        <p:nvSpPr>
          <p:cNvPr id="4" name="A saving requires predecessor spending to end after successor and retained local costs are"/>
          <p:cNvSpPr txBox="1"/>
          <p:nvPr/>
        </p:nvSpPr>
        <p:spPr>
          <a:xfrm>
            <a:off x="594360" y="1353312"/>
            <a:ext cx="10972800" cy="512064"/>
          </a:xfrm>
          <a:prstGeom prst="rect">
            <a:avLst/>
          </a:prstGeom>
          <a:noFill/>
        </p:spPr>
        <p:txBody>
          <a:bodyPr wrap="square" lIns="0" tIns="0" rIns="0" bIns="0"/>
          <a:lstStyle/>
          <a:p>
            <a:pPr algn="l">
              <a:spcAft>
                <a:spcPts val="0"/>
              </a:spcAft>
            </a:pPr>
            <a:r>
              <a:rPr lang="en-US" sz="1700" b="0">
                <a:solidFill>
                  <a:srgbClr val="48606B"/>
                </a:solidFill>
                <a:latin typeface="Calibri"/>
              </a:rPr>
              <a:t>A saving requires predecessor spending to end after successor and retained local costs are funded.</a:t>
            </a:r>
          </a:p>
        </p:txBody>
      </p:sp>
      <p:sp>
        <p:nvSpPr>
          <p:cNvPr id="5" name="Source: Chapter 35 financial model. FY2027–FY2031 planning scenario."/>
          <p:cNvSpPr txBox="1"/>
          <p:nvPr/>
        </p:nvSpPr>
        <p:spPr>
          <a:xfrm>
            <a:off x="594360" y="6537960"/>
            <a:ext cx="10561320" cy="201168"/>
          </a:xfrm>
          <a:prstGeom prst="rect">
            <a:avLst/>
          </a:prstGeom>
          <a:noFill/>
        </p:spPr>
        <p:txBody>
          <a:bodyPr wrap="square" lIns="0" tIns="0" rIns="0" bIns="0"/>
          <a:lstStyle/>
          <a:p>
            <a:pPr algn="l">
              <a:spcAft>
                <a:spcPts val="0"/>
              </a:spcAft>
            </a:pPr>
            <a:r>
              <a:rPr lang="en-US" sz="1130" b="0">
                <a:solidFill>
                  <a:srgbClr val="48606B"/>
                </a:solidFill>
                <a:latin typeface="Calibri"/>
              </a:rPr>
              <a:t>Source: Chapter 35 financial model. FY2027–FY2031 planning scenario.</a:t>
            </a:r>
          </a:p>
        </p:txBody>
      </p:sp>
      <p:graphicFrame>
        <p:nvGraphicFramePr>
          <p:cNvPr id="7" name="Editable financial table" descr="Editable financial comparison. Sources, definitions and original qualifications are retained in the speaker notes."/>
          <p:cNvGraphicFramePr/>
          <p:nvPr/>
        </p:nvGraphicFramePr>
        <p:xfrm>
          <a:off x="594360" y="1993392"/>
          <a:ext cx="10972800" cy="2368296"/>
        </p:xfrm>
        <a:graphic>
          <a:graphicData uri="http://schemas.openxmlformats.org/drawingml/2006/table">
            <a:tbl>
              <a:tblPr firstRow="1" bandRow="1"/>
              <a:tblGrid>
                <a:gridCol w="3383280">
                  <a:extLst>
                    <a:ext uri="{9D8B030D-6E8A-4147-A177-3AD203B41FA5}">
                      <a16:colId xmlns:a16="http://schemas.microsoft.com/office/drawing/2014/main" val="20000"/>
                    </a:ext>
                  </a:extLst>
                </a:gridCol>
                <a:gridCol w="7589520">
                  <a:extLst>
                    <a:ext uri="{9D8B030D-6E8A-4147-A177-3AD203B41FA5}">
                      <a16:colId xmlns:a16="http://schemas.microsoft.com/office/drawing/2014/main" val="20001"/>
                    </a:ext>
                  </a:extLst>
                </a:gridCol>
              </a:tblGrid>
              <a:tr h="457200">
                <a:tc>
                  <a:txBody>
                    <a:bodyPr/>
                    <a:lstStyle/>
                    <a:p>
                      <a:pPr algn="l">
                        <a:spcAft>
                          <a:spcPts val="0"/>
                        </a:spcAft>
                      </a:pPr>
                      <a:r>
                        <a:rPr lang="en-US" sz="1800" b="1">
                          <a:solidFill>
                            <a:srgbClr val="FFFFFF"/>
                          </a:solidFill>
                          <a:latin typeface="Calibri"/>
                        </a:rPr>
                        <a:t>Cost layer</a:t>
                      </a:r>
                    </a:p>
                  </a:txBody>
                  <a:tcPr marL="82296" marR="73152" marT="22860" marB="22860">
                    <a:solidFill>
                      <a:srgbClr val="22333B"/>
                    </a:solidFill>
                  </a:tcPr>
                </a:tc>
                <a:tc>
                  <a:txBody>
                    <a:bodyPr/>
                    <a:lstStyle/>
                    <a:p>
                      <a:pPr algn="l">
                        <a:spcAft>
                          <a:spcPts val="0"/>
                        </a:spcAft>
                      </a:pPr>
                      <a:r>
                        <a:rPr lang="en-US" sz="1800" b="1">
                          <a:solidFill>
                            <a:srgbClr val="FFFFFF"/>
                          </a:solidFill>
                          <a:latin typeface="Calibri"/>
                        </a:rPr>
                        <a:t>What remains in the regional total</a:t>
                      </a:r>
                    </a:p>
                  </a:txBody>
                  <a:tcPr marL="82296" marR="73152" marT="22860" marB="22860">
                    <a:solidFill>
                      <a:srgbClr val="22333B"/>
                    </a:solidFill>
                  </a:tcPr>
                </a:tc>
                <a:extLst>
                  <a:ext uri="{0D108BD9-81ED-4DB2-BD59-A6C34878D82A}">
                    <a16:rowId xmlns:a16="http://schemas.microsoft.com/office/drawing/2014/main" val="10000"/>
                  </a:ext>
                </a:extLst>
              </a:tr>
              <a:tr h="594360">
                <a:tc>
                  <a:txBody>
                    <a:bodyPr/>
                    <a:lstStyle/>
                    <a:p>
                      <a:pPr algn="l">
                        <a:spcAft>
                          <a:spcPts val="0"/>
                        </a:spcAft>
                      </a:pPr>
                      <a:r>
                        <a:rPr lang="en-US" sz="1800" b="1">
                          <a:solidFill>
                            <a:srgbClr val="22333B"/>
                          </a:solidFill>
                          <a:latin typeface="Calibri"/>
                        </a:rPr>
                        <a:t>New regional function</a:t>
                      </a:r>
                    </a:p>
                  </a:txBody>
                  <a:tcPr marL="82296" marR="73152" marT="22860" marB="22860">
                    <a:solidFill>
                      <a:srgbClr val="EDF2F4"/>
                    </a:solidFill>
                  </a:tcPr>
                </a:tc>
                <a:tc>
                  <a:txBody>
                    <a:bodyPr/>
                    <a:lstStyle/>
                    <a:p>
                      <a:pPr algn="l">
                        <a:spcAft>
                          <a:spcPts val="0"/>
                        </a:spcAft>
                      </a:pPr>
                      <a:r>
                        <a:rPr lang="en-US" sz="1800" b="0">
                          <a:solidFill>
                            <a:srgbClr val="22333B"/>
                          </a:solidFill>
                          <a:latin typeface="Calibri"/>
                        </a:rPr>
                        <a:t>Payroll, governance, technology, facilities, transition and replacement.</a:t>
                      </a:r>
                    </a:p>
                  </a:txBody>
                  <a:tcPr marL="82296" marR="73152" marT="22860" marB="22860">
                    <a:solidFill>
                      <a:srgbClr val="EDF2F4"/>
                    </a:solidFill>
                  </a:tcPr>
                </a:tc>
                <a:extLst>
                  <a:ext uri="{0D108BD9-81ED-4DB2-BD59-A6C34878D82A}">
                    <a16:rowId xmlns:a16="http://schemas.microsoft.com/office/drawing/2014/main" val="10001"/>
                  </a:ext>
                </a:extLst>
              </a:tr>
              <a:tr h="713232">
                <a:tc>
                  <a:txBody>
                    <a:bodyPr/>
                    <a:lstStyle/>
                    <a:p>
                      <a:pPr algn="l">
                        <a:spcAft>
                          <a:spcPts val="0"/>
                        </a:spcAft>
                      </a:pPr>
                      <a:r>
                        <a:rPr lang="en-US" sz="1800" b="1">
                          <a:solidFill>
                            <a:srgbClr val="22333B"/>
                          </a:solidFill>
                          <a:latin typeface="Calibri"/>
                        </a:rPr>
                        <a:t>Retained predecessor obligations</a:t>
                      </a:r>
                    </a:p>
                  </a:txBody>
                  <a:tcPr marL="82296" marR="73152" marT="22860" marB="22860">
                    <a:solidFill>
                      <a:srgbClr val="FFFFFF"/>
                    </a:solidFill>
                  </a:tcPr>
                </a:tc>
                <a:tc>
                  <a:txBody>
                    <a:bodyPr/>
                    <a:lstStyle/>
                    <a:p>
                      <a:pPr algn="l">
                        <a:spcAft>
                          <a:spcPts val="0"/>
                        </a:spcAft>
                      </a:pPr>
                      <a:r>
                        <a:rPr lang="en-US" sz="1800" b="0">
                          <a:solidFill>
                            <a:srgbClr val="22333B"/>
                          </a:solidFill>
                          <a:latin typeface="Calibri"/>
                        </a:rPr>
                        <a:t>Police/911, backup sites, licenses/cyber, central services, REMSA/EMS, radio and debt.</a:t>
                      </a:r>
                    </a:p>
                  </a:txBody>
                  <a:tcPr marL="82296" marR="73152" marT="22860" marB="22860">
                    <a:solidFill>
                      <a:srgbClr val="FFFFFF"/>
                    </a:solidFill>
                  </a:tcPr>
                </a:tc>
                <a:extLst>
                  <a:ext uri="{0D108BD9-81ED-4DB2-BD59-A6C34878D82A}">
                    <a16:rowId xmlns:a16="http://schemas.microsoft.com/office/drawing/2014/main" val="10002"/>
                  </a:ext>
                </a:extLst>
              </a:tr>
              <a:tr h="603504">
                <a:tc>
                  <a:txBody>
                    <a:bodyPr/>
                    <a:lstStyle/>
                    <a:p>
                      <a:pPr algn="l">
                        <a:spcAft>
                          <a:spcPts val="0"/>
                        </a:spcAft>
                      </a:pPr>
                      <a:r>
                        <a:rPr lang="en-US" sz="1800" b="1">
                          <a:solidFill>
                            <a:srgbClr val="22333B"/>
                          </a:solidFill>
                          <a:latin typeface="Calibri"/>
                        </a:rPr>
                        <a:t>Total regional cost</a:t>
                      </a:r>
                    </a:p>
                  </a:txBody>
                  <a:tcPr marL="82296" marR="73152" marT="22860" marB="22860">
                    <a:solidFill>
                      <a:srgbClr val="E3EBEF"/>
                    </a:solidFill>
                  </a:tcPr>
                </a:tc>
                <a:tc>
                  <a:txBody>
                    <a:bodyPr/>
                    <a:lstStyle/>
                    <a:p>
                      <a:pPr algn="l">
                        <a:spcAft>
                          <a:spcPts val="0"/>
                        </a:spcAft>
                      </a:pPr>
                      <a:r>
                        <a:rPr lang="en-US" sz="1800" b="1">
                          <a:solidFill>
                            <a:srgbClr val="22333B"/>
                          </a:solidFill>
                          <a:latin typeface="Calibri"/>
                        </a:rPr>
                        <a:t>New regional cost + retained local cost until a documented budget release.</a:t>
                      </a:r>
                    </a:p>
                  </a:txBody>
                  <a:tcPr marL="82296" marR="73152" marT="22860" marB="22860">
                    <a:solidFill>
                      <a:srgbClr val="E3EBEF"/>
                    </a:solidFill>
                  </a:tcPr>
                </a:tc>
                <a:extLst>
                  <a:ext uri="{0D108BD9-81ED-4DB2-BD59-A6C34878D82A}">
                    <a16:rowId xmlns:a16="http://schemas.microsoft.com/office/drawing/2014/main" val="10003"/>
                  </a:ext>
                </a:extLst>
              </a:tr>
            </a:tbl>
          </a:graphicData>
        </a:graphic>
      </p:graphicFrame>
      <p:sp>
        <p:nvSpPr>
          <p:cNvPr id="8" name="Maximum transferable amount = predecessor cost removed − replacement, overlap and release "/>
          <p:cNvSpPr txBox="1"/>
          <p:nvPr/>
        </p:nvSpPr>
        <p:spPr>
          <a:xfrm>
            <a:off x="594360" y="4617720"/>
            <a:ext cx="10972800" cy="576072"/>
          </a:xfrm>
          <a:prstGeom prst="rect">
            <a:avLst/>
          </a:prstGeom>
          <a:noFill/>
        </p:spPr>
        <p:txBody>
          <a:bodyPr wrap="square" lIns="0" tIns="0" rIns="0" bIns="0"/>
          <a:lstStyle/>
          <a:p>
            <a:pPr algn="l">
              <a:spcAft>
                <a:spcPts val="0"/>
              </a:spcAft>
            </a:pPr>
            <a:r>
              <a:rPr lang="en-US" sz="2000" b="1">
                <a:solidFill>
                  <a:srgbClr val="22333B"/>
                </a:solidFill>
                <a:latin typeface="Calibri"/>
              </a:rPr>
              <a:t>Maximum transferable amount = predecessor cost removed − replacement, overlap and release costs</a:t>
            </a:r>
          </a:p>
        </p:txBody>
      </p:sp>
      <p:sp>
        <p:nvSpPr>
          <p:cNvPr id="9" name="Evidence required"/>
          <p:cNvSpPr txBox="1"/>
          <p:nvPr/>
        </p:nvSpPr>
        <p:spPr>
          <a:xfrm>
            <a:off x="594360" y="5394960"/>
            <a:ext cx="5212080" cy="356616"/>
          </a:xfrm>
          <a:prstGeom prst="rect">
            <a:avLst/>
          </a:prstGeom>
          <a:noFill/>
        </p:spPr>
        <p:txBody>
          <a:bodyPr wrap="square" lIns="0" tIns="0" rIns="0" bIns="0"/>
          <a:lstStyle/>
          <a:p>
            <a:pPr algn="l">
              <a:spcAft>
                <a:spcPts val="0"/>
              </a:spcAft>
            </a:pPr>
            <a:r>
              <a:rPr lang="en-US" sz="2000" b="1">
                <a:solidFill>
                  <a:srgbClr val="22333B"/>
                </a:solidFill>
                <a:latin typeface="Calibri"/>
              </a:rPr>
              <a:t>Evidence required</a:t>
            </a:r>
          </a:p>
        </p:txBody>
      </p:sp>
      <p:sp>
        <p:nvSpPr>
          <p:cNvPr id="10" name="Named position/contract, annual cost and end date, replacement/overlap cost and adopted bu"/>
          <p:cNvSpPr txBox="1"/>
          <p:nvPr/>
        </p:nvSpPr>
        <p:spPr>
          <a:xfrm>
            <a:off x="594360" y="5843016"/>
            <a:ext cx="5212080" cy="758952"/>
          </a:xfrm>
          <a:prstGeom prst="rect">
            <a:avLst/>
          </a:prstGeom>
          <a:noFill/>
        </p:spPr>
        <p:txBody>
          <a:bodyPr wrap="square" lIns="0" tIns="0" rIns="0" bIns="0"/>
          <a:lstStyle/>
          <a:p>
            <a:pPr algn="l">
              <a:spcAft>
                <a:spcPts val="0"/>
              </a:spcAft>
            </a:pPr>
            <a:r>
              <a:rPr lang="en-US" sz="1650" b="0">
                <a:solidFill>
                  <a:srgbClr val="22333B"/>
                </a:solidFill>
                <a:latin typeface="Calibri"/>
              </a:rPr>
              <a:t>Named position/contract, annual cost and end date, replacement/overlap cost and adopted budget action.</a:t>
            </a:r>
          </a:p>
        </p:txBody>
      </p:sp>
      <p:sp>
        <p:nvSpPr>
          <p:cNvPr id="11" name="Board reporting"/>
          <p:cNvSpPr txBox="1"/>
          <p:nvPr/>
        </p:nvSpPr>
        <p:spPr>
          <a:xfrm>
            <a:off x="6263640" y="5394960"/>
            <a:ext cx="5212080" cy="356616"/>
          </a:xfrm>
          <a:prstGeom prst="rect">
            <a:avLst/>
          </a:prstGeom>
          <a:noFill/>
        </p:spPr>
        <p:txBody>
          <a:bodyPr wrap="square" lIns="0" tIns="0" rIns="0" bIns="0"/>
          <a:lstStyle/>
          <a:p>
            <a:pPr algn="l">
              <a:spcAft>
                <a:spcPts val="0"/>
              </a:spcAft>
            </a:pPr>
            <a:r>
              <a:rPr lang="en-US" sz="2000" b="1">
                <a:solidFill>
                  <a:srgbClr val="22333B"/>
                </a:solidFill>
                <a:latin typeface="Calibri"/>
              </a:rPr>
              <a:t>Board reporting</a:t>
            </a:r>
          </a:p>
        </p:txBody>
      </p:sp>
      <p:sp>
        <p:nvSpPr>
          <p:cNvPr id="12" name="Gross reduction, successor replacement, retained local cost, one-time implementation and n"/>
          <p:cNvSpPr txBox="1"/>
          <p:nvPr/>
        </p:nvSpPr>
        <p:spPr>
          <a:xfrm>
            <a:off x="6263640" y="5843016"/>
            <a:ext cx="5212080" cy="758952"/>
          </a:xfrm>
          <a:prstGeom prst="rect">
            <a:avLst/>
          </a:prstGeom>
          <a:noFill/>
        </p:spPr>
        <p:txBody>
          <a:bodyPr wrap="square" lIns="0" tIns="0" rIns="0" bIns="0"/>
          <a:lstStyle/>
          <a:p>
            <a:pPr algn="l">
              <a:spcAft>
                <a:spcPts val="0"/>
              </a:spcAft>
            </a:pPr>
            <a:r>
              <a:rPr lang="en-US" sz="1650" b="0">
                <a:solidFill>
                  <a:srgbClr val="22333B"/>
                </a:solidFill>
                <a:latin typeface="Calibri"/>
              </a:rPr>
              <a:t>Gross reduction, successor replacement, retained local cost, one-time implementation and net recurring saving.</a:t>
            </a:r>
          </a:p>
        </p:txBody>
      </p:sp>
      <p:sp>
        <p:nvSpPr>
          <p:cNvPr id="13" name="Slide number"/>
          <p:cNvSpPr txBox="1"/>
          <p:nvPr/>
        </p:nvSpPr>
        <p:spPr>
          <a:xfrm>
            <a:off x="11475720" y="6492240"/>
            <a:ext cx="411480" cy="246888"/>
          </a:xfrm>
          <a:prstGeom prst="rect">
            <a:avLst/>
          </a:prstGeom>
          <a:noFill/>
        </p:spPr>
        <p:txBody>
          <a:bodyPr wrap="square" lIns="0" tIns="0" rIns="0" bIns="0"/>
          <a:lstStyle/>
          <a:p>
            <a:pPr algn="ctr">
              <a:spcAft>
                <a:spcPts val="0"/>
              </a:spcAft>
            </a:pPr>
            <a:r>
              <a:rPr lang="en-US" sz="1200" b="0">
                <a:solidFill>
                  <a:srgbClr val="48606B"/>
                </a:solidFill>
                <a:latin typeface="Calibri"/>
              </a:rPr>
              <a:t>61</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FUNDING ARCHITECTURE"/>
          <p:cNvSpPr txBox="1"/>
          <p:nvPr/>
        </p:nvSpPr>
        <p:spPr>
          <a:xfrm>
            <a:off x="548640" y="256032"/>
            <a:ext cx="10972800" cy="274320"/>
          </a:xfrm>
          <a:prstGeom prst="rect">
            <a:avLst/>
          </a:prstGeom>
          <a:noFill/>
        </p:spPr>
        <p:txBody>
          <a:bodyPr wrap="square" lIns="0" tIns="0" rIns="0" bIns="0"/>
          <a:lstStyle/>
          <a:p>
            <a:pPr algn="l">
              <a:spcAft>
                <a:spcPts val="0"/>
              </a:spcAft>
            </a:pPr>
            <a:r>
              <a:rPr lang="en-US" sz="1600" b="1">
                <a:solidFill>
                  <a:srgbClr val="A83C18"/>
                </a:solidFill>
                <a:latin typeface="Calibri"/>
              </a:rPr>
              <a:t>FUNDING ARCHITECTURE</a:t>
            </a:r>
          </a:p>
        </p:txBody>
      </p:sp>
      <p:sp>
        <p:nvSpPr>
          <p:cNvPr id="3" name="Title"/>
          <p:cNvSpPr txBox="1">
            <a:spLocks noGrp="1"/>
          </p:cNvSpPr>
          <p:nvPr>
            <p:ph type="title"/>
          </p:nvPr>
        </p:nvSpPr>
        <p:spPr>
          <a:xfrm>
            <a:off x="548640" y="658368"/>
            <a:ext cx="11064240" cy="685800"/>
          </a:xfrm>
          <a:prstGeom prst="rect">
            <a:avLst/>
          </a:prstGeom>
          <a:noFill/>
        </p:spPr>
        <p:txBody>
          <a:bodyPr wrap="square" lIns="0" tIns="0" rIns="0" bIns="0"/>
          <a:lstStyle/>
          <a:p>
            <a:pPr algn="l">
              <a:spcAft>
                <a:spcPts val="0"/>
              </a:spcAft>
            </a:pPr>
            <a:r>
              <a:rPr lang="en-US" sz="3200" b="1">
                <a:solidFill>
                  <a:srgbClr val="22333B"/>
                </a:solidFill>
                <a:latin typeface="Cambria"/>
              </a:rPr>
              <a:t>Member Funding and Retained Costs</a:t>
            </a:r>
          </a:p>
        </p:txBody>
      </p:sp>
      <p:sp>
        <p:nvSpPr>
          <p:cNvPr id="4" name="The agreement separates readiness, workload, direct-beneficiary costs, restricted credits,"/>
          <p:cNvSpPr txBox="1"/>
          <p:nvPr/>
        </p:nvSpPr>
        <p:spPr>
          <a:xfrm>
            <a:off x="594360" y="1353312"/>
            <a:ext cx="10972800" cy="512064"/>
          </a:xfrm>
          <a:prstGeom prst="rect">
            <a:avLst/>
          </a:prstGeom>
          <a:noFill/>
        </p:spPr>
        <p:txBody>
          <a:bodyPr wrap="square" lIns="0" tIns="0" rIns="0" bIns="0"/>
          <a:lstStyle/>
          <a:p>
            <a:pPr algn="l">
              <a:spcAft>
                <a:spcPts val="0"/>
              </a:spcAft>
            </a:pPr>
            <a:r>
              <a:rPr lang="en-US" sz="1700" b="0">
                <a:solidFill>
                  <a:srgbClr val="48606B"/>
                </a:solidFill>
                <a:latin typeface="Calibri"/>
              </a:rPr>
              <a:t>The agreement separates readiness, workload, direct-beneficiary costs, restricted credits, capital and annual true-up.</a:t>
            </a:r>
          </a:p>
        </p:txBody>
      </p:sp>
      <p:sp>
        <p:nvSpPr>
          <p:cNvPr id="5" name="Source: Chapter 35 financial model. FY2027–FY2031 planning scenario."/>
          <p:cNvSpPr txBox="1"/>
          <p:nvPr/>
        </p:nvSpPr>
        <p:spPr>
          <a:xfrm>
            <a:off x="594360" y="6537960"/>
            <a:ext cx="10561320" cy="201168"/>
          </a:xfrm>
          <a:prstGeom prst="rect">
            <a:avLst/>
          </a:prstGeom>
          <a:noFill/>
        </p:spPr>
        <p:txBody>
          <a:bodyPr wrap="square" lIns="0" tIns="0" rIns="0" bIns="0"/>
          <a:lstStyle/>
          <a:p>
            <a:pPr algn="l">
              <a:spcAft>
                <a:spcPts val="0"/>
              </a:spcAft>
            </a:pPr>
            <a:r>
              <a:rPr lang="en-US" sz="1130" b="0">
                <a:solidFill>
                  <a:srgbClr val="48606B"/>
                </a:solidFill>
                <a:latin typeface="Calibri"/>
              </a:rPr>
              <a:t>Source: Chapter 35 financial model. FY2027–FY2031 planning scenario.</a:t>
            </a:r>
          </a:p>
        </p:txBody>
      </p:sp>
      <p:sp>
        <p:nvSpPr>
          <p:cNvPr id="7" name="Net member funding = gross successor operations + retained local costs + capital/replaceme"/>
          <p:cNvSpPr txBox="1"/>
          <p:nvPr/>
        </p:nvSpPr>
        <p:spPr>
          <a:xfrm>
            <a:off x="594360" y="1984248"/>
            <a:ext cx="10972800" cy="1024128"/>
          </a:xfrm>
          <a:prstGeom prst="rect">
            <a:avLst/>
          </a:prstGeom>
          <a:noFill/>
        </p:spPr>
        <p:txBody>
          <a:bodyPr wrap="square" lIns="0" tIns="0" rIns="0" bIns="0"/>
          <a:lstStyle/>
          <a:p>
            <a:pPr algn="l">
              <a:spcAft>
                <a:spcPts val="0"/>
              </a:spcAft>
            </a:pPr>
            <a:r>
              <a:rPr lang="en-US" sz="2300" b="1">
                <a:solidFill>
                  <a:srgbClr val="22333B"/>
                </a:solidFill>
                <a:latin typeface="Calibri"/>
              </a:rPr>
              <a:t>Net member funding = gross successor operations + retained local costs + capital/replacement + transition/parallel operation − eligible E911, grants and releases</a:t>
            </a:r>
          </a:p>
        </p:txBody>
      </p:sp>
      <p:graphicFrame>
        <p:nvGraphicFramePr>
          <p:cNvPr id="8" name="Editable financial table" descr="Editable financial comparison. Sources, definitions and original qualifications are retained in the speaker notes."/>
          <p:cNvGraphicFramePr/>
          <p:nvPr/>
        </p:nvGraphicFramePr>
        <p:xfrm>
          <a:off x="594360" y="3291840"/>
          <a:ext cx="10972800" cy="2368296"/>
        </p:xfrm>
        <a:graphic>
          <a:graphicData uri="http://schemas.openxmlformats.org/drawingml/2006/table">
            <a:tbl>
              <a:tblPr firstRow="1" bandRow="1"/>
              <a:tblGrid>
                <a:gridCol w="2971800">
                  <a:extLst>
                    <a:ext uri="{9D8B030D-6E8A-4147-A177-3AD203B41FA5}">
                      <a16:colId xmlns:a16="http://schemas.microsoft.com/office/drawing/2014/main" val="20000"/>
                    </a:ext>
                  </a:extLst>
                </a:gridCol>
                <a:gridCol w="8001000">
                  <a:extLst>
                    <a:ext uri="{9D8B030D-6E8A-4147-A177-3AD203B41FA5}">
                      <a16:colId xmlns:a16="http://schemas.microsoft.com/office/drawing/2014/main" val="20001"/>
                    </a:ext>
                  </a:extLst>
                </a:gridCol>
              </a:tblGrid>
              <a:tr h="429768">
                <a:tc>
                  <a:txBody>
                    <a:bodyPr/>
                    <a:lstStyle/>
                    <a:p>
                      <a:pPr algn="l">
                        <a:spcAft>
                          <a:spcPts val="0"/>
                        </a:spcAft>
                      </a:pPr>
                      <a:r>
                        <a:rPr lang="en-US" sz="1800" b="1">
                          <a:solidFill>
                            <a:srgbClr val="FFFFFF"/>
                          </a:solidFill>
                          <a:latin typeface="Calibri"/>
                        </a:rPr>
                        <a:t>Allocation layer</a:t>
                      </a:r>
                    </a:p>
                  </a:txBody>
                  <a:tcPr marL="82296" marR="73152" marT="22860" marB="22860">
                    <a:solidFill>
                      <a:srgbClr val="22333B"/>
                    </a:solidFill>
                  </a:tcPr>
                </a:tc>
                <a:tc>
                  <a:txBody>
                    <a:bodyPr/>
                    <a:lstStyle/>
                    <a:p>
                      <a:pPr algn="l">
                        <a:spcAft>
                          <a:spcPts val="0"/>
                        </a:spcAft>
                      </a:pPr>
                      <a:r>
                        <a:rPr lang="en-US" sz="1800" b="1">
                          <a:solidFill>
                            <a:srgbClr val="FFFFFF"/>
                          </a:solidFill>
                          <a:latin typeface="Calibri"/>
                        </a:rPr>
                        <a:t>Basis</a:t>
                      </a:r>
                    </a:p>
                  </a:txBody>
                  <a:tcPr marL="82296" marR="73152" marT="22860" marB="22860">
                    <a:solidFill>
                      <a:srgbClr val="22333B"/>
                    </a:solidFill>
                  </a:tcPr>
                </a:tc>
                <a:extLst>
                  <a:ext uri="{0D108BD9-81ED-4DB2-BD59-A6C34878D82A}">
                    <a16:rowId xmlns:a16="http://schemas.microsoft.com/office/drawing/2014/main" val="10000"/>
                  </a:ext>
                </a:extLst>
              </a:tr>
              <a:tr h="484632">
                <a:tc>
                  <a:txBody>
                    <a:bodyPr/>
                    <a:lstStyle/>
                    <a:p>
                      <a:pPr algn="l">
                        <a:spcAft>
                          <a:spcPts val="0"/>
                        </a:spcAft>
                      </a:pPr>
                      <a:r>
                        <a:rPr lang="en-US" sz="1800" b="1">
                          <a:solidFill>
                            <a:srgbClr val="22333B"/>
                          </a:solidFill>
                          <a:latin typeface="Calibri"/>
                        </a:rPr>
                        <a:t>Base readiness</a:t>
                      </a:r>
                    </a:p>
                  </a:txBody>
                  <a:tcPr marL="82296" marR="73152" marT="22860" marB="22860">
                    <a:solidFill>
                      <a:srgbClr val="EDF2F4"/>
                    </a:solidFill>
                  </a:tcPr>
                </a:tc>
                <a:tc>
                  <a:txBody>
                    <a:bodyPr/>
                    <a:lstStyle/>
                    <a:p>
                      <a:pPr algn="l">
                        <a:spcAft>
                          <a:spcPts val="0"/>
                        </a:spcAft>
                      </a:pPr>
                      <a:r>
                        <a:rPr lang="en-US" sz="1800" b="0">
                          <a:solidFill>
                            <a:srgbClr val="22333B"/>
                          </a:solidFill>
                          <a:latin typeface="Calibri"/>
                        </a:rPr>
                        <a:t>Minimum posts, governance, core facilities and continuity.</a:t>
                      </a:r>
                    </a:p>
                  </a:txBody>
                  <a:tcPr marL="82296" marR="73152" marT="22860" marB="22860">
                    <a:solidFill>
                      <a:srgbClr val="EDF2F4"/>
                    </a:solidFill>
                  </a:tcPr>
                </a:tc>
                <a:extLst>
                  <a:ext uri="{0D108BD9-81ED-4DB2-BD59-A6C34878D82A}">
                    <a16:rowId xmlns:a16="http://schemas.microsoft.com/office/drawing/2014/main" val="10001"/>
                  </a:ext>
                </a:extLst>
              </a:tr>
              <a:tr h="484632">
                <a:tc>
                  <a:txBody>
                    <a:bodyPr/>
                    <a:lstStyle/>
                    <a:p>
                      <a:pPr algn="l">
                        <a:spcAft>
                          <a:spcPts val="0"/>
                        </a:spcAft>
                      </a:pPr>
                      <a:r>
                        <a:rPr lang="en-US" sz="1800" b="1">
                          <a:solidFill>
                            <a:srgbClr val="22333B"/>
                          </a:solidFill>
                          <a:latin typeface="Calibri"/>
                        </a:rPr>
                        <a:t>Variable workload</a:t>
                      </a:r>
                    </a:p>
                  </a:txBody>
                  <a:tcPr marL="82296" marR="73152" marT="22860" marB="22860">
                    <a:solidFill>
                      <a:srgbClr val="FFFFFF"/>
                    </a:solidFill>
                  </a:tcPr>
                </a:tc>
                <a:tc>
                  <a:txBody>
                    <a:bodyPr/>
                    <a:lstStyle/>
                    <a:p>
                      <a:pPr algn="l">
                        <a:spcAft>
                          <a:spcPts val="0"/>
                        </a:spcAft>
                      </a:pPr>
                      <a:r>
                        <a:rPr lang="en-US" sz="1800" b="0">
                          <a:solidFill>
                            <a:srgbClr val="22333B"/>
                          </a:solidFill>
                          <a:latin typeface="Calibri"/>
                        </a:rPr>
                        <a:t>Handling time, CAD/unit work and radio demand.</a:t>
                      </a:r>
                    </a:p>
                  </a:txBody>
                  <a:tcPr marL="82296" marR="73152" marT="22860" marB="22860">
                    <a:solidFill>
                      <a:srgbClr val="FFFFFF"/>
                    </a:solidFill>
                  </a:tcPr>
                </a:tc>
                <a:extLst>
                  <a:ext uri="{0D108BD9-81ED-4DB2-BD59-A6C34878D82A}">
                    <a16:rowId xmlns:a16="http://schemas.microsoft.com/office/drawing/2014/main" val="10002"/>
                  </a:ext>
                </a:extLst>
              </a:tr>
              <a:tr h="484632">
                <a:tc>
                  <a:txBody>
                    <a:bodyPr/>
                    <a:lstStyle/>
                    <a:p>
                      <a:pPr algn="l">
                        <a:spcAft>
                          <a:spcPts val="0"/>
                        </a:spcAft>
                      </a:pPr>
                      <a:r>
                        <a:rPr lang="en-US" sz="1800" b="1">
                          <a:solidFill>
                            <a:srgbClr val="22333B"/>
                          </a:solidFill>
                          <a:latin typeface="Calibri"/>
                        </a:rPr>
                        <a:t>Direct beneficiary</a:t>
                      </a:r>
                    </a:p>
                  </a:txBody>
                  <a:tcPr marL="82296" marR="73152" marT="22860" marB="22860">
                    <a:solidFill>
                      <a:srgbClr val="EDF2F4"/>
                    </a:solidFill>
                  </a:tcPr>
                </a:tc>
                <a:tc>
                  <a:txBody>
                    <a:bodyPr/>
                    <a:lstStyle/>
                    <a:p>
                      <a:pPr algn="l">
                        <a:spcAft>
                          <a:spcPts val="0"/>
                        </a:spcAft>
                      </a:pPr>
                      <a:r>
                        <a:rPr lang="en-US" sz="1800" b="0">
                          <a:solidFill>
                            <a:srgbClr val="22333B"/>
                          </a:solidFill>
                          <a:latin typeface="Calibri"/>
                        </a:rPr>
                        <a:t>Agency-specific interfaces, subscribers and dedicated posts.</a:t>
                      </a:r>
                    </a:p>
                  </a:txBody>
                  <a:tcPr marL="82296" marR="73152" marT="22860" marB="22860">
                    <a:solidFill>
                      <a:srgbClr val="EDF2F4"/>
                    </a:solidFill>
                  </a:tcPr>
                </a:tc>
                <a:extLst>
                  <a:ext uri="{0D108BD9-81ED-4DB2-BD59-A6C34878D82A}">
                    <a16:rowId xmlns:a16="http://schemas.microsoft.com/office/drawing/2014/main" val="10003"/>
                  </a:ext>
                </a:extLst>
              </a:tr>
              <a:tr h="484632">
                <a:tc>
                  <a:txBody>
                    <a:bodyPr/>
                    <a:lstStyle/>
                    <a:p>
                      <a:pPr algn="l">
                        <a:spcAft>
                          <a:spcPts val="0"/>
                        </a:spcAft>
                      </a:pPr>
                      <a:r>
                        <a:rPr lang="en-US" sz="1800" b="1">
                          <a:solidFill>
                            <a:srgbClr val="22333B"/>
                          </a:solidFill>
                          <a:latin typeface="Calibri"/>
                        </a:rPr>
                        <a:t>Annual true-up</a:t>
                      </a:r>
                    </a:p>
                  </a:txBody>
                  <a:tcPr marL="82296" marR="73152" marT="22860" marB="22860">
                    <a:solidFill>
                      <a:srgbClr val="FFFFFF"/>
                    </a:solidFill>
                  </a:tcPr>
                </a:tc>
                <a:tc>
                  <a:txBody>
                    <a:bodyPr/>
                    <a:lstStyle/>
                    <a:p>
                      <a:pPr algn="l">
                        <a:spcAft>
                          <a:spcPts val="0"/>
                        </a:spcAft>
                      </a:pPr>
                      <a:r>
                        <a:rPr lang="en-US" sz="1800" b="0">
                          <a:solidFill>
                            <a:srgbClr val="22333B"/>
                          </a:solidFill>
                          <a:latin typeface="Calibri"/>
                        </a:rPr>
                        <a:t>Rolling measures, direct-cost changes, entry, withdrawal and disputes.</a:t>
                      </a:r>
                    </a:p>
                  </a:txBody>
                  <a:tcPr marL="82296" marR="73152" marT="22860" marB="22860">
                    <a:solidFill>
                      <a:srgbClr val="FFFFFF"/>
                    </a:solidFill>
                  </a:tcPr>
                </a:tc>
                <a:extLst>
                  <a:ext uri="{0D108BD9-81ED-4DB2-BD59-A6C34878D82A}">
                    <a16:rowId xmlns:a16="http://schemas.microsoft.com/office/drawing/2014/main" val="10004"/>
                  </a:ext>
                </a:extLst>
              </a:tr>
            </a:tbl>
          </a:graphicData>
        </a:graphic>
      </p:graphicFrame>
      <p:sp>
        <p:nvSpPr>
          <p:cNvPr id="9" name="E911 support must be eligible, approved, nonduplicative and timed to the technology expens"/>
          <p:cNvSpPr txBox="1"/>
          <p:nvPr/>
        </p:nvSpPr>
        <p:spPr>
          <a:xfrm>
            <a:off x="594360" y="5907024"/>
            <a:ext cx="10972800" cy="521208"/>
          </a:xfrm>
          <a:prstGeom prst="rect">
            <a:avLst/>
          </a:prstGeom>
          <a:noFill/>
        </p:spPr>
        <p:txBody>
          <a:bodyPr wrap="square" lIns="0" tIns="0" rIns="0" bIns="0"/>
          <a:lstStyle/>
          <a:p>
            <a:pPr algn="l">
              <a:spcAft>
                <a:spcPts val="0"/>
              </a:spcAft>
            </a:pPr>
            <a:r>
              <a:rPr lang="en-US" sz="1700" b="0">
                <a:solidFill>
                  <a:srgbClr val="48606B"/>
                </a:solidFill>
                <a:latin typeface="Calibri"/>
              </a:rPr>
              <a:t>E911 support must be eligible, approved, nonduplicative and timed to the technology expense. It is not unrestricted payroll or general-facility revenue.</a:t>
            </a:r>
          </a:p>
        </p:txBody>
      </p:sp>
      <p:sp>
        <p:nvSpPr>
          <p:cNvPr id="10" name="Slide number"/>
          <p:cNvSpPr txBox="1"/>
          <p:nvPr/>
        </p:nvSpPr>
        <p:spPr>
          <a:xfrm>
            <a:off x="11475720" y="6492240"/>
            <a:ext cx="411480" cy="246888"/>
          </a:xfrm>
          <a:prstGeom prst="rect">
            <a:avLst/>
          </a:prstGeom>
          <a:noFill/>
        </p:spPr>
        <p:txBody>
          <a:bodyPr wrap="square" lIns="0" tIns="0" rIns="0" bIns="0"/>
          <a:lstStyle/>
          <a:p>
            <a:pPr algn="ctr">
              <a:spcAft>
                <a:spcPts val="0"/>
              </a:spcAft>
            </a:pPr>
            <a:r>
              <a:rPr lang="en-US" sz="1200" b="0">
                <a:solidFill>
                  <a:srgbClr val="48606B"/>
                </a:solidFill>
                <a:latin typeface="Calibri"/>
              </a:rPr>
              <a:t>62</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BOARD DIRECTION"/>
          <p:cNvSpPr txBox="1"/>
          <p:nvPr/>
        </p:nvSpPr>
        <p:spPr>
          <a:xfrm>
            <a:off x="548640" y="256032"/>
            <a:ext cx="10972800" cy="274320"/>
          </a:xfrm>
          <a:prstGeom prst="rect">
            <a:avLst/>
          </a:prstGeom>
          <a:noFill/>
        </p:spPr>
        <p:txBody>
          <a:bodyPr wrap="square" lIns="0" tIns="0" rIns="0" bIns="0"/>
          <a:lstStyle/>
          <a:p>
            <a:pPr algn="l">
              <a:spcAft>
                <a:spcPts val="0"/>
              </a:spcAft>
            </a:pPr>
            <a:r>
              <a:rPr lang="en-US" sz="1600" b="1">
                <a:solidFill>
                  <a:srgbClr val="A83C18"/>
                </a:solidFill>
                <a:latin typeface="Calibri"/>
              </a:rPr>
              <a:t>BOARD DIRECTION</a:t>
            </a:r>
          </a:p>
        </p:txBody>
      </p:sp>
      <p:sp>
        <p:nvSpPr>
          <p:cNvPr id="3" name="Title"/>
          <p:cNvSpPr txBox="1">
            <a:spLocks noGrp="1"/>
          </p:cNvSpPr>
          <p:nvPr>
            <p:ph type="title"/>
          </p:nvPr>
        </p:nvSpPr>
        <p:spPr>
          <a:xfrm>
            <a:off x="548640" y="658368"/>
            <a:ext cx="11064240" cy="685800"/>
          </a:xfrm>
          <a:prstGeom prst="rect">
            <a:avLst/>
          </a:prstGeom>
          <a:noFill/>
        </p:spPr>
        <p:txBody>
          <a:bodyPr wrap="square" lIns="0" tIns="0" rIns="0" bIns="0"/>
          <a:lstStyle/>
          <a:p>
            <a:pPr algn="l">
              <a:spcAft>
                <a:spcPts val="0"/>
              </a:spcAft>
            </a:pPr>
            <a:r>
              <a:rPr lang="en-US" sz="3200" b="1">
                <a:solidFill>
                  <a:srgbClr val="22333B"/>
                </a:solidFill>
                <a:latin typeface="Cambria"/>
              </a:rPr>
              <a:t>Dispatch Decisions and Implementation Gates</a:t>
            </a:r>
          </a:p>
        </p:txBody>
      </p:sp>
      <p:sp>
        <p:nvSpPr>
          <p:cNvPr id="4" name="Advance shared controls. A permanent center follows due diligence, funding, parallel opera"/>
          <p:cNvSpPr txBox="1"/>
          <p:nvPr/>
        </p:nvSpPr>
        <p:spPr>
          <a:xfrm>
            <a:off x="594360" y="1353312"/>
            <a:ext cx="10972800" cy="512064"/>
          </a:xfrm>
          <a:prstGeom prst="rect">
            <a:avLst/>
          </a:prstGeom>
          <a:noFill/>
        </p:spPr>
        <p:txBody>
          <a:bodyPr wrap="square" lIns="0" tIns="0" rIns="0" bIns="0"/>
          <a:lstStyle/>
          <a:p>
            <a:pPr algn="l">
              <a:spcAft>
                <a:spcPts val="0"/>
              </a:spcAft>
            </a:pPr>
            <a:r>
              <a:rPr lang="en-US" sz="1700" b="0">
                <a:solidFill>
                  <a:srgbClr val="48606B"/>
                </a:solidFill>
                <a:latin typeface="Calibri"/>
              </a:rPr>
              <a:t>Advance shared controls. A permanent center follows due diligence, funding, parallel operation and service acceptance.</a:t>
            </a:r>
          </a:p>
        </p:txBody>
      </p:sp>
      <p:sp>
        <p:nvSpPr>
          <p:cNvPr id="5" name="Source: Chapter 35 financial model. FY2027–FY2031 planning scenario."/>
          <p:cNvSpPr txBox="1"/>
          <p:nvPr/>
        </p:nvSpPr>
        <p:spPr>
          <a:xfrm>
            <a:off x="594360" y="6537960"/>
            <a:ext cx="10561320" cy="201168"/>
          </a:xfrm>
          <a:prstGeom prst="rect">
            <a:avLst/>
          </a:prstGeom>
          <a:noFill/>
        </p:spPr>
        <p:txBody>
          <a:bodyPr wrap="square" lIns="0" tIns="0" rIns="0" bIns="0"/>
          <a:lstStyle/>
          <a:p>
            <a:pPr algn="l">
              <a:spcAft>
                <a:spcPts val="0"/>
              </a:spcAft>
            </a:pPr>
            <a:r>
              <a:rPr lang="en-US" sz="1130" b="0">
                <a:solidFill>
                  <a:srgbClr val="48606B"/>
                </a:solidFill>
                <a:latin typeface="Calibri"/>
              </a:rPr>
              <a:t>Source: Chapter 35 financial model. FY2027–FY2031 planning scenario.</a:t>
            </a:r>
          </a:p>
        </p:txBody>
      </p:sp>
      <p:graphicFrame>
        <p:nvGraphicFramePr>
          <p:cNvPr id="7" name="Editable financial table" descr="Editable financial comparison. Sources, definitions and original qualifications are retained in the speaker notes."/>
          <p:cNvGraphicFramePr/>
          <p:nvPr/>
        </p:nvGraphicFramePr>
        <p:xfrm>
          <a:off x="594360" y="1993392"/>
          <a:ext cx="10972800" cy="3063240"/>
        </p:xfrm>
        <a:graphic>
          <a:graphicData uri="http://schemas.openxmlformats.org/drawingml/2006/table">
            <a:tbl>
              <a:tblPr firstRow="1" bandRow="1"/>
              <a:tblGrid>
                <a:gridCol w="2999232">
                  <a:extLst>
                    <a:ext uri="{9D8B030D-6E8A-4147-A177-3AD203B41FA5}">
                      <a16:colId xmlns:a16="http://schemas.microsoft.com/office/drawing/2014/main" val="20000"/>
                    </a:ext>
                  </a:extLst>
                </a:gridCol>
                <a:gridCol w="7973568">
                  <a:extLst>
                    <a:ext uri="{9D8B030D-6E8A-4147-A177-3AD203B41FA5}">
                      <a16:colId xmlns:a16="http://schemas.microsoft.com/office/drawing/2014/main" val="20001"/>
                    </a:ext>
                  </a:extLst>
                </a:gridCol>
              </a:tblGrid>
              <a:tr h="429768">
                <a:tc>
                  <a:txBody>
                    <a:bodyPr/>
                    <a:lstStyle/>
                    <a:p>
                      <a:pPr algn="l">
                        <a:spcAft>
                          <a:spcPts val="0"/>
                        </a:spcAft>
                      </a:pPr>
                      <a:r>
                        <a:rPr lang="en-US" sz="1700" b="1">
                          <a:solidFill>
                            <a:srgbClr val="FFFFFF"/>
                          </a:solidFill>
                          <a:latin typeface="Calibri"/>
                        </a:rPr>
                        <a:t>Gate</a:t>
                      </a:r>
                    </a:p>
                  </a:txBody>
                  <a:tcPr marL="82296" marR="73152" marT="22860" marB="22860">
                    <a:solidFill>
                      <a:srgbClr val="22333B"/>
                    </a:solidFill>
                  </a:tcPr>
                </a:tc>
                <a:tc>
                  <a:txBody>
                    <a:bodyPr/>
                    <a:lstStyle/>
                    <a:p>
                      <a:pPr algn="l">
                        <a:spcAft>
                          <a:spcPts val="0"/>
                        </a:spcAft>
                      </a:pPr>
                      <a:r>
                        <a:rPr lang="en-US" sz="1700" b="1">
                          <a:solidFill>
                            <a:srgbClr val="FFFFFF"/>
                          </a:solidFill>
                          <a:latin typeface="Calibri"/>
                        </a:rPr>
                        <a:t>Scope / required action</a:t>
                      </a:r>
                    </a:p>
                  </a:txBody>
                  <a:tcPr marL="82296" marR="73152" marT="22860" marB="22860">
                    <a:solidFill>
                      <a:srgbClr val="22333B"/>
                    </a:solidFill>
                  </a:tcPr>
                </a:tc>
                <a:extLst>
                  <a:ext uri="{0D108BD9-81ED-4DB2-BD59-A6C34878D82A}">
                    <a16:rowId xmlns:a16="http://schemas.microsoft.com/office/drawing/2014/main" val="10000"/>
                  </a:ext>
                </a:extLst>
              </a:tr>
              <a:tr h="438912">
                <a:tc>
                  <a:txBody>
                    <a:bodyPr/>
                    <a:lstStyle/>
                    <a:p>
                      <a:pPr algn="l">
                        <a:spcAft>
                          <a:spcPts val="0"/>
                        </a:spcAft>
                      </a:pPr>
                      <a:r>
                        <a:rPr lang="en-US" sz="1700" b="1">
                          <a:solidFill>
                            <a:srgbClr val="22333B"/>
                          </a:solidFill>
                          <a:latin typeface="Calibri"/>
                        </a:rPr>
                        <a:t>1  Define scope</a:t>
                      </a:r>
                    </a:p>
                  </a:txBody>
                  <a:tcPr marL="82296" marR="73152" marT="22860" marB="22860">
                    <a:solidFill>
                      <a:srgbClr val="EDF2F4"/>
                    </a:solidFill>
                  </a:tcPr>
                </a:tc>
                <a:tc>
                  <a:txBody>
                    <a:bodyPr/>
                    <a:lstStyle/>
                    <a:p>
                      <a:pPr algn="l">
                        <a:spcAft>
                          <a:spcPts val="0"/>
                        </a:spcAft>
                      </a:pPr>
                      <a:r>
                        <a:rPr lang="en-US" sz="1700" b="0">
                          <a:solidFill>
                            <a:srgbClr val="22333B"/>
                          </a:solidFill>
                          <a:latin typeface="Calibri"/>
                        </a:rPr>
                        <a:t>Fire/EMS, police/records, REMSA, sites, service standards and affordability.</a:t>
                      </a:r>
                    </a:p>
                  </a:txBody>
                  <a:tcPr marL="82296" marR="73152" marT="22860" marB="22860">
                    <a:solidFill>
                      <a:srgbClr val="EDF2F4"/>
                    </a:solidFill>
                  </a:tcPr>
                </a:tc>
                <a:extLst>
                  <a:ext uri="{0D108BD9-81ED-4DB2-BD59-A6C34878D82A}">
                    <a16:rowId xmlns:a16="http://schemas.microsoft.com/office/drawing/2014/main" val="10001"/>
                  </a:ext>
                </a:extLst>
              </a:tr>
              <a:tr h="438912">
                <a:tc>
                  <a:txBody>
                    <a:bodyPr/>
                    <a:lstStyle/>
                    <a:p>
                      <a:pPr algn="l">
                        <a:spcAft>
                          <a:spcPts val="0"/>
                        </a:spcAft>
                      </a:pPr>
                      <a:r>
                        <a:rPr lang="en-US" sz="1700" b="1">
                          <a:solidFill>
                            <a:srgbClr val="22333B"/>
                          </a:solidFill>
                          <a:latin typeface="Calibri"/>
                        </a:rPr>
                        <a:t>2  Validate baseline</a:t>
                      </a:r>
                    </a:p>
                  </a:txBody>
                  <a:tcPr marL="82296" marR="73152" marT="22860" marB="22860">
                    <a:solidFill>
                      <a:srgbClr val="FFFFFF"/>
                    </a:solidFill>
                  </a:tcPr>
                </a:tc>
                <a:tc>
                  <a:txBody>
                    <a:bodyPr/>
                    <a:lstStyle/>
                    <a:p>
                      <a:pPr algn="l">
                        <a:spcAft>
                          <a:spcPts val="0"/>
                        </a:spcAft>
                      </a:pPr>
                      <a:r>
                        <a:rPr lang="en-US" sz="1700" b="0">
                          <a:solidFill>
                            <a:srgbClr val="22333B"/>
                          </a:solidFill>
                          <a:latin typeface="Calibri"/>
                        </a:rPr>
                        <a:t>Rosters, payroll, workload, contracts, assets, indirect costs and E911 ledger.</a:t>
                      </a:r>
                    </a:p>
                  </a:txBody>
                  <a:tcPr marL="82296" marR="73152" marT="22860" marB="22860">
                    <a:solidFill>
                      <a:srgbClr val="FFFFFF"/>
                    </a:solidFill>
                  </a:tcPr>
                </a:tc>
                <a:extLst>
                  <a:ext uri="{0D108BD9-81ED-4DB2-BD59-A6C34878D82A}">
                    <a16:rowId xmlns:a16="http://schemas.microsoft.com/office/drawing/2014/main" val="10002"/>
                  </a:ext>
                </a:extLst>
              </a:tr>
              <a:tr h="438912">
                <a:tc>
                  <a:txBody>
                    <a:bodyPr/>
                    <a:lstStyle/>
                    <a:p>
                      <a:pPr algn="l">
                        <a:spcAft>
                          <a:spcPts val="0"/>
                        </a:spcAft>
                      </a:pPr>
                      <a:r>
                        <a:rPr lang="en-US" sz="1700" b="1">
                          <a:solidFill>
                            <a:srgbClr val="22333B"/>
                          </a:solidFill>
                          <a:latin typeface="Calibri"/>
                        </a:rPr>
                        <a:t>3  Fund shared controls</a:t>
                      </a:r>
                    </a:p>
                  </a:txBody>
                  <a:tcPr marL="82296" marR="73152" marT="22860" marB="22860">
                    <a:solidFill>
                      <a:srgbClr val="EDF2F4"/>
                    </a:solidFill>
                  </a:tcPr>
                </a:tc>
                <a:tc>
                  <a:txBody>
                    <a:bodyPr/>
                    <a:lstStyle/>
                    <a:p>
                      <a:pPr algn="l">
                        <a:spcAft>
                          <a:spcPts val="0"/>
                        </a:spcAft>
                      </a:pPr>
                      <a:r>
                        <a:rPr lang="en-US" sz="1700" b="0">
                          <a:solidFill>
                            <a:srgbClr val="22333B"/>
                          </a:solidFill>
                          <a:latin typeface="Calibri"/>
                        </a:rPr>
                        <a:t>Governance, data, policy, CAD, QA/training, mutual support and COOP.</a:t>
                      </a:r>
                    </a:p>
                  </a:txBody>
                  <a:tcPr marL="82296" marR="73152" marT="22860" marB="22860">
                    <a:solidFill>
                      <a:srgbClr val="EDF2F4"/>
                    </a:solidFill>
                  </a:tcPr>
                </a:tc>
                <a:extLst>
                  <a:ext uri="{0D108BD9-81ED-4DB2-BD59-A6C34878D82A}">
                    <a16:rowId xmlns:a16="http://schemas.microsoft.com/office/drawing/2014/main" val="10003"/>
                  </a:ext>
                </a:extLst>
              </a:tr>
              <a:tr h="438912">
                <a:tc>
                  <a:txBody>
                    <a:bodyPr/>
                    <a:lstStyle/>
                    <a:p>
                      <a:pPr algn="l">
                        <a:spcAft>
                          <a:spcPts val="0"/>
                        </a:spcAft>
                      </a:pPr>
                      <a:r>
                        <a:rPr lang="en-US" sz="1700" b="1">
                          <a:solidFill>
                            <a:srgbClr val="22333B"/>
                          </a:solidFill>
                          <a:latin typeface="Calibri"/>
                        </a:rPr>
                        <a:t>4  Build business case</a:t>
                      </a:r>
                    </a:p>
                  </a:txBody>
                  <a:tcPr marL="82296" marR="73152" marT="22860" marB="22860">
                    <a:solidFill>
                      <a:srgbClr val="FFFFFF"/>
                    </a:solidFill>
                  </a:tcPr>
                </a:tc>
                <a:tc>
                  <a:txBody>
                    <a:bodyPr/>
                    <a:lstStyle/>
                    <a:p>
                      <a:pPr algn="l">
                        <a:spcAft>
                          <a:spcPts val="0"/>
                        </a:spcAft>
                      </a:pPr>
                      <a:r>
                        <a:rPr lang="en-US" sz="1700" b="0">
                          <a:solidFill>
                            <a:srgbClr val="22333B"/>
                          </a:solidFill>
                          <a:latin typeface="Calibri"/>
                        </a:rPr>
                        <a:t>Staffing, employer, sites, technology, labor, capital and member funding.</a:t>
                      </a:r>
                    </a:p>
                  </a:txBody>
                  <a:tcPr marL="82296" marR="73152" marT="22860" marB="22860">
                    <a:solidFill>
                      <a:srgbClr val="FFFFFF"/>
                    </a:solidFill>
                  </a:tcPr>
                </a:tc>
                <a:extLst>
                  <a:ext uri="{0D108BD9-81ED-4DB2-BD59-A6C34878D82A}">
                    <a16:rowId xmlns:a16="http://schemas.microsoft.com/office/drawing/2014/main" val="10004"/>
                  </a:ext>
                </a:extLst>
              </a:tr>
              <a:tr h="438912">
                <a:tc>
                  <a:txBody>
                    <a:bodyPr/>
                    <a:lstStyle/>
                    <a:p>
                      <a:pPr algn="l">
                        <a:spcAft>
                          <a:spcPts val="0"/>
                        </a:spcAft>
                      </a:pPr>
                      <a:r>
                        <a:rPr lang="en-US" sz="1700" b="1">
                          <a:solidFill>
                            <a:srgbClr val="22333B"/>
                          </a:solidFill>
                          <a:latin typeface="Calibri"/>
                        </a:rPr>
                        <a:t>5  Parallel and test</a:t>
                      </a:r>
                    </a:p>
                  </a:txBody>
                  <a:tcPr marL="82296" marR="73152" marT="22860" marB="22860">
                    <a:solidFill>
                      <a:srgbClr val="EDF2F4"/>
                    </a:solidFill>
                  </a:tcPr>
                </a:tc>
                <a:tc>
                  <a:txBody>
                    <a:bodyPr/>
                    <a:lstStyle/>
                    <a:p>
                      <a:pPr algn="l">
                        <a:spcAft>
                          <a:spcPts val="0"/>
                        </a:spcAft>
                      </a:pPr>
                      <a:r>
                        <a:rPr lang="en-US" sz="1700" b="0">
                          <a:solidFill>
                            <a:srgbClr val="22333B"/>
                          </a:solidFill>
                          <a:latin typeface="Calibri"/>
                        </a:rPr>
                        <a:t>Recruit, integrate, train, exercise failover and fund rollback capacity.</a:t>
                      </a:r>
                    </a:p>
                  </a:txBody>
                  <a:tcPr marL="82296" marR="73152" marT="22860" marB="22860">
                    <a:solidFill>
                      <a:srgbClr val="EDF2F4"/>
                    </a:solidFill>
                  </a:tcPr>
                </a:tc>
                <a:extLst>
                  <a:ext uri="{0D108BD9-81ED-4DB2-BD59-A6C34878D82A}">
                    <a16:rowId xmlns:a16="http://schemas.microsoft.com/office/drawing/2014/main" val="10005"/>
                  </a:ext>
                </a:extLst>
              </a:tr>
              <a:tr h="438912">
                <a:tc>
                  <a:txBody>
                    <a:bodyPr/>
                    <a:lstStyle/>
                    <a:p>
                      <a:pPr algn="l">
                        <a:spcAft>
                          <a:spcPts val="0"/>
                        </a:spcAft>
                      </a:pPr>
                      <a:r>
                        <a:rPr lang="en-US" sz="1700" b="1">
                          <a:solidFill>
                            <a:srgbClr val="22333B"/>
                          </a:solidFill>
                          <a:latin typeface="Calibri"/>
                        </a:rPr>
                        <a:t>6  Cut over and true-up</a:t>
                      </a:r>
                    </a:p>
                  </a:txBody>
                  <a:tcPr marL="82296" marR="73152" marT="22860" marB="22860">
                    <a:solidFill>
                      <a:srgbClr val="FFFFFF"/>
                    </a:solidFill>
                  </a:tcPr>
                </a:tc>
                <a:tc>
                  <a:txBody>
                    <a:bodyPr/>
                    <a:lstStyle/>
                    <a:p>
                      <a:pPr algn="l">
                        <a:spcAft>
                          <a:spcPts val="0"/>
                        </a:spcAft>
                      </a:pPr>
                      <a:r>
                        <a:rPr lang="en-US" sz="1700" b="0">
                          <a:solidFill>
                            <a:srgbClr val="22333B"/>
                          </a:solidFill>
                          <a:latin typeface="Calibri"/>
                        </a:rPr>
                        <a:t>Release predecessor costs only after sustained service and budget thresholds.</a:t>
                      </a:r>
                    </a:p>
                  </a:txBody>
                  <a:tcPr marL="82296" marR="73152" marT="22860" marB="22860">
                    <a:solidFill>
                      <a:srgbClr val="FFFFFF"/>
                    </a:solidFill>
                  </a:tcPr>
                </a:tc>
                <a:extLst>
                  <a:ext uri="{0D108BD9-81ED-4DB2-BD59-A6C34878D82A}">
                    <a16:rowId xmlns:a16="http://schemas.microsoft.com/office/drawing/2014/main" val="10006"/>
                  </a:ext>
                </a:extLst>
              </a:tr>
            </a:tbl>
          </a:graphicData>
        </a:graphic>
      </p:graphicFrame>
      <p:sp>
        <p:nvSpPr>
          <p:cNvPr id="8" name="Immediate action: authorize and fund enhanced shared / virtual controls and performance me"/>
          <p:cNvSpPr txBox="1"/>
          <p:nvPr/>
        </p:nvSpPr>
        <p:spPr>
          <a:xfrm>
            <a:off x="594360" y="5321808"/>
            <a:ext cx="5193792" cy="1051560"/>
          </a:xfrm>
          <a:prstGeom prst="rect">
            <a:avLst/>
          </a:prstGeom>
          <a:noFill/>
        </p:spPr>
        <p:txBody>
          <a:bodyPr wrap="square" lIns="0" tIns="0" rIns="0" bIns="0"/>
          <a:lstStyle/>
          <a:p>
            <a:pPr algn="l">
              <a:spcAft>
                <a:spcPts val="0"/>
              </a:spcAft>
            </a:pPr>
            <a:r>
              <a:rPr lang="en-US" sz="1700" b="1">
                <a:solidFill>
                  <a:srgbClr val="22333B"/>
                </a:solidFill>
                <a:latin typeface="Calibri"/>
              </a:rPr>
              <a:t>Immediate action: authorize and fund enhanced shared / virtual controls and performance measurement, asset reconciliation and tested failover.</a:t>
            </a:r>
          </a:p>
        </p:txBody>
      </p:sp>
      <p:sp>
        <p:nvSpPr>
          <p:cNvPr id="9" name="Permanent-center gate: approve and fund whole-PSAP workload/staffing, labor, REMSA, assets"/>
          <p:cNvSpPr txBox="1"/>
          <p:nvPr/>
        </p:nvSpPr>
        <p:spPr>
          <a:xfrm>
            <a:off x="6263640" y="5321808"/>
            <a:ext cx="5285232" cy="1051560"/>
          </a:xfrm>
          <a:prstGeom prst="rect">
            <a:avLst/>
          </a:prstGeom>
          <a:noFill/>
        </p:spPr>
        <p:txBody>
          <a:bodyPr wrap="square" lIns="0" tIns="0" rIns="0" bIns="0"/>
          <a:lstStyle/>
          <a:p>
            <a:pPr algn="l">
              <a:spcAft>
                <a:spcPts val="0"/>
              </a:spcAft>
            </a:pPr>
            <a:r>
              <a:rPr lang="en-US" sz="1700" b="1">
                <a:solidFill>
                  <a:srgbClr val="22333B"/>
                </a:solidFill>
                <a:latin typeface="Calibri"/>
              </a:rPr>
              <a:t>Permanent-center gate: approve and fund whole-PSAP workload/staffing, labor, REMSA, assets, sites, member shares, retained costs and predecessor releases.</a:t>
            </a:r>
          </a:p>
        </p:txBody>
      </p:sp>
      <p:sp>
        <p:nvSpPr>
          <p:cNvPr id="10" name="Slide number"/>
          <p:cNvSpPr txBox="1"/>
          <p:nvPr/>
        </p:nvSpPr>
        <p:spPr>
          <a:xfrm>
            <a:off x="11475720" y="6492240"/>
            <a:ext cx="411480" cy="246888"/>
          </a:xfrm>
          <a:prstGeom prst="rect">
            <a:avLst/>
          </a:prstGeom>
          <a:noFill/>
        </p:spPr>
        <p:txBody>
          <a:bodyPr wrap="square" lIns="0" tIns="0" rIns="0" bIns="0"/>
          <a:lstStyle/>
          <a:p>
            <a:pPr algn="ctr">
              <a:spcAft>
                <a:spcPts val="0"/>
              </a:spcAft>
            </a:pPr>
            <a:r>
              <a:rPr lang="en-US" sz="1200" b="0">
                <a:solidFill>
                  <a:srgbClr val="48606B"/>
                </a:solidFill>
                <a:latin typeface="Calibri"/>
              </a:rPr>
              <a:t>63</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4">
    <p:bg>
      <p:bgPr>
        <a:solidFill>
          <a:srgbClr val="22333B"/>
        </a:solidFill>
        <a:effectLst/>
      </p:bgPr>
    </p:bg>
    <p:spTree>
      <p:nvGrpSpPr>
        <p:cNvPr id="1" name=""/>
        <p:cNvGrpSpPr/>
        <p:nvPr/>
      </p:nvGrpSpPr>
      <p:grpSpPr>
        <a:xfrm>
          <a:off x="0" y="0"/>
          <a:ext cx="0" cy="0"/>
          <a:chOff x="0" y="0"/>
          <a:chExt cx="0" cy="0"/>
        </a:xfrm>
      </p:grpSpPr>
      <p:sp>
        <p:nvSpPr>
          <p:cNvPr id="2" name="Recommendation and Next Steps"/>
          <p:cNvSpPr txBox="1">
            <a:spLocks noGrp="1"/>
          </p:cNvSpPr>
          <p:nvPr>
            <p:ph type="title"/>
          </p:nvPr>
        </p:nvSpPr>
        <p:spPr>
          <a:xfrm>
            <a:off x="2788920" y="1600200"/>
            <a:ext cx="8732520" cy="1231106"/>
          </a:xfrm>
          <a:prstGeom prst="rect">
            <a:avLst/>
          </a:prstGeom>
          <a:noFill/>
        </p:spPr>
        <p:txBody>
          <a:bodyPr wrap="square" lIns="0" tIns="0" rIns="0" bIns="0">
            <a:spAutoFit/>
          </a:bodyPr>
          <a:lstStyle/>
          <a:p>
            <a:pPr algn="l"/>
            <a:r>
              <a:rPr lang="en-US" sz="4000" b="1" dirty="0">
                <a:solidFill>
                  <a:srgbClr val="FFFFFF"/>
                </a:solidFill>
                <a:latin typeface="Cambria"/>
              </a:rPr>
              <a:t>Recommendation
and Next Steps</a:t>
            </a:r>
          </a:p>
        </p:txBody>
      </p:sp>
      <p:sp>
        <p:nvSpPr>
          <p:cNvPr id="3" name="PART 6 OF 6  /  THE CHOICE AHEAD"/>
          <p:cNvSpPr txBox="1"/>
          <p:nvPr/>
        </p:nvSpPr>
        <p:spPr>
          <a:xfrm>
            <a:off x="2816352" y="950976"/>
            <a:ext cx="8595360" cy="365760"/>
          </a:xfrm>
          <a:prstGeom prst="rect">
            <a:avLst/>
          </a:prstGeom>
          <a:noFill/>
        </p:spPr>
        <p:txBody>
          <a:bodyPr wrap="square" lIns="0" tIns="0" rIns="0" bIns="0">
            <a:spAutoFit/>
          </a:bodyPr>
          <a:lstStyle/>
          <a:p>
            <a:r>
              <a:rPr lang="en-US" sz="1700" b="1">
                <a:solidFill>
                  <a:srgbClr val="E0E8EB"/>
                </a:solidFill>
                <a:latin typeface="Calibri"/>
              </a:rPr>
              <a:t>PART 6 OF 6  /  THE CHOICE AHEAD</a:t>
            </a:r>
          </a:p>
        </p:txBody>
      </p:sp>
      <p:sp>
        <p:nvSpPr>
          <p:cNvPr id="4" name="What the Study recommends, and the decisions leaders and residents face."/>
          <p:cNvSpPr txBox="1"/>
          <p:nvPr/>
        </p:nvSpPr>
        <p:spPr>
          <a:xfrm>
            <a:off x="2816352" y="3657600"/>
            <a:ext cx="8138160" cy="1234440"/>
          </a:xfrm>
          <a:prstGeom prst="rect">
            <a:avLst/>
          </a:prstGeom>
          <a:noFill/>
        </p:spPr>
        <p:txBody>
          <a:bodyPr wrap="square" lIns="0" tIns="0" rIns="0" bIns="0">
            <a:spAutoFit/>
          </a:bodyPr>
          <a:lstStyle/>
          <a:p>
            <a:r>
              <a:rPr lang="en-US" sz="2500" b="0">
                <a:solidFill>
                  <a:srgbClr val="FFFFFF"/>
                </a:solidFill>
                <a:latin typeface="Calibri"/>
              </a:rPr>
              <a:t>What the Study recommends, and the decisions leaders and residents face.</a:t>
            </a:r>
          </a:p>
        </p:txBody>
      </p:sp>
      <p:sp>
        <p:nvSpPr>
          <p:cNvPr id="5" name="06">
            <a:extLst>
              <a:ext uri="{C183D7F6-B498-43B3-948B-1728B52AA6E4}">
                <adec:decorative xmlns:adec="http://schemas.microsoft.com/office/drawing/2017/decorative" val="1"/>
              </a:ext>
            </a:extLst>
          </p:cNvPr>
          <p:cNvSpPr txBox="1"/>
          <p:nvPr/>
        </p:nvSpPr>
        <p:spPr>
          <a:xfrm>
            <a:off x="585216" y="1426464"/>
            <a:ext cx="1938528" cy="1737360"/>
          </a:xfrm>
          <a:prstGeom prst="rect">
            <a:avLst/>
          </a:prstGeom>
          <a:noFill/>
        </p:spPr>
        <p:txBody>
          <a:bodyPr wrap="square" lIns="0" tIns="0" rIns="0" bIns="0">
            <a:spAutoFit/>
          </a:bodyPr>
          <a:lstStyle/>
          <a:p>
            <a:r>
              <a:rPr lang="en-US" sz="10200" b="1">
                <a:solidFill>
                  <a:srgbClr val="F3AA43"/>
                </a:solidFill>
                <a:latin typeface="Calibri"/>
              </a:rPr>
              <a:t>06</a:t>
            </a:r>
          </a:p>
        </p:txBody>
      </p:sp>
      <p:sp>
        <p:nvSpPr>
          <p:cNvPr id="6" name="Rectangle 5">
            <a:extLst>
              <a:ext uri="{C183D7F6-B498-43B3-948B-1728B52AA6E4}">
                <adec:decorative xmlns:adec="http://schemas.microsoft.com/office/drawing/2017/decorative" val="1"/>
              </a:ext>
            </a:extLst>
          </p:cNvPr>
          <p:cNvSpPr/>
          <p:nvPr/>
        </p:nvSpPr>
        <p:spPr>
          <a:xfrm>
            <a:off x="2423160" y="1051560"/>
            <a:ext cx="41148" cy="4069080"/>
          </a:xfrm>
          <a:prstGeom prst="rect">
            <a:avLst/>
          </a:prstGeom>
          <a:solidFill>
            <a:srgbClr val="6D879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a:extLst>
              <a:ext uri="{C183D7F6-B498-43B3-948B-1728B52AA6E4}">
                <adec:decorative xmlns:adec="http://schemas.microsoft.com/office/drawing/2017/decorative" val="1"/>
              </a:ext>
            </a:extLst>
          </p:cNvPr>
          <p:cNvSpPr/>
          <p:nvPr/>
        </p:nvSpPr>
        <p:spPr>
          <a:xfrm>
            <a:off x="2816352" y="3355848"/>
            <a:ext cx="1024128" cy="64008"/>
          </a:xfrm>
          <a:prstGeom prst="rect">
            <a:avLst/>
          </a:prstGeom>
          <a:solidFill>
            <a:srgbClr val="F3AA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a:extLst>
              <a:ext uri="{C183D7F6-B498-43B3-948B-1728B52AA6E4}">
                <adec:decorative xmlns:adec="http://schemas.microsoft.com/office/drawing/2017/decorative" val="1"/>
              </a:ext>
            </a:extLst>
          </p:cNvPr>
          <p:cNvSpPr/>
          <p:nvPr/>
        </p:nvSpPr>
        <p:spPr>
          <a:xfrm>
            <a:off x="2816352" y="5614416"/>
            <a:ext cx="1234440" cy="100584"/>
          </a:xfrm>
          <a:prstGeom prst="rect">
            <a:avLst/>
          </a:prstGeom>
          <a:solidFill>
            <a:srgbClr val="617A8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a:extLst>
              <a:ext uri="{C183D7F6-B498-43B3-948B-1728B52AA6E4}">
                <adec:decorative xmlns:adec="http://schemas.microsoft.com/office/drawing/2017/decorative" val="1"/>
              </a:ext>
            </a:extLst>
          </p:cNvPr>
          <p:cNvSpPr/>
          <p:nvPr/>
        </p:nvSpPr>
        <p:spPr>
          <a:xfrm>
            <a:off x="4251960" y="5614416"/>
            <a:ext cx="1234440" cy="100584"/>
          </a:xfrm>
          <a:prstGeom prst="rect">
            <a:avLst/>
          </a:prstGeom>
          <a:solidFill>
            <a:srgbClr val="617A8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a:extLst>
              <a:ext uri="{C183D7F6-B498-43B3-948B-1728B52AA6E4}">
                <adec:decorative xmlns:adec="http://schemas.microsoft.com/office/drawing/2017/decorative" val="1"/>
              </a:ext>
            </a:extLst>
          </p:cNvPr>
          <p:cNvSpPr/>
          <p:nvPr/>
        </p:nvSpPr>
        <p:spPr>
          <a:xfrm>
            <a:off x="5687568" y="5614416"/>
            <a:ext cx="1234440" cy="100584"/>
          </a:xfrm>
          <a:prstGeom prst="rect">
            <a:avLst/>
          </a:prstGeom>
          <a:solidFill>
            <a:srgbClr val="617A8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a:extLst>
              <a:ext uri="{C183D7F6-B498-43B3-948B-1728B52AA6E4}">
                <adec:decorative xmlns:adec="http://schemas.microsoft.com/office/drawing/2017/decorative" val="1"/>
              </a:ext>
            </a:extLst>
          </p:cNvPr>
          <p:cNvSpPr/>
          <p:nvPr/>
        </p:nvSpPr>
        <p:spPr>
          <a:xfrm>
            <a:off x="7123176" y="5614416"/>
            <a:ext cx="1234440" cy="100584"/>
          </a:xfrm>
          <a:prstGeom prst="rect">
            <a:avLst/>
          </a:prstGeom>
          <a:solidFill>
            <a:srgbClr val="617A8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a:extLst>
              <a:ext uri="{C183D7F6-B498-43B3-948B-1728B52AA6E4}">
                <adec:decorative xmlns:adec="http://schemas.microsoft.com/office/drawing/2017/decorative" val="1"/>
              </a:ext>
            </a:extLst>
          </p:cNvPr>
          <p:cNvSpPr/>
          <p:nvPr/>
        </p:nvSpPr>
        <p:spPr>
          <a:xfrm>
            <a:off x="8558784" y="5614416"/>
            <a:ext cx="1234440" cy="100584"/>
          </a:xfrm>
          <a:prstGeom prst="rect">
            <a:avLst/>
          </a:prstGeom>
          <a:solidFill>
            <a:srgbClr val="617A8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a:extLst>
              <a:ext uri="{C183D7F6-B498-43B3-948B-1728B52AA6E4}">
                <adec:decorative xmlns:adec="http://schemas.microsoft.com/office/drawing/2017/decorative" val="1"/>
              </a:ext>
            </a:extLst>
          </p:cNvPr>
          <p:cNvSpPr/>
          <p:nvPr/>
        </p:nvSpPr>
        <p:spPr>
          <a:xfrm>
            <a:off x="9994392" y="5614416"/>
            <a:ext cx="1234440" cy="100584"/>
          </a:xfrm>
          <a:prstGeom prst="rect">
            <a:avLst/>
          </a:prstGeom>
          <a:solidFill>
            <a:srgbClr val="F3AA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GIONAL FIRE AND EMS STUDY"/>
          <p:cNvSpPr txBox="1"/>
          <p:nvPr/>
        </p:nvSpPr>
        <p:spPr>
          <a:xfrm>
            <a:off x="2816352" y="5925312"/>
            <a:ext cx="8503920" cy="320040"/>
          </a:xfrm>
          <a:prstGeom prst="rect">
            <a:avLst/>
          </a:prstGeom>
          <a:noFill/>
        </p:spPr>
        <p:txBody>
          <a:bodyPr wrap="square" lIns="0" tIns="0" rIns="0" bIns="0">
            <a:spAutoFit/>
          </a:bodyPr>
          <a:lstStyle/>
          <a:p>
            <a:r>
              <a:rPr lang="en-US" sz="1500" b="0">
                <a:solidFill>
                  <a:srgbClr val="E0E8EB"/>
                </a:solidFill>
                <a:latin typeface="Calibri"/>
              </a:rPr>
              <a:t>REGIONAL FIRE AND EMS STUDY</a:t>
            </a:r>
          </a:p>
        </p:txBody>
      </p:sp>
      <p:sp>
        <p:nvSpPr>
          <p:cNvPr id="15" name="Slide number"/>
          <p:cNvSpPr txBox="1"/>
          <p:nvPr/>
        </p:nvSpPr>
        <p:spPr>
          <a:xfrm>
            <a:off x="11475720" y="6492240"/>
            <a:ext cx="411480" cy="246888"/>
          </a:xfrm>
          <a:prstGeom prst="rect">
            <a:avLst/>
          </a:prstGeom>
          <a:noFill/>
        </p:spPr>
        <p:txBody>
          <a:bodyPr wrap="square" lIns="0" tIns="0" rIns="0" bIns="0"/>
          <a:lstStyle/>
          <a:p>
            <a:pPr algn="ctr">
              <a:spcAft>
                <a:spcPts val="0"/>
              </a:spcAft>
            </a:pPr>
            <a:r>
              <a:rPr lang="en-US" sz="1200" b="0">
                <a:solidFill>
                  <a:srgbClr val="FFFFFF"/>
                </a:solidFill>
                <a:latin typeface="Calibri"/>
              </a:rPr>
              <a:t>64</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a:effectLst/>
      </p:bgPr>
    </p:bg>
    <p:spTree>
      <p:nvGrpSpPr>
        <p:cNvPr id="1" name=""/>
        <p:cNvGrpSpPr/>
        <p:nvPr/>
      </p:nvGrpSpPr>
      <p:grpSpPr>
        <a:xfrm>
          <a:off x="0" y="0"/>
          <a:ext cx="0" cy="0"/>
          <a:chOff x="0" y="0"/>
          <a:chExt cx="0" cy="0"/>
        </a:xfrm>
      </p:grpSpPr>
      <p:sp>
        <p:nvSpPr>
          <p:cNvPr id="3" name="Slide title: Recommended Approach: Two Tracks in Parallel"/>
          <p:cNvSpPr>
            <a:spLocks noGrp="1"/>
          </p:cNvSpPr>
          <p:nvPr>
            <p:ph type="title"/>
          </p:nvPr>
        </p:nvSpPr>
        <p:spPr>
          <a:xfrm>
            <a:off x="548640" y="621792"/>
            <a:ext cx="11094415" cy="731520"/>
          </a:xfrm>
          <a:prstGeom prst="rect">
            <a:avLst/>
          </a:prstGeom>
          <a:noFill/>
          <a:ln/>
        </p:spPr>
        <p:txBody>
          <a:bodyPr wrap="square" lIns="0" tIns="0" rIns="0" bIns="0" rtlCol="0" anchor="t">
            <a:noAutofit/>
          </a:bodyPr>
          <a:lstStyle/>
          <a:p>
            <a:pPr marL="0" indent="0" algn="l">
              <a:spcBef>
                <a:spcPts val="0"/>
              </a:spcBef>
              <a:spcAft>
                <a:spcPts val="0"/>
              </a:spcAft>
              <a:buNone/>
            </a:pPr>
            <a:r>
              <a:rPr lang="en-US" sz="3000" b="1" dirty="0">
                <a:solidFill>
                  <a:schemeClr val="tx2"/>
                </a:solidFill>
                <a:latin typeface="Cambria"/>
              </a:rPr>
              <a:t>Recommended Approach: Two Tracks in Parallel</a:t>
            </a:r>
            <a:endParaRPr lang="en-US" sz="3000" dirty="0"/>
          </a:p>
        </p:txBody>
      </p:sp>
      <p:sp>
        <p:nvSpPr>
          <p:cNvPr id="2" name="Text 0"/>
          <p:cNvSpPr>
            <a:spLocks noGrp="1"/>
          </p:cNvSpPr>
          <p:nvPr>
            <p:ph type="body" idx="100" hasCustomPrompt="1"/>
          </p:nvPr>
        </p:nvSpPr>
        <p:spPr>
          <a:xfrm>
            <a:off x="548640" y="274320"/>
            <a:ext cx="11094415" cy="347472"/>
          </a:xfrm>
          <a:prstGeom prst="rect">
            <a:avLst/>
          </a:prstGeom>
          <a:noFill/>
          <a:ln/>
        </p:spPr>
        <p:txBody>
          <a:bodyPr wrap="square" lIns="0" tIns="0" rIns="0" bIns="0" rtlCol="0" anchor="ctr">
            <a:noAutofit/>
          </a:bodyPr>
          <a:lstStyle/>
          <a:p>
            <a:pPr marL="0" indent="0">
              <a:spcBef>
                <a:spcPts val="0"/>
              </a:spcBef>
              <a:spcAft>
                <a:spcPts val="0"/>
              </a:spcAft>
              <a:buNone/>
            </a:pPr>
            <a:r>
              <a:rPr lang="en-US" sz="1600" b="1" dirty="0">
                <a:solidFill>
                  <a:schemeClr val="accent1"/>
                </a:solidFill>
              </a:rPr>
              <a:t>RECOMMENDATION AND THE CHOICE AHEAD</a:t>
            </a:r>
            <a:endParaRPr lang="en-US" sz="1400" dirty="0"/>
          </a:p>
        </p:txBody>
      </p:sp>
      <p:sp>
        <p:nvSpPr>
          <p:cNvPr id="4" name="track arrow">
            <a:extLst>
              <a:ext uri="{C183D7F6-B498-43B3-948B-1728B52AA6E4}">
                <adec:decorative xmlns:adec="http://schemas.microsoft.com/office/drawing/2017/decorative" val="1"/>
              </a:ext>
            </a:extLst>
          </p:cNvPr>
          <p:cNvSpPr/>
          <p:nvPr/>
        </p:nvSpPr>
        <p:spPr>
          <a:xfrm>
            <a:off x="548640" y="1554480"/>
            <a:ext cx="11094415" cy="1417320"/>
          </a:xfrm>
          <a:prstGeom prst="homePlate">
            <a:avLst/>
          </a:prstGeom>
          <a:solidFill>
            <a:schemeClr val="accent6"/>
          </a:solidFill>
          <a:ln/>
        </p:spPr>
        <p:txBody>
          <a:bodyPr/>
          <a:lstStyle/>
          <a:p>
            <a:endParaRPr lang="en-US"/>
          </a:p>
        </p:txBody>
      </p:sp>
      <p:sp>
        <p:nvSpPr>
          <p:cNvPr id="5" name="Text 3"/>
          <p:cNvSpPr txBox="1"/>
          <p:nvPr/>
        </p:nvSpPr>
        <p:spPr>
          <a:xfrm>
            <a:off x="868680" y="1691640"/>
            <a:ext cx="2926080" cy="347472"/>
          </a:xfrm>
          <a:prstGeom prst="rect">
            <a:avLst/>
          </a:prstGeom>
          <a:noFill/>
          <a:ln/>
        </p:spPr>
        <p:txBody>
          <a:bodyPr wrap="square" lIns="0" tIns="0" rIns="0" bIns="0" rtlCol="0" anchor="t">
            <a:noAutofit/>
          </a:bodyPr>
          <a:lstStyle/>
          <a:p>
            <a:pPr marL="0" indent="0">
              <a:spcBef>
                <a:spcPts val="0"/>
              </a:spcBef>
              <a:spcAft>
                <a:spcPts val="0"/>
              </a:spcAft>
              <a:buNone/>
            </a:pPr>
            <a:r>
              <a:rPr lang="en-US" sz="1800" b="1" dirty="0">
                <a:solidFill>
                  <a:schemeClr val="bg1"/>
                </a:solidFill>
              </a:rPr>
              <a:t>TRACK 1: NOW</a:t>
            </a:r>
            <a:endParaRPr lang="en-US" sz="1400" dirty="0"/>
          </a:p>
        </p:txBody>
      </p:sp>
      <p:sp>
        <p:nvSpPr>
          <p:cNvPr id="6" name="Text 4"/>
          <p:cNvSpPr txBox="1"/>
          <p:nvPr/>
        </p:nvSpPr>
        <p:spPr>
          <a:xfrm>
            <a:off x="868680" y="2011680"/>
            <a:ext cx="3108960" cy="822960"/>
          </a:xfrm>
          <a:prstGeom prst="rect">
            <a:avLst/>
          </a:prstGeom>
          <a:noFill/>
          <a:ln/>
        </p:spPr>
        <p:txBody>
          <a:bodyPr wrap="square" lIns="0" tIns="0" rIns="0" bIns="0" rtlCol="0" anchor="t">
            <a:noAutofit/>
          </a:bodyPr>
          <a:lstStyle/>
          <a:p>
            <a:pPr marL="0" indent="0">
              <a:spcBef>
                <a:spcPts val="0"/>
              </a:spcBef>
              <a:spcAft>
                <a:spcPts val="0"/>
              </a:spcAft>
              <a:buNone/>
            </a:pPr>
            <a:r>
              <a:rPr lang="en-US" sz="1900" b="1" dirty="0">
                <a:solidFill>
                  <a:schemeClr val="bg1"/>
                </a:solidFill>
                <a:latin typeface="Cambria" pitchFamily="34" charset="0"/>
                <a:ea typeface="Cambria" pitchFamily="34" charset="-122"/>
                <a:cs typeface="Cambria" pitchFamily="34" charset="-120"/>
              </a:rPr>
              <a:t>Establish Regional Alignment</a:t>
            </a:r>
            <a:endParaRPr lang="en-US" sz="1900" dirty="0"/>
          </a:p>
        </p:txBody>
      </p:sp>
      <p:sp>
        <p:nvSpPr>
          <p:cNvPr id="7" name="Text 5"/>
          <p:cNvSpPr txBox="1"/>
          <p:nvPr/>
        </p:nvSpPr>
        <p:spPr>
          <a:xfrm>
            <a:off x="4160520" y="1691640"/>
            <a:ext cx="6766560" cy="1143000"/>
          </a:xfrm>
          <a:prstGeom prst="rect">
            <a:avLst/>
          </a:prstGeom>
          <a:noFill/>
          <a:ln/>
        </p:spPr>
        <p:txBody>
          <a:bodyPr wrap="square" lIns="0" tIns="0" rIns="0" bIns="0" rtlCol="0" anchor="ctr">
            <a:noAutofit/>
          </a:bodyPr>
          <a:lstStyle/>
          <a:p>
            <a:pPr marL="0" indent="0">
              <a:spcBef>
                <a:spcPts val="0"/>
              </a:spcBef>
              <a:spcAft>
                <a:spcPts val="0"/>
              </a:spcAft>
              <a:buNone/>
            </a:pPr>
            <a:r>
              <a:rPr lang="en-US" sz="1800" dirty="0">
                <a:solidFill>
                  <a:schemeClr val="bg1"/>
                </a:solidFill>
              </a:rPr>
              <a:t>Formal agreements, named leads, identified funding, and public reporting. Focus on call handling, closest-unit dispatch, reinforcement, and coverage.</a:t>
            </a:r>
            <a:endParaRPr lang="en-US" sz="1600" dirty="0"/>
          </a:p>
        </p:txBody>
      </p:sp>
      <p:sp>
        <p:nvSpPr>
          <p:cNvPr id="8" name="track arrow">
            <a:extLst>
              <a:ext uri="{C183D7F6-B498-43B3-948B-1728B52AA6E4}">
                <adec:decorative xmlns:adec="http://schemas.microsoft.com/office/drawing/2017/decorative" val="1"/>
              </a:ext>
            </a:extLst>
          </p:cNvPr>
          <p:cNvSpPr/>
          <p:nvPr/>
        </p:nvSpPr>
        <p:spPr>
          <a:xfrm>
            <a:off x="548640" y="3154680"/>
            <a:ext cx="11094415" cy="1417320"/>
          </a:xfrm>
          <a:prstGeom prst="homePlate">
            <a:avLst/>
          </a:prstGeom>
          <a:solidFill>
            <a:schemeClr val="accent1"/>
          </a:solidFill>
          <a:ln/>
        </p:spPr>
        <p:txBody>
          <a:bodyPr/>
          <a:lstStyle/>
          <a:p>
            <a:endParaRPr lang="en-US"/>
          </a:p>
        </p:txBody>
      </p:sp>
      <p:sp>
        <p:nvSpPr>
          <p:cNvPr id="9" name="Text 7"/>
          <p:cNvSpPr txBox="1"/>
          <p:nvPr/>
        </p:nvSpPr>
        <p:spPr>
          <a:xfrm>
            <a:off x="868680" y="3291840"/>
            <a:ext cx="2926080" cy="347472"/>
          </a:xfrm>
          <a:prstGeom prst="rect">
            <a:avLst/>
          </a:prstGeom>
          <a:noFill/>
          <a:ln/>
        </p:spPr>
        <p:txBody>
          <a:bodyPr wrap="square" lIns="0" tIns="0" rIns="0" bIns="0" rtlCol="0" anchor="t">
            <a:noAutofit/>
          </a:bodyPr>
          <a:lstStyle/>
          <a:p>
            <a:pPr marL="0" indent="0">
              <a:spcBef>
                <a:spcPts val="0"/>
              </a:spcBef>
              <a:spcAft>
                <a:spcPts val="0"/>
              </a:spcAft>
              <a:buNone/>
            </a:pPr>
            <a:r>
              <a:rPr lang="en-US" sz="1800" b="1" dirty="0">
                <a:solidFill>
                  <a:schemeClr val="bg1"/>
                </a:solidFill>
              </a:rPr>
              <a:t>TRACK 2: IN PARALLEL</a:t>
            </a:r>
            <a:endParaRPr lang="en-US" sz="1400" dirty="0"/>
          </a:p>
        </p:txBody>
      </p:sp>
      <p:sp>
        <p:nvSpPr>
          <p:cNvPr id="10" name="Text 8"/>
          <p:cNvSpPr txBox="1"/>
          <p:nvPr/>
        </p:nvSpPr>
        <p:spPr>
          <a:xfrm>
            <a:off x="868680" y="3611880"/>
            <a:ext cx="3108960" cy="822960"/>
          </a:xfrm>
          <a:prstGeom prst="rect">
            <a:avLst/>
          </a:prstGeom>
          <a:noFill/>
          <a:ln/>
        </p:spPr>
        <p:txBody>
          <a:bodyPr wrap="square" lIns="0" tIns="0" rIns="0" bIns="0" rtlCol="0" anchor="t">
            <a:noAutofit/>
          </a:bodyPr>
          <a:lstStyle/>
          <a:p>
            <a:pPr marL="0" indent="0">
              <a:spcBef>
                <a:spcPts val="0"/>
              </a:spcBef>
              <a:spcAft>
                <a:spcPts val="0"/>
              </a:spcAft>
              <a:buNone/>
            </a:pPr>
            <a:r>
              <a:rPr lang="en-US" sz="1900" b="1" dirty="0">
                <a:solidFill>
                  <a:schemeClr val="bg1"/>
                </a:solidFill>
                <a:latin typeface="Cambria" pitchFamily="34" charset="0"/>
                <a:ea typeface="Cambria" pitchFamily="34" charset="-122"/>
                <a:cs typeface="Cambria" pitchFamily="34" charset="-120"/>
              </a:rPr>
              <a:t>Develop the Regional Fire Authority</a:t>
            </a:r>
            <a:endParaRPr lang="en-US" sz="1900" dirty="0"/>
          </a:p>
        </p:txBody>
      </p:sp>
      <p:sp>
        <p:nvSpPr>
          <p:cNvPr id="11" name="Text 9"/>
          <p:cNvSpPr txBox="1"/>
          <p:nvPr/>
        </p:nvSpPr>
        <p:spPr>
          <a:xfrm>
            <a:off x="4160520" y="3291840"/>
            <a:ext cx="6766560" cy="1143000"/>
          </a:xfrm>
          <a:prstGeom prst="rect">
            <a:avLst/>
          </a:prstGeom>
          <a:noFill/>
          <a:ln/>
        </p:spPr>
        <p:txBody>
          <a:bodyPr wrap="square" lIns="0" tIns="0" rIns="0" bIns="0" rtlCol="0" anchor="ctr">
            <a:noAutofit/>
          </a:bodyPr>
          <a:lstStyle/>
          <a:p>
            <a:pPr marL="0" indent="0">
              <a:spcBef>
                <a:spcPts val="0"/>
              </a:spcBef>
              <a:spcAft>
                <a:spcPts val="0"/>
              </a:spcAft>
              <a:buNone/>
            </a:pPr>
            <a:r>
              <a:rPr lang="en-US" sz="1800" dirty="0">
                <a:solidFill>
                  <a:schemeClr val="bg1"/>
                </a:solidFill>
              </a:rPr>
              <a:t>Service, funding, and legislative proposal; arrangements for employees, assets, debt, and </a:t>
            </a:r>
            <a:r>
              <a:rPr lang="en-US" dirty="0">
                <a:solidFill>
                  <a:schemeClr val="bg1"/>
                </a:solidFill>
              </a:rPr>
              <a:t>legacy</a:t>
            </a:r>
            <a:r>
              <a:rPr lang="en-US" sz="1800" dirty="0">
                <a:solidFill>
                  <a:schemeClr val="bg1"/>
                </a:solidFill>
              </a:rPr>
              <a:t> obligations. Timing depends on funding, legislation and readiness.</a:t>
            </a:r>
            <a:endParaRPr lang="en-US" sz="1600" dirty="0"/>
          </a:p>
        </p:txBody>
      </p:sp>
      <p:sp>
        <p:nvSpPr>
          <p:cNvPr id="12" name="support band">
            <a:extLst>
              <a:ext uri="{C183D7F6-B498-43B3-948B-1728B52AA6E4}">
                <adec:decorative xmlns:adec="http://schemas.microsoft.com/office/drawing/2017/decorative" val="1"/>
              </a:ext>
            </a:extLst>
          </p:cNvPr>
          <p:cNvSpPr/>
          <p:nvPr/>
        </p:nvSpPr>
        <p:spPr>
          <a:xfrm>
            <a:off x="548640" y="4800600"/>
            <a:ext cx="10545775" cy="640080"/>
          </a:xfrm>
          <a:prstGeom prst="roundRect">
            <a:avLst>
              <a:gd name="adj" fmla="val 11429"/>
            </a:avLst>
          </a:prstGeom>
          <a:solidFill>
            <a:schemeClr val="bg2"/>
          </a:solidFill>
          <a:ln/>
        </p:spPr>
        <p:txBody>
          <a:bodyPr/>
          <a:lstStyle/>
          <a:p>
            <a:endParaRPr lang="en-US"/>
          </a:p>
        </p:txBody>
      </p:sp>
      <p:sp>
        <p:nvSpPr>
          <p:cNvPr id="13" name="Text 11"/>
          <p:cNvSpPr txBox="1"/>
          <p:nvPr/>
        </p:nvSpPr>
        <p:spPr>
          <a:xfrm>
            <a:off x="868680" y="4800600"/>
            <a:ext cx="9997135" cy="640080"/>
          </a:xfrm>
          <a:prstGeom prst="rect">
            <a:avLst/>
          </a:prstGeom>
          <a:noFill/>
          <a:ln/>
        </p:spPr>
        <p:txBody>
          <a:bodyPr wrap="square" lIns="0" tIns="0" rIns="0" bIns="0" rtlCol="0" anchor="ctr">
            <a:noAutofit/>
          </a:bodyPr>
          <a:lstStyle/>
          <a:p>
            <a:pPr marL="0" indent="0">
              <a:spcBef>
                <a:spcPts val="0"/>
              </a:spcBef>
              <a:spcAft>
                <a:spcPts val="0"/>
              </a:spcAft>
              <a:buNone/>
            </a:pPr>
            <a:r>
              <a:rPr lang="en-US" sz="1800" b="1" dirty="0">
                <a:solidFill>
                  <a:schemeClr val="tx2"/>
                </a:solidFill>
              </a:rPr>
              <a:t>Supporting program: a separately funded regional Fire/EMS communications center</a:t>
            </a:r>
            <a:endParaRPr lang="en-US" sz="1600" dirty="0"/>
          </a:p>
        </p:txBody>
      </p:sp>
      <p:sp>
        <p:nvSpPr>
          <p:cNvPr id="14" name="Text 12"/>
          <p:cNvSpPr txBox="1"/>
          <p:nvPr/>
        </p:nvSpPr>
        <p:spPr>
          <a:xfrm>
            <a:off x="548640" y="5669280"/>
            <a:ext cx="11094415" cy="411480"/>
          </a:xfrm>
          <a:prstGeom prst="rect">
            <a:avLst/>
          </a:prstGeom>
          <a:noFill/>
          <a:ln/>
        </p:spPr>
        <p:txBody>
          <a:bodyPr wrap="square" lIns="0" tIns="0" rIns="0" bIns="0" rtlCol="0" anchor="t">
            <a:noAutofit/>
          </a:bodyPr>
          <a:lstStyle/>
          <a:p>
            <a:pPr marL="0" indent="0">
              <a:spcBef>
                <a:spcPts val="0"/>
              </a:spcBef>
              <a:spcAft>
                <a:spcPts val="0"/>
              </a:spcAft>
              <a:buNone/>
            </a:pPr>
            <a:r>
              <a:rPr lang="en-US" sz="1800" i="1" dirty="0">
                <a:solidFill>
                  <a:schemeClr val="accent2"/>
                </a:solidFill>
              </a:rPr>
              <a:t>Transfers occur only when funding, approvals, workforce agreements, and systems are ready.</a:t>
            </a:r>
            <a:endParaRPr lang="en-US" sz="1600" dirty="0"/>
          </a:p>
        </p:txBody>
      </p:sp>
      <p:sp>
        <p:nvSpPr>
          <p:cNvPr id="15" name="Slide number"/>
          <p:cNvSpPr txBox="1"/>
          <p:nvPr/>
        </p:nvSpPr>
        <p:spPr>
          <a:xfrm>
            <a:off x="11475720" y="6492240"/>
            <a:ext cx="411480" cy="246888"/>
          </a:xfrm>
          <a:prstGeom prst="rect">
            <a:avLst/>
          </a:prstGeom>
          <a:noFill/>
        </p:spPr>
        <p:txBody>
          <a:bodyPr wrap="square" lIns="0" tIns="0" rIns="0" bIns="0"/>
          <a:lstStyle/>
          <a:p>
            <a:pPr algn="ctr">
              <a:spcAft>
                <a:spcPts val="0"/>
              </a:spcAft>
            </a:pPr>
            <a:r>
              <a:rPr lang="en-US" sz="1200" b="0">
                <a:solidFill>
                  <a:srgbClr val="48606B"/>
                </a:solidFill>
                <a:latin typeface="Calibri"/>
              </a:rPr>
              <a:t>65</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Parallel Paths: Improve Service While Building the Proposal"/>
          <p:cNvSpPr txBox="1">
            <a:spLocks noGrp="1"/>
          </p:cNvSpPr>
          <p:nvPr>
            <p:ph type="title"/>
          </p:nvPr>
        </p:nvSpPr>
        <p:spPr>
          <a:xfrm>
            <a:off x="548640" y="621792"/>
            <a:ext cx="11064240" cy="640080"/>
          </a:xfrm>
          <a:prstGeom prst="rect">
            <a:avLst/>
          </a:prstGeom>
          <a:noFill/>
        </p:spPr>
        <p:txBody>
          <a:bodyPr wrap="square" lIns="0" tIns="0" rIns="0" bIns="0">
            <a:spAutoFit/>
          </a:bodyPr>
          <a:lstStyle/>
          <a:p>
            <a:pPr>
              <a:spcAft>
                <a:spcPts val="500"/>
              </a:spcAft>
            </a:pPr>
            <a:r>
              <a:rPr lang="en-US" sz="3000" b="1" dirty="0">
                <a:solidFill>
                  <a:srgbClr val="22333B"/>
                </a:solidFill>
                <a:latin typeface="Cambria"/>
              </a:rPr>
              <a:t>The Path Ahead: Near, Medium and Longer Term</a:t>
            </a:r>
          </a:p>
        </p:txBody>
      </p:sp>
      <p:sp>
        <p:nvSpPr>
          <p:cNvPr id="3" name="IMPLEMENTATION AND THE PATH AHEAD"/>
          <p:cNvSpPr txBox="1"/>
          <p:nvPr/>
        </p:nvSpPr>
        <p:spPr>
          <a:xfrm>
            <a:off x="548640" y="256032"/>
            <a:ext cx="10972800" cy="274320"/>
          </a:xfrm>
          <a:prstGeom prst="rect">
            <a:avLst/>
          </a:prstGeom>
          <a:noFill/>
        </p:spPr>
        <p:txBody>
          <a:bodyPr wrap="square" lIns="0" tIns="0" rIns="0" bIns="0">
            <a:spAutoFit/>
          </a:bodyPr>
          <a:lstStyle/>
          <a:p>
            <a:pPr>
              <a:spcAft>
                <a:spcPts val="500"/>
              </a:spcAft>
            </a:pPr>
            <a:r>
              <a:rPr lang="en-US" sz="1400" b="1">
                <a:solidFill>
                  <a:srgbClr val="A83C18"/>
                </a:solidFill>
                <a:latin typeface="Calibri"/>
              </a:rPr>
              <a:t>IMPLEMENTATION AND THE PATH AHEAD</a:t>
            </a:r>
          </a:p>
        </p:txBody>
      </p:sp>
      <p:sp>
        <p:nvSpPr>
          <p:cNvPr id="4" name="Source: Chapter 39, §§39.4, 39.6–39.10, 39.14 and 39.17."/>
          <p:cNvSpPr txBox="1"/>
          <p:nvPr/>
        </p:nvSpPr>
        <p:spPr>
          <a:xfrm>
            <a:off x="548640" y="6446520"/>
            <a:ext cx="10424160" cy="228600"/>
          </a:xfrm>
          <a:prstGeom prst="rect">
            <a:avLst/>
          </a:prstGeom>
          <a:noFill/>
        </p:spPr>
        <p:txBody>
          <a:bodyPr wrap="square" lIns="0" tIns="0" rIns="0" bIns="0">
            <a:spAutoFit/>
          </a:bodyPr>
          <a:lstStyle/>
          <a:p>
            <a:pPr>
              <a:spcAft>
                <a:spcPts val="500"/>
              </a:spcAft>
            </a:pPr>
            <a:r>
              <a:rPr lang="en-US" sz="1400" b="0">
                <a:solidFill>
                  <a:srgbClr val="48606B"/>
                </a:solidFill>
                <a:latin typeface="Calibri"/>
              </a:rPr>
              <a:t>Source: Chapter 39, §§39.3–39.17; Chapters 27–31.</a:t>
            </a:r>
          </a:p>
        </p:txBody>
      </p:sp>
      <p:sp>
        <p:nvSpPr>
          <p:cNvPr id="300" name="Text 0"/>
          <p:cNvSpPr txBox="1"/>
          <p:nvPr/>
        </p:nvSpPr>
        <p:spPr>
          <a:xfrm>
            <a:off x="548640" y="1371600"/>
            <a:ext cx="11094415" cy="365760"/>
          </a:xfrm>
          <a:prstGeom prst="rect">
            <a:avLst/>
          </a:prstGeom>
          <a:noFill/>
          <a:ln/>
        </p:spPr>
        <p:txBody>
          <a:bodyPr wrap="square" lIns="0" tIns="0" rIns="0" bIns="0" rtlCol="0" anchor="t"/>
          <a:lstStyle/>
          <a:p>
            <a:pPr marL="0" indent="0">
              <a:buNone/>
            </a:pPr>
            <a:r>
              <a:rPr lang="en-US" sz="1600" i="1" dirty="0">
                <a:solidFill>
                  <a:schemeClr val="accent2"/>
                </a:solidFill>
                <a:latin typeface="Calibri" pitchFamily="34" charset="0"/>
                <a:ea typeface="Calibri" pitchFamily="34" charset="-122"/>
                <a:cs typeface="Calibri" pitchFamily="34" charset="-120"/>
              </a:rPr>
              <a:t>Work begins once the participating governments authorize implementation. Phases overlap; readiness and funding set the pace.</a:t>
            </a:r>
            <a:endParaRPr lang="en-US" sz="1600" dirty="0"/>
          </a:p>
        </p:txBody>
      </p:sp>
      <p:sp>
        <p:nvSpPr>
          <p:cNvPr id="301" name="phase arrow"/>
          <p:cNvSpPr/>
          <p:nvPr/>
        </p:nvSpPr>
        <p:spPr>
          <a:xfrm>
            <a:off x="548640" y="1874520"/>
            <a:ext cx="3515258" cy="566928"/>
          </a:xfrm>
          <a:prstGeom prst="chevron">
            <a:avLst/>
          </a:prstGeom>
          <a:solidFill>
            <a:schemeClr val="accent6"/>
          </a:solidFill>
          <a:ln/>
        </p:spPr>
        <p:txBody>
          <a:bodyPr/>
          <a:lstStyle/>
          <a:p>
            <a:endParaRPr lang="en-US"/>
          </a:p>
        </p:txBody>
      </p:sp>
      <p:sp>
        <p:nvSpPr>
          <p:cNvPr id="302" name="Text 2"/>
          <p:cNvSpPr txBox="1"/>
          <p:nvPr/>
        </p:nvSpPr>
        <p:spPr>
          <a:xfrm>
            <a:off x="868680" y="1874520"/>
            <a:ext cx="2875178" cy="566928"/>
          </a:xfrm>
          <a:prstGeom prst="rect">
            <a:avLst/>
          </a:prstGeom>
          <a:noFill/>
          <a:ln/>
        </p:spPr>
        <p:txBody>
          <a:bodyPr wrap="square" lIns="0" tIns="0" rIns="0" bIns="0" rtlCol="0" anchor="ctr"/>
          <a:lstStyle/>
          <a:p>
            <a:pPr marL="0" indent="0" algn="ctr">
              <a:buNone/>
            </a:pPr>
            <a:r>
              <a:rPr lang="en-US" sz="1800" b="1" dirty="0">
                <a:solidFill>
                  <a:schemeClr val="bg1"/>
                </a:solidFill>
                <a:latin typeface="Calibri" pitchFamily="34" charset="0"/>
                <a:ea typeface="Calibri" pitchFamily="34" charset="-122"/>
                <a:cs typeface="Calibri" pitchFamily="34" charset="-120"/>
              </a:rPr>
              <a:t>NEAR TERM</a:t>
            </a:r>
            <a:endParaRPr lang="en-US" sz="1800" dirty="0"/>
          </a:p>
        </p:txBody>
      </p:sp>
      <p:sp>
        <p:nvSpPr>
          <p:cNvPr id="303" name="phase card"/>
          <p:cNvSpPr/>
          <p:nvPr/>
        </p:nvSpPr>
        <p:spPr>
          <a:xfrm>
            <a:off x="548640" y="2578608"/>
            <a:ext cx="3515258" cy="2560320"/>
          </a:xfrm>
          <a:prstGeom prst="roundRect">
            <a:avLst>
              <a:gd name="adj" fmla="val 2857"/>
            </a:avLst>
          </a:prstGeom>
          <a:solidFill>
            <a:schemeClr val="bg2"/>
          </a:solidFill>
          <a:ln/>
        </p:spPr>
        <p:txBody>
          <a:bodyPr/>
          <a:lstStyle/>
          <a:p>
            <a:endParaRPr lang="en-US"/>
          </a:p>
        </p:txBody>
      </p:sp>
      <p:sp>
        <p:nvSpPr>
          <p:cNvPr id="304" name="Text 4"/>
          <p:cNvSpPr txBox="1"/>
          <p:nvPr/>
        </p:nvSpPr>
        <p:spPr>
          <a:xfrm>
            <a:off x="749808" y="2697480"/>
            <a:ext cx="3112922" cy="603504"/>
          </a:xfrm>
          <a:prstGeom prst="rect">
            <a:avLst/>
          </a:prstGeom>
          <a:noFill/>
          <a:ln/>
        </p:spPr>
        <p:txBody>
          <a:bodyPr wrap="square" lIns="0" tIns="0" rIns="0" bIns="0" rtlCol="0" anchor="t"/>
          <a:lstStyle/>
          <a:p>
            <a:pPr marL="0" indent="0">
              <a:buNone/>
            </a:pPr>
            <a:r>
              <a:rPr lang="en-US" sz="1800" b="1" dirty="0">
                <a:solidFill>
                  <a:schemeClr val="tx2"/>
                </a:solidFill>
                <a:latin typeface="Cambria" pitchFamily="34" charset="0"/>
                <a:ea typeface="Cambria" pitchFamily="34" charset="-122"/>
                <a:cs typeface="Cambria" pitchFamily="34" charset="-120"/>
              </a:rPr>
              <a:t>Organize and fund the work</a:t>
            </a:r>
            <a:endParaRPr lang="en-US" sz="1800" dirty="0"/>
          </a:p>
        </p:txBody>
      </p:sp>
      <p:sp>
        <p:nvSpPr>
          <p:cNvPr id="305" name="Text 5"/>
          <p:cNvSpPr txBox="1"/>
          <p:nvPr/>
        </p:nvSpPr>
        <p:spPr>
          <a:xfrm>
            <a:off x="749808" y="3273552"/>
            <a:ext cx="3112922" cy="1719072"/>
          </a:xfrm>
          <a:prstGeom prst="rect">
            <a:avLst/>
          </a:prstGeom>
          <a:noFill/>
          <a:ln/>
        </p:spPr>
        <p:txBody>
          <a:bodyPr wrap="square" lIns="0" tIns="0" rIns="0" bIns="0" rtlCol="0" anchor="t"/>
          <a:lstStyle/>
          <a:p>
            <a:pPr marL="177800" indent="-177800">
              <a:spcAft>
                <a:spcPts val="800"/>
              </a:spcAft>
              <a:buSzPct val="100000"/>
              <a:buChar char="•"/>
            </a:pPr>
            <a:r>
              <a:rPr lang="en-US" sz="1600" dirty="0">
                <a:solidFill>
                  <a:schemeClr val="tx1"/>
                </a:solidFill>
                <a:latin typeface="Calibri" pitchFamily="34" charset="0"/>
                <a:ea typeface="Calibri" pitchFamily="34" charset="-122"/>
                <a:cs typeface="Calibri" pitchFamily="34" charset="-120"/>
              </a:rPr>
              <a:t>Name a coordinator, task force and agency leads</a:t>
            </a:r>
            <a:endParaRPr lang="en-US" sz="1600" dirty="0"/>
          </a:p>
          <a:p>
            <a:pPr marL="177800" indent="-177800">
              <a:spcAft>
                <a:spcPts val="800"/>
              </a:spcAft>
              <a:buSzPct val="100000"/>
              <a:buChar char="•"/>
            </a:pPr>
            <a:r>
              <a:rPr lang="en-US" sz="1600" dirty="0">
                <a:latin typeface="Calibri" pitchFamily="34" charset="0"/>
                <a:ea typeface="Calibri" pitchFamily="34" charset="-122"/>
                <a:cs typeface="Calibri" pitchFamily="34" charset="-120"/>
              </a:rPr>
              <a:t>Assign</a:t>
            </a:r>
            <a:r>
              <a:rPr lang="en-US" sz="1600" dirty="0">
                <a:solidFill>
                  <a:schemeClr val="tx1"/>
                </a:solidFill>
                <a:latin typeface="Calibri" pitchFamily="34" charset="0"/>
                <a:ea typeface="Calibri" pitchFamily="34" charset="-122"/>
                <a:cs typeface="Calibri" pitchFamily="34" charset="-120"/>
              </a:rPr>
              <a:t> staff</a:t>
            </a:r>
            <a:r>
              <a:rPr lang="en-US" sz="1600" dirty="0">
                <a:latin typeface="Calibri" pitchFamily="34" charset="0"/>
                <a:ea typeface="Calibri" pitchFamily="34" charset="-122"/>
                <a:cs typeface="Calibri" pitchFamily="34" charset="-120"/>
              </a:rPr>
              <a:t>, </a:t>
            </a:r>
            <a:r>
              <a:rPr lang="en-US" sz="1600" dirty="0">
                <a:solidFill>
                  <a:schemeClr val="tx1"/>
                </a:solidFill>
                <a:latin typeface="Calibri" pitchFamily="34" charset="0"/>
                <a:ea typeface="Calibri" pitchFamily="34" charset="-122"/>
                <a:cs typeface="Calibri" pitchFamily="34" charset="-120"/>
              </a:rPr>
              <a:t>launch working groups</a:t>
            </a:r>
            <a:endParaRPr lang="en-US" sz="1600" dirty="0"/>
          </a:p>
          <a:p>
            <a:pPr marL="177800" indent="-177800">
              <a:spcAft>
                <a:spcPts val="800"/>
              </a:spcAft>
              <a:buSzPct val="100000"/>
              <a:buChar char="•"/>
            </a:pPr>
            <a:r>
              <a:rPr lang="en-US" sz="1600" dirty="0">
                <a:solidFill>
                  <a:schemeClr val="tx1"/>
                </a:solidFill>
                <a:latin typeface="Calibri" pitchFamily="34" charset="0"/>
                <a:ea typeface="Calibri" pitchFamily="34" charset="-122"/>
                <a:cs typeface="Calibri" pitchFamily="34" charset="-120"/>
              </a:rPr>
              <a:t>Draft the Alignment agreements and </a:t>
            </a:r>
            <a:r>
              <a:rPr lang="en-US" sz="1600" dirty="0">
                <a:latin typeface="Calibri" pitchFamily="34" charset="0"/>
                <a:ea typeface="Calibri" pitchFamily="34" charset="-122"/>
                <a:cs typeface="Calibri" pitchFamily="34" charset="-120"/>
              </a:rPr>
              <a:t>associated financial impacts</a:t>
            </a:r>
          </a:p>
          <a:p>
            <a:pPr marL="177800" indent="-177800">
              <a:spcAft>
                <a:spcPts val="800"/>
              </a:spcAft>
              <a:buSzPct val="100000"/>
              <a:buChar char="•"/>
            </a:pPr>
            <a:r>
              <a:rPr lang="en-US" sz="1600" dirty="0">
                <a:latin typeface="Calibri" pitchFamily="34" charset="0"/>
                <a:cs typeface="Calibri" pitchFamily="34" charset="-120"/>
              </a:rPr>
              <a:t>Establish public engagement plan </a:t>
            </a:r>
            <a:endParaRPr lang="en-US" sz="1600" dirty="0"/>
          </a:p>
        </p:txBody>
      </p:sp>
      <p:sp>
        <p:nvSpPr>
          <p:cNvPr id="306" name="phase arrow"/>
          <p:cNvSpPr/>
          <p:nvPr/>
        </p:nvSpPr>
        <p:spPr>
          <a:xfrm>
            <a:off x="4338218" y="1874520"/>
            <a:ext cx="3515258" cy="566928"/>
          </a:xfrm>
          <a:prstGeom prst="chevron">
            <a:avLst/>
          </a:prstGeom>
          <a:solidFill>
            <a:schemeClr val="accent2"/>
          </a:solidFill>
          <a:ln/>
        </p:spPr>
        <p:txBody>
          <a:bodyPr/>
          <a:lstStyle/>
          <a:p>
            <a:endParaRPr lang="en-US"/>
          </a:p>
        </p:txBody>
      </p:sp>
      <p:sp>
        <p:nvSpPr>
          <p:cNvPr id="307" name="Text 7"/>
          <p:cNvSpPr txBox="1"/>
          <p:nvPr/>
        </p:nvSpPr>
        <p:spPr>
          <a:xfrm>
            <a:off x="4658258" y="1874520"/>
            <a:ext cx="2875178" cy="566928"/>
          </a:xfrm>
          <a:prstGeom prst="rect">
            <a:avLst/>
          </a:prstGeom>
          <a:noFill/>
          <a:ln/>
        </p:spPr>
        <p:txBody>
          <a:bodyPr wrap="square" lIns="0" tIns="0" rIns="0" bIns="0" rtlCol="0" anchor="ctr"/>
          <a:lstStyle/>
          <a:p>
            <a:pPr marL="0" indent="0" algn="ctr">
              <a:buNone/>
            </a:pPr>
            <a:r>
              <a:rPr lang="en-US" sz="1800" b="1" dirty="0">
                <a:solidFill>
                  <a:schemeClr val="bg1"/>
                </a:solidFill>
                <a:latin typeface="Calibri" pitchFamily="34" charset="0"/>
                <a:ea typeface="Calibri" pitchFamily="34" charset="-122"/>
                <a:cs typeface="Calibri" pitchFamily="34" charset="-120"/>
              </a:rPr>
              <a:t>MEDIUM TERM</a:t>
            </a:r>
            <a:endParaRPr lang="en-US" sz="1800" dirty="0"/>
          </a:p>
        </p:txBody>
      </p:sp>
      <p:sp>
        <p:nvSpPr>
          <p:cNvPr id="308" name="phase card"/>
          <p:cNvSpPr/>
          <p:nvPr/>
        </p:nvSpPr>
        <p:spPr>
          <a:xfrm>
            <a:off x="4338218" y="2578608"/>
            <a:ext cx="3515258" cy="2560320"/>
          </a:xfrm>
          <a:prstGeom prst="roundRect">
            <a:avLst>
              <a:gd name="adj" fmla="val 2857"/>
            </a:avLst>
          </a:prstGeom>
          <a:solidFill>
            <a:schemeClr val="bg2"/>
          </a:solidFill>
          <a:ln/>
        </p:spPr>
        <p:txBody>
          <a:bodyPr/>
          <a:lstStyle/>
          <a:p>
            <a:endParaRPr lang="en-US"/>
          </a:p>
        </p:txBody>
      </p:sp>
      <p:sp>
        <p:nvSpPr>
          <p:cNvPr id="309" name="Text 9"/>
          <p:cNvSpPr txBox="1"/>
          <p:nvPr/>
        </p:nvSpPr>
        <p:spPr>
          <a:xfrm>
            <a:off x="4539386" y="2697480"/>
            <a:ext cx="3112922" cy="603504"/>
          </a:xfrm>
          <a:prstGeom prst="rect">
            <a:avLst/>
          </a:prstGeom>
          <a:noFill/>
          <a:ln/>
        </p:spPr>
        <p:txBody>
          <a:bodyPr wrap="square" lIns="0" tIns="0" rIns="0" bIns="0" rtlCol="0" anchor="t"/>
          <a:lstStyle/>
          <a:p>
            <a:pPr marL="0" indent="0">
              <a:buNone/>
            </a:pPr>
            <a:r>
              <a:rPr lang="en-US" sz="1800" b="1" dirty="0">
                <a:solidFill>
                  <a:schemeClr val="tx2"/>
                </a:solidFill>
                <a:latin typeface="Cambria" pitchFamily="34" charset="0"/>
                <a:ea typeface="Cambria" pitchFamily="34" charset="-122"/>
                <a:cs typeface="Cambria" pitchFamily="34" charset="-120"/>
              </a:rPr>
              <a:t>Improve service and build the proposal</a:t>
            </a:r>
            <a:endParaRPr lang="en-US" sz="1800" dirty="0"/>
          </a:p>
        </p:txBody>
      </p:sp>
      <p:sp>
        <p:nvSpPr>
          <p:cNvPr id="310" name="Text 10"/>
          <p:cNvSpPr txBox="1"/>
          <p:nvPr/>
        </p:nvSpPr>
        <p:spPr>
          <a:xfrm>
            <a:off x="4539386" y="3364992"/>
            <a:ext cx="3112922" cy="1719072"/>
          </a:xfrm>
          <a:prstGeom prst="rect">
            <a:avLst/>
          </a:prstGeom>
          <a:noFill/>
          <a:ln/>
        </p:spPr>
        <p:txBody>
          <a:bodyPr wrap="square" lIns="0" tIns="0" rIns="0" bIns="0" rtlCol="0" anchor="t"/>
          <a:lstStyle/>
          <a:p>
            <a:pPr marL="177800" indent="-177800">
              <a:spcAft>
                <a:spcPts val="800"/>
              </a:spcAft>
              <a:buSzPct val="100000"/>
              <a:buChar char="•"/>
            </a:pPr>
            <a:r>
              <a:rPr lang="en-US" sz="1600" dirty="0">
                <a:solidFill>
                  <a:schemeClr val="tx1"/>
                </a:solidFill>
                <a:latin typeface="Calibri" pitchFamily="34" charset="0"/>
                <a:ea typeface="Calibri" pitchFamily="34" charset="-122"/>
                <a:cs typeface="Calibri" pitchFamily="34" charset="-120"/>
              </a:rPr>
              <a:t>Put common practices in place and correct problems</a:t>
            </a:r>
            <a:endParaRPr lang="en-US" sz="1600" dirty="0"/>
          </a:p>
          <a:p>
            <a:pPr marL="177800" indent="-177800">
              <a:spcAft>
                <a:spcPts val="800"/>
              </a:spcAft>
              <a:buSzPct val="100000"/>
              <a:buChar char="•"/>
            </a:pPr>
            <a:r>
              <a:rPr lang="en-US" sz="1600" dirty="0">
                <a:solidFill>
                  <a:schemeClr val="tx1"/>
                </a:solidFill>
                <a:latin typeface="Calibri" pitchFamily="34" charset="0"/>
                <a:ea typeface="Calibri" pitchFamily="34" charset="-122"/>
                <a:cs typeface="Calibri" pitchFamily="34" charset="-120"/>
              </a:rPr>
              <a:t>Refine the service and funding package with the public</a:t>
            </a:r>
            <a:endParaRPr lang="en-US" sz="1600" dirty="0"/>
          </a:p>
          <a:p>
            <a:pPr marL="177800" indent="-177800">
              <a:spcAft>
                <a:spcPts val="800"/>
              </a:spcAft>
              <a:buSzPct val="100000"/>
              <a:buChar char="•"/>
            </a:pPr>
            <a:r>
              <a:rPr lang="en-US" sz="1600" dirty="0">
                <a:solidFill>
                  <a:schemeClr val="tx1"/>
                </a:solidFill>
                <a:latin typeface="Calibri" pitchFamily="34" charset="0"/>
                <a:ea typeface="Calibri" pitchFamily="34" charset="-122"/>
                <a:cs typeface="Calibri" pitchFamily="34" charset="-120"/>
              </a:rPr>
              <a:t>Align dispatch and advance the communications center</a:t>
            </a:r>
            <a:endParaRPr lang="en-US" sz="1600" dirty="0"/>
          </a:p>
        </p:txBody>
      </p:sp>
      <p:sp>
        <p:nvSpPr>
          <p:cNvPr id="311" name="phase arrow"/>
          <p:cNvSpPr/>
          <p:nvPr/>
        </p:nvSpPr>
        <p:spPr>
          <a:xfrm>
            <a:off x="8127797" y="1874520"/>
            <a:ext cx="3515258" cy="566928"/>
          </a:xfrm>
          <a:prstGeom prst="chevron">
            <a:avLst/>
          </a:prstGeom>
          <a:solidFill>
            <a:schemeClr val="accent1"/>
          </a:solidFill>
          <a:ln/>
        </p:spPr>
        <p:txBody>
          <a:bodyPr/>
          <a:lstStyle/>
          <a:p>
            <a:endParaRPr lang="en-US"/>
          </a:p>
        </p:txBody>
      </p:sp>
      <p:sp>
        <p:nvSpPr>
          <p:cNvPr id="312" name="Text 12"/>
          <p:cNvSpPr txBox="1"/>
          <p:nvPr/>
        </p:nvSpPr>
        <p:spPr>
          <a:xfrm>
            <a:off x="8447837" y="1874520"/>
            <a:ext cx="2875178" cy="566928"/>
          </a:xfrm>
          <a:prstGeom prst="rect">
            <a:avLst/>
          </a:prstGeom>
          <a:noFill/>
          <a:ln/>
        </p:spPr>
        <p:txBody>
          <a:bodyPr wrap="square" lIns="0" tIns="0" rIns="0" bIns="0" rtlCol="0" anchor="ctr"/>
          <a:lstStyle/>
          <a:p>
            <a:pPr marL="0" indent="0" algn="ctr">
              <a:buNone/>
            </a:pPr>
            <a:r>
              <a:rPr lang="en-US" sz="1800" b="1" dirty="0">
                <a:solidFill>
                  <a:schemeClr val="bg1"/>
                </a:solidFill>
                <a:latin typeface="Calibri" pitchFamily="34" charset="0"/>
                <a:ea typeface="Calibri" pitchFamily="34" charset="-122"/>
                <a:cs typeface="Calibri" pitchFamily="34" charset="-120"/>
              </a:rPr>
              <a:t>LONGER TERM</a:t>
            </a:r>
            <a:endParaRPr lang="en-US" sz="1800" dirty="0"/>
          </a:p>
        </p:txBody>
      </p:sp>
      <p:sp>
        <p:nvSpPr>
          <p:cNvPr id="313" name="phase card"/>
          <p:cNvSpPr/>
          <p:nvPr/>
        </p:nvSpPr>
        <p:spPr>
          <a:xfrm>
            <a:off x="8127797" y="2578608"/>
            <a:ext cx="3515258" cy="2560320"/>
          </a:xfrm>
          <a:prstGeom prst="roundRect">
            <a:avLst>
              <a:gd name="adj" fmla="val 2857"/>
            </a:avLst>
          </a:prstGeom>
          <a:solidFill>
            <a:schemeClr val="bg2"/>
          </a:solidFill>
          <a:ln/>
        </p:spPr>
        <p:txBody>
          <a:bodyPr/>
          <a:lstStyle/>
          <a:p>
            <a:endParaRPr lang="en-US"/>
          </a:p>
        </p:txBody>
      </p:sp>
      <p:sp>
        <p:nvSpPr>
          <p:cNvPr id="314" name="Text 14"/>
          <p:cNvSpPr txBox="1"/>
          <p:nvPr/>
        </p:nvSpPr>
        <p:spPr>
          <a:xfrm>
            <a:off x="8328965" y="2697480"/>
            <a:ext cx="3112922" cy="603504"/>
          </a:xfrm>
          <a:prstGeom prst="rect">
            <a:avLst/>
          </a:prstGeom>
          <a:noFill/>
          <a:ln/>
        </p:spPr>
        <p:txBody>
          <a:bodyPr wrap="square" lIns="0" tIns="0" rIns="0" bIns="0" rtlCol="0" anchor="t"/>
          <a:lstStyle/>
          <a:p>
            <a:pPr marL="0" indent="0">
              <a:buNone/>
            </a:pPr>
            <a:r>
              <a:rPr lang="en-US" sz="1800" b="1" dirty="0">
                <a:solidFill>
                  <a:schemeClr val="tx2"/>
                </a:solidFill>
                <a:latin typeface="Cambria" pitchFamily="34" charset="0"/>
                <a:ea typeface="Cambria" pitchFamily="34" charset="-122"/>
                <a:cs typeface="Cambria" pitchFamily="34" charset="-120"/>
              </a:rPr>
              <a:t>Form the Authority, if supported and funded</a:t>
            </a:r>
            <a:endParaRPr lang="en-US" sz="1800" dirty="0"/>
          </a:p>
        </p:txBody>
      </p:sp>
      <p:sp>
        <p:nvSpPr>
          <p:cNvPr id="315" name="Text 15"/>
          <p:cNvSpPr txBox="1"/>
          <p:nvPr/>
        </p:nvSpPr>
        <p:spPr>
          <a:xfrm>
            <a:off x="8328965" y="3364992"/>
            <a:ext cx="3112922" cy="1719072"/>
          </a:xfrm>
          <a:prstGeom prst="rect">
            <a:avLst/>
          </a:prstGeom>
          <a:noFill/>
          <a:ln/>
        </p:spPr>
        <p:txBody>
          <a:bodyPr wrap="square" lIns="0" tIns="0" rIns="0" bIns="0" rtlCol="0" anchor="t"/>
          <a:lstStyle/>
          <a:p>
            <a:pPr marL="177800" indent="-177800">
              <a:spcAft>
                <a:spcPts val="800"/>
              </a:spcAft>
              <a:buSzPct val="100000"/>
              <a:buChar char="•"/>
            </a:pPr>
            <a:r>
              <a:rPr lang="en-US" sz="1600" dirty="0">
                <a:solidFill>
                  <a:schemeClr val="tx1"/>
                </a:solidFill>
                <a:latin typeface="Calibri" pitchFamily="34" charset="0"/>
                <a:ea typeface="Calibri" pitchFamily="34" charset="-122"/>
                <a:cs typeface="Calibri" pitchFamily="34" charset="-120"/>
              </a:rPr>
              <a:t>Secure legislation, revenue and opening cash</a:t>
            </a:r>
            <a:endParaRPr lang="en-US" sz="1600" dirty="0"/>
          </a:p>
          <a:p>
            <a:pPr marL="177800" indent="-177800">
              <a:spcAft>
                <a:spcPts val="800"/>
              </a:spcAft>
              <a:buSzPct val="100000"/>
              <a:buChar char="•"/>
            </a:pPr>
            <a:r>
              <a:rPr lang="en-US" sz="1600" dirty="0">
                <a:solidFill>
                  <a:schemeClr val="tx1"/>
                </a:solidFill>
                <a:latin typeface="Calibri" pitchFamily="34" charset="0"/>
                <a:ea typeface="Calibri" pitchFamily="34" charset="-122"/>
                <a:cs typeface="Calibri" pitchFamily="34" charset="-120"/>
              </a:rPr>
              <a:t>Settle workforce, assets and liabilities</a:t>
            </a:r>
            <a:endParaRPr lang="en-US" sz="1600" dirty="0"/>
          </a:p>
          <a:p>
            <a:pPr marL="177800" indent="-177800">
              <a:spcAft>
                <a:spcPts val="800"/>
              </a:spcAft>
              <a:buSzPct val="100000"/>
              <a:buChar char="•"/>
            </a:pPr>
            <a:r>
              <a:rPr lang="en-US" sz="1600" dirty="0">
                <a:solidFill>
                  <a:schemeClr val="tx1"/>
                </a:solidFill>
                <a:latin typeface="Calibri" pitchFamily="34" charset="0"/>
                <a:ea typeface="Calibri" pitchFamily="34" charset="-122"/>
                <a:cs typeface="Calibri" pitchFamily="34" charset="-120"/>
              </a:rPr>
              <a:t>Transfer only when </a:t>
            </a:r>
            <a:r>
              <a:rPr lang="en-US" sz="1600" dirty="0">
                <a:latin typeface="Calibri" pitchFamily="34" charset="0"/>
                <a:ea typeface="Calibri" pitchFamily="34" charset="-122"/>
                <a:cs typeface="Calibri" pitchFamily="34" charset="-120"/>
              </a:rPr>
              <a:t>all actions have been satisfactorily taken </a:t>
            </a:r>
            <a:endParaRPr lang="en-US" sz="1600" dirty="0"/>
          </a:p>
        </p:txBody>
      </p:sp>
      <p:sp>
        <p:nvSpPr>
          <p:cNvPr id="316" name="alignment band"/>
          <p:cNvSpPr/>
          <p:nvPr/>
        </p:nvSpPr>
        <p:spPr>
          <a:xfrm>
            <a:off x="548640" y="5266944"/>
            <a:ext cx="11094415" cy="402336"/>
          </a:xfrm>
          <a:prstGeom prst="roundRect">
            <a:avLst>
              <a:gd name="adj" fmla="val 13636"/>
            </a:avLst>
          </a:prstGeom>
          <a:solidFill>
            <a:schemeClr val="accent6">
              <a:alpha val="25000"/>
            </a:schemeClr>
          </a:solidFill>
          <a:ln/>
        </p:spPr>
        <p:txBody>
          <a:bodyPr/>
          <a:lstStyle/>
          <a:p>
            <a:endParaRPr lang="en-US"/>
          </a:p>
        </p:txBody>
      </p:sp>
      <p:sp>
        <p:nvSpPr>
          <p:cNvPr id="317" name="Text 17"/>
          <p:cNvSpPr txBox="1"/>
          <p:nvPr/>
        </p:nvSpPr>
        <p:spPr>
          <a:xfrm>
            <a:off x="777240" y="5266944"/>
            <a:ext cx="10637215" cy="402336"/>
          </a:xfrm>
          <a:prstGeom prst="rect">
            <a:avLst/>
          </a:prstGeom>
          <a:noFill/>
          <a:ln/>
        </p:spPr>
        <p:txBody>
          <a:bodyPr wrap="square" lIns="0" tIns="0" rIns="0" bIns="0" rtlCol="0" anchor="ctr"/>
          <a:lstStyle/>
          <a:p>
            <a:pPr marL="0" indent="0">
              <a:buNone/>
            </a:pPr>
            <a:r>
              <a:rPr lang="en-US" sz="1600" b="1" dirty="0">
                <a:solidFill>
                  <a:schemeClr val="tx2"/>
                </a:solidFill>
                <a:latin typeface="Calibri" pitchFamily="34" charset="0"/>
                <a:ea typeface="Calibri" pitchFamily="34" charset="-122"/>
                <a:cs typeface="Calibri" pitchFamily="34" charset="-120"/>
              </a:rPr>
              <a:t>Regional Alignment continues throughout. </a:t>
            </a:r>
            <a:endParaRPr lang="en-US" sz="1600" dirty="0"/>
          </a:p>
        </p:txBody>
      </p:sp>
      <p:sp>
        <p:nvSpPr>
          <p:cNvPr id="318" name="key message"/>
          <p:cNvSpPr/>
          <p:nvPr/>
        </p:nvSpPr>
        <p:spPr>
          <a:xfrm>
            <a:off x="548640" y="5760720"/>
            <a:ext cx="11094415" cy="475488"/>
          </a:xfrm>
          <a:prstGeom prst="roundRect">
            <a:avLst>
              <a:gd name="adj" fmla="val 15385"/>
            </a:avLst>
          </a:prstGeom>
          <a:solidFill>
            <a:schemeClr val="tx2"/>
          </a:solidFill>
          <a:ln/>
        </p:spPr>
        <p:txBody>
          <a:bodyPr/>
          <a:lstStyle/>
          <a:p>
            <a:endParaRPr lang="en-US"/>
          </a:p>
        </p:txBody>
      </p:sp>
      <p:sp>
        <p:nvSpPr>
          <p:cNvPr id="319" name="Text 19"/>
          <p:cNvSpPr txBox="1"/>
          <p:nvPr/>
        </p:nvSpPr>
        <p:spPr>
          <a:xfrm>
            <a:off x="777240" y="5760720"/>
            <a:ext cx="10637215" cy="475488"/>
          </a:xfrm>
          <a:prstGeom prst="rect">
            <a:avLst/>
          </a:prstGeom>
          <a:noFill/>
          <a:ln/>
        </p:spPr>
        <p:txBody>
          <a:bodyPr wrap="square" lIns="0" tIns="0" rIns="0" bIns="0" rtlCol="0" anchor="ctr"/>
          <a:lstStyle/>
          <a:p>
            <a:pPr marL="0" indent="0">
              <a:buNone/>
            </a:pPr>
            <a:r>
              <a:rPr lang="en-US" sz="1600" b="1" dirty="0">
                <a:solidFill>
                  <a:schemeClr val="bg1"/>
                </a:solidFill>
                <a:latin typeface="Calibri" pitchFamily="34" charset="0"/>
                <a:ea typeface="Calibri" pitchFamily="34" charset="-122"/>
                <a:cs typeface="Calibri" pitchFamily="34" charset="-120"/>
              </a:rPr>
              <a:t>Timing depends on authorization, funding, legislation and readiness. </a:t>
            </a:r>
            <a:endParaRPr lang="en-US" sz="1600" dirty="0"/>
          </a:p>
        </p:txBody>
      </p:sp>
      <p:sp>
        <p:nvSpPr>
          <p:cNvPr id="320" name="Slide number"/>
          <p:cNvSpPr txBox="1"/>
          <p:nvPr/>
        </p:nvSpPr>
        <p:spPr>
          <a:xfrm>
            <a:off x="11475720" y="6492240"/>
            <a:ext cx="411480" cy="246888"/>
          </a:xfrm>
          <a:prstGeom prst="rect">
            <a:avLst/>
          </a:prstGeom>
          <a:noFill/>
        </p:spPr>
        <p:txBody>
          <a:bodyPr wrap="square" lIns="0" tIns="0" rIns="0" bIns="0"/>
          <a:lstStyle/>
          <a:p>
            <a:pPr algn="ctr">
              <a:spcAft>
                <a:spcPts val="0"/>
              </a:spcAft>
            </a:pPr>
            <a:r>
              <a:rPr lang="en-US" sz="1200" b="0">
                <a:solidFill>
                  <a:srgbClr val="48606B"/>
                </a:solidFill>
                <a:latin typeface="Calibri"/>
              </a:rPr>
              <a:t>66</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22333B"/>
        </a:solidFill>
        <a:effectLst/>
      </p:bgPr>
    </p:bg>
    <p:spTree>
      <p:nvGrpSpPr>
        <p:cNvPr id="1" name=""/>
        <p:cNvGrpSpPr/>
        <p:nvPr/>
      </p:nvGrpSpPr>
      <p:grpSpPr>
        <a:xfrm>
          <a:off x="0" y="0"/>
          <a:ext cx="0" cy="0"/>
          <a:chOff x="0" y="0"/>
          <a:chExt cx="0" cy="0"/>
        </a:xfrm>
      </p:grpSpPr>
      <p:sp>
        <p:nvSpPr>
          <p:cNvPr id="2" name="TextBox 1"/>
          <p:cNvSpPr txBox="1"/>
          <p:nvPr/>
        </p:nvSpPr>
        <p:spPr>
          <a:xfrm>
            <a:off x="685800" y="594360"/>
            <a:ext cx="10789920" cy="365760"/>
          </a:xfrm>
          <a:prstGeom prst="rect">
            <a:avLst/>
          </a:prstGeom>
          <a:noFill/>
        </p:spPr>
        <p:txBody>
          <a:bodyPr wrap="square" lIns="0" tIns="0" rIns="0" bIns="0">
            <a:spAutoFit/>
          </a:bodyPr>
          <a:lstStyle/>
          <a:p>
            <a:pPr>
              <a:lnSpc>
                <a:spcPct val="112000"/>
              </a:lnSpc>
              <a:spcAft>
                <a:spcPts val="0"/>
              </a:spcAft>
              <a:defRPr sz="1700" b="1">
                <a:solidFill>
                  <a:srgbClr val="F3AA43"/>
                </a:solidFill>
                <a:latin typeface="Calibri"/>
              </a:defRPr>
            </a:pPr>
            <a:r>
              <a:t>SERVICE DELIVERY</a:t>
            </a:r>
          </a:p>
        </p:txBody>
      </p:sp>
      <p:sp>
        <p:nvSpPr>
          <p:cNvPr id="8" name="Rectangle 7" descr="Decorative accent"/>
          <p:cNvSpPr/>
          <p:nvPr/>
        </p:nvSpPr>
        <p:spPr>
          <a:xfrm>
            <a:off x="685800" y="6080760"/>
            <a:ext cx="10817352" cy="10972"/>
          </a:xfrm>
          <a:prstGeom prst="rect">
            <a:avLst/>
          </a:prstGeom>
          <a:solidFill>
            <a:srgbClr val="71868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685800" y="6318504"/>
            <a:ext cx="10058400" cy="274320"/>
          </a:xfrm>
          <a:prstGeom prst="rect">
            <a:avLst/>
          </a:prstGeom>
          <a:noFill/>
        </p:spPr>
        <p:txBody>
          <a:bodyPr wrap="square" lIns="0" tIns="0" rIns="0" bIns="0">
            <a:spAutoFit/>
          </a:bodyPr>
          <a:lstStyle/>
          <a:p>
            <a:pPr>
              <a:lnSpc>
                <a:spcPct val="112000"/>
              </a:lnSpc>
              <a:spcAft>
                <a:spcPts val="0"/>
              </a:spcAft>
              <a:defRPr sz="1200" b="0">
                <a:solidFill>
                  <a:srgbClr val="DEE6E9"/>
                </a:solidFill>
                <a:latin typeface="Calibri"/>
              </a:defRPr>
            </a:pPr>
            <a:r>
              <a:t>WASHOE COUNTY REGIONAL FIRE AND EMS STUDY</a:t>
            </a:r>
          </a:p>
        </p:txBody>
      </p:sp>
      <p:sp>
        <p:nvSpPr>
          <p:cNvPr id="850" name="Text 0"/>
          <p:cNvSpPr txBox="1"/>
          <p:nvPr/>
        </p:nvSpPr>
        <p:spPr>
          <a:xfrm>
            <a:off x="658368" y="2103120"/>
            <a:ext cx="2011680" cy="1280160"/>
          </a:xfrm>
          <a:prstGeom prst="rect">
            <a:avLst/>
          </a:prstGeom>
          <a:noFill/>
          <a:ln/>
        </p:spPr>
        <p:txBody>
          <a:bodyPr wrap="square" lIns="0" tIns="0" rIns="0" bIns="0" rtlCol="0" anchor="ctr"/>
          <a:lstStyle/>
          <a:p>
            <a:pPr marL="0" indent="0">
              <a:buNone/>
            </a:pPr>
            <a:r>
              <a:rPr lang="en-US" sz="8000" b="1" dirty="0">
                <a:solidFill>
                  <a:schemeClr val="accent3"/>
                </a:solidFill>
                <a:latin typeface="Cambria" pitchFamily="34" charset="0"/>
                <a:ea typeface="Cambria" pitchFamily="34" charset="-122"/>
                <a:cs typeface="Cambria" pitchFamily="34" charset="-120"/>
              </a:rPr>
              <a:t>Yes.</a:t>
            </a:r>
            <a:endParaRPr lang="en-US" sz="8000" dirty="0"/>
          </a:p>
        </p:txBody>
      </p:sp>
      <p:sp>
        <p:nvSpPr>
          <p:cNvPr id="851" name="divider"/>
          <p:cNvSpPr/>
          <p:nvPr/>
        </p:nvSpPr>
        <p:spPr>
          <a:xfrm>
            <a:off x="2743200" y="1234440"/>
            <a:ext cx="27432" cy="4160520"/>
          </a:xfrm>
          <a:prstGeom prst="rect">
            <a:avLst/>
          </a:prstGeom>
          <a:solidFill>
            <a:srgbClr val="6F8590"/>
          </a:solidFill>
          <a:ln/>
        </p:spPr>
        <p:txBody>
          <a:bodyPr/>
          <a:lstStyle/>
          <a:p>
            <a:endParaRPr lang="en-US"/>
          </a:p>
        </p:txBody>
      </p:sp>
      <p:sp>
        <p:nvSpPr>
          <p:cNvPr id="852" name="Text 2"/>
          <p:cNvSpPr txBox="1"/>
          <p:nvPr/>
        </p:nvSpPr>
        <p:spPr>
          <a:xfrm>
            <a:off x="3246120" y="1188720"/>
            <a:ext cx="8321040" cy="1188720"/>
          </a:xfrm>
          <a:prstGeom prst="rect">
            <a:avLst/>
          </a:prstGeom>
          <a:noFill/>
          <a:ln/>
        </p:spPr>
        <p:txBody>
          <a:bodyPr wrap="square" lIns="0" tIns="0" rIns="0" bIns="0" rtlCol="0" anchor="t"/>
          <a:lstStyle/>
          <a:p>
            <a:pPr marL="0" indent="0">
              <a:buNone/>
            </a:pPr>
            <a:r>
              <a:rPr lang="en-US" sz="3200" b="1" dirty="0">
                <a:solidFill>
                  <a:schemeClr val="bg1"/>
                </a:solidFill>
                <a:latin typeface="Cambria" pitchFamily="34" charset="0"/>
                <a:ea typeface="Cambria" pitchFamily="34" charset="-122"/>
                <a:cs typeface="Cambria" pitchFamily="34" charset="-120"/>
              </a:rPr>
              <a:t>Does consolidation result in better fire service?</a:t>
            </a:r>
            <a:endParaRPr lang="en-US" sz="3200" dirty="0"/>
          </a:p>
          <a:p>
            <a:pPr marL="0" indent="0">
              <a:buNone/>
            </a:pPr>
            <a:r>
              <a:rPr lang="en-US" sz="2600" b="1" dirty="0">
                <a:solidFill>
                  <a:schemeClr val="accent3"/>
                </a:solidFill>
                <a:latin typeface="Cambria" pitchFamily="34" charset="0"/>
                <a:ea typeface="Cambria" pitchFamily="34" charset="-122"/>
                <a:cs typeface="Cambria" pitchFamily="34" charset="-120"/>
              </a:rPr>
              <a:t>When it is funded and well implemented.</a:t>
            </a:r>
            <a:endParaRPr lang="en-US" sz="3200" dirty="0"/>
          </a:p>
        </p:txBody>
      </p:sp>
      <p:sp>
        <p:nvSpPr>
          <p:cNvPr id="853" name="Text 3"/>
          <p:cNvSpPr txBox="1"/>
          <p:nvPr/>
        </p:nvSpPr>
        <p:spPr>
          <a:xfrm>
            <a:off x="3246120" y="2606040"/>
            <a:ext cx="8321040" cy="2743200"/>
          </a:xfrm>
          <a:prstGeom prst="rect">
            <a:avLst/>
          </a:prstGeom>
          <a:noFill/>
          <a:ln/>
        </p:spPr>
        <p:txBody>
          <a:bodyPr wrap="square" lIns="0" tIns="0" rIns="0" bIns="0" rtlCol="0" anchor="t"/>
          <a:lstStyle/>
          <a:p>
            <a:pPr marL="228600" indent="-228600">
              <a:spcAft>
                <a:spcPts val="1000"/>
              </a:spcAft>
              <a:buSzPct val="100000"/>
              <a:buChar char="•"/>
            </a:pPr>
            <a:r>
              <a:rPr lang="en-US" sz="1800" b="1" dirty="0">
                <a:solidFill>
                  <a:schemeClr val="accent3"/>
                </a:solidFill>
                <a:latin typeface="Calibri" pitchFamily="34" charset="0"/>
                <a:ea typeface="Calibri" pitchFamily="34" charset="-122"/>
                <a:cs typeface="Calibri" pitchFamily="34" charset="-120"/>
              </a:rPr>
              <a:t>One organization, one accountability: </a:t>
            </a:r>
            <a:r>
              <a:rPr lang="en-US" sz="1800" dirty="0">
                <a:solidFill>
                  <a:schemeClr val="bg1"/>
                </a:solidFill>
                <a:latin typeface="Calibri" pitchFamily="34" charset="0"/>
                <a:ea typeface="Calibri" pitchFamily="34" charset="-122"/>
                <a:cs typeface="Calibri" pitchFamily="34" charset="-120"/>
              </a:rPr>
              <a:t>one </a:t>
            </a:r>
            <a:r>
              <a:rPr lang="en-US" dirty="0">
                <a:solidFill>
                  <a:schemeClr val="bg1"/>
                </a:solidFill>
                <a:latin typeface="Calibri" pitchFamily="34" charset="0"/>
                <a:ea typeface="Calibri" pitchFamily="34" charset="-122"/>
                <a:cs typeface="Calibri" pitchFamily="34" charset="-120"/>
              </a:rPr>
              <a:t>administration</a:t>
            </a:r>
            <a:r>
              <a:rPr lang="en-US" sz="1800" dirty="0">
                <a:solidFill>
                  <a:schemeClr val="bg1"/>
                </a:solidFill>
                <a:latin typeface="Calibri" pitchFamily="34" charset="0"/>
                <a:ea typeface="Calibri" pitchFamily="34" charset="-122"/>
                <a:cs typeface="Calibri" pitchFamily="34" charset="-120"/>
              </a:rPr>
              <a:t>, one service commitment</a:t>
            </a:r>
            <a:endParaRPr lang="en-US" sz="1800" dirty="0"/>
          </a:p>
          <a:p>
            <a:pPr marL="228600" indent="-228600">
              <a:spcAft>
                <a:spcPts val="1000"/>
              </a:spcAft>
              <a:buSzPct val="100000"/>
              <a:buChar char="•"/>
            </a:pPr>
            <a:r>
              <a:rPr lang="en-US" sz="1800" b="1" dirty="0">
                <a:solidFill>
                  <a:schemeClr val="accent3"/>
                </a:solidFill>
                <a:latin typeface="Calibri" pitchFamily="34" charset="0"/>
                <a:ea typeface="Calibri" pitchFamily="34" charset="-122"/>
                <a:cs typeface="Calibri" pitchFamily="34" charset="-120"/>
              </a:rPr>
              <a:t>One regional map: </a:t>
            </a:r>
            <a:r>
              <a:rPr lang="en-US" sz="1800" dirty="0">
                <a:solidFill>
                  <a:schemeClr val="bg1"/>
                </a:solidFill>
                <a:latin typeface="Calibri" pitchFamily="34" charset="0"/>
                <a:ea typeface="Calibri" pitchFamily="34" charset="-122"/>
                <a:cs typeface="Calibri" pitchFamily="34" charset="-120"/>
              </a:rPr>
              <a:t>crews and stations deployed region-wide, not by boundary</a:t>
            </a:r>
            <a:endParaRPr lang="en-US" sz="1800" dirty="0"/>
          </a:p>
          <a:p>
            <a:pPr marL="228600" indent="-228600">
              <a:spcAft>
                <a:spcPts val="1000"/>
              </a:spcAft>
              <a:buSzPct val="100000"/>
              <a:buChar char="•"/>
            </a:pPr>
            <a:r>
              <a:rPr lang="en-US" sz="1800" b="1" dirty="0">
                <a:solidFill>
                  <a:schemeClr val="accent3"/>
                </a:solidFill>
                <a:latin typeface="Calibri" pitchFamily="34" charset="0"/>
                <a:ea typeface="Calibri" pitchFamily="34" charset="-122"/>
                <a:cs typeface="Calibri" pitchFamily="34" charset="-120"/>
              </a:rPr>
              <a:t>One way of operating: </a:t>
            </a:r>
            <a:r>
              <a:rPr lang="en-US" sz="1800" dirty="0">
                <a:solidFill>
                  <a:schemeClr val="bg1"/>
                </a:solidFill>
                <a:latin typeface="Calibri" pitchFamily="34" charset="0"/>
                <a:ea typeface="Calibri" pitchFamily="34" charset="-122"/>
                <a:cs typeface="Calibri" pitchFamily="34" charset="-120"/>
              </a:rPr>
              <a:t>shared academy, tactics, qualifications and promotions</a:t>
            </a:r>
            <a:endParaRPr lang="en-US" sz="1800" dirty="0"/>
          </a:p>
          <a:p>
            <a:pPr marL="228600" indent="-228600">
              <a:spcAft>
                <a:spcPts val="1000"/>
              </a:spcAft>
              <a:buSzPct val="100000"/>
              <a:buChar char="•"/>
            </a:pPr>
            <a:r>
              <a:rPr lang="en-US" sz="1800" b="1" dirty="0">
                <a:solidFill>
                  <a:schemeClr val="accent3"/>
                </a:solidFill>
                <a:latin typeface="Calibri" pitchFamily="34" charset="0"/>
                <a:ea typeface="Calibri" pitchFamily="34" charset="-122"/>
                <a:cs typeface="Calibri" pitchFamily="34" charset="-120"/>
              </a:rPr>
              <a:t>Coordinated investment: </a:t>
            </a:r>
            <a:r>
              <a:rPr lang="en-US" sz="1800" dirty="0">
                <a:solidFill>
                  <a:schemeClr val="bg1"/>
                </a:solidFill>
                <a:latin typeface="Calibri" pitchFamily="34" charset="0"/>
                <a:ea typeface="Calibri" pitchFamily="34" charset="-122"/>
                <a:cs typeface="Calibri" pitchFamily="34" charset="-120"/>
              </a:rPr>
              <a:t>stations, apparatus and equipment planned regionally</a:t>
            </a:r>
            <a:endParaRPr lang="en-US" sz="1800" dirty="0"/>
          </a:p>
          <a:p>
            <a:pPr marL="228600" indent="-228600">
              <a:spcAft>
                <a:spcPts val="1000"/>
              </a:spcAft>
              <a:buSzPct val="100000"/>
              <a:buChar char="•"/>
            </a:pPr>
            <a:r>
              <a:rPr lang="en-US" sz="1800" b="1" dirty="0">
                <a:solidFill>
                  <a:schemeClr val="accent3"/>
                </a:solidFill>
                <a:latin typeface="Calibri" pitchFamily="34" charset="0"/>
                <a:ea typeface="Calibri" pitchFamily="34" charset="-122"/>
                <a:cs typeface="Calibri" pitchFamily="34" charset="-120"/>
              </a:rPr>
              <a:t>Governance and funding designed together: </a:t>
            </a:r>
            <a:r>
              <a:rPr lang="en-US" sz="1800" dirty="0">
                <a:solidFill>
                  <a:schemeClr val="bg1"/>
                </a:solidFill>
                <a:latin typeface="Calibri" pitchFamily="34" charset="0"/>
                <a:ea typeface="Calibri" pitchFamily="34" charset="-122"/>
                <a:cs typeface="Calibri" pitchFamily="34" charset="-120"/>
              </a:rPr>
              <a:t>through a legislated Regional Fire Authority</a:t>
            </a:r>
            <a:endParaRPr lang="en-US" sz="1800" dirty="0"/>
          </a:p>
        </p:txBody>
      </p:sp>
      <p:sp>
        <p:nvSpPr>
          <p:cNvPr id="854" name="Text 4"/>
          <p:cNvSpPr txBox="1"/>
          <p:nvPr/>
        </p:nvSpPr>
        <p:spPr>
          <a:xfrm>
            <a:off x="3246120" y="5440680"/>
            <a:ext cx="8321040" cy="502920"/>
          </a:xfrm>
          <a:prstGeom prst="rect">
            <a:avLst/>
          </a:prstGeom>
          <a:noFill/>
          <a:ln/>
        </p:spPr>
        <p:txBody>
          <a:bodyPr wrap="square" lIns="0" tIns="0" rIns="0" bIns="0" rtlCol="0" anchor="t"/>
          <a:lstStyle/>
          <a:p>
            <a:pPr marL="0" indent="0">
              <a:buNone/>
            </a:pPr>
            <a:r>
              <a:rPr lang="en-US" sz="1500" i="1" dirty="0">
                <a:solidFill>
                  <a:srgbClr val="C9D3D8"/>
                </a:solidFill>
                <a:latin typeface="Calibri" pitchFamily="34" charset="0"/>
                <a:ea typeface="Calibri" pitchFamily="34" charset="-122"/>
                <a:cs typeface="Calibri" pitchFamily="34" charset="-120"/>
              </a:rPr>
              <a:t>Better service comes from the funded operating plan, not the merger alone. Regional Alignment starts many of these gains now.</a:t>
            </a:r>
            <a:endParaRPr lang="en-US" sz="1500" dirty="0"/>
          </a:p>
        </p:txBody>
      </p:sp>
      <p:sp>
        <p:nvSpPr>
          <p:cNvPr id="855" name="Slide number"/>
          <p:cNvSpPr txBox="1"/>
          <p:nvPr/>
        </p:nvSpPr>
        <p:spPr>
          <a:xfrm>
            <a:off x="11475720" y="6492240"/>
            <a:ext cx="411480" cy="246888"/>
          </a:xfrm>
          <a:prstGeom prst="rect">
            <a:avLst/>
          </a:prstGeom>
          <a:noFill/>
        </p:spPr>
        <p:txBody>
          <a:bodyPr wrap="square" lIns="0" tIns="0" rIns="0" bIns="0"/>
          <a:lstStyle/>
          <a:p>
            <a:pPr algn="ctr">
              <a:spcAft>
                <a:spcPts val="0"/>
              </a:spcAft>
            </a:pPr>
            <a:r>
              <a:rPr lang="en-US" sz="1200" b="0">
                <a:solidFill>
                  <a:srgbClr val="FFFFFF"/>
                </a:solidFill>
                <a:latin typeface="Calibri"/>
              </a:rPr>
              <a:t>67</a:t>
            </a:r>
          </a:p>
        </p:txBody>
      </p:sp>
    </p:spTree>
    <p:extLst>
      <p:ext uri="{BB962C8B-B14F-4D97-AF65-F5344CB8AC3E}">
        <p14:creationId xmlns:p14="http://schemas.microsoft.com/office/powerpoint/2010/main" val="146881156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title: The Choice Ahead for Residents"/>
          <p:cNvSpPr>
            <a:spLocks noGrp="1"/>
          </p:cNvSpPr>
          <p:nvPr>
            <p:ph type="title"/>
          </p:nvPr>
        </p:nvSpPr>
        <p:spPr>
          <a:xfrm>
            <a:off x="548640" y="621792"/>
            <a:ext cx="11094415" cy="731520"/>
          </a:xfrm>
          <a:prstGeom prst="rect">
            <a:avLst/>
          </a:prstGeom>
          <a:noFill/>
          <a:ln/>
        </p:spPr>
        <p:txBody>
          <a:bodyPr wrap="square" lIns="0" tIns="0" rIns="0" bIns="0" rtlCol="0" anchor="t">
            <a:noAutofit/>
          </a:bodyPr>
          <a:lstStyle/>
          <a:p>
            <a:pPr marL="0" indent="0" algn="l">
              <a:spcBef>
                <a:spcPts val="0"/>
              </a:spcBef>
              <a:spcAft>
                <a:spcPts val="0"/>
              </a:spcAft>
              <a:buNone/>
            </a:pPr>
            <a:r>
              <a:rPr lang="en-US" sz="3000" b="1" dirty="0">
                <a:solidFill>
                  <a:schemeClr val="tx2"/>
                </a:solidFill>
                <a:latin typeface="Cambria"/>
              </a:rPr>
              <a:t>The Choice Ahead</a:t>
            </a:r>
            <a:endParaRPr lang="en-US" sz="3000" dirty="0"/>
          </a:p>
        </p:txBody>
      </p:sp>
      <p:sp>
        <p:nvSpPr>
          <p:cNvPr id="4" name="Text 2"/>
          <p:cNvSpPr txBox="1"/>
          <p:nvPr/>
        </p:nvSpPr>
        <p:spPr>
          <a:xfrm>
            <a:off x="548640" y="1600200"/>
            <a:ext cx="5120640" cy="3931920"/>
          </a:xfrm>
          <a:prstGeom prst="rect">
            <a:avLst/>
          </a:prstGeom>
          <a:noFill/>
          <a:ln/>
        </p:spPr>
        <p:txBody>
          <a:bodyPr wrap="square" lIns="0" tIns="0" rIns="0" bIns="0" rtlCol="0" anchor="t">
            <a:noAutofit/>
          </a:bodyPr>
          <a:lstStyle/>
          <a:p>
            <a:pPr marL="203200" indent="-203200">
              <a:spcBef>
                <a:spcPts val="0"/>
              </a:spcBef>
              <a:spcAft>
                <a:spcPts val="300"/>
              </a:spcAft>
              <a:buSzPct val="100000"/>
              <a:buChar char="•"/>
            </a:pPr>
            <a:r>
              <a:rPr lang="en-US" sz="2800" dirty="0">
                <a:solidFill>
                  <a:schemeClr val="tx1"/>
                </a:solidFill>
              </a:rPr>
              <a:t>Keeping or improving protection requires additional, authorized funding</a:t>
            </a:r>
            <a:endParaRPr lang="en-US" sz="2800" dirty="0"/>
          </a:p>
          <a:p>
            <a:pPr marL="203200" indent="-203200">
              <a:spcBef>
                <a:spcPts val="0"/>
              </a:spcBef>
              <a:spcAft>
                <a:spcPts val="300"/>
              </a:spcAft>
              <a:buSzPct val="100000"/>
              <a:buChar char="•"/>
            </a:pPr>
            <a:r>
              <a:rPr lang="en-US" sz="2800" dirty="0">
                <a:solidFill>
                  <a:schemeClr val="tx1"/>
                </a:solidFill>
              </a:rPr>
              <a:t>Without it, residents </a:t>
            </a:r>
            <a:r>
              <a:rPr lang="en-US" sz="2800" dirty="0">
                <a:solidFill/>
              </a:rPr>
              <a:t>may</a:t>
            </a:r>
            <a:r>
              <a:rPr lang="en-US" sz="2800" dirty="0">
                <a:solidFill>
                  <a:schemeClr val="tx1"/>
                </a:solidFill>
              </a:rPr>
              <a:t> need to accept a lower level of service</a:t>
            </a:r>
          </a:p>
          <a:p>
            <a:pPr marL="203200" indent="-203200">
              <a:spcBef>
                <a:spcPts val="0"/>
              </a:spcBef>
              <a:spcAft>
                <a:spcPts val="300"/>
              </a:spcAft>
              <a:buSzPct val="100000"/>
              <a:buChar char="•"/>
            </a:pPr>
            <a:r>
              <a:rPr lang="en-US" sz="2800" dirty="0">
                <a:solidFill/>
              </a:rPr>
              <a:t>Public should be appropriately informed before services are altered</a:t>
            </a:r>
          </a:p>
          <a:p>
            <a:pPr marL="203200" indent="-203200">
              <a:spcBef>
                <a:spcPts val="0"/>
              </a:spcBef>
              <a:spcAft>
                <a:spcPts val="300"/>
              </a:spcAft>
              <a:buSzPct val="100000"/>
              <a:buChar char="•"/>
            </a:pPr>
            <a:endParaRPr lang="en-US" sz="1600" dirty="0"/>
          </a:p>
        </p:txBody>
      </p:sp>
      <p:sp>
        <p:nvSpPr>
          <p:cNvPr id="19" name="Slide number"/>
          <p:cNvSpPr txBox="1"/>
          <p:nvPr/>
        </p:nvSpPr>
        <p:spPr>
          <a:xfrm>
            <a:off x="11475720" y="6492240"/>
            <a:ext cx="411480" cy="246888"/>
          </a:xfrm>
          <a:prstGeom prst="rect">
            <a:avLst/>
          </a:prstGeom>
          <a:noFill/>
        </p:spPr>
        <p:txBody>
          <a:bodyPr wrap="square" lIns="0" tIns="0" rIns="0" bIns="0"/>
          <a:lstStyle/>
          <a:p>
            <a:pPr algn="ctr">
              <a:spcAft>
                <a:spcPts val="0"/>
              </a:spcAft>
            </a:pPr>
            <a:r>
              <a:rPr lang="en-US" sz="1200" b="0">
                <a:solidFill>
                  <a:srgbClr val="48606B"/>
                </a:solidFill>
                <a:latin typeface="Calibri"/>
              </a:rPr>
              <a:t>68</a:t>
            </a:r>
          </a:p>
        </p:txBody>
      </p:sp>
      <p:sp>
        <p:nvSpPr>
          <p:cNvPr id="15" name="card">
            <a:extLst>
              <a:ext uri="{C183D7F6-B498-43B3-948B-1728B52AA6E4}">
                <adec:decorative xmlns:adec="http://schemas.microsoft.com/office/drawing/2017/decorative" val="1"/>
              </a:ext>
            </a:extLst>
          </p:cNvPr>
          <p:cNvSpPr/>
          <p:nvPr/>
        </p:nvSpPr>
        <p:spPr>
          <a:xfrm>
            <a:off x="6035040" y="1554480"/>
            <a:ext cx="5605272" cy="1188720"/>
          </a:xfrm>
          <a:prstGeom prst="roundRect">
            <a:avLst>
              <a:gd name="adj" fmla="val 6154"/>
            </a:avLst>
          </a:prstGeom>
          <a:solidFill>
            <a:schemeClr val="bg2"/>
          </a:solidFill>
          <a:ln/>
        </p:spPr>
        <p:txBody>
          <a:bodyPr/>
          <a:lstStyle/>
          <a:p>
            <a:endParaRPr lang="en-US"/>
          </a:p>
        </p:txBody>
      </p:sp>
      <p:sp>
        <p:nvSpPr>
          <p:cNvPr id="16" name="icon circle">
            <a:extLst>
              <a:ext uri="{C183D7F6-B498-43B3-948B-1728B52AA6E4}">
                <adec:decorative xmlns:adec="http://schemas.microsoft.com/office/drawing/2017/decorative" val="1"/>
              </a:ext>
            </a:extLst>
          </p:cNvPr>
          <p:cNvSpPr/>
          <p:nvPr/>
        </p:nvSpPr>
        <p:spPr>
          <a:xfrm>
            <a:off x="6263640" y="1783080"/>
            <a:ext cx="731520" cy="731520"/>
          </a:xfrm>
          <a:prstGeom prst="ellipse">
            <a:avLst/>
          </a:prstGeom>
          <a:solidFill>
            <a:schemeClr val="accent1"/>
          </a:solidFill>
          <a:ln/>
        </p:spPr>
        <p:txBody>
          <a:bodyPr/>
          <a:lstStyle/>
          <a:p>
            <a:endParaRPr lang="en-US"/>
          </a:p>
        </p:txBody>
      </p:sp>
      <p:pic>
        <p:nvPicPr>
          <p:cNvPr id="17" name="Image 2">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453835" y="1973275"/>
            <a:ext cx="351130" cy="351130"/>
          </a:xfrm>
          <a:prstGeom prst="rect">
            <a:avLst/>
          </a:prstGeom>
        </p:spPr>
      </p:pic>
      <p:sp>
        <p:nvSpPr>
          <p:cNvPr id="18" name="Text 13"/>
          <p:cNvSpPr txBox="1"/>
          <p:nvPr/>
        </p:nvSpPr>
        <p:spPr>
          <a:xfrm>
            <a:off x="7185355" y="1972895"/>
            <a:ext cx="4206240" cy="411480"/>
          </a:xfrm>
          <a:prstGeom prst="rect">
            <a:avLst/>
          </a:prstGeom>
          <a:noFill/>
          <a:ln/>
        </p:spPr>
        <p:txBody>
          <a:bodyPr wrap="square" lIns="0" tIns="0" rIns="0" bIns="0" rtlCol="0" anchor="t">
            <a:noAutofit/>
          </a:bodyPr>
          <a:lstStyle/>
          <a:p>
            <a:pPr marL="0" indent="0">
              <a:spcBef>
                <a:spcPts val="0"/>
              </a:spcBef>
              <a:spcAft>
                <a:spcPts val="0"/>
              </a:spcAft>
              <a:buNone/>
            </a:pPr>
            <a:r>
              <a:rPr lang="en-US" sz="1800" b="1" dirty="0">
                <a:solidFill>
                  <a:schemeClr val="tx2"/>
                </a:solidFill>
              </a:rPr>
              <a:t>What level of service do I expect?</a:t>
            </a:r>
            <a:endParaRPr lang="en-US" sz="1600" dirty="0"/>
          </a:p>
        </p:txBody>
      </p:sp>
      <p:sp>
        <p:nvSpPr>
          <p:cNvPr id="10" name="card">
            <a:extLst>
              <a:ext uri="{C183D7F6-B498-43B3-948B-1728B52AA6E4}">
                <adec:decorative xmlns:adec="http://schemas.microsoft.com/office/drawing/2017/decorative" val="1"/>
              </a:ext>
            </a:extLst>
          </p:cNvPr>
          <p:cNvSpPr/>
          <p:nvPr/>
        </p:nvSpPr>
        <p:spPr>
          <a:xfrm>
            <a:off x="6035040" y="2898648"/>
            <a:ext cx="5605272" cy="1188720"/>
          </a:xfrm>
          <a:prstGeom prst="roundRect">
            <a:avLst>
              <a:gd name="adj" fmla="val 6154"/>
            </a:avLst>
          </a:prstGeom>
          <a:solidFill>
            <a:schemeClr val="bg2"/>
          </a:solidFill>
          <a:ln/>
        </p:spPr>
        <p:txBody>
          <a:bodyPr/>
          <a:lstStyle/>
          <a:p>
            <a:endParaRPr lang="en-US"/>
          </a:p>
        </p:txBody>
      </p:sp>
      <p:sp>
        <p:nvSpPr>
          <p:cNvPr id="11" name="icon circle">
            <a:extLst>
              <a:ext uri="{C183D7F6-B498-43B3-948B-1728B52AA6E4}">
                <adec:decorative xmlns:adec="http://schemas.microsoft.com/office/drawing/2017/decorative" val="1"/>
              </a:ext>
            </a:extLst>
          </p:cNvPr>
          <p:cNvSpPr/>
          <p:nvPr/>
        </p:nvSpPr>
        <p:spPr>
          <a:xfrm>
            <a:off x="6263640" y="3127248"/>
            <a:ext cx="731520" cy="731520"/>
          </a:xfrm>
          <a:prstGeom prst="ellipse">
            <a:avLst/>
          </a:prstGeom>
          <a:solidFill>
            <a:schemeClr val="accent1"/>
          </a:solidFill>
          <a:ln/>
        </p:spPr>
        <p:txBody>
          <a:bodyPr/>
          <a:lstStyle/>
          <a:p>
            <a:endParaRPr lang="en-US"/>
          </a:p>
        </p:txBody>
      </p:sp>
      <p:pic>
        <p:nvPicPr>
          <p:cNvPr id="12" name="Image 1">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453835" y="3317443"/>
            <a:ext cx="351130" cy="351130"/>
          </a:xfrm>
          <a:prstGeom prst="rect">
            <a:avLst/>
          </a:prstGeom>
        </p:spPr>
      </p:pic>
      <p:sp>
        <p:nvSpPr>
          <p:cNvPr id="13" name="Text 9"/>
          <p:cNvSpPr txBox="1"/>
          <p:nvPr/>
        </p:nvSpPr>
        <p:spPr>
          <a:xfrm>
            <a:off x="7185355" y="3317063"/>
            <a:ext cx="4206240" cy="411480"/>
          </a:xfrm>
          <a:prstGeom prst="rect">
            <a:avLst/>
          </a:prstGeom>
          <a:noFill/>
          <a:ln/>
        </p:spPr>
        <p:txBody>
          <a:bodyPr wrap="square" lIns="0" tIns="0" rIns="0" bIns="0" rtlCol="0" anchor="t">
            <a:noAutofit/>
          </a:bodyPr>
          <a:lstStyle/>
          <a:p>
            <a:pPr marL="0" indent="0">
              <a:spcBef>
                <a:spcPts val="0"/>
              </a:spcBef>
              <a:spcAft>
                <a:spcPts val="0"/>
              </a:spcAft>
              <a:buNone/>
            </a:pPr>
            <a:r>
              <a:rPr lang="en-US" sz="1800" b="1" dirty="0">
                <a:solidFill>
                  <a:schemeClr val="tx2"/>
                </a:solidFill>
              </a:rPr>
              <a:t>What am I willing to pay?</a:t>
            </a:r>
            <a:endParaRPr lang="en-US" sz="1600" dirty="0"/>
          </a:p>
        </p:txBody>
      </p:sp>
      <p:sp>
        <p:nvSpPr>
          <p:cNvPr id="5" name="card">
            <a:extLst>
              <a:ext uri="{C183D7F6-B498-43B3-948B-1728B52AA6E4}">
                <adec:decorative xmlns:adec="http://schemas.microsoft.com/office/drawing/2017/decorative" val="1"/>
              </a:ext>
            </a:extLst>
          </p:cNvPr>
          <p:cNvSpPr/>
          <p:nvPr/>
        </p:nvSpPr>
        <p:spPr>
          <a:xfrm>
            <a:off x="6035040" y="4242816"/>
            <a:ext cx="5605272" cy="1188720"/>
          </a:xfrm>
          <a:prstGeom prst="roundRect">
            <a:avLst>
              <a:gd name="adj" fmla="val 6154"/>
            </a:avLst>
          </a:prstGeom>
          <a:solidFill>
            <a:schemeClr val="bg2"/>
          </a:solidFill>
          <a:ln/>
        </p:spPr>
        <p:txBody>
          <a:bodyPr/>
          <a:lstStyle/>
          <a:p>
            <a:endParaRPr lang="en-US"/>
          </a:p>
        </p:txBody>
      </p:sp>
      <p:sp>
        <p:nvSpPr>
          <p:cNvPr id="6" name="icon circle">
            <a:extLst>
              <a:ext uri="{C183D7F6-B498-43B3-948B-1728B52AA6E4}">
                <adec:decorative xmlns:adec="http://schemas.microsoft.com/office/drawing/2017/decorative" val="1"/>
              </a:ext>
            </a:extLst>
          </p:cNvPr>
          <p:cNvSpPr/>
          <p:nvPr/>
        </p:nvSpPr>
        <p:spPr>
          <a:xfrm>
            <a:off x="6263640" y="4471416"/>
            <a:ext cx="731520" cy="731520"/>
          </a:xfrm>
          <a:prstGeom prst="ellipse">
            <a:avLst/>
          </a:prstGeom>
          <a:solidFill>
            <a:schemeClr val="accent1"/>
          </a:solidFill>
          <a:ln/>
        </p:spPr>
        <p:txBody>
          <a:bodyPr/>
          <a:lstStyle/>
          <a:p>
            <a:endParaRPr lang="en-US"/>
          </a:p>
        </p:txBody>
      </p:sp>
      <p:pic>
        <p:nvPicPr>
          <p:cNvPr id="7" name="Image 0">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6453835" y="4661611"/>
            <a:ext cx="351130" cy="351130"/>
          </a:xfrm>
          <a:prstGeom prst="rect">
            <a:avLst/>
          </a:prstGeom>
        </p:spPr>
      </p:pic>
      <p:sp>
        <p:nvSpPr>
          <p:cNvPr id="8" name="Text 5"/>
          <p:cNvSpPr txBox="1"/>
          <p:nvPr/>
        </p:nvSpPr>
        <p:spPr>
          <a:xfrm>
            <a:off x="7185355" y="4661231"/>
            <a:ext cx="4206240" cy="411480"/>
          </a:xfrm>
          <a:prstGeom prst="rect">
            <a:avLst/>
          </a:prstGeom>
          <a:noFill/>
          <a:ln/>
        </p:spPr>
        <p:txBody>
          <a:bodyPr wrap="square" lIns="0" tIns="0" rIns="0" bIns="0" rtlCol="0" anchor="t">
            <a:noAutofit/>
          </a:bodyPr>
          <a:lstStyle/>
          <a:p>
            <a:pPr marL="0" indent="0">
              <a:spcBef>
                <a:spcPts val="0"/>
              </a:spcBef>
              <a:spcAft>
                <a:spcPts val="0"/>
              </a:spcAft>
              <a:buNone/>
            </a:pPr>
            <a:r>
              <a:rPr lang="en-US" sz="1800" b="1" dirty="0">
                <a:solidFill>
                  <a:schemeClr val="tx2"/>
                </a:solidFill>
              </a:rPr>
              <a:t>Who will be Responsible?</a:t>
            </a:r>
            <a:endParaRPr lang="en-US" sz="1600"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34">
    <p:bg>
      <p:bgPr>
        <a:solidFill>
          <a:srgbClr val="22333B"/>
        </a:solidFill>
        <a:effectLst/>
      </p:bgPr>
    </p:bg>
    <p:spTree>
      <p:nvGrpSpPr>
        <p:cNvPr id="1" name=""/>
        <p:cNvGrpSpPr/>
        <p:nvPr/>
      </p:nvGrpSpPr>
      <p:grpSpPr>
        <a:xfrm>
          <a:off x="0" y="0"/>
          <a:ext cx="0" cy="0"/>
          <a:chOff x="0" y="0"/>
          <a:chExt cx="0" cy="0"/>
        </a:xfrm>
      </p:grpSpPr>
      <p:sp>
        <p:nvSpPr>
          <p:cNvPr id="2" name="Title 1"/>
          <p:cNvSpPr txBox="1">
            <a:spLocks noGrp="1"/>
          </p:cNvSpPr>
          <p:nvPr>
            <p:ph type="title"/>
          </p:nvPr>
        </p:nvSpPr>
        <p:spPr>
          <a:xfrm>
            <a:off x="658368" y="1508760"/>
            <a:ext cx="10972800" cy="1005840"/>
          </a:xfrm>
          <a:prstGeom prst="rect">
            <a:avLst/>
          </a:prstGeom>
          <a:noFill/>
        </p:spPr>
        <p:txBody>
          <a:bodyPr wrap="square" lIns="0" tIns="0" rIns="0" bIns="0">
            <a:spAutoFit/>
          </a:bodyPr>
          <a:lstStyle/>
          <a:p>
            <a:pPr marL="0" indent="0" algn="l"/>
            <a:r>
              <a:rPr lang="en-US" sz="4800" b="1">
                <a:solidFill>
                  <a:srgbClr val="FFFFFF"/>
                </a:solidFill>
                <a:latin typeface="Cambria"/>
              </a:rPr>
              <a:t>Questions &amp; Discussion</a:t>
            </a:r>
          </a:p>
        </p:txBody>
      </p:sp>
      <p:sp>
        <p:nvSpPr>
          <p:cNvPr id="3" name="TextBox 2"/>
          <p:cNvSpPr txBox="1"/>
          <p:nvPr/>
        </p:nvSpPr>
        <p:spPr>
          <a:xfrm>
            <a:off x="694944" y="603504"/>
            <a:ext cx="10789920" cy="320040"/>
          </a:xfrm>
          <a:prstGeom prst="rect">
            <a:avLst/>
          </a:prstGeom>
          <a:noFill/>
        </p:spPr>
        <p:txBody>
          <a:bodyPr wrap="square" lIns="0" tIns="0" rIns="0" bIns="0">
            <a:spAutoFit/>
          </a:bodyPr>
          <a:lstStyle/>
          <a:p>
            <a:pPr marL="0" indent="0" algn="l"/>
            <a:r>
              <a:rPr lang="en-US" sz="1700" b="1">
                <a:solidFill>
                  <a:srgbClr val="F3AA43"/>
                </a:solidFill>
                <a:latin typeface="Calibri"/>
              </a:rPr>
              <a:t>WASHOE COUNTY REGIONAL FIRE AND EMS STUDY</a:t>
            </a:r>
          </a:p>
        </p:txBody>
      </p:sp>
      <p:pic>
        <p:nvPicPr>
          <p:cNvPr id="5" name="Report-cover skyline closing image" descr="Reno skyline with mountains behind it, reproduced from the Study report cover."/>
          <p:cNvPicPr>
            <a:picLocks noChangeAspect="1"/>
          </p:cNvPicPr>
          <p:nvPr/>
        </p:nvPicPr>
        <p:blipFill>
          <a:blip r:embed="rId3"/>
          <a:srcRect t="45170" b="38025"/>
          <a:stretch>
            <a:fillRect/>
          </a:stretch>
        </p:blipFill>
        <p:spPr>
          <a:xfrm>
            <a:off x="0" y="4160520"/>
            <a:ext cx="12192000" cy="2697480"/>
          </a:xfrm>
          <a:prstGeom prst="rect">
            <a:avLst/>
          </a:prstGeom>
        </p:spPr>
      </p:pic>
      <p:sp>
        <p:nvSpPr>
          <p:cNvPr id="6" name="Rectangle 5">
            <a:extLst>
              <a:ext uri="{C183D7F6-B498-43B3-948B-1728B52AA6E4}">
                <adec:decorative xmlns:adec="http://schemas.microsoft.com/office/drawing/2017/decorative" val="1"/>
              </a:ext>
            </a:extLst>
          </p:cNvPr>
          <p:cNvSpPr/>
          <p:nvPr/>
        </p:nvSpPr>
        <p:spPr>
          <a:xfrm>
            <a:off x="0" y="4114800"/>
            <a:ext cx="12192000" cy="45720"/>
          </a:xfrm>
          <a:prstGeom prst="rect">
            <a:avLst/>
          </a:prstGeom>
          <a:solidFill>
            <a:srgbClr val="F3AA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Slide number"/>
          <p:cNvSpPr txBox="1"/>
          <p:nvPr/>
        </p:nvSpPr>
        <p:spPr>
          <a:xfrm>
            <a:off x="11475720" y="6492240"/>
            <a:ext cx="411480" cy="246888"/>
          </a:xfrm>
          <a:prstGeom prst="rect">
            <a:avLst/>
          </a:prstGeom>
          <a:solidFill>
            <a:srgbClr val="22333B"/>
          </a:solidFill>
        </p:spPr>
        <p:txBody>
          <a:bodyPr wrap="square" lIns="0" tIns="0" rIns="0" bIns="0"/>
          <a:lstStyle/>
          <a:p>
            <a:pPr algn="ctr">
              <a:spcAft>
                <a:spcPts val="0"/>
              </a:spcAft>
            </a:pPr>
            <a:r>
              <a:rPr lang="en-US" sz="1200" b="0">
                <a:solidFill>
                  <a:srgbClr val="FFFFFF"/>
                </a:solidFill>
                <a:latin typeface="Calibri"/>
              </a:rPr>
              <a:t>69</a:t>
            </a:r>
          </a:p>
        </p:txBody>
      </p:sp>
    </p:spTree>
  </p:cSld>
  <p:clrMapOvr>
    <a:masterClrMapping/>
  </p:clrMapOvr>
</p:sld>
</file>

<file path=ppt/theme/theme1.xml><?xml version="1.0" encoding="utf-8"?>
<a:theme xmlns:a="http://schemas.openxmlformats.org/drawingml/2006/main" name="Washoe Regional Fire">
  <a:themeElements>
    <a:clrScheme name="Washoe Regional Fire">
      <a:dk1>
        <a:srgbClr val="1E262B"/>
      </a:dk1>
      <a:lt1>
        <a:srgbClr val="FFFFFF"/>
      </a:lt1>
      <a:dk2>
        <a:srgbClr val="22333B"/>
      </a:dk2>
      <a:lt2>
        <a:srgbClr val="EEF2F4"/>
      </a:lt2>
      <a:accent1>
        <a:srgbClr val="C24E25"/>
      </a:accent1>
      <a:accent2>
        <a:srgbClr val="3E6E82"/>
      </a:accent2>
      <a:accent3>
        <a:srgbClr val="D9912F"/>
      </a:accent3>
      <a:accent4>
        <a:srgbClr val="5A6E78"/>
      </a:accent4>
      <a:accent5>
        <a:srgbClr val="8A2F18"/>
      </a:accent5>
      <a:accent6>
        <a:srgbClr val="4F7F5A"/>
      </a:accent6>
      <a:hlink>
        <a:srgbClr val="3E6E82"/>
      </a:hlink>
      <a:folHlink>
        <a:srgbClr val="6F8590"/>
      </a:folHlink>
    </a:clrScheme>
    <a:fontScheme name="Washoe Regional Fire">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CB3540E5350B4F8430A3F167417D44" ma:contentTypeVersion="17" ma:contentTypeDescription="Create a new document." ma:contentTypeScope="" ma:versionID="63563ecfaa957c93951daa7c9cb33909">
  <xsd:schema xmlns:xsd="http://www.w3.org/2001/XMLSchema" xmlns:xs="http://www.w3.org/2001/XMLSchema" xmlns:p="http://schemas.microsoft.com/office/2006/metadata/properties" xmlns:ns2="61acbd0e-8d97-4eab-adf5-73367b499e5d" xmlns:ns3="58cd2864-a2ba-4bca-97be-cff8ac02128d" targetNamespace="http://schemas.microsoft.com/office/2006/metadata/properties" ma:root="true" ma:fieldsID="448d87ea9b00daa8b5fa865052ceab58" ns2:_="" ns3:_="">
    <xsd:import namespace="61acbd0e-8d97-4eab-adf5-73367b499e5d"/>
    <xsd:import namespace="58cd2864-a2ba-4bca-97be-cff8ac02128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ServiceObjectDetectorVersions" minOccurs="0"/>
                <xsd:element ref="ns2:Note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1acbd0e-8d97-4eab-adf5-73367b499e5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b48f011-0c99-48a8-b23c-e11e698ab552"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Notes" ma:index="22" nillable="true" ma:displayName="Notes" ma:format="Dropdown" ma:internalName="Notes">
      <xsd:simpleType>
        <xsd:restriction base="dms:Note">
          <xsd:maxLength value="255"/>
        </xsd:restriction>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8cd2864-a2ba-4bca-97be-cff8ac02128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b5ab036-566d-4bc9-b3dd-50a0351051b0}" ma:internalName="TaxCatchAll" ma:showField="CatchAllData" ma:web="58cd2864-a2ba-4bca-97be-cff8ac02128d">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58cd2864-a2ba-4bca-97be-cff8ac02128d" xsi:nil="true"/>
    <lcf76f155ced4ddcb4097134ff3c332f xmlns="61acbd0e-8d97-4eab-adf5-73367b499e5d">
      <Terms xmlns="http://schemas.microsoft.com/office/infopath/2007/PartnerControls"/>
    </lcf76f155ced4ddcb4097134ff3c332f>
    <Notes xmlns="61acbd0e-8d97-4eab-adf5-73367b499e5d" xsi:nil="true"/>
  </documentManagement>
</p:properties>
</file>

<file path=customXml/itemProps1.xml><?xml version="1.0" encoding="utf-8"?>
<ds:datastoreItem xmlns:ds="http://schemas.openxmlformats.org/officeDocument/2006/customXml" ds:itemID="{8613B498-1B41-41E0-850A-BBB644A172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1acbd0e-8d97-4eab-adf5-73367b499e5d"/>
    <ds:schemaRef ds:uri="58cd2864-a2ba-4bca-97be-cff8ac02128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C8459FC-1DE6-493A-B8B2-DC17F16EC5CE}">
  <ds:schemaRefs>
    <ds:schemaRef ds:uri="http://schemas.microsoft.com/sharepoint/v3/contenttype/forms"/>
  </ds:schemaRefs>
</ds:datastoreItem>
</file>

<file path=customXml/itemProps3.xml><?xml version="1.0" encoding="utf-8"?>
<ds:datastoreItem xmlns:ds="http://schemas.openxmlformats.org/officeDocument/2006/customXml" ds:itemID="{C8D1496D-EE5E-4E9D-82C7-DFCC80613C97}">
  <ds:schemaRefs>
    <ds:schemaRef ds:uri="http://purl.org/dc/elements/1.1/"/>
    <ds:schemaRef ds:uri="http://www.w3.org/XML/1998/namespace"/>
    <ds:schemaRef ds:uri="http://schemas.microsoft.com/office/2006/metadata/properties"/>
    <ds:schemaRef ds:uri="58cd2864-a2ba-4bca-97be-cff8ac02128d"/>
    <ds:schemaRef ds:uri="http://schemas.microsoft.com/office/2006/documentManagement/types"/>
    <ds:schemaRef ds:uri="61acbd0e-8d97-4eab-adf5-73367b499e5d"/>
    <ds:schemaRef ds:uri="http://schemas.openxmlformats.org/package/2006/metadata/core-properties"/>
    <ds:schemaRef ds:uri="http://purl.org/dc/dcmitype/"/>
    <ds:schemaRef ds:uri="http://schemas.microsoft.com/office/infopath/2007/PartnerControls"/>
    <ds:schemaRef ds:uri="http://purl.org/dc/terms/"/>
  </ds:schemaRefs>
</ds:datastoreItem>
</file>

<file path=docMetadata/LabelInfo.xml><?xml version="1.0" encoding="utf-8"?>
<clbl:labelList xmlns:clbl="http://schemas.microsoft.com/office/2020/mipLabelMetadata">
  <clbl:label id="{9ac805d7-b58a-482b-8a4e-e7effbd5188b}" enabled="1" method="Privileged" siteId="{a2a21b60-5625-43fe-a55a-52f5e111d71c}" removed="0"/>
</clbl:labelList>
</file>

<file path=docProps/app.xml><?xml version="1.0" encoding="utf-8"?>
<Properties xmlns="http://schemas.openxmlformats.org/officeDocument/2006/extended-properties" xmlns:vt="http://schemas.openxmlformats.org/officeDocument/2006/docPropsVTypes">
  <TotalTime>1559</TotalTime>
  <Words>8062</Words>
  <Application>Microsoft Office PowerPoint</Application>
  <PresentationFormat>Widescreen</PresentationFormat>
  <Paragraphs>1570</Paragraphs>
  <Slides>69</Slides>
  <Notes>69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69</vt:i4>
      </vt:variant>
    </vt:vector>
  </HeadingPairs>
  <TitlesOfParts>
    <vt:vector size="73" baseType="lpstr">
      <vt:lpstr>Arial</vt:lpstr>
      <vt:lpstr>Calibri</vt:lpstr>
      <vt:lpstr>Cambria</vt:lpstr>
      <vt:lpstr>Washoe Regional Fire</vt:lpstr>
      <vt:lpstr>Regional Fire and EMS Study</vt:lpstr>
      <vt:lpstr>Agenda</vt:lpstr>
      <vt:lpstr>Study Background
&amp; Key Findings</vt:lpstr>
      <vt:lpstr>PowerPoint Presentation</vt:lpstr>
      <vt:lpstr>How the Study Came About and What It Covered</vt:lpstr>
      <vt:lpstr>Multiple Studies, One Consistent Message</vt:lpstr>
      <vt:lpstr>What This Study Found</vt:lpstr>
      <vt:lpstr>The Bottom Line: Act Now and Plan in Parallel</vt:lpstr>
      <vt:lpstr>Where Washoe is
Today</vt:lpstr>
      <vt:lpstr>A Region with Demanding Fire Conditions</vt:lpstr>
      <vt:lpstr>Demand Today and Growth Ahead</vt:lpstr>
      <vt:lpstr>Where Growth Is Concentrated</vt:lpstr>
      <vt:lpstr>How Response Time Is Measured</vt:lpstr>
      <vt:lpstr>How Response Is Measured and What We Found</vt:lpstr>
      <vt:lpstr>EMS Response Trends and Contributing Factors</vt:lpstr>
      <vt:lpstr>Fire Response: How Fast Help Arrives</vt:lpstr>
      <vt:lpstr>Choosing Response-Time Objectives</vt:lpstr>
      <vt:lpstr>Where Service
Can Improve Now</vt:lpstr>
      <vt:lpstr>Coming Together as One Region</vt:lpstr>
      <vt:lpstr>In a Major Incident, We All Depend on Each Other</vt:lpstr>
      <vt:lpstr>What Slows Help Down Today</vt:lpstr>
      <vt:lpstr>Send the Closest Crew, Regardless of Boundaries</vt:lpstr>
      <vt:lpstr>From Shared Operations to a Regional Center</vt:lpstr>
      <vt:lpstr>Common Standards and EMS Integration</vt:lpstr>
      <vt:lpstr>Putting It Together: Faster Help, Region-Wide</vt:lpstr>
      <vt:lpstr>How the Fire Service
Could Be Organized</vt:lpstr>
      <vt:lpstr>Four Ways to Organize Fire Service</vt:lpstr>
      <vt:lpstr>Model 1: Baseline Three-Agency Operation</vt:lpstr>
      <vt:lpstr>Model 2: Regional Alignment</vt:lpstr>
      <vt:lpstr>Model 3: General Improvement District</vt:lpstr>
      <vt:lpstr>Model 4: Legislated Regional Fire Authority</vt:lpstr>
      <vt:lpstr>Governance Models: Side-by-Side Comparison</vt:lpstr>
      <vt:lpstr>Fiscal Impacts</vt:lpstr>
      <vt:lpstr>Regional Fire &amp; EMS Financial Models</vt:lpstr>
      <vt:lpstr>The Current Three-Agency Budget</vt:lpstr>
      <vt:lpstr>From Agency Budgets to the Modeled Cost</vt:lpstr>
      <vt:lpstr>The Five-Year Baseline Cost Bridge</vt:lpstr>
      <vt:lpstr>Complete Baseline Cost and Source-Cost Comparison</vt:lpstr>
      <vt:lpstr>GID and Authority Add $84.5M in Source Costs</vt:lpstr>
      <vt:lpstr>Four-Model Cost and Funding Comparison</vt:lpstr>
      <vt:lpstr>Annual Additional Support by Cost Component</vt:lpstr>
      <vt:lpstr>Common Costs and Entity-Specific Costs</vt:lpstr>
      <vt:lpstr>Common Service, Legacy and Capital Costs</vt:lpstr>
      <vt:lpstr>Baseline: $285.9M in Additional Support</vt:lpstr>
      <vt:lpstr>Regional Alignment: $285.9M in Additional Support</vt:lpstr>
      <vt:lpstr>GID: $437.2M in Additional Support</vt:lpstr>
      <vt:lpstr>Regional Authority: $445.1M in Additional Support</vt:lpstr>
      <vt:lpstr>Capital and Lifecycle Views</vt:lpstr>
      <vt:lpstr>Agency Shares Are a Policy Decision</vt:lpstr>
      <vt:lpstr>Funding Tools for Each Governance Option</vt:lpstr>
      <vt:lpstr>Five Finance and Service Gates</vt:lpstr>
      <vt:lpstr>Dispatch Financial Impact and Board Decision</vt:lpstr>
      <vt:lpstr>Shared / Virtual Dispatch Is the Financial Benchmark</vt:lpstr>
      <vt:lpstr>FY2027 Dispatch Baseline and Restricted Credit</vt:lpstr>
      <vt:lpstr>The Current Dispatch Operating Network</vt:lpstr>
      <vt:lpstr>Dispatch Options: Cost, Control and Implementation</vt:lpstr>
      <vt:lpstr>Staged Dispatch Implementation</vt:lpstr>
      <vt:lpstr>Dispatch Staffing and Whole-Center Workload</vt:lpstr>
      <vt:lpstr>Dispatch Capital and Transition Costs</vt:lpstr>
      <vt:lpstr>Dispatch Savings Tests</vt:lpstr>
      <vt:lpstr>Residual and Stranded Costs: The Risk of Paying Twice</vt:lpstr>
      <vt:lpstr>Member Funding and Retained Costs</vt:lpstr>
      <vt:lpstr>Dispatch Decisions and Implementation Gates</vt:lpstr>
      <vt:lpstr>Recommendation
and Next Steps</vt:lpstr>
      <vt:lpstr>Recommended Approach: Two Tracks in Parallel</vt:lpstr>
      <vt:lpstr>The Path Ahead: Near, Medium and Longer Term</vt:lpstr>
      <vt:lpstr>PowerPoint Presentation</vt:lpstr>
      <vt:lpstr>The Choice Ahead</vt:lpstr>
      <vt:lpstr>Questions &amp; Discussion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Regional Fire and EMS Study — Board Presentation</dc:title>
  <dc:subject>Washoe County regional fire and emergency medical services study</dc:subject>
  <dc:creator>Study Team</dc:creator>
  <cp:lastModifiedBy>McDonald, Casey</cp:lastModifiedBy>
  <cp:revision>57</cp:revision>
  <dcterms:created xsi:type="dcterms:W3CDTF">2026-10-12T21:39:18Z</dcterms:created>
  <dcterms:modified xsi:type="dcterms:W3CDTF">2026-10-21T22:38:56Z</dcterms:modified>
  <dc:language>en-US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0x01010079CB3540E5350B4F8430A3F167417D44</vt:lpwstr>
  </property>
  <property fmtid="{D5CDD505-2E9C-101B-9397-08002B2CF9AE}" pid="3" name="MediaServiceImageTags">
    <vt:lpwstr/>
  </property>
</Properties>
</file>