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257" r:id="rId6"/>
    <p:sldId id="276" r:id="rId7"/>
    <p:sldId id="277" r:id="rId8"/>
    <p:sldId id="278" r:id="rId9"/>
    <p:sldId id="279" r:id="rId10"/>
    <p:sldId id="280" r:id="rId11"/>
    <p:sldId id="281" r:id="rId12"/>
    <p:sldId id="283" r:id="rId13"/>
    <p:sldId id="284" r:id="rId14"/>
    <p:sldId id="291" r:id="rId15"/>
    <p:sldId id="290" r:id="rId16"/>
    <p:sldId id="292" r:id="rId17"/>
    <p:sldId id="293" r:id="rId18"/>
    <p:sldId id="294" r:id="rId19"/>
    <p:sldId id="295" r:id="rId20"/>
    <p:sldId id="296" r:id="rId21"/>
    <p:sldId id="297" r:id="rId22"/>
    <p:sldId id="298" r:id="rId23"/>
    <p:sldId id="299" r:id="rId24"/>
    <p:sldId id="282" r:id="rId25"/>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03E990-98E3-9E2E-989D-09E1C7201B25}" name="Krysti Smith" initials="KS" userId="S::SmithK@reno.gov::1dfb6c7d-9015-4028-ab34-c34d08d94002" providerId="AD"/>
  <p188:author id="{BA4BF1AB-1C77-24CD-336D-932AABBC174A}" name="amccormick@cityofsparks.us" initials="am" userId="S::urn:spo:guest#amccormick@cityofsparks.us::" providerId="AD"/>
  <p188:author id="{6C37C0C0-381B-83B5-7515-639E290D646B}" name="Calli Wilsey" initials="" userId="S::WilseyC@reno.gov::11a044dd-436c-4f32-8499-302a4a4b377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2F8581-B8B0-456B-9BF7-C7AB58E5C6EC}" v="2" dt="2026-10-21T21:39:40.0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Donald, Casey" userId="3b5d76e5-a1a8-438a-950a-93ffd8aae6da" providerId="ADAL" clId="{72F2DF89-4344-4B84-AE9B-CA99394CB051}"/>
    <pc:docChg chg="modNotesMaster">
      <pc:chgData name="McDonald, Casey" userId="3b5d76e5-a1a8-438a-950a-93ffd8aae6da" providerId="ADAL" clId="{72F2DF89-4344-4B84-AE9B-CA99394CB051}" dt="2026-10-21T21:39:40.053" v="1"/>
      <pc:docMkLst>
        <pc:docMk/>
      </pc:docMkLst>
    </pc:docChg>
  </pc:docChgLst>
  <pc:docChgLst>
    <pc:chgData name="Matijevich, Cadence" userId="b0f76e95-bcd7-4cd7-a228-d739a7264333" providerId="ADAL" clId="{C1D74C50-9460-4111-B82D-A9CAC0DF5900}"/>
    <pc:docChg chg="modSld modNotesMaster">
      <pc:chgData name="Matijevich, Cadence" userId="b0f76e95-bcd7-4cd7-a228-d739a7264333" providerId="ADAL" clId="{C1D74C50-9460-4111-B82D-A9CAC0DF5900}" dt="2026-10-13T21:39:13.111" v="7" actId="1076"/>
      <pc:docMkLst>
        <pc:docMk/>
      </pc:docMkLst>
      <pc:sldChg chg="modSp">
        <pc:chgData name="Matijevich, Cadence" userId="b0f76e95-bcd7-4cd7-a228-d739a7264333" providerId="ADAL" clId="{C1D74C50-9460-4111-B82D-A9CAC0DF5900}" dt="2026-10-13T00:45:43.762" v="4" actId="1076"/>
        <pc:sldMkLst>
          <pc:docMk/>
          <pc:sldMk cId="557686676" sldId="256"/>
        </pc:sldMkLst>
        <pc:grpChg chg="mod">
          <ac:chgData name="Matijevich, Cadence" userId="b0f76e95-bcd7-4cd7-a228-d739a7264333" providerId="ADAL" clId="{C1D74C50-9460-4111-B82D-A9CAC0DF5900}" dt="2026-10-13T00:45:43.762" v="4" actId="1076"/>
          <ac:grpSpMkLst>
            <pc:docMk/>
            <pc:sldMk cId="557686676" sldId="256"/>
            <ac:grpSpMk id="4" creationId="{F208CB02-281F-7C9C-8B61-CB582A8DA391}"/>
          </ac:grpSpMkLst>
        </pc:grpChg>
        <pc:grpChg chg="mod">
          <ac:chgData name="Matijevich, Cadence" userId="b0f76e95-bcd7-4cd7-a228-d739a7264333" providerId="ADAL" clId="{C1D74C50-9460-4111-B82D-A9CAC0DF5900}" dt="2026-10-13T00:45:43.762" v="4" actId="1076"/>
          <ac:grpSpMkLst>
            <pc:docMk/>
            <pc:sldMk cId="557686676" sldId="256"/>
            <ac:grpSpMk id="8" creationId="{06E3C544-BFF6-7A45-31CA-4DD2C24766DE}"/>
          </ac:grpSpMkLst>
        </pc:grpChg>
        <pc:picChg chg="mod">
          <ac:chgData name="Matijevich, Cadence" userId="b0f76e95-bcd7-4cd7-a228-d739a7264333" providerId="ADAL" clId="{C1D74C50-9460-4111-B82D-A9CAC0DF5900}" dt="2026-10-13T00:45:43.762" v="4" actId="1076"/>
          <ac:picMkLst>
            <pc:docMk/>
            <pc:sldMk cId="557686676" sldId="256"/>
            <ac:picMk id="6" creationId="{418299CA-AC11-BD8E-5E38-6C176DE60C1F}"/>
          </ac:picMkLst>
        </pc:picChg>
        <pc:picChg chg="mod">
          <ac:chgData name="Matijevich, Cadence" userId="b0f76e95-bcd7-4cd7-a228-d739a7264333" providerId="ADAL" clId="{C1D74C50-9460-4111-B82D-A9CAC0DF5900}" dt="2026-10-13T00:45:43.762" v="4" actId="1076"/>
          <ac:picMkLst>
            <pc:docMk/>
            <pc:sldMk cId="557686676" sldId="256"/>
            <ac:picMk id="7" creationId="{DC66A2DC-3E0B-52BF-56A0-8D3C7512BC29}"/>
          </ac:picMkLst>
        </pc:picChg>
        <pc:picChg chg="mod">
          <ac:chgData name="Matijevich, Cadence" userId="b0f76e95-bcd7-4cd7-a228-d739a7264333" providerId="ADAL" clId="{C1D74C50-9460-4111-B82D-A9CAC0DF5900}" dt="2026-10-13T00:45:43.762" v="4" actId="1076"/>
          <ac:picMkLst>
            <pc:docMk/>
            <pc:sldMk cId="557686676" sldId="256"/>
            <ac:picMk id="9" creationId="{BC22B172-6986-089A-17F6-2879B8923893}"/>
          </ac:picMkLst>
        </pc:picChg>
        <pc:picChg chg="mod">
          <ac:chgData name="Matijevich, Cadence" userId="b0f76e95-bcd7-4cd7-a228-d739a7264333" providerId="ADAL" clId="{C1D74C50-9460-4111-B82D-A9CAC0DF5900}" dt="2026-10-13T00:45:43.762" v="4" actId="1076"/>
          <ac:picMkLst>
            <pc:docMk/>
            <pc:sldMk cId="557686676" sldId="256"/>
            <ac:picMk id="10" creationId="{EB98C7D8-DB87-2E55-8FCC-0E4AC9AE869F}"/>
          </ac:picMkLst>
        </pc:picChg>
      </pc:sldChg>
      <pc:sldChg chg="modSp">
        <pc:chgData name="Matijevich, Cadence" userId="b0f76e95-bcd7-4cd7-a228-d739a7264333" providerId="ADAL" clId="{C1D74C50-9460-4111-B82D-A9CAC0DF5900}" dt="2026-10-13T21:39:13.111" v="7" actId="1076"/>
        <pc:sldMkLst>
          <pc:docMk/>
          <pc:sldMk cId="2493865489" sldId="277"/>
        </pc:sldMkLst>
        <pc:grpChg chg="mod">
          <ac:chgData name="Matijevich, Cadence" userId="b0f76e95-bcd7-4cd7-a228-d739a7264333" providerId="ADAL" clId="{C1D74C50-9460-4111-B82D-A9CAC0DF5900}" dt="2026-10-13T21:39:13.111" v="7" actId="1076"/>
          <ac:grpSpMkLst>
            <pc:docMk/>
            <pc:sldMk cId="2493865489" sldId="277"/>
            <ac:grpSpMk id="4" creationId="{E4D87AED-6E7C-7D1E-DB7C-12D5AB318AEB}"/>
          </ac:grpSpMkLst>
        </pc:grpChg>
        <pc:grpChg chg="mod">
          <ac:chgData name="Matijevich, Cadence" userId="b0f76e95-bcd7-4cd7-a228-d739a7264333" providerId="ADAL" clId="{C1D74C50-9460-4111-B82D-A9CAC0DF5900}" dt="2026-10-13T21:39:13.111" v="7" actId="1076"/>
          <ac:grpSpMkLst>
            <pc:docMk/>
            <pc:sldMk cId="2493865489" sldId="277"/>
            <ac:grpSpMk id="8" creationId="{795BD818-35F6-6BA5-2EB1-3D12C9B08364}"/>
          </ac:grpSpMkLst>
        </pc:grpChg>
        <pc:picChg chg="mod">
          <ac:chgData name="Matijevich, Cadence" userId="b0f76e95-bcd7-4cd7-a228-d739a7264333" providerId="ADAL" clId="{C1D74C50-9460-4111-B82D-A9CAC0DF5900}" dt="2026-10-13T21:39:13.111" v="7" actId="1076"/>
          <ac:picMkLst>
            <pc:docMk/>
            <pc:sldMk cId="2493865489" sldId="277"/>
            <ac:picMk id="6" creationId="{35E6D0E0-EF68-8827-1D8B-1F9C6459521D}"/>
          </ac:picMkLst>
        </pc:picChg>
        <pc:picChg chg="mod">
          <ac:chgData name="Matijevich, Cadence" userId="b0f76e95-bcd7-4cd7-a228-d739a7264333" providerId="ADAL" clId="{C1D74C50-9460-4111-B82D-A9CAC0DF5900}" dt="2026-10-13T21:39:13.111" v="7" actId="1076"/>
          <ac:picMkLst>
            <pc:docMk/>
            <pc:sldMk cId="2493865489" sldId="277"/>
            <ac:picMk id="7" creationId="{ED987612-4FDB-FE7D-2C92-A453A62167BA}"/>
          </ac:picMkLst>
        </pc:picChg>
        <pc:picChg chg="mod">
          <ac:chgData name="Matijevich, Cadence" userId="b0f76e95-bcd7-4cd7-a228-d739a7264333" providerId="ADAL" clId="{C1D74C50-9460-4111-B82D-A9CAC0DF5900}" dt="2026-10-13T21:39:13.111" v="7" actId="1076"/>
          <ac:picMkLst>
            <pc:docMk/>
            <pc:sldMk cId="2493865489" sldId="277"/>
            <ac:picMk id="9" creationId="{C83FAFB7-7EC8-0231-4733-0AC06538B50C}"/>
          </ac:picMkLst>
        </pc:picChg>
        <pc:picChg chg="mod">
          <ac:chgData name="Matijevich, Cadence" userId="b0f76e95-bcd7-4cd7-a228-d739a7264333" providerId="ADAL" clId="{C1D74C50-9460-4111-B82D-A9CAC0DF5900}" dt="2026-10-13T21:39:13.111" v="7" actId="1076"/>
          <ac:picMkLst>
            <pc:docMk/>
            <pc:sldMk cId="2493865489" sldId="277"/>
            <ac:picMk id="10" creationId="{25D48374-8D82-BE01-3F67-04BF229C2954}"/>
          </ac:picMkLst>
        </pc:picChg>
      </pc:sldChg>
      <pc:sldChg chg="modSp">
        <pc:chgData name="Matijevich, Cadence" userId="b0f76e95-bcd7-4cd7-a228-d739a7264333" providerId="ADAL" clId="{C1D74C50-9460-4111-B82D-A9CAC0DF5900}" dt="2026-10-12T23:39:19.315" v="1"/>
        <pc:sldMkLst>
          <pc:docMk/>
          <pc:sldMk cId="2560996239" sldId="283"/>
        </pc:sldMkLst>
        <pc:spChg chg="mod">
          <ac:chgData name="Matijevich, Cadence" userId="b0f76e95-bcd7-4cd7-a228-d739a7264333" providerId="ADAL" clId="{C1D74C50-9460-4111-B82D-A9CAC0DF5900}" dt="2026-10-12T23:39:19.315" v="1"/>
          <ac:spMkLst>
            <pc:docMk/>
            <pc:sldMk cId="2560996239" sldId="283"/>
            <ac:spMk id="2" creationId="{7B932F26-4B47-05A6-5349-618F33C85C3C}"/>
          </ac:spMkLst>
        </pc:spChg>
      </pc:sldChg>
      <pc:sldChg chg="modSp">
        <pc:chgData name="Matijevich, Cadence" userId="b0f76e95-bcd7-4cd7-a228-d739a7264333" providerId="ADAL" clId="{C1D74C50-9460-4111-B82D-A9CAC0DF5900}" dt="2026-10-12T23:43:31.867" v="2"/>
        <pc:sldMkLst>
          <pc:docMk/>
          <pc:sldMk cId="320967919" sldId="291"/>
        </pc:sldMkLst>
        <pc:spChg chg="mod">
          <ac:chgData name="Matijevich, Cadence" userId="b0f76e95-bcd7-4cd7-a228-d739a7264333" providerId="ADAL" clId="{C1D74C50-9460-4111-B82D-A9CAC0DF5900}" dt="2026-10-12T23:43:31.867" v="2"/>
          <ac:spMkLst>
            <pc:docMk/>
            <pc:sldMk cId="320967919" sldId="291"/>
            <ac:spMk id="13" creationId="{411F5C95-B8BF-F562-AEB2-043D0D233DCE}"/>
          </ac:spMkLst>
        </pc:spChg>
      </pc:sldChg>
      <pc:sldChg chg="modSp">
        <pc:chgData name="Matijevich, Cadence" userId="b0f76e95-bcd7-4cd7-a228-d739a7264333" providerId="ADAL" clId="{C1D74C50-9460-4111-B82D-A9CAC0DF5900}" dt="2026-10-13T00:43:21.805" v="3"/>
        <pc:sldMkLst>
          <pc:docMk/>
          <pc:sldMk cId="1580603959" sldId="299"/>
        </pc:sldMkLst>
        <pc:spChg chg="mod">
          <ac:chgData name="Matijevich, Cadence" userId="b0f76e95-bcd7-4cd7-a228-d739a7264333" providerId="ADAL" clId="{C1D74C50-9460-4111-B82D-A9CAC0DF5900}" dt="2026-10-13T00:43:21.805" v="3"/>
          <ac:spMkLst>
            <pc:docMk/>
            <pc:sldMk cId="1580603959" sldId="299"/>
            <ac:spMk id="13" creationId="{026DF1F9-8C3F-C249-9620-B536CE00EC4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9" y="1"/>
            <a:ext cx="3011699" cy="463408"/>
          </a:xfrm>
          <a:prstGeom prst="rect">
            <a:avLst/>
          </a:prstGeom>
        </p:spPr>
        <p:txBody>
          <a:bodyPr vert="horz" lIns="92492" tIns="46246" rIns="92492" bIns="46246" rtlCol="0"/>
          <a:lstStyle>
            <a:lvl1pPr algn="r">
              <a:defRPr sz="1200"/>
            </a:lvl1pPr>
          </a:lstStyle>
          <a:p>
            <a:fld id="{9E88AAD1-9457-4E99-99E1-29AB79FA4195}" type="datetimeFigureOut">
              <a:rPr lang="en-US" smtClean="0"/>
              <a:t>10/21/2026</a:t>
            </a:fld>
            <a:endParaRPr lang="en-US" dirty="0"/>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444862"/>
            <a:ext cx="5560060" cy="3636704"/>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9" y="8772669"/>
            <a:ext cx="3011699" cy="463407"/>
          </a:xfrm>
          <a:prstGeom prst="rect">
            <a:avLst/>
          </a:prstGeom>
        </p:spPr>
        <p:txBody>
          <a:bodyPr vert="horz" lIns="92492" tIns="46246" rIns="92492" bIns="46246" rtlCol="0" anchor="b"/>
          <a:lstStyle>
            <a:lvl1pPr algn="r">
              <a:defRPr sz="1200"/>
            </a:lvl1pPr>
          </a:lstStyle>
          <a:p>
            <a:fld id="{442FEF21-DF33-4B38-BAD3-1D3A2EA31FE4}" type="slidenum">
              <a:rPr lang="en-US" smtClean="0"/>
              <a:t>‹#›</a:t>
            </a:fld>
            <a:endParaRPr lang="en-US" dirty="0"/>
          </a:p>
        </p:txBody>
      </p:sp>
    </p:spTree>
    <p:extLst>
      <p:ext uri="{BB962C8B-B14F-4D97-AF65-F5344CB8AC3E}">
        <p14:creationId xmlns:p14="http://schemas.microsoft.com/office/powerpoint/2010/main" val="3039696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056FC-8DEA-01BF-BDAA-01680FFEA7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D9C2AF-0522-112C-1130-0A798E72E6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8E84B6-2C4D-9FCA-92CD-68BB32CEB179}"/>
              </a:ext>
            </a:extLst>
          </p:cNvPr>
          <p:cNvSpPr>
            <a:spLocks noGrp="1"/>
          </p:cNvSpPr>
          <p:nvPr>
            <p:ph type="dt" sz="half" idx="10"/>
          </p:nvPr>
        </p:nvSpPr>
        <p:spPr/>
        <p:txBody>
          <a:bodyPr/>
          <a:lstStyle/>
          <a:p>
            <a:fld id="{B9064CEE-36CA-456E-A055-042F91C25CED}" type="datetime1">
              <a:rPr lang="en-US" smtClean="0"/>
              <a:t>10/21/2026</a:t>
            </a:fld>
            <a:endParaRPr lang="en-US" dirty="0"/>
          </a:p>
        </p:txBody>
      </p:sp>
      <p:sp>
        <p:nvSpPr>
          <p:cNvPr id="5" name="Footer Placeholder 4">
            <a:extLst>
              <a:ext uri="{FF2B5EF4-FFF2-40B4-BE49-F238E27FC236}">
                <a16:creationId xmlns:a16="http://schemas.microsoft.com/office/drawing/2014/main" id="{56A09C1A-6BDA-F9C6-2802-777CF46C17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1DD5E57-31D5-7069-BC00-D2AA0F979DC0}"/>
              </a:ext>
            </a:extLst>
          </p:cNvPr>
          <p:cNvSpPr>
            <a:spLocks noGrp="1"/>
          </p:cNvSpPr>
          <p:nvPr>
            <p:ph type="sldNum" sz="quarter" idx="12"/>
          </p:nvPr>
        </p:nvSpPr>
        <p:spPr/>
        <p:txBody>
          <a:bodyPr/>
          <a:lstStyle/>
          <a:p>
            <a:fld id="{984E3989-CD22-4820-8672-B7FAF47133DE}" type="slidenum">
              <a:rPr lang="en-US" smtClean="0"/>
              <a:t>‹#›</a:t>
            </a:fld>
            <a:endParaRPr lang="en-US" dirty="0"/>
          </a:p>
        </p:txBody>
      </p:sp>
    </p:spTree>
    <p:extLst>
      <p:ext uri="{BB962C8B-B14F-4D97-AF65-F5344CB8AC3E}">
        <p14:creationId xmlns:p14="http://schemas.microsoft.com/office/powerpoint/2010/main" val="1005397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1BDA3-0949-010A-D640-7D3C63D9EA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56D51C-4966-7BCC-C3DE-C2ADD90F53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B6A6A5-17A7-9EB0-3C94-5983483E0382}"/>
              </a:ext>
            </a:extLst>
          </p:cNvPr>
          <p:cNvSpPr>
            <a:spLocks noGrp="1"/>
          </p:cNvSpPr>
          <p:nvPr>
            <p:ph type="dt" sz="half" idx="10"/>
          </p:nvPr>
        </p:nvSpPr>
        <p:spPr/>
        <p:txBody>
          <a:bodyPr/>
          <a:lstStyle/>
          <a:p>
            <a:fld id="{AE5CBF9D-EFFE-4F7D-9513-DB88F50075F5}" type="datetime1">
              <a:rPr lang="en-US" smtClean="0"/>
              <a:t>10/21/2026</a:t>
            </a:fld>
            <a:endParaRPr lang="en-US" dirty="0"/>
          </a:p>
        </p:txBody>
      </p:sp>
      <p:sp>
        <p:nvSpPr>
          <p:cNvPr id="5" name="Footer Placeholder 4">
            <a:extLst>
              <a:ext uri="{FF2B5EF4-FFF2-40B4-BE49-F238E27FC236}">
                <a16:creationId xmlns:a16="http://schemas.microsoft.com/office/drawing/2014/main" id="{090A3895-229B-A420-6D5D-1E2424BF82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3ABAA58-5441-2354-96EC-2F0FBC24A530}"/>
              </a:ext>
            </a:extLst>
          </p:cNvPr>
          <p:cNvSpPr>
            <a:spLocks noGrp="1"/>
          </p:cNvSpPr>
          <p:nvPr>
            <p:ph type="sldNum" sz="quarter" idx="12"/>
          </p:nvPr>
        </p:nvSpPr>
        <p:spPr/>
        <p:txBody>
          <a:bodyPr/>
          <a:lstStyle/>
          <a:p>
            <a:fld id="{984E3989-CD22-4820-8672-B7FAF47133DE}" type="slidenum">
              <a:rPr lang="en-US" smtClean="0"/>
              <a:t>‹#›</a:t>
            </a:fld>
            <a:endParaRPr lang="en-US" dirty="0"/>
          </a:p>
        </p:txBody>
      </p:sp>
    </p:spTree>
    <p:extLst>
      <p:ext uri="{BB962C8B-B14F-4D97-AF65-F5344CB8AC3E}">
        <p14:creationId xmlns:p14="http://schemas.microsoft.com/office/powerpoint/2010/main" val="3342543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3871A-7D52-9904-C873-1A9DB71B6E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08FFAF-C076-CC5E-F46B-9CA070918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01AD4A-9AF9-30B7-032C-4D8F90330BE4}"/>
              </a:ext>
            </a:extLst>
          </p:cNvPr>
          <p:cNvSpPr>
            <a:spLocks noGrp="1"/>
          </p:cNvSpPr>
          <p:nvPr>
            <p:ph type="dt" sz="half" idx="10"/>
          </p:nvPr>
        </p:nvSpPr>
        <p:spPr/>
        <p:txBody>
          <a:bodyPr/>
          <a:lstStyle/>
          <a:p>
            <a:fld id="{2BB849D9-ED3B-4C5D-9276-7785B6CDD962}" type="datetime1">
              <a:rPr lang="en-US" smtClean="0"/>
              <a:t>10/21/2026</a:t>
            </a:fld>
            <a:endParaRPr lang="en-US" dirty="0"/>
          </a:p>
        </p:txBody>
      </p:sp>
      <p:sp>
        <p:nvSpPr>
          <p:cNvPr id="5" name="Footer Placeholder 4">
            <a:extLst>
              <a:ext uri="{FF2B5EF4-FFF2-40B4-BE49-F238E27FC236}">
                <a16:creationId xmlns:a16="http://schemas.microsoft.com/office/drawing/2014/main" id="{D7B39905-A6F2-B0CF-845E-BC3663A880F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84B1D86-E989-1C3A-2AA2-1D7BECDE1FC2}"/>
              </a:ext>
            </a:extLst>
          </p:cNvPr>
          <p:cNvSpPr>
            <a:spLocks noGrp="1"/>
          </p:cNvSpPr>
          <p:nvPr>
            <p:ph type="sldNum" sz="quarter" idx="12"/>
          </p:nvPr>
        </p:nvSpPr>
        <p:spPr/>
        <p:txBody>
          <a:bodyPr/>
          <a:lstStyle/>
          <a:p>
            <a:fld id="{984E3989-CD22-4820-8672-B7FAF47133DE}" type="slidenum">
              <a:rPr lang="en-US" smtClean="0"/>
              <a:t>‹#›</a:t>
            </a:fld>
            <a:endParaRPr lang="en-US" dirty="0"/>
          </a:p>
        </p:txBody>
      </p:sp>
    </p:spTree>
    <p:extLst>
      <p:ext uri="{BB962C8B-B14F-4D97-AF65-F5344CB8AC3E}">
        <p14:creationId xmlns:p14="http://schemas.microsoft.com/office/powerpoint/2010/main" val="3126504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47A37-C051-F7DB-ECEF-6E16D863A4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E710B5-0E0A-1FE9-1655-D35CBD1037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A5B4BF2-CE1E-3E9C-FDC8-96DA1B5DDF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F62A0C-B9CC-FDC0-EF23-49914AE3C210}"/>
              </a:ext>
            </a:extLst>
          </p:cNvPr>
          <p:cNvSpPr>
            <a:spLocks noGrp="1"/>
          </p:cNvSpPr>
          <p:nvPr>
            <p:ph type="dt" sz="half" idx="10"/>
          </p:nvPr>
        </p:nvSpPr>
        <p:spPr/>
        <p:txBody>
          <a:bodyPr/>
          <a:lstStyle/>
          <a:p>
            <a:fld id="{A6097996-A8D1-48A2-89C7-9EFF25BE51B3}" type="datetime1">
              <a:rPr lang="en-US" smtClean="0"/>
              <a:t>10/21/2026</a:t>
            </a:fld>
            <a:endParaRPr lang="en-US" dirty="0"/>
          </a:p>
        </p:txBody>
      </p:sp>
      <p:sp>
        <p:nvSpPr>
          <p:cNvPr id="6" name="Footer Placeholder 5">
            <a:extLst>
              <a:ext uri="{FF2B5EF4-FFF2-40B4-BE49-F238E27FC236}">
                <a16:creationId xmlns:a16="http://schemas.microsoft.com/office/drawing/2014/main" id="{D214DC41-F164-6F08-0804-7F492F9505A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3B9BD3B-CD28-2725-4C71-490EFB6B4855}"/>
              </a:ext>
            </a:extLst>
          </p:cNvPr>
          <p:cNvSpPr>
            <a:spLocks noGrp="1"/>
          </p:cNvSpPr>
          <p:nvPr>
            <p:ph type="sldNum" sz="quarter" idx="12"/>
          </p:nvPr>
        </p:nvSpPr>
        <p:spPr/>
        <p:txBody>
          <a:bodyPr/>
          <a:lstStyle/>
          <a:p>
            <a:fld id="{984E3989-CD22-4820-8672-B7FAF47133DE}" type="slidenum">
              <a:rPr lang="en-US" smtClean="0"/>
              <a:t>‹#›</a:t>
            </a:fld>
            <a:endParaRPr lang="en-US" dirty="0"/>
          </a:p>
        </p:txBody>
      </p:sp>
    </p:spTree>
    <p:extLst>
      <p:ext uri="{BB962C8B-B14F-4D97-AF65-F5344CB8AC3E}">
        <p14:creationId xmlns:p14="http://schemas.microsoft.com/office/powerpoint/2010/main" val="2360559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D70E8-19A1-0D3F-8C27-1E54FE2963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9C5236-7E1E-CF60-30F5-C8C0F61009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8D346-2E46-01D7-176C-9139A15D13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9522A9-2E9D-5838-F868-B8547E5B8C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E31F0A-6504-E4B1-ADE9-03C9FE6D75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0A90DE-3BB5-E29B-21B4-9BCFE8029361}"/>
              </a:ext>
            </a:extLst>
          </p:cNvPr>
          <p:cNvSpPr>
            <a:spLocks noGrp="1"/>
          </p:cNvSpPr>
          <p:nvPr>
            <p:ph type="dt" sz="half" idx="10"/>
          </p:nvPr>
        </p:nvSpPr>
        <p:spPr/>
        <p:txBody>
          <a:bodyPr/>
          <a:lstStyle/>
          <a:p>
            <a:fld id="{5582070C-F7BB-42FF-B8AF-0C27963A7847}" type="datetime1">
              <a:rPr lang="en-US" smtClean="0"/>
              <a:t>10/21/2026</a:t>
            </a:fld>
            <a:endParaRPr lang="en-US" dirty="0"/>
          </a:p>
        </p:txBody>
      </p:sp>
      <p:sp>
        <p:nvSpPr>
          <p:cNvPr id="8" name="Footer Placeholder 7">
            <a:extLst>
              <a:ext uri="{FF2B5EF4-FFF2-40B4-BE49-F238E27FC236}">
                <a16:creationId xmlns:a16="http://schemas.microsoft.com/office/drawing/2014/main" id="{C8CFB170-184C-DF0E-3362-04E374BB79B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ACBB06-61A4-E913-7B91-7CC993AE957E}"/>
              </a:ext>
            </a:extLst>
          </p:cNvPr>
          <p:cNvSpPr>
            <a:spLocks noGrp="1"/>
          </p:cNvSpPr>
          <p:nvPr>
            <p:ph type="sldNum" sz="quarter" idx="12"/>
          </p:nvPr>
        </p:nvSpPr>
        <p:spPr/>
        <p:txBody>
          <a:bodyPr/>
          <a:lstStyle/>
          <a:p>
            <a:fld id="{984E3989-CD22-4820-8672-B7FAF47133DE}" type="slidenum">
              <a:rPr lang="en-US" smtClean="0"/>
              <a:t>‹#›</a:t>
            </a:fld>
            <a:endParaRPr lang="en-US" dirty="0"/>
          </a:p>
        </p:txBody>
      </p:sp>
    </p:spTree>
    <p:extLst>
      <p:ext uri="{BB962C8B-B14F-4D97-AF65-F5344CB8AC3E}">
        <p14:creationId xmlns:p14="http://schemas.microsoft.com/office/powerpoint/2010/main" val="436056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EDDA-9318-4BFF-8F88-9D9B76FB1F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DDF4A9-B580-94E4-950C-59A7FFE4B685}"/>
              </a:ext>
            </a:extLst>
          </p:cNvPr>
          <p:cNvSpPr>
            <a:spLocks noGrp="1"/>
          </p:cNvSpPr>
          <p:nvPr>
            <p:ph type="dt" sz="half" idx="10"/>
          </p:nvPr>
        </p:nvSpPr>
        <p:spPr/>
        <p:txBody>
          <a:bodyPr/>
          <a:lstStyle/>
          <a:p>
            <a:fld id="{F10C6DDC-6144-414F-B47D-93249FF33C45}" type="datetime1">
              <a:rPr lang="en-US" smtClean="0"/>
              <a:t>10/21/2026</a:t>
            </a:fld>
            <a:endParaRPr lang="en-US" dirty="0"/>
          </a:p>
        </p:txBody>
      </p:sp>
      <p:sp>
        <p:nvSpPr>
          <p:cNvPr id="4" name="Footer Placeholder 3">
            <a:extLst>
              <a:ext uri="{FF2B5EF4-FFF2-40B4-BE49-F238E27FC236}">
                <a16:creationId xmlns:a16="http://schemas.microsoft.com/office/drawing/2014/main" id="{5414199B-2C5E-D3A2-B62A-3B567D7E9E3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521B7A1-C72F-5BD0-14A2-2B780EEF660F}"/>
              </a:ext>
            </a:extLst>
          </p:cNvPr>
          <p:cNvSpPr>
            <a:spLocks noGrp="1"/>
          </p:cNvSpPr>
          <p:nvPr>
            <p:ph type="sldNum" sz="quarter" idx="12"/>
          </p:nvPr>
        </p:nvSpPr>
        <p:spPr/>
        <p:txBody>
          <a:bodyPr/>
          <a:lstStyle/>
          <a:p>
            <a:fld id="{984E3989-CD22-4820-8672-B7FAF47133DE}" type="slidenum">
              <a:rPr lang="en-US" smtClean="0"/>
              <a:t>‹#›</a:t>
            </a:fld>
            <a:endParaRPr lang="en-US" dirty="0"/>
          </a:p>
        </p:txBody>
      </p:sp>
    </p:spTree>
    <p:extLst>
      <p:ext uri="{BB962C8B-B14F-4D97-AF65-F5344CB8AC3E}">
        <p14:creationId xmlns:p14="http://schemas.microsoft.com/office/powerpoint/2010/main" val="468436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1419BD-493E-237E-9B64-DACDCDDF23F7}"/>
              </a:ext>
            </a:extLst>
          </p:cNvPr>
          <p:cNvSpPr>
            <a:spLocks noGrp="1"/>
          </p:cNvSpPr>
          <p:nvPr>
            <p:ph type="dt" sz="half" idx="10"/>
          </p:nvPr>
        </p:nvSpPr>
        <p:spPr/>
        <p:txBody>
          <a:bodyPr/>
          <a:lstStyle/>
          <a:p>
            <a:fld id="{C9F378B3-065A-4228-98C7-445CE70A207E}" type="datetime1">
              <a:rPr lang="en-US" smtClean="0"/>
              <a:t>10/21/2026</a:t>
            </a:fld>
            <a:endParaRPr lang="en-US" dirty="0"/>
          </a:p>
        </p:txBody>
      </p:sp>
      <p:sp>
        <p:nvSpPr>
          <p:cNvPr id="3" name="Footer Placeholder 2">
            <a:extLst>
              <a:ext uri="{FF2B5EF4-FFF2-40B4-BE49-F238E27FC236}">
                <a16:creationId xmlns:a16="http://schemas.microsoft.com/office/drawing/2014/main" id="{2E15836F-0213-1D09-B766-AF43BB4C898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45CCE3F-B89E-170A-EB62-679552729E41}"/>
              </a:ext>
            </a:extLst>
          </p:cNvPr>
          <p:cNvSpPr>
            <a:spLocks noGrp="1"/>
          </p:cNvSpPr>
          <p:nvPr>
            <p:ph type="sldNum" sz="quarter" idx="12"/>
          </p:nvPr>
        </p:nvSpPr>
        <p:spPr/>
        <p:txBody>
          <a:bodyPr/>
          <a:lstStyle/>
          <a:p>
            <a:fld id="{984E3989-CD22-4820-8672-B7FAF47133DE}" type="slidenum">
              <a:rPr lang="en-US" smtClean="0"/>
              <a:t>‹#›</a:t>
            </a:fld>
            <a:endParaRPr lang="en-US" dirty="0"/>
          </a:p>
        </p:txBody>
      </p:sp>
    </p:spTree>
    <p:extLst>
      <p:ext uri="{BB962C8B-B14F-4D97-AF65-F5344CB8AC3E}">
        <p14:creationId xmlns:p14="http://schemas.microsoft.com/office/powerpoint/2010/main" val="2152425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682E4-B9DE-D8D4-79F6-95A35C8018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C4188B-1DC7-48E2-8988-68BAB847D3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69A291-2197-712A-726C-9873494D01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EA6759-0A3B-49CE-680B-A608201458F1}"/>
              </a:ext>
            </a:extLst>
          </p:cNvPr>
          <p:cNvSpPr>
            <a:spLocks noGrp="1"/>
          </p:cNvSpPr>
          <p:nvPr>
            <p:ph type="dt" sz="half" idx="10"/>
          </p:nvPr>
        </p:nvSpPr>
        <p:spPr/>
        <p:txBody>
          <a:bodyPr/>
          <a:lstStyle/>
          <a:p>
            <a:fld id="{3CA4B73A-75B7-420C-B949-8DBDA6F90C3E}" type="datetime1">
              <a:rPr lang="en-US" smtClean="0"/>
              <a:t>10/21/2026</a:t>
            </a:fld>
            <a:endParaRPr lang="en-US" dirty="0"/>
          </a:p>
        </p:txBody>
      </p:sp>
      <p:sp>
        <p:nvSpPr>
          <p:cNvPr id="6" name="Footer Placeholder 5">
            <a:extLst>
              <a:ext uri="{FF2B5EF4-FFF2-40B4-BE49-F238E27FC236}">
                <a16:creationId xmlns:a16="http://schemas.microsoft.com/office/drawing/2014/main" id="{A893FC02-1DA3-DBFE-0B8F-48004129854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3ECBDCA-D933-1C23-F6A9-DE378847F3A3}"/>
              </a:ext>
            </a:extLst>
          </p:cNvPr>
          <p:cNvSpPr>
            <a:spLocks noGrp="1"/>
          </p:cNvSpPr>
          <p:nvPr>
            <p:ph type="sldNum" sz="quarter" idx="12"/>
          </p:nvPr>
        </p:nvSpPr>
        <p:spPr/>
        <p:txBody>
          <a:bodyPr/>
          <a:lstStyle/>
          <a:p>
            <a:fld id="{984E3989-CD22-4820-8672-B7FAF47133DE}" type="slidenum">
              <a:rPr lang="en-US" smtClean="0"/>
              <a:t>‹#›</a:t>
            </a:fld>
            <a:endParaRPr lang="en-US" dirty="0"/>
          </a:p>
        </p:txBody>
      </p:sp>
    </p:spTree>
    <p:extLst>
      <p:ext uri="{BB962C8B-B14F-4D97-AF65-F5344CB8AC3E}">
        <p14:creationId xmlns:p14="http://schemas.microsoft.com/office/powerpoint/2010/main" val="359115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325B6-ECC3-6B6A-E3A8-A91140653D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689DF8-FB5A-DF12-4DEE-2E4386176B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DE5E827-EEDF-6023-B628-B2E63DB103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0EB174-F429-F927-8A92-23BD1272A43D}"/>
              </a:ext>
            </a:extLst>
          </p:cNvPr>
          <p:cNvSpPr>
            <a:spLocks noGrp="1"/>
          </p:cNvSpPr>
          <p:nvPr>
            <p:ph type="dt" sz="half" idx="10"/>
          </p:nvPr>
        </p:nvSpPr>
        <p:spPr/>
        <p:txBody>
          <a:bodyPr/>
          <a:lstStyle/>
          <a:p>
            <a:fld id="{82117CA0-B257-4EB3-B55C-3BF592062E26}" type="datetime1">
              <a:rPr lang="en-US" smtClean="0"/>
              <a:t>10/21/2026</a:t>
            </a:fld>
            <a:endParaRPr lang="en-US" dirty="0"/>
          </a:p>
        </p:txBody>
      </p:sp>
      <p:sp>
        <p:nvSpPr>
          <p:cNvPr id="6" name="Footer Placeholder 5">
            <a:extLst>
              <a:ext uri="{FF2B5EF4-FFF2-40B4-BE49-F238E27FC236}">
                <a16:creationId xmlns:a16="http://schemas.microsoft.com/office/drawing/2014/main" id="{17EDB9A2-E7AF-64DA-C257-416D807C4B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F87B347-2255-4A18-F024-1CF1A9034167}"/>
              </a:ext>
            </a:extLst>
          </p:cNvPr>
          <p:cNvSpPr>
            <a:spLocks noGrp="1"/>
          </p:cNvSpPr>
          <p:nvPr>
            <p:ph type="sldNum" sz="quarter" idx="12"/>
          </p:nvPr>
        </p:nvSpPr>
        <p:spPr/>
        <p:txBody>
          <a:bodyPr/>
          <a:lstStyle/>
          <a:p>
            <a:fld id="{984E3989-CD22-4820-8672-B7FAF47133DE}" type="slidenum">
              <a:rPr lang="en-US" smtClean="0"/>
              <a:t>‹#›</a:t>
            </a:fld>
            <a:endParaRPr lang="en-US" dirty="0"/>
          </a:p>
        </p:txBody>
      </p:sp>
    </p:spTree>
    <p:extLst>
      <p:ext uri="{BB962C8B-B14F-4D97-AF65-F5344CB8AC3E}">
        <p14:creationId xmlns:p14="http://schemas.microsoft.com/office/powerpoint/2010/main" val="1020998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AE3BB-5033-4F7F-3D99-FB1555F970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79F03A-3361-AC58-CDCC-32C4824283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78FE46-428B-3311-6B46-6B548F8B4BA0}"/>
              </a:ext>
            </a:extLst>
          </p:cNvPr>
          <p:cNvSpPr>
            <a:spLocks noGrp="1"/>
          </p:cNvSpPr>
          <p:nvPr>
            <p:ph type="dt" sz="half" idx="10"/>
          </p:nvPr>
        </p:nvSpPr>
        <p:spPr/>
        <p:txBody>
          <a:bodyPr/>
          <a:lstStyle/>
          <a:p>
            <a:fld id="{473AB184-7650-4DD5-99C2-D6888291F72B}" type="datetime1">
              <a:rPr lang="en-US" smtClean="0"/>
              <a:t>10/21/2026</a:t>
            </a:fld>
            <a:endParaRPr lang="en-US" dirty="0"/>
          </a:p>
        </p:txBody>
      </p:sp>
      <p:sp>
        <p:nvSpPr>
          <p:cNvPr id="5" name="Footer Placeholder 4">
            <a:extLst>
              <a:ext uri="{FF2B5EF4-FFF2-40B4-BE49-F238E27FC236}">
                <a16:creationId xmlns:a16="http://schemas.microsoft.com/office/drawing/2014/main" id="{47DDDEE4-B92D-75AB-CD73-30D9C13D762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A2DF6D-8AF6-222B-82C0-E8E1D42407C1}"/>
              </a:ext>
            </a:extLst>
          </p:cNvPr>
          <p:cNvSpPr>
            <a:spLocks noGrp="1"/>
          </p:cNvSpPr>
          <p:nvPr>
            <p:ph type="sldNum" sz="quarter" idx="12"/>
          </p:nvPr>
        </p:nvSpPr>
        <p:spPr/>
        <p:txBody>
          <a:bodyPr/>
          <a:lstStyle/>
          <a:p>
            <a:fld id="{984E3989-CD22-4820-8672-B7FAF47133DE}" type="slidenum">
              <a:rPr lang="en-US" smtClean="0"/>
              <a:t>‹#›</a:t>
            </a:fld>
            <a:endParaRPr lang="en-US" dirty="0"/>
          </a:p>
        </p:txBody>
      </p:sp>
    </p:spTree>
    <p:extLst>
      <p:ext uri="{BB962C8B-B14F-4D97-AF65-F5344CB8AC3E}">
        <p14:creationId xmlns:p14="http://schemas.microsoft.com/office/powerpoint/2010/main" val="1019878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1A0587-3758-8FCD-73BB-BBCC8222568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57262F-31C4-9917-CD3C-81A578B3CD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2F02F8-FF44-E480-1AE9-9A605DF218DA}"/>
              </a:ext>
            </a:extLst>
          </p:cNvPr>
          <p:cNvSpPr>
            <a:spLocks noGrp="1"/>
          </p:cNvSpPr>
          <p:nvPr>
            <p:ph type="dt" sz="half" idx="10"/>
          </p:nvPr>
        </p:nvSpPr>
        <p:spPr/>
        <p:txBody>
          <a:bodyPr/>
          <a:lstStyle/>
          <a:p>
            <a:fld id="{7E71516B-CD41-4C5F-B740-55FDF1305118}" type="datetime1">
              <a:rPr lang="en-US" smtClean="0"/>
              <a:t>10/21/2026</a:t>
            </a:fld>
            <a:endParaRPr lang="en-US" dirty="0"/>
          </a:p>
        </p:txBody>
      </p:sp>
      <p:sp>
        <p:nvSpPr>
          <p:cNvPr id="5" name="Footer Placeholder 4">
            <a:extLst>
              <a:ext uri="{FF2B5EF4-FFF2-40B4-BE49-F238E27FC236}">
                <a16:creationId xmlns:a16="http://schemas.microsoft.com/office/drawing/2014/main" id="{93AE295B-EDF6-4179-B326-DE9710D5D0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A0E8B21-4729-4852-851D-479EC994D17A}"/>
              </a:ext>
            </a:extLst>
          </p:cNvPr>
          <p:cNvSpPr>
            <a:spLocks noGrp="1"/>
          </p:cNvSpPr>
          <p:nvPr>
            <p:ph type="sldNum" sz="quarter" idx="12"/>
          </p:nvPr>
        </p:nvSpPr>
        <p:spPr/>
        <p:txBody>
          <a:bodyPr/>
          <a:lstStyle/>
          <a:p>
            <a:fld id="{984E3989-CD22-4820-8672-B7FAF47133DE}" type="slidenum">
              <a:rPr lang="en-US" smtClean="0"/>
              <a:t>‹#›</a:t>
            </a:fld>
            <a:endParaRPr lang="en-US" dirty="0"/>
          </a:p>
        </p:txBody>
      </p:sp>
    </p:spTree>
    <p:extLst>
      <p:ext uri="{BB962C8B-B14F-4D97-AF65-F5344CB8AC3E}">
        <p14:creationId xmlns:p14="http://schemas.microsoft.com/office/powerpoint/2010/main" val="187173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4031B9-9CCB-0CDF-2A90-3112C15BD8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B097E0-9E14-FDA7-33A3-876C462A2A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68FCAC-CA4B-8C7F-174A-471068D07B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F3D256B-34AD-4673-B872-998BCAE10B42}" type="datetime1">
              <a:rPr lang="en-US" smtClean="0"/>
              <a:t>10/21/2026</a:t>
            </a:fld>
            <a:endParaRPr lang="en-US" dirty="0"/>
          </a:p>
        </p:txBody>
      </p:sp>
      <p:sp>
        <p:nvSpPr>
          <p:cNvPr id="5" name="Footer Placeholder 4">
            <a:extLst>
              <a:ext uri="{FF2B5EF4-FFF2-40B4-BE49-F238E27FC236}">
                <a16:creationId xmlns:a16="http://schemas.microsoft.com/office/drawing/2014/main" id="{9AE3C441-9F3C-5A51-F685-0AF086786E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B45A09B4-7D02-DD88-03EB-A01BC12C10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4E3989-CD22-4820-8672-B7FAF47133DE}" type="slidenum">
              <a:rPr lang="en-US" smtClean="0"/>
              <a:t>‹#›</a:t>
            </a:fld>
            <a:endParaRPr lang="en-US" dirty="0"/>
          </a:p>
        </p:txBody>
      </p:sp>
    </p:spTree>
    <p:extLst>
      <p:ext uri="{BB962C8B-B14F-4D97-AF65-F5344CB8AC3E}">
        <p14:creationId xmlns:p14="http://schemas.microsoft.com/office/powerpoint/2010/main" val="2702374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2EC92-9645-8F2A-8584-93F571E0FB2F}"/>
              </a:ext>
            </a:extLst>
          </p:cNvPr>
          <p:cNvSpPr>
            <a:spLocks noGrp="1"/>
          </p:cNvSpPr>
          <p:nvPr>
            <p:ph type="ctrTitle"/>
          </p:nvPr>
        </p:nvSpPr>
        <p:spPr>
          <a:xfrm>
            <a:off x="264161" y="558800"/>
            <a:ext cx="11437982" cy="2941471"/>
          </a:xfrm>
        </p:spPr>
        <p:txBody>
          <a:bodyPr>
            <a:noAutofit/>
          </a:bodyPr>
          <a:lstStyle/>
          <a:p>
            <a:r>
              <a:rPr lang="en-US" sz="4000" dirty="0"/>
              <a:t>Overview of Senate Bill 319 of the</a:t>
            </a:r>
            <a:br>
              <a:rPr lang="en-US" sz="4000" dirty="0"/>
            </a:br>
            <a:r>
              <a:rPr lang="en-US" sz="4000" dirty="0"/>
              <a:t>83</a:t>
            </a:r>
            <a:r>
              <a:rPr lang="en-US" sz="4000" baseline="30000" dirty="0"/>
              <a:t>rd</a:t>
            </a:r>
            <a:r>
              <a:rPr lang="en-US" sz="4000" dirty="0"/>
              <a:t> Session of the Nevada Legislature</a:t>
            </a:r>
            <a:br>
              <a:rPr lang="en-US" sz="4000" dirty="0"/>
            </a:br>
            <a:r>
              <a:rPr lang="en-US" sz="4000" dirty="0"/>
              <a:t> and </a:t>
            </a:r>
            <a:br>
              <a:rPr lang="en-US" sz="4000" dirty="0"/>
            </a:br>
            <a:r>
              <a:rPr lang="en-US" sz="4000" dirty="0"/>
              <a:t>Overview of Scope of Work for Regional Fire and EMS Feasibility, Efficiency and Service Enhancement Study </a:t>
            </a:r>
          </a:p>
        </p:txBody>
      </p:sp>
      <p:sp>
        <p:nvSpPr>
          <p:cNvPr id="3" name="Subtitle 2">
            <a:extLst>
              <a:ext uri="{FF2B5EF4-FFF2-40B4-BE49-F238E27FC236}">
                <a16:creationId xmlns:a16="http://schemas.microsoft.com/office/drawing/2014/main" id="{9119C79F-9F03-246E-4B85-7817B900605F}"/>
              </a:ext>
            </a:extLst>
          </p:cNvPr>
          <p:cNvSpPr>
            <a:spLocks noGrp="1"/>
          </p:cNvSpPr>
          <p:nvPr>
            <p:ph type="subTitle" idx="1"/>
          </p:nvPr>
        </p:nvSpPr>
        <p:spPr>
          <a:xfrm>
            <a:off x="1221740" y="3804158"/>
            <a:ext cx="9144000" cy="530905"/>
          </a:xfrm>
        </p:spPr>
        <p:txBody>
          <a:bodyPr vert="horz" lIns="91440" tIns="45720" rIns="91440" bIns="45720" rtlCol="0" anchor="t">
            <a:normAutofit/>
          </a:bodyPr>
          <a:lstStyle/>
          <a:p>
            <a:r>
              <a:rPr lang="en-US" dirty="0"/>
              <a:t>October 22, 2026</a:t>
            </a:r>
          </a:p>
        </p:txBody>
      </p:sp>
      <p:grpSp>
        <p:nvGrpSpPr>
          <p:cNvPr id="4" name="Group 3" descr="City of Reno, Washoe County and City of Sparks Logos">
            <a:extLst>
              <a:ext uri="{FF2B5EF4-FFF2-40B4-BE49-F238E27FC236}">
                <a16:creationId xmlns:a16="http://schemas.microsoft.com/office/drawing/2014/main" id="{F208CB02-281F-7C9C-8B61-CB582A8DA391}"/>
              </a:ext>
              <a:ext uri="{C183D7F6-B498-43B3-948B-1728B52AA6E4}">
                <adec:decorative xmlns:adec="http://schemas.microsoft.com/office/drawing/2017/decorative" val="0"/>
              </a:ext>
            </a:extLst>
          </p:cNvPr>
          <p:cNvGrpSpPr>
            <a:grpSpLocks noChangeAspect="1"/>
          </p:cNvGrpSpPr>
          <p:nvPr/>
        </p:nvGrpSpPr>
        <p:grpSpPr>
          <a:xfrm>
            <a:off x="2930588" y="4472146"/>
            <a:ext cx="6105127" cy="1461349"/>
            <a:chOff x="2242938" y="4126603"/>
            <a:chExt cx="5730183" cy="1371600"/>
          </a:xfrm>
        </p:grpSpPr>
        <p:pic>
          <p:nvPicPr>
            <p:cNvPr id="6" name="Picture 5">
              <a:extLst>
                <a:ext uri="{FF2B5EF4-FFF2-40B4-BE49-F238E27FC236}">
                  <a16:creationId xmlns:a16="http://schemas.microsoft.com/office/drawing/2014/main" id="{418299CA-AC11-BD8E-5E38-6C176DE60C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1704" y="4126603"/>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C66A2DC-3E0B-52BF-56A0-8D3C7512BC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2787" y="4355203"/>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06E3C544-BFF6-7A45-31CA-4DD2C24766DE}"/>
                </a:ext>
              </a:extLst>
            </p:cNvPr>
            <p:cNvGrpSpPr/>
            <p:nvPr/>
          </p:nvGrpSpPr>
          <p:grpSpPr>
            <a:xfrm>
              <a:off x="2242938" y="4379016"/>
              <a:ext cx="2089283" cy="914400"/>
              <a:chOff x="2242938" y="4379016"/>
              <a:chExt cx="2089283" cy="871537"/>
            </a:xfrm>
          </p:grpSpPr>
          <p:pic>
            <p:nvPicPr>
              <p:cNvPr id="9" name="Picture 8" descr="Logo&#10;&#10;Description automatically generated">
                <a:extLst>
                  <a:ext uri="{FF2B5EF4-FFF2-40B4-BE49-F238E27FC236}">
                    <a16:creationId xmlns:a16="http://schemas.microsoft.com/office/drawing/2014/main" id="{BC22B172-6986-089A-17F6-2879B8923893}"/>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2242938" y="4405210"/>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EB98C7D8-DB87-2E55-8FCC-0E4AC9AE869F}"/>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2960621" y="4379016"/>
                <a:ext cx="1371600" cy="871537"/>
              </a:xfrm>
              <a:prstGeom prst="rect">
                <a:avLst/>
              </a:prstGeom>
            </p:spPr>
          </p:pic>
        </p:grpSp>
      </p:grpSp>
      <p:sp>
        <p:nvSpPr>
          <p:cNvPr id="11" name="Slide Number Placeholder 10">
            <a:extLst>
              <a:ext uri="{FF2B5EF4-FFF2-40B4-BE49-F238E27FC236}">
                <a16:creationId xmlns:a16="http://schemas.microsoft.com/office/drawing/2014/main" id="{BD13F542-FBC3-4557-2609-BBA1351F36CB}"/>
              </a:ext>
            </a:extLst>
          </p:cNvPr>
          <p:cNvSpPr>
            <a:spLocks noGrp="1"/>
          </p:cNvSpPr>
          <p:nvPr>
            <p:ph type="sldNum" sz="quarter" idx="12"/>
          </p:nvPr>
        </p:nvSpPr>
        <p:spPr/>
        <p:txBody>
          <a:bodyPr/>
          <a:lstStyle/>
          <a:p>
            <a:fld id="{984E3989-CD22-4820-8672-B7FAF47133DE}" type="slidenum">
              <a:rPr lang="en-US" smtClean="0"/>
              <a:t>1</a:t>
            </a:fld>
            <a:endParaRPr lang="en-US" dirty="0"/>
          </a:p>
        </p:txBody>
      </p:sp>
    </p:spTree>
    <p:extLst>
      <p:ext uri="{BB962C8B-B14F-4D97-AF65-F5344CB8AC3E}">
        <p14:creationId xmlns:p14="http://schemas.microsoft.com/office/powerpoint/2010/main" val="557686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55C10-3A57-39B7-CB30-59976AC72478}"/>
              </a:ext>
            </a:extLst>
          </p:cNvPr>
          <p:cNvSpPr>
            <a:spLocks noGrp="1"/>
          </p:cNvSpPr>
          <p:nvPr>
            <p:ph type="title"/>
          </p:nvPr>
        </p:nvSpPr>
        <p:spPr>
          <a:xfrm>
            <a:off x="319968" y="320675"/>
            <a:ext cx="10515600" cy="1325563"/>
          </a:xfrm>
        </p:spPr>
        <p:txBody>
          <a:bodyPr>
            <a:normAutofit/>
          </a:bodyPr>
          <a:lstStyle/>
          <a:p>
            <a:r>
              <a:rPr lang="en-US" sz="3600" dirty="0"/>
              <a:t>Senate Bill 319 of the 83</a:t>
            </a:r>
            <a:r>
              <a:rPr lang="en-US" sz="3600" baseline="30000" dirty="0"/>
              <a:t>rd</a:t>
            </a:r>
            <a:r>
              <a:rPr lang="en-US" sz="3600" dirty="0"/>
              <a:t> Session of the Nevada Legislature (SB319)</a:t>
            </a:r>
          </a:p>
        </p:txBody>
      </p:sp>
      <p:grpSp>
        <p:nvGrpSpPr>
          <p:cNvPr id="4" name="Group 3">
            <a:extLst>
              <a:ext uri="{FF2B5EF4-FFF2-40B4-BE49-F238E27FC236}">
                <a16:creationId xmlns:a16="http://schemas.microsoft.com/office/drawing/2014/main" id="{D0D4A475-CB54-021D-2178-D5787EDF0A1B}"/>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9E600535-2780-D456-1591-63B6944CF9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B1EB658-92E3-70C2-E0E9-6EF71FBD8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A6F919AA-D9B4-0E6B-214D-399592148609}"/>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1A952FC8-BF9F-1288-2047-A62AF0106BF7}"/>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409DE6BA-7B90-EF31-F349-7CB7996799BB}"/>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6EDD650B-07F4-62F4-DECD-F7A39F938987}"/>
              </a:ext>
            </a:extLst>
          </p:cNvPr>
          <p:cNvSpPr>
            <a:spLocks noGrp="1"/>
          </p:cNvSpPr>
          <p:nvPr>
            <p:ph type="sldNum" sz="quarter" idx="12"/>
          </p:nvPr>
        </p:nvSpPr>
        <p:spPr/>
        <p:txBody>
          <a:bodyPr/>
          <a:lstStyle/>
          <a:p>
            <a:fld id="{984E3989-CD22-4820-8672-B7FAF47133DE}" type="slidenum">
              <a:rPr lang="en-US" smtClean="0"/>
              <a:t>2</a:t>
            </a:fld>
            <a:endParaRPr lang="en-US" dirty="0"/>
          </a:p>
        </p:txBody>
      </p:sp>
      <p:sp>
        <p:nvSpPr>
          <p:cNvPr id="13" name="Content Placeholder 12">
            <a:extLst>
              <a:ext uri="{FF2B5EF4-FFF2-40B4-BE49-F238E27FC236}">
                <a16:creationId xmlns:a16="http://schemas.microsoft.com/office/drawing/2014/main" id="{AE3E0310-735B-AD86-FE52-0C8C39E02A10}"/>
              </a:ext>
            </a:extLst>
          </p:cNvPr>
          <p:cNvSpPr>
            <a:spLocks noGrp="1"/>
          </p:cNvSpPr>
          <p:nvPr>
            <p:ph sz="half" idx="1"/>
          </p:nvPr>
        </p:nvSpPr>
        <p:spPr>
          <a:xfrm>
            <a:off x="838200" y="1825625"/>
            <a:ext cx="10515600" cy="4351338"/>
          </a:xfrm>
        </p:spPr>
        <p:txBody>
          <a:bodyPr>
            <a:normAutofit lnSpcReduction="10000"/>
          </a:bodyPr>
          <a:lstStyle/>
          <a:p>
            <a:r>
              <a:rPr lang="en-US" dirty="0"/>
              <a:t>Requires the Washoe County Board of County Commissioners, Reno City Council and Sparks City Council to establish a board to conduct a study relating to the creation of a county fire protection district within certain territory.</a:t>
            </a:r>
          </a:p>
          <a:p>
            <a:r>
              <a:rPr lang="en-US" dirty="0"/>
              <a:t>Sponsored by Senator Skip Daly, Co-Sponsored by Senator Angie Taylor</a:t>
            </a:r>
          </a:p>
          <a:p>
            <a:r>
              <a:rPr lang="en-US" dirty="0"/>
              <a:t>Final Passage June 2, 2025</a:t>
            </a:r>
          </a:p>
          <a:p>
            <a:r>
              <a:rPr lang="en-US" dirty="0"/>
              <a:t>Approved by Governor Lombardo June 9, 2025; Assigned Chapter 447, Statutes of Nevada 2025</a:t>
            </a:r>
          </a:p>
          <a:p>
            <a:r>
              <a:rPr lang="en-US" dirty="0"/>
              <a:t>Effective June 9, 2025, and expires by limitation on July 1, 2026; </a:t>
            </a:r>
          </a:p>
        </p:txBody>
      </p:sp>
    </p:spTree>
    <p:extLst>
      <p:ext uri="{BB962C8B-B14F-4D97-AF65-F5344CB8AC3E}">
        <p14:creationId xmlns:p14="http://schemas.microsoft.com/office/powerpoint/2010/main" val="2447815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2FFCE-24C6-9CE5-12D9-11DB0761B9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12C11B-5CE4-D5E8-8BA0-B7866E2D0454}"/>
              </a:ext>
            </a:extLst>
          </p:cNvPr>
          <p:cNvSpPr>
            <a:spLocks noGrp="1"/>
          </p:cNvSpPr>
          <p:nvPr>
            <p:ph type="title"/>
          </p:nvPr>
        </p:nvSpPr>
        <p:spPr>
          <a:xfrm>
            <a:off x="319968" y="77271"/>
            <a:ext cx="10515600" cy="1325563"/>
          </a:xfrm>
        </p:spPr>
        <p:txBody>
          <a:bodyPr>
            <a:normAutofit/>
          </a:bodyPr>
          <a:lstStyle/>
          <a:p>
            <a:r>
              <a:rPr lang="en-US" sz="3600" dirty="0"/>
              <a:t>Creation of the SB319 Study Board</a:t>
            </a:r>
          </a:p>
        </p:txBody>
      </p:sp>
      <p:grpSp>
        <p:nvGrpSpPr>
          <p:cNvPr id="4" name="Group 3">
            <a:extLst>
              <a:ext uri="{FF2B5EF4-FFF2-40B4-BE49-F238E27FC236}">
                <a16:creationId xmlns:a16="http://schemas.microsoft.com/office/drawing/2014/main" id="{DCF8DB97-E2B8-019B-0A6E-EAEED0D203FA}"/>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ACC0E0E6-0356-0943-976D-D4F67C1CD0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674071A-1A62-6454-AA58-876F8E13EC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2DE851CF-2CC1-9751-3E36-783933FEEE11}"/>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016CCB0F-39CC-1448-410B-F3591AB7D38D}"/>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2A6B64BD-1AEC-01C2-CB57-4CE15B828145}"/>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737E2DAB-6958-AEEF-B550-666DCD095AF3}"/>
              </a:ext>
            </a:extLst>
          </p:cNvPr>
          <p:cNvSpPr>
            <a:spLocks noGrp="1"/>
          </p:cNvSpPr>
          <p:nvPr>
            <p:ph type="sldNum" sz="quarter" idx="12"/>
          </p:nvPr>
        </p:nvSpPr>
        <p:spPr/>
        <p:txBody>
          <a:bodyPr/>
          <a:lstStyle/>
          <a:p>
            <a:fld id="{984E3989-CD22-4820-8672-B7FAF47133DE}" type="slidenum">
              <a:rPr lang="en-US" smtClean="0"/>
              <a:t>3</a:t>
            </a:fld>
            <a:endParaRPr lang="en-US" dirty="0"/>
          </a:p>
        </p:txBody>
      </p:sp>
      <p:sp>
        <p:nvSpPr>
          <p:cNvPr id="13" name="Content Placeholder 12">
            <a:extLst>
              <a:ext uri="{FF2B5EF4-FFF2-40B4-BE49-F238E27FC236}">
                <a16:creationId xmlns:a16="http://schemas.microsoft.com/office/drawing/2014/main" id="{F3E87DBB-9278-B40E-F69F-607DD38EAF4A}"/>
              </a:ext>
            </a:extLst>
          </p:cNvPr>
          <p:cNvSpPr>
            <a:spLocks noGrp="1"/>
          </p:cNvSpPr>
          <p:nvPr>
            <p:ph sz="half" idx="1"/>
          </p:nvPr>
        </p:nvSpPr>
        <p:spPr>
          <a:xfrm>
            <a:off x="533256" y="1156321"/>
            <a:ext cx="10515600" cy="4351338"/>
          </a:xfrm>
        </p:spPr>
        <p:txBody>
          <a:bodyPr/>
          <a:lstStyle/>
          <a:p>
            <a:r>
              <a:rPr lang="en-US" dirty="0"/>
              <a:t>Adoption of an interlocal agreement to create a board to study the creation of a fire protection district to consolidate fire protection services within territory within Washoe County and the Cities of Reno and Sparks.</a:t>
            </a:r>
          </a:p>
          <a:p>
            <a:pPr lvl="1"/>
            <a:r>
              <a:rPr lang="en-US" dirty="0"/>
              <a:t>Requires that Washoe County and the Cities of Reno and Sparks share the costs of the study, including the costs of any additional consultants and experts and any other cost necessary to conduct the study. </a:t>
            </a:r>
          </a:p>
        </p:txBody>
      </p:sp>
    </p:spTree>
    <p:extLst>
      <p:ext uri="{BB962C8B-B14F-4D97-AF65-F5344CB8AC3E}">
        <p14:creationId xmlns:p14="http://schemas.microsoft.com/office/powerpoint/2010/main" val="3339061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FCBFB-8397-6539-9C9E-FE60BE5747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68701-742D-A3BC-C288-FCFF9D969E54}"/>
              </a:ext>
            </a:extLst>
          </p:cNvPr>
          <p:cNvSpPr>
            <a:spLocks noGrp="1"/>
          </p:cNvSpPr>
          <p:nvPr>
            <p:ph type="title"/>
          </p:nvPr>
        </p:nvSpPr>
        <p:spPr>
          <a:xfrm>
            <a:off x="319968" y="18255"/>
            <a:ext cx="10515600" cy="1325563"/>
          </a:xfrm>
        </p:spPr>
        <p:txBody>
          <a:bodyPr>
            <a:normAutofit/>
          </a:bodyPr>
          <a:lstStyle/>
          <a:p>
            <a:r>
              <a:rPr lang="en-US" sz="3600" dirty="0"/>
              <a:t>Structure of the SB319 Study Board</a:t>
            </a:r>
          </a:p>
        </p:txBody>
      </p:sp>
      <p:grpSp>
        <p:nvGrpSpPr>
          <p:cNvPr id="4" name="Group 3">
            <a:extLst>
              <a:ext uri="{FF2B5EF4-FFF2-40B4-BE49-F238E27FC236}">
                <a16:creationId xmlns:a16="http://schemas.microsoft.com/office/drawing/2014/main" id="{E4D87AED-6E7C-7D1E-DB7C-12D5AB318AEB}"/>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35E6D0E0-EF68-8827-1D8B-1F9C645952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D987612-4FDB-FE7D-2C92-A453A62167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795BD818-35F6-6BA5-2EB1-3D12C9B08364}"/>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C83FAFB7-7EC8-0231-4733-0AC06538B50C}"/>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25D48374-8D82-BE01-3F67-04BF229C2954}"/>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B4A9903D-0C72-D35E-AA85-6220B317E096}"/>
              </a:ext>
            </a:extLst>
          </p:cNvPr>
          <p:cNvSpPr>
            <a:spLocks noGrp="1"/>
          </p:cNvSpPr>
          <p:nvPr>
            <p:ph type="sldNum" sz="quarter" idx="12"/>
          </p:nvPr>
        </p:nvSpPr>
        <p:spPr/>
        <p:txBody>
          <a:bodyPr/>
          <a:lstStyle/>
          <a:p>
            <a:fld id="{984E3989-CD22-4820-8672-B7FAF47133DE}" type="slidenum">
              <a:rPr lang="en-US" smtClean="0"/>
              <a:t>4</a:t>
            </a:fld>
            <a:endParaRPr lang="en-US" dirty="0"/>
          </a:p>
        </p:txBody>
      </p:sp>
      <p:sp>
        <p:nvSpPr>
          <p:cNvPr id="13" name="Content Placeholder 12">
            <a:extLst>
              <a:ext uri="{FF2B5EF4-FFF2-40B4-BE49-F238E27FC236}">
                <a16:creationId xmlns:a16="http://schemas.microsoft.com/office/drawing/2014/main" id="{67D3BDF6-FD90-F435-31D7-5D3CFC3FF0C4}"/>
              </a:ext>
            </a:extLst>
          </p:cNvPr>
          <p:cNvSpPr>
            <a:spLocks noGrp="1"/>
          </p:cNvSpPr>
          <p:nvPr>
            <p:ph sz="half" idx="1"/>
          </p:nvPr>
        </p:nvSpPr>
        <p:spPr>
          <a:xfrm>
            <a:off x="640237" y="1224288"/>
            <a:ext cx="10515600" cy="4351338"/>
          </a:xfrm>
        </p:spPr>
        <p:txBody>
          <a:bodyPr/>
          <a:lstStyle/>
          <a:p>
            <a:r>
              <a:rPr lang="en-US" dirty="0"/>
              <a:t>Two members of the the Washoe County Board of County Commissioners, appointed by the Washoe County Board of County Commissioners </a:t>
            </a:r>
          </a:p>
          <a:p>
            <a:r>
              <a:rPr lang="en-US" dirty="0"/>
              <a:t>Two members of the Reno City Council, appointed by the Reno City Council</a:t>
            </a:r>
          </a:p>
          <a:p>
            <a:r>
              <a:rPr lang="en-US" dirty="0"/>
              <a:t>Two members of the Sparks City Council, appointed by the Sparks City Council</a:t>
            </a:r>
          </a:p>
          <a:p>
            <a:pPr marL="0" indent="0">
              <a:buNone/>
            </a:pPr>
            <a:endParaRPr lang="en-US" dirty="0"/>
          </a:p>
        </p:txBody>
      </p:sp>
    </p:spTree>
    <p:extLst>
      <p:ext uri="{BB962C8B-B14F-4D97-AF65-F5344CB8AC3E}">
        <p14:creationId xmlns:p14="http://schemas.microsoft.com/office/powerpoint/2010/main" val="2493865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C1829-9AEE-D9AF-BBB1-A7B31B5C08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EA3610-20F6-707D-65C6-3ECCBAF5F883}"/>
              </a:ext>
            </a:extLst>
          </p:cNvPr>
          <p:cNvSpPr>
            <a:spLocks noGrp="1"/>
          </p:cNvSpPr>
          <p:nvPr>
            <p:ph type="title"/>
          </p:nvPr>
        </p:nvSpPr>
        <p:spPr>
          <a:xfrm>
            <a:off x="319968" y="136524"/>
            <a:ext cx="10515600" cy="1325563"/>
          </a:xfrm>
        </p:spPr>
        <p:txBody>
          <a:bodyPr>
            <a:normAutofit/>
          </a:bodyPr>
          <a:lstStyle/>
          <a:p>
            <a:r>
              <a:rPr lang="en-US" sz="3600" dirty="0"/>
              <a:t>Procedures of the SB319 Board</a:t>
            </a:r>
          </a:p>
        </p:txBody>
      </p:sp>
      <p:grpSp>
        <p:nvGrpSpPr>
          <p:cNvPr id="4" name="Group 3">
            <a:extLst>
              <a:ext uri="{FF2B5EF4-FFF2-40B4-BE49-F238E27FC236}">
                <a16:creationId xmlns:a16="http://schemas.microsoft.com/office/drawing/2014/main" id="{28C9084A-9710-A35F-E8C3-FB014AAE6414}"/>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40F75B2A-4CFC-A1AF-D263-D4DD63E104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6B29D5E-2008-92D9-7A3C-F7D696905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6DB83AB2-469F-B62B-3D53-3E0732C55A4F}"/>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831845EA-84AA-D3D4-2E93-7725B39D1DF8}"/>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E2FDEF02-9D17-3C32-2F81-E327DAA90BC9}"/>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F59A1FC0-F1C9-A5E2-5065-15149F1C12DF}"/>
              </a:ext>
            </a:extLst>
          </p:cNvPr>
          <p:cNvSpPr>
            <a:spLocks noGrp="1"/>
          </p:cNvSpPr>
          <p:nvPr>
            <p:ph type="sldNum" sz="quarter" idx="12"/>
          </p:nvPr>
        </p:nvSpPr>
        <p:spPr/>
        <p:txBody>
          <a:bodyPr/>
          <a:lstStyle/>
          <a:p>
            <a:fld id="{984E3989-CD22-4820-8672-B7FAF47133DE}" type="slidenum">
              <a:rPr lang="en-US" smtClean="0"/>
              <a:t>5</a:t>
            </a:fld>
            <a:endParaRPr lang="en-US" dirty="0"/>
          </a:p>
        </p:txBody>
      </p:sp>
      <p:sp>
        <p:nvSpPr>
          <p:cNvPr id="13" name="Content Placeholder 12">
            <a:extLst>
              <a:ext uri="{FF2B5EF4-FFF2-40B4-BE49-F238E27FC236}">
                <a16:creationId xmlns:a16="http://schemas.microsoft.com/office/drawing/2014/main" id="{07D5E72B-3119-781A-2BA6-780DE1C6413F}"/>
              </a:ext>
            </a:extLst>
          </p:cNvPr>
          <p:cNvSpPr>
            <a:spLocks noGrp="1"/>
          </p:cNvSpPr>
          <p:nvPr>
            <p:ph sz="half" idx="1"/>
          </p:nvPr>
        </p:nvSpPr>
        <p:spPr>
          <a:xfrm>
            <a:off x="838200" y="1391951"/>
            <a:ext cx="10515600" cy="4351338"/>
          </a:xfrm>
        </p:spPr>
        <p:txBody>
          <a:bodyPr/>
          <a:lstStyle/>
          <a:p>
            <a:r>
              <a:rPr lang="en-US" dirty="0"/>
              <a:t>A majority of the members of the board constitutes a quorum.</a:t>
            </a:r>
          </a:p>
          <a:p>
            <a:r>
              <a:rPr lang="en-US" dirty="0"/>
              <a:t>Any action of the board must be approved by a majority of members and at least one member appointed by each participating governing body.</a:t>
            </a:r>
          </a:p>
          <a:p>
            <a:r>
              <a:rPr lang="en-US" dirty="0"/>
              <a:t>The board is a public body and is subject to the requirements set forth in Chapter 241 of Nevada Revised Statutes (Open Meeting Law).</a:t>
            </a:r>
          </a:p>
          <a:p>
            <a:pPr marL="0" indent="0">
              <a:buNone/>
            </a:pPr>
            <a:endParaRPr lang="en-US" dirty="0"/>
          </a:p>
        </p:txBody>
      </p:sp>
    </p:spTree>
    <p:extLst>
      <p:ext uri="{BB962C8B-B14F-4D97-AF65-F5344CB8AC3E}">
        <p14:creationId xmlns:p14="http://schemas.microsoft.com/office/powerpoint/2010/main" val="2064638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D81CA-E4E0-0922-FC37-4A1EB50C93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3A8C43-5953-B7C2-3775-C96BA2EEA633}"/>
              </a:ext>
            </a:extLst>
          </p:cNvPr>
          <p:cNvSpPr>
            <a:spLocks noGrp="1"/>
          </p:cNvSpPr>
          <p:nvPr>
            <p:ph type="title"/>
          </p:nvPr>
        </p:nvSpPr>
        <p:spPr>
          <a:xfrm>
            <a:off x="319968" y="91424"/>
            <a:ext cx="10515600" cy="1325563"/>
          </a:xfrm>
        </p:spPr>
        <p:txBody>
          <a:bodyPr>
            <a:normAutofit/>
          </a:bodyPr>
          <a:lstStyle/>
          <a:p>
            <a:r>
              <a:rPr lang="en-US" sz="3600" dirty="0"/>
              <a:t>Duties of the SB319 Study Board</a:t>
            </a:r>
          </a:p>
        </p:txBody>
      </p:sp>
      <p:grpSp>
        <p:nvGrpSpPr>
          <p:cNvPr id="4" name="Group 3">
            <a:extLst>
              <a:ext uri="{FF2B5EF4-FFF2-40B4-BE49-F238E27FC236}">
                <a16:creationId xmlns:a16="http://schemas.microsoft.com/office/drawing/2014/main" id="{60B05437-3880-9F28-AA25-858DF5AD6D25}"/>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B6A586E3-E7B3-60CE-ACF1-162C28418A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D065C93-D595-ED95-2C1A-5FAB1EB2C6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7045B74D-9CCA-6988-BD9D-BFC8C8C119AA}"/>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C8AB4BCF-600E-6D81-4357-BC77E6BBB4F4}"/>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8D9E2F68-E47B-26EA-CDDC-AAEF111FB862}"/>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64706D69-B304-AE97-952E-705E2A9E8461}"/>
              </a:ext>
            </a:extLst>
          </p:cNvPr>
          <p:cNvSpPr>
            <a:spLocks noGrp="1"/>
          </p:cNvSpPr>
          <p:nvPr>
            <p:ph type="sldNum" sz="quarter" idx="12"/>
          </p:nvPr>
        </p:nvSpPr>
        <p:spPr/>
        <p:txBody>
          <a:bodyPr/>
          <a:lstStyle/>
          <a:p>
            <a:fld id="{984E3989-CD22-4820-8672-B7FAF47133DE}" type="slidenum">
              <a:rPr lang="en-US" smtClean="0"/>
              <a:t>6</a:t>
            </a:fld>
            <a:endParaRPr lang="en-US" dirty="0"/>
          </a:p>
        </p:txBody>
      </p:sp>
      <p:sp>
        <p:nvSpPr>
          <p:cNvPr id="13" name="Content Placeholder 12">
            <a:extLst>
              <a:ext uri="{FF2B5EF4-FFF2-40B4-BE49-F238E27FC236}">
                <a16:creationId xmlns:a16="http://schemas.microsoft.com/office/drawing/2014/main" id="{C258BAD6-FB3E-3AA6-6FBB-7A4EF78CC649}"/>
              </a:ext>
            </a:extLst>
          </p:cNvPr>
          <p:cNvSpPr>
            <a:spLocks noGrp="1"/>
          </p:cNvSpPr>
          <p:nvPr>
            <p:ph sz="half" idx="1"/>
          </p:nvPr>
        </p:nvSpPr>
        <p:spPr>
          <a:xfrm>
            <a:off x="659091" y="1260873"/>
            <a:ext cx="10515600" cy="4351338"/>
          </a:xfrm>
        </p:spPr>
        <p:txBody>
          <a:bodyPr>
            <a:normAutofit fontScale="92500" lnSpcReduction="10000"/>
          </a:bodyPr>
          <a:lstStyle/>
          <a:p>
            <a:r>
              <a:rPr lang="en-US" dirty="0"/>
              <a:t>Evaluate the impact a consolidated county fire protection district will have on the response times, preparation and costs of providing fire protection services in Washoe County and the Cities of Reno and Sparks</a:t>
            </a:r>
          </a:p>
          <a:p>
            <a:r>
              <a:rPr lang="en-US" dirty="0"/>
              <a:t>Determine any legal mechanisms necessary to consolidate fire services between the County and the Cities</a:t>
            </a:r>
          </a:p>
          <a:p>
            <a:r>
              <a:rPr lang="en-US" dirty="0"/>
              <a:t>Determine any assessments necessary to support the district</a:t>
            </a:r>
          </a:p>
          <a:p>
            <a:r>
              <a:rPr lang="en-US" dirty="0"/>
              <a:t>Determine and review the amount of any debt and liabilities of each former fire protection district or fire department consolidated into a county fire protection district for the purposes of determining how any such debt and liabilities may be settled or paid</a:t>
            </a:r>
          </a:p>
        </p:txBody>
      </p:sp>
    </p:spTree>
    <p:extLst>
      <p:ext uri="{BB962C8B-B14F-4D97-AF65-F5344CB8AC3E}">
        <p14:creationId xmlns:p14="http://schemas.microsoft.com/office/powerpoint/2010/main" val="2763832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A85B0-0032-EF02-27C4-63780030A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BD1D59-9B3D-C0CE-7FE7-F21E09D97A32}"/>
              </a:ext>
            </a:extLst>
          </p:cNvPr>
          <p:cNvSpPr>
            <a:spLocks noGrp="1"/>
          </p:cNvSpPr>
          <p:nvPr>
            <p:ph type="title"/>
          </p:nvPr>
        </p:nvSpPr>
        <p:spPr>
          <a:xfrm>
            <a:off x="319968" y="91424"/>
            <a:ext cx="10515600" cy="1325563"/>
          </a:xfrm>
        </p:spPr>
        <p:txBody>
          <a:bodyPr>
            <a:normAutofit/>
          </a:bodyPr>
          <a:lstStyle/>
          <a:p>
            <a:r>
              <a:rPr lang="en-US" sz="3600" dirty="0"/>
              <a:t>Duties of the SB319 Study Board (Continued)</a:t>
            </a:r>
          </a:p>
        </p:txBody>
      </p:sp>
      <p:grpSp>
        <p:nvGrpSpPr>
          <p:cNvPr id="4" name="Group 3">
            <a:extLst>
              <a:ext uri="{FF2B5EF4-FFF2-40B4-BE49-F238E27FC236}">
                <a16:creationId xmlns:a16="http://schemas.microsoft.com/office/drawing/2014/main" id="{AEE9189F-5144-A820-F13F-0C60000A42A6}"/>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D620ABCC-695D-55B4-0296-CC1138BE61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0F3A2D6-3361-4C12-A599-C218F3343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74B3EA46-5A24-2767-E4BF-31983568A6E2}"/>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BC6992C6-BF77-DFE0-DC72-B853F4BB98CC}"/>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590C7949-8CBA-D57D-165B-0EE15D7C805F}"/>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C3FDA053-E931-93C5-B691-274FA43FBBCB}"/>
              </a:ext>
            </a:extLst>
          </p:cNvPr>
          <p:cNvSpPr>
            <a:spLocks noGrp="1"/>
          </p:cNvSpPr>
          <p:nvPr>
            <p:ph type="sldNum" sz="quarter" idx="12"/>
          </p:nvPr>
        </p:nvSpPr>
        <p:spPr/>
        <p:txBody>
          <a:bodyPr/>
          <a:lstStyle/>
          <a:p>
            <a:fld id="{984E3989-CD22-4820-8672-B7FAF47133DE}" type="slidenum">
              <a:rPr lang="en-US" smtClean="0"/>
              <a:t>7</a:t>
            </a:fld>
            <a:endParaRPr lang="en-US" dirty="0"/>
          </a:p>
        </p:txBody>
      </p:sp>
      <p:sp>
        <p:nvSpPr>
          <p:cNvPr id="13" name="Content Placeholder 12">
            <a:extLst>
              <a:ext uri="{FF2B5EF4-FFF2-40B4-BE49-F238E27FC236}">
                <a16:creationId xmlns:a16="http://schemas.microsoft.com/office/drawing/2014/main" id="{79E5EE2C-A07B-0F68-EE52-E8FFE0FF60EC}"/>
              </a:ext>
            </a:extLst>
          </p:cNvPr>
          <p:cNvSpPr>
            <a:spLocks noGrp="1"/>
          </p:cNvSpPr>
          <p:nvPr>
            <p:ph sz="half" idx="1"/>
          </p:nvPr>
        </p:nvSpPr>
        <p:spPr>
          <a:xfrm>
            <a:off x="706225" y="1253331"/>
            <a:ext cx="10515600" cy="4351338"/>
          </a:xfrm>
        </p:spPr>
        <p:txBody>
          <a:bodyPr/>
          <a:lstStyle/>
          <a:p>
            <a:r>
              <a:rPr lang="en-US" dirty="0"/>
              <a:t>Evaluate any potential impacts on policies of insurance for fire</a:t>
            </a:r>
          </a:p>
          <a:p>
            <a:r>
              <a:rPr lang="en-US" dirty="0"/>
              <a:t>Perform any other acts necessary, proper and convenient to accomplish the purposes set forth in the bill</a:t>
            </a:r>
          </a:p>
          <a:p>
            <a:r>
              <a:rPr lang="en-US" dirty="0"/>
              <a:t>Prepare a written report for transmission to the Washoe County Board of County Commissioners, Reno City Council and Sparks City Council with the results and recommendations of the board and any recommendations for legislation.</a:t>
            </a:r>
          </a:p>
        </p:txBody>
      </p:sp>
    </p:spTree>
    <p:extLst>
      <p:ext uri="{BB962C8B-B14F-4D97-AF65-F5344CB8AC3E}">
        <p14:creationId xmlns:p14="http://schemas.microsoft.com/office/powerpoint/2010/main" val="4023898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9F03E-6928-8ECA-7B81-7E4D30C2A7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C27E0-CAD3-7700-B5A3-F8BF6EEDFA03}"/>
              </a:ext>
            </a:extLst>
          </p:cNvPr>
          <p:cNvSpPr>
            <a:spLocks noGrp="1"/>
          </p:cNvSpPr>
          <p:nvPr>
            <p:ph type="title"/>
          </p:nvPr>
        </p:nvSpPr>
        <p:spPr>
          <a:xfrm>
            <a:off x="106680" y="91424"/>
            <a:ext cx="10515600" cy="1325563"/>
          </a:xfrm>
        </p:spPr>
        <p:txBody>
          <a:bodyPr>
            <a:normAutofit/>
          </a:bodyPr>
          <a:lstStyle/>
          <a:p>
            <a:r>
              <a:rPr lang="en-US" sz="3600" dirty="0"/>
              <a:t>Authority of the SB319 Study Board</a:t>
            </a:r>
          </a:p>
        </p:txBody>
      </p:sp>
      <p:grpSp>
        <p:nvGrpSpPr>
          <p:cNvPr id="4" name="Group 3">
            <a:extLst>
              <a:ext uri="{FF2B5EF4-FFF2-40B4-BE49-F238E27FC236}">
                <a16:creationId xmlns:a16="http://schemas.microsoft.com/office/drawing/2014/main" id="{BFD4A020-0F8B-1391-604B-7D8D455D87C4}"/>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FB81A2BC-C9CD-4FC8-6EF4-41F16ADA9F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5B753D2-C852-F341-7E92-8831D6A55E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5800DBE1-E39B-FCC5-1A0C-1C733FA8597A}"/>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62A08DAB-343B-6FD1-8D47-4CE6BD1A2FA1}"/>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5B842697-ADC7-E3FA-EF62-C7FAD720BC03}"/>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7D4614C9-7149-7F75-0F8C-B590AA233316}"/>
              </a:ext>
            </a:extLst>
          </p:cNvPr>
          <p:cNvSpPr>
            <a:spLocks noGrp="1"/>
          </p:cNvSpPr>
          <p:nvPr>
            <p:ph type="sldNum" sz="quarter" idx="12"/>
          </p:nvPr>
        </p:nvSpPr>
        <p:spPr/>
        <p:txBody>
          <a:bodyPr/>
          <a:lstStyle/>
          <a:p>
            <a:fld id="{984E3989-CD22-4820-8672-B7FAF47133DE}" type="slidenum">
              <a:rPr lang="en-US" smtClean="0"/>
              <a:t>8</a:t>
            </a:fld>
            <a:endParaRPr lang="en-US" dirty="0"/>
          </a:p>
        </p:txBody>
      </p:sp>
      <p:sp>
        <p:nvSpPr>
          <p:cNvPr id="13" name="Content Placeholder 12">
            <a:extLst>
              <a:ext uri="{FF2B5EF4-FFF2-40B4-BE49-F238E27FC236}">
                <a16:creationId xmlns:a16="http://schemas.microsoft.com/office/drawing/2014/main" id="{3A112E77-AABD-D93F-2D35-FB078315B21D}"/>
              </a:ext>
            </a:extLst>
          </p:cNvPr>
          <p:cNvSpPr>
            <a:spLocks noGrp="1"/>
          </p:cNvSpPr>
          <p:nvPr>
            <p:ph sz="half" idx="1"/>
          </p:nvPr>
        </p:nvSpPr>
        <p:spPr>
          <a:xfrm>
            <a:off x="560227" y="1253331"/>
            <a:ext cx="10515600" cy="4351338"/>
          </a:xfrm>
        </p:spPr>
        <p:txBody>
          <a:bodyPr/>
          <a:lstStyle/>
          <a:p>
            <a:r>
              <a:rPr lang="en-US" dirty="0"/>
              <a:t>The Board is authorized to contract with other entities to assist the board in carrying out the requirements of the bill.</a:t>
            </a:r>
          </a:p>
          <a:p>
            <a:r>
              <a:rPr lang="en-US" dirty="0"/>
              <a:t>The Board is not prohibited from conducting research and analysis and providing recommendations on related subject matter that is not specifically required by the bill</a:t>
            </a:r>
          </a:p>
          <a:p>
            <a:r>
              <a:rPr lang="en-US" dirty="0"/>
              <a:t>The Board is NOT authorized to mandate the creation of a consolidated fire district.</a:t>
            </a:r>
          </a:p>
          <a:p>
            <a:r>
              <a:rPr lang="en-US" dirty="0"/>
              <a:t>The Board is NOT authorized to levy new taxes or assessments.</a:t>
            </a:r>
          </a:p>
        </p:txBody>
      </p:sp>
    </p:spTree>
    <p:extLst>
      <p:ext uri="{BB962C8B-B14F-4D97-AF65-F5344CB8AC3E}">
        <p14:creationId xmlns:p14="http://schemas.microsoft.com/office/powerpoint/2010/main" val="3461437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30B4C-4291-8993-933D-91AEFF37C1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932F26-4B47-05A6-5349-618F33C85C3C}"/>
              </a:ext>
            </a:extLst>
          </p:cNvPr>
          <p:cNvSpPr>
            <a:spLocks noGrp="1"/>
          </p:cNvSpPr>
          <p:nvPr>
            <p:ph type="title"/>
          </p:nvPr>
        </p:nvSpPr>
        <p:spPr>
          <a:xfrm>
            <a:off x="533256" y="272204"/>
            <a:ext cx="11612880" cy="3799840"/>
          </a:xfrm>
        </p:spPr>
        <p:txBody>
          <a:bodyPr>
            <a:normAutofit/>
          </a:bodyPr>
          <a:lstStyle/>
          <a:p>
            <a:r>
              <a:rPr lang="en-US" sz="4000" dirty="0"/>
              <a:t>Overview of Scope of Work for Regional Fire and EMS Feasibility, Efficiency and Service Enhancement Study </a:t>
            </a:r>
          </a:p>
        </p:txBody>
      </p:sp>
      <p:grpSp>
        <p:nvGrpSpPr>
          <p:cNvPr id="4" name="Group 3">
            <a:extLst>
              <a:ext uri="{FF2B5EF4-FFF2-40B4-BE49-F238E27FC236}">
                <a16:creationId xmlns:a16="http://schemas.microsoft.com/office/drawing/2014/main" id="{341C3463-D1EA-B251-0728-10CC0B3A0F43}"/>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F5C4BE6A-69B4-C0FD-56AA-13E8E73B2D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B6BFFDB-ADB1-E70B-AE60-62E93587E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8532B1E3-7BAF-0F4F-632C-E59B760655DE}"/>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B0D3C56B-50E9-F4E8-C4FD-6000E9AFC8DB}"/>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F658E913-50B9-3F40-9DAC-924E5B683397}"/>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9D1F9516-8440-10C3-0CD3-D88407C8F1E0}"/>
              </a:ext>
            </a:extLst>
          </p:cNvPr>
          <p:cNvSpPr>
            <a:spLocks noGrp="1"/>
          </p:cNvSpPr>
          <p:nvPr>
            <p:ph type="sldNum" sz="quarter" idx="12"/>
          </p:nvPr>
        </p:nvSpPr>
        <p:spPr/>
        <p:txBody>
          <a:bodyPr/>
          <a:lstStyle/>
          <a:p>
            <a:fld id="{984E3989-CD22-4820-8672-B7FAF47133DE}" type="slidenum">
              <a:rPr lang="en-US" smtClean="0"/>
              <a:t>9</a:t>
            </a:fld>
            <a:endParaRPr lang="en-US" dirty="0"/>
          </a:p>
        </p:txBody>
      </p:sp>
    </p:spTree>
    <p:extLst>
      <p:ext uri="{BB962C8B-B14F-4D97-AF65-F5344CB8AC3E}">
        <p14:creationId xmlns:p14="http://schemas.microsoft.com/office/powerpoint/2010/main" val="2560996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03320-954E-178D-2D4D-07BB20C5D8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1074C6-D876-5B4E-9932-138318D149E1}"/>
              </a:ext>
            </a:extLst>
          </p:cNvPr>
          <p:cNvSpPr>
            <a:spLocks noGrp="1"/>
          </p:cNvSpPr>
          <p:nvPr>
            <p:ph type="title"/>
          </p:nvPr>
        </p:nvSpPr>
        <p:spPr>
          <a:xfrm>
            <a:off x="319968" y="18255"/>
            <a:ext cx="10515600" cy="1325563"/>
          </a:xfrm>
        </p:spPr>
        <p:txBody>
          <a:bodyPr>
            <a:normAutofit/>
          </a:bodyPr>
          <a:lstStyle/>
          <a:p>
            <a:r>
              <a:rPr lang="en-US" sz="3600" dirty="0"/>
              <a:t>Professional Services Agreement</a:t>
            </a:r>
          </a:p>
        </p:txBody>
      </p:sp>
      <p:grpSp>
        <p:nvGrpSpPr>
          <p:cNvPr id="4" name="Group 3">
            <a:extLst>
              <a:ext uri="{FF2B5EF4-FFF2-40B4-BE49-F238E27FC236}">
                <a16:creationId xmlns:a16="http://schemas.microsoft.com/office/drawing/2014/main" id="{A7533397-F1D7-48D9-DFBB-D672B07DF2FA}"/>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7CC99005-718B-A508-2129-80FFE32FA7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3AD0022-3027-2FCB-4C35-B589A99D6F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96A65C97-D401-6AAC-6366-B415243682BD}"/>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7FAA5257-7EF4-CF07-5A66-356A1F95B64A}"/>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C798D854-C4BE-655F-7B65-6D43F7C6C2E0}"/>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7C606032-4A00-72EA-BC26-8989954F46EA}"/>
              </a:ext>
            </a:extLst>
          </p:cNvPr>
          <p:cNvSpPr>
            <a:spLocks noGrp="1"/>
          </p:cNvSpPr>
          <p:nvPr>
            <p:ph type="sldNum" sz="quarter" idx="12"/>
          </p:nvPr>
        </p:nvSpPr>
        <p:spPr/>
        <p:txBody>
          <a:bodyPr/>
          <a:lstStyle/>
          <a:p>
            <a:fld id="{984E3989-CD22-4820-8672-B7FAF47133DE}" type="slidenum">
              <a:rPr lang="en-US" smtClean="0"/>
              <a:t>10</a:t>
            </a:fld>
            <a:endParaRPr lang="en-US" dirty="0"/>
          </a:p>
        </p:txBody>
      </p:sp>
      <p:sp>
        <p:nvSpPr>
          <p:cNvPr id="13" name="Content Placeholder 12">
            <a:extLst>
              <a:ext uri="{FF2B5EF4-FFF2-40B4-BE49-F238E27FC236}">
                <a16:creationId xmlns:a16="http://schemas.microsoft.com/office/drawing/2014/main" id="{B195D433-C033-960F-FDA4-A9DC36006129}"/>
              </a:ext>
            </a:extLst>
          </p:cNvPr>
          <p:cNvSpPr>
            <a:spLocks noGrp="1"/>
          </p:cNvSpPr>
          <p:nvPr>
            <p:ph sz="half" idx="1"/>
          </p:nvPr>
        </p:nvSpPr>
        <p:spPr>
          <a:xfrm>
            <a:off x="753359" y="1224288"/>
            <a:ext cx="10515600" cy="4351338"/>
          </a:xfrm>
        </p:spPr>
        <p:txBody>
          <a:bodyPr/>
          <a:lstStyle/>
          <a:p>
            <a:r>
              <a:rPr lang="en-US" dirty="0"/>
              <a:t>Agreement executed January 30, 2026, between Washoe County and Emergent Global Solutions, Inc., based upon the requirements of a Request for Proposal released by Washoe County at the direction of the Regional Fire Services Study Board on September 4, 2025.</a:t>
            </a:r>
          </a:p>
          <a:p>
            <a:r>
              <a:rPr lang="en-US" dirty="0"/>
              <a:t>Scope of Work for the agreement includes nine (9) Administrative Tasks and nine (9) Technical Tasks, with numerous Technical Sub-Tasks</a:t>
            </a:r>
          </a:p>
        </p:txBody>
      </p:sp>
    </p:spTree>
    <p:extLst>
      <p:ext uri="{BB962C8B-B14F-4D97-AF65-F5344CB8AC3E}">
        <p14:creationId xmlns:p14="http://schemas.microsoft.com/office/powerpoint/2010/main" val="2111052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E5C04-E25F-94D8-8184-8EBB408093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17D343-3FB0-F77A-11E5-DD5628E5679E}"/>
              </a:ext>
            </a:extLst>
          </p:cNvPr>
          <p:cNvSpPr>
            <a:spLocks noGrp="1"/>
          </p:cNvSpPr>
          <p:nvPr>
            <p:ph type="title"/>
          </p:nvPr>
        </p:nvSpPr>
        <p:spPr>
          <a:xfrm>
            <a:off x="421640" y="25717"/>
            <a:ext cx="10515600" cy="1325563"/>
          </a:xfrm>
        </p:spPr>
        <p:txBody>
          <a:bodyPr>
            <a:normAutofit/>
          </a:bodyPr>
          <a:lstStyle/>
          <a:p>
            <a:r>
              <a:rPr lang="en-US" sz="3600" dirty="0"/>
              <a:t>Administrative Tasks 1 - 9</a:t>
            </a:r>
          </a:p>
        </p:txBody>
      </p:sp>
      <p:grpSp>
        <p:nvGrpSpPr>
          <p:cNvPr id="4" name="Group 3">
            <a:extLst>
              <a:ext uri="{FF2B5EF4-FFF2-40B4-BE49-F238E27FC236}">
                <a16:creationId xmlns:a16="http://schemas.microsoft.com/office/drawing/2014/main" id="{FC6BE2E5-305C-0F3B-7EA7-295B75D1B24A}"/>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9661849F-9990-6180-ED2F-2C1E6F70E9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F9BDF40-A121-027F-9CB3-294110AA5E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073E8761-3072-7B64-A536-447E633F1969}"/>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A2D56E72-3F3D-FD37-CCAA-2770A4EC2C93}"/>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B8B49010-6591-0350-1A5F-6EFBECBBA187}"/>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5CF61008-64AF-17CC-8994-93854E5103A7}"/>
              </a:ext>
            </a:extLst>
          </p:cNvPr>
          <p:cNvSpPr>
            <a:spLocks noGrp="1"/>
          </p:cNvSpPr>
          <p:nvPr>
            <p:ph type="sldNum" sz="quarter" idx="12"/>
          </p:nvPr>
        </p:nvSpPr>
        <p:spPr/>
        <p:txBody>
          <a:bodyPr/>
          <a:lstStyle/>
          <a:p>
            <a:fld id="{984E3989-CD22-4820-8672-B7FAF47133DE}" type="slidenum">
              <a:rPr lang="en-US" smtClean="0"/>
              <a:t>11</a:t>
            </a:fld>
            <a:endParaRPr lang="en-US" dirty="0"/>
          </a:p>
        </p:txBody>
      </p:sp>
      <p:sp>
        <p:nvSpPr>
          <p:cNvPr id="13" name="Content Placeholder 12">
            <a:extLst>
              <a:ext uri="{FF2B5EF4-FFF2-40B4-BE49-F238E27FC236}">
                <a16:creationId xmlns:a16="http://schemas.microsoft.com/office/drawing/2014/main" id="{411F5C95-B8BF-F562-AEB2-043D0D233DCE}"/>
              </a:ext>
            </a:extLst>
          </p:cNvPr>
          <p:cNvSpPr>
            <a:spLocks noGrp="1"/>
          </p:cNvSpPr>
          <p:nvPr>
            <p:ph sz="half" idx="1"/>
          </p:nvPr>
        </p:nvSpPr>
        <p:spPr>
          <a:xfrm>
            <a:off x="319968" y="1016158"/>
            <a:ext cx="11049000" cy="4825683"/>
          </a:xfrm>
        </p:spPr>
        <p:txBody>
          <a:bodyPr>
            <a:normAutofit fontScale="92500"/>
          </a:bodyPr>
          <a:lstStyle/>
          <a:p>
            <a:r>
              <a:rPr lang="en-US" dirty="0"/>
              <a:t>Project Management, Data Collection &amp; Reporting</a:t>
            </a:r>
          </a:p>
          <a:p>
            <a:pPr lvl="1"/>
            <a:r>
              <a:rPr lang="en-US" dirty="0"/>
              <a:t>Monthly check-in calls with Participating Agency Leads; Monthly progress reports</a:t>
            </a:r>
          </a:p>
          <a:p>
            <a:pPr lvl="1"/>
            <a:r>
              <a:rPr lang="en-US" dirty="0"/>
              <a:t>Initial Stakeholder meetings; Data requests</a:t>
            </a:r>
          </a:p>
          <a:p>
            <a:pPr lvl="1"/>
            <a:r>
              <a:rPr lang="en-US" dirty="0"/>
              <a:t>Mid-project progress report delivered to Internal Stakeholder Workshop</a:t>
            </a:r>
          </a:p>
          <a:p>
            <a:r>
              <a:rPr lang="en-US" dirty="0"/>
              <a:t>Study Initiation</a:t>
            </a:r>
          </a:p>
          <a:p>
            <a:pPr lvl="1"/>
            <a:r>
              <a:rPr lang="en-US" dirty="0"/>
              <a:t>Project Kick-Off Meeting</a:t>
            </a:r>
          </a:p>
          <a:p>
            <a:r>
              <a:rPr lang="en-US" dirty="0"/>
              <a:t>Data Collection </a:t>
            </a:r>
          </a:p>
          <a:p>
            <a:r>
              <a:rPr lang="en-US" dirty="0"/>
              <a:t>Meetings with Regional Fire Services Study Board</a:t>
            </a:r>
          </a:p>
          <a:p>
            <a:pPr lvl="1"/>
            <a:r>
              <a:rPr lang="en-US" dirty="0"/>
              <a:t>Board Introduction</a:t>
            </a:r>
          </a:p>
          <a:p>
            <a:pPr lvl="1"/>
            <a:r>
              <a:rPr lang="en-US" dirty="0"/>
              <a:t>Mid-project informational meetings</a:t>
            </a:r>
          </a:p>
          <a:p>
            <a:pPr lvl="1"/>
            <a:r>
              <a:rPr lang="en-US" dirty="0"/>
              <a:t>Presentation of Draft Report</a:t>
            </a:r>
          </a:p>
          <a:p>
            <a:pPr lvl="1"/>
            <a:r>
              <a:rPr lang="en-US" dirty="0"/>
              <a:t>Presentation of Final Report</a:t>
            </a:r>
          </a:p>
        </p:txBody>
      </p:sp>
    </p:spTree>
    <p:extLst>
      <p:ext uri="{BB962C8B-B14F-4D97-AF65-F5344CB8AC3E}">
        <p14:creationId xmlns:p14="http://schemas.microsoft.com/office/powerpoint/2010/main" val="320967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ED0A3-0BDF-23E0-8219-E343068B51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96199-DEB5-C764-F885-9DAEC14B0C01}"/>
              </a:ext>
            </a:extLst>
          </p:cNvPr>
          <p:cNvSpPr>
            <a:spLocks noGrp="1"/>
          </p:cNvSpPr>
          <p:nvPr>
            <p:ph type="title"/>
          </p:nvPr>
        </p:nvSpPr>
        <p:spPr>
          <a:xfrm>
            <a:off x="396240" y="410368"/>
            <a:ext cx="10515600" cy="1325563"/>
          </a:xfrm>
        </p:spPr>
        <p:txBody>
          <a:bodyPr>
            <a:normAutofit/>
          </a:bodyPr>
          <a:lstStyle/>
          <a:p>
            <a:r>
              <a:rPr lang="en-US" sz="3600" dirty="0"/>
              <a:t>Technical Task 1 – Feasibility, Efficiency and Service Enhancement Assessment</a:t>
            </a:r>
          </a:p>
        </p:txBody>
      </p:sp>
      <p:grpSp>
        <p:nvGrpSpPr>
          <p:cNvPr id="4" name="Group 3">
            <a:extLst>
              <a:ext uri="{FF2B5EF4-FFF2-40B4-BE49-F238E27FC236}">
                <a16:creationId xmlns:a16="http://schemas.microsoft.com/office/drawing/2014/main" id="{E9B9ABCD-306F-86B5-33E7-38E360577F67}"/>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E1068BDF-24FB-4F9E-013D-8DA6FD6A2B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288748D-C3AF-7502-95F2-104D8A4847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C2D34CCC-E961-F956-0F81-8698D11448BE}"/>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DD7FB4DF-99CD-1DEA-DB11-25E5F7AEC6A0}"/>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2C219EC0-D704-3D75-F32A-2C08C1405CEC}"/>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ED717370-9C1A-FCAA-3EE4-D4BE58A47521}"/>
              </a:ext>
            </a:extLst>
          </p:cNvPr>
          <p:cNvSpPr>
            <a:spLocks noGrp="1"/>
          </p:cNvSpPr>
          <p:nvPr>
            <p:ph type="sldNum" sz="quarter" idx="12"/>
          </p:nvPr>
        </p:nvSpPr>
        <p:spPr/>
        <p:txBody>
          <a:bodyPr/>
          <a:lstStyle/>
          <a:p>
            <a:fld id="{984E3989-CD22-4820-8672-B7FAF47133DE}" type="slidenum">
              <a:rPr lang="en-US" smtClean="0"/>
              <a:t>12</a:t>
            </a:fld>
            <a:endParaRPr lang="en-US" dirty="0"/>
          </a:p>
        </p:txBody>
      </p:sp>
      <p:sp>
        <p:nvSpPr>
          <p:cNvPr id="13" name="Content Placeholder 12">
            <a:extLst>
              <a:ext uri="{FF2B5EF4-FFF2-40B4-BE49-F238E27FC236}">
                <a16:creationId xmlns:a16="http://schemas.microsoft.com/office/drawing/2014/main" id="{8AD74E84-6E72-0F95-606F-7C76FDBB5C7D}"/>
              </a:ext>
            </a:extLst>
          </p:cNvPr>
          <p:cNvSpPr>
            <a:spLocks noGrp="1"/>
          </p:cNvSpPr>
          <p:nvPr>
            <p:ph sz="half" idx="1"/>
          </p:nvPr>
        </p:nvSpPr>
        <p:spPr>
          <a:xfrm>
            <a:off x="396240" y="1825625"/>
            <a:ext cx="11450320" cy="4351338"/>
          </a:xfrm>
        </p:spPr>
        <p:txBody>
          <a:bodyPr/>
          <a:lstStyle/>
          <a:p>
            <a:pPr marL="0" indent="0">
              <a:buNone/>
            </a:pPr>
            <a:r>
              <a:rPr lang="en-US" dirty="0"/>
              <a:t>1.1A	Initial Public Input Session (March 19 )</a:t>
            </a:r>
          </a:p>
          <a:p>
            <a:pPr marL="0" indent="0">
              <a:buNone/>
            </a:pPr>
            <a:r>
              <a:rPr lang="en-US" dirty="0"/>
              <a:t>1.1B	Mid-Study Internal Stakeholder Workshop (July 21</a:t>
            </a:r>
          </a:p>
          <a:p>
            <a:pPr marL="0" indent="0">
              <a:buNone/>
            </a:pPr>
            <a:r>
              <a:rPr lang="en-US" dirty="0"/>
              <a:t>1.1C	Delivery of Draft Feasibility, Efficiency and Service Enhancement 	Assessment Study Report (September 30)</a:t>
            </a:r>
          </a:p>
          <a:p>
            <a:pPr marL="0" indent="0">
              <a:buNone/>
            </a:pPr>
            <a:r>
              <a:rPr lang="en-US" dirty="0"/>
              <a:t>1.1D	Presentation of Draft Report (October 22)</a:t>
            </a:r>
          </a:p>
          <a:p>
            <a:pPr marL="0" indent="0">
              <a:buNone/>
            </a:pPr>
            <a:r>
              <a:rPr lang="en-US" dirty="0"/>
              <a:t>1.1E	Delivery of Final Feasibility, Efficiency and Service Enhancement 	Assessment Study Report (November 30)</a:t>
            </a:r>
          </a:p>
          <a:p>
            <a:pPr marL="0" indent="0">
              <a:buNone/>
            </a:pPr>
            <a:r>
              <a:rPr lang="en-US" dirty="0"/>
              <a:t>1.1F	Presentation of Draft Report (December 7)</a:t>
            </a:r>
          </a:p>
        </p:txBody>
      </p:sp>
    </p:spTree>
    <p:extLst>
      <p:ext uri="{BB962C8B-B14F-4D97-AF65-F5344CB8AC3E}">
        <p14:creationId xmlns:p14="http://schemas.microsoft.com/office/powerpoint/2010/main" val="3910128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8D343-9D40-1484-380D-625320B0E5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8DB8AC-8A5D-7F37-3002-D8B821921B8F}"/>
              </a:ext>
            </a:extLst>
          </p:cNvPr>
          <p:cNvSpPr>
            <a:spLocks noGrp="1"/>
          </p:cNvSpPr>
          <p:nvPr>
            <p:ph type="title"/>
          </p:nvPr>
        </p:nvSpPr>
        <p:spPr>
          <a:xfrm>
            <a:off x="319968" y="58202"/>
            <a:ext cx="10820544" cy="1325563"/>
          </a:xfrm>
        </p:spPr>
        <p:txBody>
          <a:bodyPr>
            <a:normAutofit/>
          </a:bodyPr>
          <a:lstStyle/>
          <a:p>
            <a:r>
              <a:rPr lang="en-US" sz="3600" dirty="0"/>
              <a:t>Technical Task 2 – Operational Performance Analysis</a:t>
            </a:r>
          </a:p>
        </p:txBody>
      </p:sp>
      <p:grpSp>
        <p:nvGrpSpPr>
          <p:cNvPr id="4" name="Group 3">
            <a:extLst>
              <a:ext uri="{FF2B5EF4-FFF2-40B4-BE49-F238E27FC236}">
                <a16:creationId xmlns:a16="http://schemas.microsoft.com/office/drawing/2014/main" id="{EC9D5F73-631D-1AA8-CFDA-34066804B686}"/>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331FC602-4F22-B133-39B3-BCE4AFD5B7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E90BDBC-F581-8CDE-9BB8-FC0F79D978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7A651611-2A2D-F4F6-22F6-C04963FC296E}"/>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D002BDF3-A1DC-F365-F997-A7B85625FFFE}"/>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D70253D0-6D00-91B1-7966-7FCD1B2259F0}"/>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666E1855-E875-1DE6-A69C-6B75E7791070}"/>
              </a:ext>
            </a:extLst>
          </p:cNvPr>
          <p:cNvSpPr>
            <a:spLocks noGrp="1"/>
          </p:cNvSpPr>
          <p:nvPr>
            <p:ph type="sldNum" sz="quarter" idx="12"/>
          </p:nvPr>
        </p:nvSpPr>
        <p:spPr/>
        <p:txBody>
          <a:bodyPr/>
          <a:lstStyle/>
          <a:p>
            <a:fld id="{984E3989-CD22-4820-8672-B7FAF47133DE}" type="slidenum">
              <a:rPr lang="en-US" smtClean="0"/>
              <a:t>13</a:t>
            </a:fld>
            <a:endParaRPr lang="en-US" dirty="0"/>
          </a:p>
        </p:txBody>
      </p:sp>
      <p:sp>
        <p:nvSpPr>
          <p:cNvPr id="13" name="Content Placeholder 12">
            <a:extLst>
              <a:ext uri="{FF2B5EF4-FFF2-40B4-BE49-F238E27FC236}">
                <a16:creationId xmlns:a16="http://schemas.microsoft.com/office/drawing/2014/main" id="{9D9A3E02-4502-0F04-58D1-5BCEB0B40B5E}"/>
              </a:ext>
            </a:extLst>
          </p:cNvPr>
          <p:cNvSpPr>
            <a:spLocks noGrp="1"/>
          </p:cNvSpPr>
          <p:nvPr>
            <p:ph sz="half" idx="1"/>
          </p:nvPr>
        </p:nvSpPr>
        <p:spPr>
          <a:xfrm>
            <a:off x="533256" y="1020650"/>
            <a:ext cx="11282824" cy="4748553"/>
          </a:xfrm>
        </p:spPr>
        <p:txBody>
          <a:bodyPr>
            <a:normAutofit fontScale="92500" lnSpcReduction="20000"/>
          </a:bodyPr>
          <a:lstStyle/>
          <a:p>
            <a:pPr marL="0" indent="0">
              <a:buNone/>
            </a:pPr>
            <a:r>
              <a:rPr lang="en-US" sz="3000" dirty="0"/>
              <a:t>A data-driven evaluation of operational performance and forecasting analysis across all participating agencies to identify current service delivery effectiveness and to forecast the potential operations improvements achievable through regionalization. The analysis will integrate both Fire and EMS system performance and align with the intent of SB319 to ensure compliance with other statutory requirements for interlocal cooperation, fiscal transparency, and efficient service delivery.</a:t>
            </a:r>
          </a:p>
          <a:p>
            <a:pPr marL="0" indent="0">
              <a:buNone/>
            </a:pPr>
            <a:endParaRPr lang="en-US" dirty="0"/>
          </a:p>
          <a:p>
            <a:pPr marL="0" indent="0">
              <a:buNone/>
            </a:pPr>
            <a:r>
              <a:rPr lang="en-US" dirty="0"/>
              <a:t>2.1 	Establishing Baseline Performance Metrics</a:t>
            </a:r>
          </a:p>
          <a:p>
            <a:pPr marL="0" indent="0">
              <a:buNone/>
            </a:pPr>
            <a:r>
              <a:rPr lang="en-US" dirty="0"/>
              <a:t>2.2 	Forecasting Potential Impacts of Legislation</a:t>
            </a:r>
          </a:p>
          <a:p>
            <a:pPr marL="0" indent="0">
              <a:buNone/>
            </a:pPr>
            <a:r>
              <a:rPr lang="en-US" dirty="0"/>
              <a:t>2.3 	Standards of Cover Review and Strategic Deployment      	Recommendations</a:t>
            </a:r>
          </a:p>
          <a:p>
            <a:pPr marL="0" indent="0">
              <a:buNone/>
            </a:pPr>
            <a:endParaRPr lang="en-US" dirty="0"/>
          </a:p>
          <a:p>
            <a:endParaRPr lang="en-US" dirty="0"/>
          </a:p>
        </p:txBody>
      </p:sp>
    </p:spTree>
    <p:extLst>
      <p:ext uri="{BB962C8B-B14F-4D97-AF65-F5344CB8AC3E}">
        <p14:creationId xmlns:p14="http://schemas.microsoft.com/office/powerpoint/2010/main" val="3772121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43BB4-11AF-280A-1D0E-9C60736BB8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DB2FF-CB51-3602-C926-5B48620E6B32}"/>
              </a:ext>
            </a:extLst>
          </p:cNvPr>
          <p:cNvSpPr>
            <a:spLocks noGrp="1"/>
          </p:cNvSpPr>
          <p:nvPr>
            <p:ph type="title"/>
          </p:nvPr>
        </p:nvSpPr>
        <p:spPr>
          <a:xfrm>
            <a:off x="319968" y="-84823"/>
            <a:ext cx="10515600" cy="1325563"/>
          </a:xfrm>
        </p:spPr>
        <p:txBody>
          <a:bodyPr>
            <a:normAutofit/>
          </a:bodyPr>
          <a:lstStyle/>
          <a:p>
            <a:r>
              <a:rPr lang="en-US" sz="3600" dirty="0"/>
              <a:t>Technical Task 3 – Financial Modeling</a:t>
            </a:r>
          </a:p>
        </p:txBody>
      </p:sp>
      <p:grpSp>
        <p:nvGrpSpPr>
          <p:cNvPr id="4" name="Group 3">
            <a:extLst>
              <a:ext uri="{FF2B5EF4-FFF2-40B4-BE49-F238E27FC236}">
                <a16:creationId xmlns:a16="http://schemas.microsoft.com/office/drawing/2014/main" id="{006E5147-B43F-CBF1-ADF8-8AFDB9D66112}"/>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B24AC20F-CC3E-DE22-C092-34FF58409E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3CCA1AB-455E-60C7-7D26-C97FBD3B0E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753B6577-C3CC-8011-FCF7-52BA21A0CA7E}"/>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2BC4E92E-BDD6-2F75-40CC-5537DDCEFCC7}"/>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F90C1365-3ADC-3EBB-56A4-B5F32F667DC9}"/>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92B1A88C-FC71-75E0-A6D6-DDE21B524CF6}"/>
              </a:ext>
            </a:extLst>
          </p:cNvPr>
          <p:cNvSpPr>
            <a:spLocks noGrp="1"/>
          </p:cNvSpPr>
          <p:nvPr>
            <p:ph type="sldNum" sz="quarter" idx="12"/>
          </p:nvPr>
        </p:nvSpPr>
        <p:spPr/>
        <p:txBody>
          <a:bodyPr/>
          <a:lstStyle/>
          <a:p>
            <a:fld id="{984E3989-CD22-4820-8672-B7FAF47133DE}" type="slidenum">
              <a:rPr lang="en-US" smtClean="0"/>
              <a:t>14</a:t>
            </a:fld>
            <a:endParaRPr lang="en-US" dirty="0"/>
          </a:p>
        </p:txBody>
      </p:sp>
      <p:sp>
        <p:nvSpPr>
          <p:cNvPr id="13" name="Content Placeholder 12">
            <a:extLst>
              <a:ext uri="{FF2B5EF4-FFF2-40B4-BE49-F238E27FC236}">
                <a16:creationId xmlns:a16="http://schemas.microsoft.com/office/drawing/2014/main" id="{F83C9F15-FE99-1779-6717-672EB13FE2E8}"/>
              </a:ext>
            </a:extLst>
          </p:cNvPr>
          <p:cNvSpPr>
            <a:spLocks noGrp="1"/>
          </p:cNvSpPr>
          <p:nvPr>
            <p:ph sz="half" idx="1"/>
          </p:nvPr>
        </p:nvSpPr>
        <p:spPr>
          <a:xfrm>
            <a:off x="245097" y="944545"/>
            <a:ext cx="11576115" cy="4852939"/>
          </a:xfrm>
        </p:spPr>
        <p:txBody>
          <a:bodyPr>
            <a:normAutofit fontScale="92500" lnSpcReduction="10000"/>
          </a:bodyPr>
          <a:lstStyle/>
          <a:p>
            <a:pPr marL="0" indent="0">
              <a:buNone/>
            </a:pPr>
            <a:r>
              <a:rPr lang="en-US" dirty="0"/>
              <a:t>Develop a comprehensive and fiscally responsible model for regional fire and emergency medical service delivery. Financial modeling and analysis will independently assess:</a:t>
            </a:r>
          </a:p>
          <a:p>
            <a:pPr lvl="1"/>
            <a:r>
              <a:rPr lang="en-US" dirty="0"/>
              <a:t>Funding models proposed/implemented under earlier relevant studies to refine and guide activities under this task.</a:t>
            </a:r>
          </a:p>
          <a:p>
            <a:pPr lvl="1"/>
            <a:r>
              <a:rPr lang="en-US" dirty="0"/>
              <a:t>The funding necessary to establish and sustain the operations of a consolidated Fire District; and</a:t>
            </a:r>
          </a:p>
          <a:p>
            <a:pPr lvl="1"/>
            <a:r>
              <a:rPr lang="en-US" dirty="0"/>
              <a:t>The comparative fiscal impact between current agency operations and the proposed regionalized structure(s)</a:t>
            </a:r>
          </a:p>
          <a:p>
            <a:pPr marL="457200" lvl="1" indent="0">
              <a:buNone/>
            </a:pPr>
            <a:endParaRPr lang="en-US" dirty="0"/>
          </a:p>
          <a:p>
            <a:pPr marL="0" indent="0">
              <a:buNone/>
            </a:pPr>
            <a:r>
              <a:rPr lang="en-US" dirty="0"/>
              <a:t>3.1	Financial Analysis and Modeling Framework</a:t>
            </a:r>
          </a:p>
          <a:p>
            <a:pPr marL="0" indent="0">
              <a:buNone/>
            </a:pPr>
            <a:r>
              <a:rPr lang="en-US" dirty="0"/>
              <a:t>3.2 	Comparative Cost Analysis</a:t>
            </a:r>
          </a:p>
          <a:p>
            <a:pPr marL="0" indent="0">
              <a:buNone/>
            </a:pPr>
            <a:r>
              <a:rPr lang="en-US" dirty="0"/>
              <a:t>3.3	Funding Strategy and Implementation Plan</a:t>
            </a:r>
          </a:p>
        </p:txBody>
      </p:sp>
    </p:spTree>
    <p:extLst>
      <p:ext uri="{BB962C8B-B14F-4D97-AF65-F5344CB8AC3E}">
        <p14:creationId xmlns:p14="http://schemas.microsoft.com/office/powerpoint/2010/main" val="2710285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EAF53-04BE-4EBD-3977-3BF4DE3E5F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FCE94A-D83A-8914-B998-A4896C382671}"/>
              </a:ext>
            </a:extLst>
          </p:cNvPr>
          <p:cNvSpPr>
            <a:spLocks noGrp="1"/>
          </p:cNvSpPr>
          <p:nvPr>
            <p:ph type="title"/>
          </p:nvPr>
        </p:nvSpPr>
        <p:spPr>
          <a:xfrm>
            <a:off x="377072" y="320675"/>
            <a:ext cx="10515600" cy="1325563"/>
          </a:xfrm>
        </p:spPr>
        <p:txBody>
          <a:bodyPr>
            <a:normAutofit/>
          </a:bodyPr>
          <a:lstStyle/>
          <a:p>
            <a:r>
              <a:rPr lang="en-US" sz="3600" dirty="0"/>
              <a:t>Technical Task 4 – Policy and Operational Standards Recommendations</a:t>
            </a:r>
          </a:p>
        </p:txBody>
      </p:sp>
      <p:grpSp>
        <p:nvGrpSpPr>
          <p:cNvPr id="4" name="Group 3">
            <a:extLst>
              <a:ext uri="{FF2B5EF4-FFF2-40B4-BE49-F238E27FC236}">
                <a16:creationId xmlns:a16="http://schemas.microsoft.com/office/drawing/2014/main" id="{3F07F03D-C9D2-B217-D4FC-BE5BFF552B9C}"/>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E590BDA7-EDA3-977B-F31A-DA0CEA9B2E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DBBD215-53F8-7CE1-A64C-24E9ACC53A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588FCD4D-C3EE-7450-A710-8FA8F9597A86}"/>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9E1D2BB8-230F-FAE3-23F4-AACF057227DD}"/>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D9A3FC73-C5FE-1545-D63A-CEA93EEB78B6}"/>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ECC1E968-E9A6-DCDE-4A90-FB8497760FB1}"/>
              </a:ext>
            </a:extLst>
          </p:cNvPr>
          <p:cNvSpPr>
            <a:spLocks noGrp="1"/>
          </p:cNvSpPr>
          <p:nvPr>
            <p:ph type="sldNum" sz="quarter" idx="12"/>
          </p:nvPr>
        </p:nvSpPr>
        <p:spPr/>
        <p:txBody>
          <a:bodyPr/>
          <a:lstStyle/>
          <a:p>
            <a:fld id="{984E3989-CD22-4820-8672-B7FAF47133DE}" type="slidenum">
              <a:rPr lang="en-US" smtClean="0"/>
              <a:t>15</a:t>
            </a:fld>
            <a:endParaRPr lang="en-US" dirty="0"/>
          </a:p>
        </p:txBody>
      </p:sp>
      <p:sp>
        <p:nvSpPr>
          <p:cNvPr id="13" name="Content Placeholder 12">
            <a:extLst>
              <a:ext uri="{FF2B5EF4-FFF2-40B4-BE49-F238E27FC236}">
                <a16:creationId xmlns:a16="http://schemas.microsoft.com/office/drawing/2014/main" id="{7B920252-511F-F8C1-3D4A-8B25C2CEC45B}"/>
              </a:ext>
            </a:extLst>
          </p:cNvPr>
          <p:cNvSpPr>
            <a:spLocks noGrp="1"/>
          </p:cNvSpPr>
          <p:nvPr>
            <p:ph sz="half" idx="1"/>
          </p:nvPr>
        </p:nvSpPr>
        <p:spPr>
          <a:xfrm>
            <a:off x="421064" y="1533694"/>
            <a:ext cx="10976728" cy="4530725"/>
          </a:xfrm>
        </p:spPr>
        <p:txBody>
          <a:bodyPr>
            <a:normAutofit fontScale="92500" lnSpcReduction="10000"/>
          </a:bodyPr>
          <a:lstStyle/>
          <a:p>
            <a:pPr marL="0" indent="0">
              <a:buNone/>
            </a:pPr>
            <a:r>
              <a:rPr lang="en-US" dirty="0"/>
              <a:t>Assess, refine, and recommend governance structures, policy frameworks, and operational standards to support the regionalization of fire and EMS services across the participating agencies. The objective is to establish a governance and standards foundation that promotes efficiency, accountability, interoperability and fiscal sustainability while remaining compliant with SB319 and consistent with other  NRS governing interlocal agreements and county fire protection districts.</a:t>
            </a:r>
          </a:p>
          <a:p>
            <a:pPr marL="0" indent="0">
              <a:buNone/>
            </a:pPr>
            <a:endParaRPr lang="en-US" sz="1100" dirty="0"/>
          </a:p>
          <a:p>
            <a:pPr marL="0" indent="0">
              <a:buNone/>
            </a:pPr>
            <a:r>
              <a:rPr lang="en-US" dirty="0"/>
              <a:t>4.1	Governance Structure Development</a:t>
            </a:r>
          </a:p>
          <a:p>
            <a:pPr marL="0" indent="0">
              <a:buNone/>
            </a:pPr>
            <a:r>
              <a:rPr lang="en-US" dirty="0"/>
              <a:t>4.2	Policy, Procedures, Training Standards, and Staffing Practices</a:t>
            </a:r>
          </a:p>
          <a:p>
            <a:pPr marL="0" indent="0">
              <a:buNone/>
            </a:pPr>
            <a:r>
              <a:rPr lang="en-US" dirty="0"/>
              <a:t>4.3	Equipment and Resource Standards Recommendations</a:t>
            </a:r>
          </a:p>
          <a:p>
            <a:pPr marL="0" indent="0">
              <a:buNone/>
            </a:pPr>
            <a:r>
              <a:rPr lang="en-US" dirty="0"/>
              <a:t>4.4 	Dispatch Services Evaluation and Financial Modeling</a:t>
            </a:r>
          </a:p>
          <a:p>
            <a:pPr marL="0" indent="0">
              <a:buNone/>
            </a:pPr>
            <a:endParaRPr lang="en-US" dirty="0"/>
          </a:p>
        </p:txBody>
      </p:sp>
    </p:spTree>
    <p:extLst>
      <p:ext uri="{BB962C8B-B14F-4D97-AF65-F5344CB8AC3E}">
        <p14:creationId xmlns:p14="http://schemas.microsoft.com/office/powerpoint/2010/main" val="2551418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0601F-767D-1A67-092D-F148826E7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0E9BBC-18A6-74F0-67C3-4B9C958A63FC}"/>
              </a:ext>
            </a:extLst>
          </p:cNvPr>
          <p:cNvSpPr>
            <a:spLocks noGrp="1"/>
          </p:cNvSpPr>
          <p:nvPr>
            <p:ph type="title"/>
          </p:nvPr>
        </p:nvSpPr>
        <p:spPr>
          <a:xfrm>
            <a:off x="319968" y="0"/>
            <a:ext cx="10515600" cy="1325563"/>
          </a:xfrm>
        </p:spPr>
        <p:txBody>
          <a:bodyPr>
            <a:normAutofit/>
          </a:bodyPr>
          <a:lstStyle/>
          <a:p>
            <a:r>
              <a:rPr lang="en-US" sz="3600" dirty="0"/>
              <a:t>Technical Task 5 – Equity in Service Delivery Analysis</a:t>
            </a:r>
          </a:p>
        </p:txBody>
      </p:sp>
      <p:grpSp>
        <p:nvGrpSpPr>
          <p:cNvPr id="4" name="Group 3">
            <a:extLst>
              <a:ext uri="{FF2B5EF4-FFF2-40B4-BE49-F238E27FC236}">
                <a16:creationId xmlns:a16="http://schemas.microsoft.com/office/drawing/2014/main" id="{F5F8BB2A-3582-4C34-3332-7F09246887F8}"/>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53DA8ADE-F67E-710C-94D3-7E0EF62926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CAA94C2-9E3E-3520-544C-289B07DAA6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63A8E157-DF6F-0B54-C957-50B6486FC0CD}"/>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17DB9E9E-94AE-E3B3-F0C2-76897B7ED819}"/>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13AF3601-B052-6979-23A2-25B8AE6FCB6E}"/>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676F61FD-F8D6-1F1C-128B-825F0A1B9ECD}"/>
              </a:ext>
            </a:extLst>
          </p:cNvPr>
          <p:cNvSpPr>
            <a:spLocks noGrp="1"/>
          </p:cNvSpPr>
          <p:nvPr>
            <p:ph type="sldNum" sz="quarter" idx="12"/>
          </p:nvPr>
        </p:nvSpPr>
        <p:spPr/>
        <p:txBody>
          <a:bodyPr/>
          <a:lstStyle/>
          <a:p>
            <a:fld id="{984E3989-CD22-4820-8672-B7FAF47133DE}" type="slidenum">
              <a:rPr lang="en-US" smtClean="0"/>
              <a:t>16</a:t>
            </a:fld>
            <a:endParaRPr lang="en-US" dirty="0"/>
          </a:p>
        </p:txBody>
      </p:sp>
      <p:sp>
        <p:nvSpPr>
          <p:cNvPr id="13" name="Content Placeholder 12">
            <a:extLst>
              <a:ext uri="{FF2B5EF4-FFF2-40B4-BE49-F238E27FC236}">
                <a16:creationId xmlns:a16="http://schemas.microsoft.com/office/drawing/2014/main" id="{B4331D42-13E0-D651-C2C3-7E77958667D4}"/>
              </a:ext>
            </a:extLst>
          </p:cNvPr>
          <p:cNvSpPr>
            <a:spLocks noGrp="1"/>
          </p:cNvSpPr>
          <p:nvPr>
            <p:ph sz="half" idx="1"/>
          </p:nvPr>
        </p:nvSpPr>
        <p:spPr>
          <a:xfrm>
            <a:off x="533256" y="1017278"/>
            <a:ext cx="11338776" cy="4516767"/>
          </a:xfrm>
        </p:spPr>
        <p:txBody>
          <a:bodyPr>
            <a:normAutofit fontScale="92500" lnSpcReduction="20000"/>
          </a:bodyPr>
          <a:lstStyle/>
          <a:p>
            <a:pPr marL="0" indent="0">
              <a:buNone/>
            </a:pPr>
            <a:r>
              <a:rPr lang="en-US" dirty="0"/>
              <a:t>Assess the degree to which fire and EMS service delivery provides equitable access to timely and effective emergency response. Identify disparities in geographic coverage and service access, evaluate demographic and socioeconomic equity dimensions, and recommend operational and structural strategies that ensure equitable, efficient, and sustainable public safety outcomes. Produce a set of recommendations that will provide the Board and participating agencies with a practical, evidence-based roadmap for achieving equitable, efficient, and sustainable regional emergency service delivery.</a:t>
            </a:r>
          </a:p>
          <a:p>
            <a:pPr marL="0" indent="0">
              <a:buNone/>
            </a:pPr>
            <a:endParaRPr lang="en-US" dirty="0"/>
          </a:p>
          <a:p>
            <a:pPr marL="0" indent="0">
              <a:buNone/>
            </a:pPr>
            <a:r>
              <a:rPr lang="en-US" dirty="0"/>
              <a:t>5.1	Assess Service Level Equity Across Jurisdictions</a:t>
            </a:r>
          </a:p>
          <a:p>
            <a:pPr marL="0" indent="0">
              <a:buNone/>
            </a:pPr>
            <a:r>
              <a:rPr lang="en-US" dirty="0"/>
              <a:t>5.2	Identify Coverage Gaps and Service Delivery Disparities</a:t>
            </a:r>
          </a:p>
          <a:p>
            <a:pPr marL="0" indent="0">
              <a:buNone/>
            </a:pPr>
            <a:r>
              <a:rPr lang="en-US" dirty="0"/>
              <a:t>5.3	Recommend Strategies to Ensure Equitable and Consistent 	Services</a:t>
            </a:r>
          </a:p>
        </p:txBody>
      </p:sp>
    </p:spTree>
    <p:extLst>
      <p:ext uri="{BB962C8B-B14F-4D97-AF65-F5344CB8AC3E}">
        <p14:creationId xmlns:p14="http://schemas.microsoft.com/office/powerpoint/2010/main" val="1843018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516B4-CE33-6D88-5351-F35561EC8B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1D09D1-9C85-DB30-028B-C1DE33E39F5C}"/>
              </a:ext>
            </a:extLst>
          </p:cNvPr>
          <p:cNvSpPr>
            <a:spLocks noGrp="1"/>
          </p:cNvSpPr>
          <p:nvPr>
            <p:ph type="title"/>
          </p:nvPr>
        </p:nvSpPr>
        <p:spPr>
          <a:xfrm>
            <a:off x="319968" y="320675"/>
            <a:ext cx="10515600" cy="1325563"/>
          </a:xfrm>
        </p:spPr>
        <p:txBody>
          <a:bodyPr>
            <a:normAutofit/>
          </a:bodyPr>
          <a:lstStyle/>
          <a:p>
            <a:r>
              <a:rPr lang="en-US" sz="3600" dirty="0"/>
              <a:t>Technical Task 6 – Develop Transition Plan</a:t>
            </a:r>
          </a:p>
        </p:txBody>
      </p:sp>
      <p:grpSp>
        <p:nvGrpSpPr>
          <p:cNvPr id="4" name="Group 3">
            <a:extLst>
              <a:ext uri="{FF2B5EF4-FFF2-40B4-BE49-F238E27FC236}">
                <a16:creationId xmlns:a16="http://schemas.microsoft.com/office/drawing/2014/main" id="{4A9674F2-8914-5760-D4D8-3C7355CFA1A1}"/>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747A77D4-4375-7AD9-5693-8F82B5B896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F2EC8E4-B0B4-2682-4DC0-F1F01A9500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0868E0AE-EE49-6D69-493F-E7CB3F1ACBE4}"/>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E0EB28E9-81E7-ECF9-BCC5-3954317DA9DA}"/>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38047D29-5161-67FA-18EC-2D3D45A5467B}"/>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4794D456-DBAB-1762-4546-1AA4E983B8A8}"/>
              </a:ext>
            </a:extLst>
          </p:cNvPr>
          <p:cNvSpPr>
            <a:spLocks noGrp="1"/>
          </p:cNvSpPr>
          <p:nvPr>
            <p:ph type="sldNum" sz="quarter" idx="12"/>
          </p:nvPr>
        </p:nvSpPr>
        <p:spPr/>
        <p:txBody>
          <a:bodyPr/>
          <a:lstStyle/>
          <a:p>
            <a:fld id="{984E3989-CD22-4820-8672-B7FAF47133DE}" type="slidenum">
              <a:rPr lang="en-US" smtClean="0"/>
              <a:t>17</a:t>
            </a:fld>
            <a:endParaRPr lang="en-US" dirty="0"/>
          </a:p>
        </p:txBody>
      </p:sp>
      <p:sp>
        <p:nvSpPr>
          <p:cNvPr id="13" name="Content Placeholder 12">
            <a:extLst>
              <a:ext uri="{FF2B5EF4-FFF2-40B4-BE49-F238E27FC236}">
                <a16:creationId xmlns:a16="http://schemas.microsoft.com/office/drawing/2014/main" id="{36CDB57D-30B7-8306-5A9D-BE28460DC75F}"/>
              </a:ext>
            </a:extLst>
          </p:cNvPr>
          <p:cNvSpPr>
            <a:spLocks noGrp="1"/>
          </p:cNvSpPr>
          <p:nvPr>
            <p:ph sz="half" idx="1"/>
          </p:nvPr>
        </p:nvSpPr>
        <p:spPr>
          <a:xfrm>
            <a:off x="319968" y="1511374"/>
            <a:ext cx="11552064" cy="4351338"/>
          </a:xfrm>
        </p:spPr>
        <p:txBody>
          <a:bodyPr/>
          <a:lstStyle/>
          <a:p>
            <a:pPr marL="0" indent="0">
              <a:buNone/>
            </a:pPr>
            <a:r>
              <a:rPr lang="en-US" dirty="0"/>
              <a:t>Build upon recommendations advanced under the other Technical Tasks in the Scope of Work in the development of a Transition Strategy for regionalization that conforms to SB319 obligations. Ensure compliance with NRS Chapters 277 and 450B, governing interlocal agreements and EMS operations, respectively.</a:t>
            </a:r>
          </a:p>
          <a:p>
            <a:pPr marL="0" indent="0">
              <a:buNone/>
            </a:pPr>
            <a:endParaRPr lang="en-US" dirty="0"/>
          </a:p>
          <a:p>
            <a:pPr marL="0" indent="0">
              <a:buNone/>
            </a:pPr>
            <a:r>
              <a:rPr lang="en-US" dirty="0"/>
              <a:t>6.1	Analyze Coordination Needs of Fire Services and EMS for 	Integration</a:t>
            </a:r>
          </a:p>
          <a:p>
            <a:pPr marL="0" indent="0">
              <a:buNone/>
            </a:pPr>
            <a:r>
              <a:rPr lang="en-US" dirty="0"/>
              <a:t>6.2	Develop Phased Transition Plan for Regionalization</a:t>
            </a:r>
          </a:p>
        </p:txBody>
      </p:sp>
    </p:spTree>
    <p:extLst>
      <p:ext uri="{BB962C8B-B14F-4D97-AF65-F5344CB8AC3E}">
        <p14:creationId xmlns:p14="http://schemas.microsoft.com/office/powerpoint/2010/main" val="3828520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D10CA-EC4C-8A19-55EA-8E356AC9C3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4C91BF-6FFF-6521-B0B0-C8BEDAFB8D55}"/>
              </a:ext>
            </a:extLst>
          </p:cNvPr>
          <p:cNvSpPr>
            <a:spLocks noGrp="1"/>
          </p:cNvSpPr>
          <p:nvPr>
            <p:ph type="title"/>
          </p:nvPr>
        </p:nvSpPr>
        <p:spPr>
          <a:xfrm>
            <a:off x="319968" y="0"/>
            <a:ext cx="11033289" cy="1325563"/>
          </a:xfrm>
        </p:spPr>
        <p:txBody>
          <a:bodyPr>
            <a:normAutofit/>
          </a:bodyPr>
          <a:lstStyle/>
          <a:p>
            <a:r>
              <a:rPr lang="en-US" sz="3600" dirty="0"/>
              <a:t>Technical Task 7 – EMS Integration Considerations</a:t>
            </a:r>
          </a:p>
        </p:txBody>
      </p:sp>
      <p:grpSp>
        <p:nvGrpSpPr>
          <p:cNvPr id="4" name="Group 3">
            <a:extLst>
              <a:ext uri="{FF2B5EF4-FFF2-40B4-BE49-F238E27FC236}">
                <a16:creationId xmlns:a16="http://schemas.microsoft.com/office/drawing/2014/main" id="{B13E236A-F8FD-80C5-6DD4-3C2533045C8F}"/>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45004189-4510-78B3-7538-DB56B543C8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40F887D-2C1A-68DE-4A0E-375D4D7802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2EB66E68-B04D-FD6A-728E-73B2B96F5E31}"/>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08A3DE84-3E84-B9FD-A719-C32AE487A101}"/>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50FC82ED-49F7-AE24-069C-4B4A16129D4A}"/>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967F6E26-FDB6-5E4D-0DFB-4B45E2A93299}"/>
              </a:ext>
            </a:extLst>
          </p:cNvPr>
          <p:cNvSpPr>
            <a:spLocks noGrp="1"/>
          </p:cNvSpPr>
          <p:nvPr>
            <p:ph type="sldNum" sz="quarter" idx="12"/>
          </p:nvPr>
        </p:nvSpPr>
        <p:spPr/>
        <p:txBody>
          <a:bodyPr/>
          <a:lstStyle/>
          <a:p>
            <a:fld id="{984E3989-CD22-4820-8672-B7FAF47133DE}" type="slidenum">
              <a:rPr lang="en-US" smtClean="0"/>
              <a:t>18</a:t>
            </a:fld>
            <a:endParaRPr lang="en-US" dirty="0"/>
          </a:p>
        </p:txBody>
      </p:sp>
      <p:sp>
        <p:nvSpPr>
          <p:cNvPr id="13" name="Content Placeholder 12">
            <a:extLst>
              <a:ext uri="{FF2B5EF4-FFF2-40B4-BE49-F238E27FC236}">
                <a16:creationId xmlns:a16="http://schemas.microsoft.com/office/drawing/2014/main" id="{72709EEF-D422-A93E-9DC1-59FD2856BE15}"/>
              </a:ext>
            </a:extLst>
          </p:cNvPr>
          <p:cNvSpPr>
            <a:spLocks noGrp="1"/>
          </p:cNvSpPr>
          <p:nvPr>
            <p:ph sz="half" idx="1"/>
          </p:nvPr>
        </p:nvSpPr>
        <p:spPr>
          <a:xfrm>
            <a:off x="319968" y="1039504"/>
            <a:ext cx="10515600" cy="4351338"/>
          </a:xfrm>
        </p:spPr>
        <p:txBody>
          <a:bodyPr>
            <a:normAutofit fontScale="92500" lnSpcReduction="10000"/>
          </a:bodyPr>
          <a:lstStyle/>
          <a:p>
            <a:pPr marL="0" indent="0">
              <a:buNone/>
            </a:pPr>
            <a:r>
              <a:rPr lang="en-US" dirty="0"/>
              <a:t>Apply a methodology that fully incorporates EMS operations into all analytical, financial, and governance frameworks to ensure that fire suppression and medical response functions are addressed cohesively. </a:t>
            </a:r>
          </a:p>
          <a:p>
            <a:pPr marL="0" indent="0">
              <a:buNone/>
            </a:pPr>
            <a:r>
              <a:rPr lang="en-US" dirty="0"/>
              <a:t>7.1 	Analyze the Impact of EMS Transport Services, Including 	Impact 	on Franchise Agreements on Regional Fire Services 	Operations</a:t>
            </a:r>
          </a:p>
          <a:p>
            <a:pPr marL="0" indent="0">
              <a:buNone/>
            </a:pPr>
            <a:r>
              <a:rPr lang="en-US" dirty="0"/>
              <a:t>7.2	Analyze Fire Suppression and Medical Response 	Requirements 	in Regionalization</a:t>
            </a:r>
          </a:p>
          <a:p>
            <a:pPr marL="0" indent="0">
              <a:buNone/>
            </a:pPr>
            <a:r>
              <a:rPr lang="en-US" dirty="0"/>
              <a:t>7.3	Integration of Fire-Based EMS Responses and Ambulance 	Transport</a:t>
            </a:r>
          </a:p>
          <a:p>
            <a:pPr marL="0" indent="0">
              <a:buNone/>
            </a:pPr>
            <a:r>
              <a:rPr lang="en-US" dirty="0"/>
              <a:t>7.4	Develop Technical Memorandum on EMS Operations and 	Integration Analysis Summary</a:t>
            </a:r>
          </a:p>
        </p:txBody>
      </p:sp>
    </p:spTree>
    <p:extLst>
      <p:ext uri="{BB962C8B-B14F-4D97-AF65-F5344CB8AC3E}">
        <p14:creationId xmlns:p14="http://schemas.microsoft.com/office/powerpoint/2010/main" val="2321708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BFB69-0E96-F786-E7B7-ED0B81CF63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4CE65B-0DEF-1551-B96D-72745ECD0EE1}"/>
              </a:ext>
            </a:extLst>
          </p:cNvPr>
          <p:cNvSpPr>
            <a:spLocks noGrp="1"/>
          </p:cNvSpPr>
          <p:nvPr>
            <p:ph type="title"/>
          </p:nvPr>
        </p:nvSpPr>
        <p:spPr>
          <a:xfrm>
            <a:off x="319968" y="258246"/>
            <a:ext cx="10515600" cy="1325563"/>
          </a:xfrm>
        </p:spPr>
        <p:txBody>
          <a:bodyPr>
            <a:normAutofit/>
          </a:bodyPr>
          <a:lstStyle/>
          <a:p>
            <a:r>
              <a:rPr lang="en-US" sz="3600" dirty="0"/>
              <a:t>Technical Task 8 – Fire Insurance Considerations</a:t>
            </a:r>
          </a:p>
        </p:txBody>
      </p:sp>
      <p:grpSp>
        <p:nvGrpSpPr>
          <p:cNvPr id="4" name="Group 3">
            <a:extLst>
              <a:ext uri="{FF2B5EF4-FFF2-40B4-BE49-F238E27FC236}">
                <a16:creationId xmlns:a16="http://schemas.microsoft.com/office/drawing/2014/main" id="{4F1EE5AB-7669-3E21-41BD-1252E9289DCB}"/>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2D2D0515-E0B4-3BAD-0396-FA13CECF7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20EAAFE-541F-7B4A-7365-E149093C24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3A16CCB4-1412-0CDB-7E66-F0FE08326D6D}"/>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F2174A24-352A-EEC3-17D4-A2657368C43F}"/>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328A3EFB-3C85-3AF0-7D57-C83A4BCAB007}"/>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9B5A4044-E8B8-DF11-4072-F2BC80B0D39B}"/>
              </a:ext>
            </a:extLst>
          </p:cNvPr>
          <p:cNvSpPr>
            <a:spLocks noGrp="1"/>
          </p:cNvSpPr>
          <p:nvPr>
            <p:ph type="sldNum" sz="quarter" idx="12"/>
          </p:nvPr>
        </p:nvSpPr>
        <p:spPr/>
        <p:txBody>
          <a:bodyPr/>
          <a:lstStyle/>
          <a:p>
            <a:fld id="{984E3989-CD22-4820-8672-B7FAF47133DE}" type="slidenum">
              <a:rPr lang="en-US" smtClean="0"/>
              <a:t>19</a:t>
            </a:fld>
            <a:endParaRPr lang="en-US" dirty="0"/>
          </a:p>
        </p:txBody>
      </p:sp>
      <p:sp>
        <p:nvSpPr>
          <p:cNvPr id="13" name="Content Placeholder 12">
            <a:extLst>
              <a:ext uri="{FF2B5EF4-FFF2-40B4-BE49-F238E27FC236}">
                <a16:creationId xmlns:a16="http://schemas.microsoft.com/office/drawing/2014/main" id="{C3E03B54-796F-7347-ABEA-60D98C989314}"/>
              </a:ext>
            </a:extLst>
          </p:cNvPr>
          <p:cNvSpPr>
            <a:spLocks noGrp="1"/>
          </p:cNvSpPr>
          <p:nvPr>
            <p:ph sz="half" idx="1"/>
          </p:nvPr>
        </p:nvSpPr>
        <p:spPr>
          <a:xfrm>
            <a:off x="319968" y="1480160"/>
            <a:ext cx="10515600" cy="4351338"/>
          </a:xfrm>
        </p:spPr>
        <p:txBody>
          <a:bodyPr/>
          <a:lstStyle/>
          <a:p>
            <a:r>
              <a:rPr lang="en-US" dirty="0"/>
              <a:t>Evaluate how consolidation of services may affect the insurance environment for participating agencies, including municipal risk exposures, liability, apparatus and facilities coverage, and property owners’ fire insurance ratings. </a:t>
            </a:r>
          </a:p>
        </p:txBody>
      </p:sp>
    </p:spTree>
    <p:extLst>
      <p:ext uri="{BB962C8B-B14F-4D97-AF65-F5344CB8AC3E}">
        <p14:creationId xmlns:p14="http://schemas.microsoft.com/office/powerpoint/2010/main" val="1977347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9BC0A-D95D-468A-2534-5F4840FDB4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DCF442-4D43-1810-CFDE-F4302133F572}"/>
              </a:ext>
            </a:extLst>
          </p:cNvPr>
          <p:cNvSpPr>
            <a:spLocks noGrp="1"/>
          </p:cNvSpPr>
          <p:nvPr>
            <p:ph type="title"/>
          </p:nvPr>
        </p:nvSpPr>
        <p:spPr>
          <a:xfrm>
            <a:off x="319968" y="136524"/>
            <a:ext cx="10515600" cy="1325563"/>
          </a:xfrm>
        </p:spPr>
        <p:txBody>
          <a:bodyPr>
            <a:normAutofit/>
          </a:bodyPr>
          <a:lstStyle/>
          <a:p>
            <a:r>
              <a:rPr lang="en-US" sz="3600" dirty="0"/>
              <a:t>Technical Task 9 – Legislative Considerations</a:t>
            </a:r>
          </a:p>
        </p:txBody>
      </p:sp>
      <p:grpSp>
        <p:nvGrpSpPr>
          <p:cNvPr id="4" name="Group 3">
            <a:extLst>
              <a:ext uri="{FF2B5EF4-FFF2-40B4-BE49-F238E27FC236}">
                <a16:creationId xmlns:a16="http://schemas.microsoft.com/office/drawing/2014/main" id="{87AE436C-1D2A-4BDB-4D74-B9A035DA7461}"/>
              </a:ext>
              <a:ext uri="{C183D7F6-B498-43B3-948B-1728B52AA6E4}">
                <adec:decorative xmlns:adec="http://schemas.microsoft.com/office/drawing/2017/decorative" val="1"/>
              </a:ext>
            </a:extLst>
          </p:cNvPr>
          <p:cNvGrpSpPr>
            <a:grpSpLocks noChangeAspect="1"/>
          </p:cNvGrpSpPr>
          <p:nvPr/>
        </p:nvGrpSpPr>
        <p:grpSpPr>
          <a:xfrm>
            <a:off x="106680" y="5906223"/>
            <a:ext cx="3405906" cy="815253"/>
            <a:chOff x="106680" y="5906866"/>
            <a:chExt cx="5730183" cy="1371600"/>
          </a:xfrm>
        </p:grpSpPr>
        <p:pic>
          <p:nvPicPr>
            <p:cNvPr id="6" name="Picture 5">
              <a:extLst>
                <a:ext uri="{FF2B5EF4-FFF2-40B4-BE49-F238E27FC236}">
                  <a16:creationId xmlns:a16="http://schemas.microsoft.com/office/drawing/2014/main" id="{217BFF76-4630-28FD-37DF-70DF12CD9C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3FFB9CB-0544-3200-F194-BD4CA51FB9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C3CCAB20-F9A1-2A36-90B5-67DEC86C0175}"/>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DC2E69DB-A0C0-EB62-0F4B-9665ABDA168E}"/>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D14721B3-1855-4667-566C-F8A5F59EDA48}"/>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29" name="Slide Number Placeholder 28">
            <a:extLst>
              <a:ext uri="{FF2B5EF4-FFF2-40B4-BE49-F238E27FC236}">
                <a16:creationId xmlns:a16="http://schemas.microsoft.com/office/drawing/2014/main" id="{A3895D87-33A5-ED12-13BA-571AF10B14DA}"/>
              </a:ext>
            </a:extLst>
          </p:cNvPr>
          <p:cNvSpPr>
            <a:spLocks noGrp="1"/>
          </p:cNvSpPr>
          <p:nvPr>
            <p:ph type="sldNum" sz="quarter" idx="12"/>
          </p:nvPr>
        </p:nvSpPr>
        <p:spPr/>
        <p:txBody>
          <a:bodyPr/>
          <a:lstStyle/>
          <a:p>
            <a:fld id="{984E3989-CD22-4820-8672-B7FAF47133DE}" type="slidenum">
              <a:rPr lang="en-US" smtClean="0"/>
              <a:t>20</a:t>
            </a:fld>
            <a:endParaRPr lang="en-US" dirty="0"/>
          </a:p>
        </p:txBody>
      </p:sp>
      <p:sp>
        <p:nvSpPr>
          <p:cNvPr id="13" name="Content Placeholder 12">
            <a:extLst>
              <a:ext uri="{FF2B5EF4-FFF2-40B4-BE49-F238E27FC236}">
                <a16:creationId xmlns:a16="http://schemas.microsoft.com/office/drawing/2014/main" id="{026DF1F9-8C3F-C249-9620-B536CE00EC4C}"/>
              </a:ext>
            </a:extLst>
          </p:cNvPr>
          <p:cNvSpPr>
            <a:spLocks noGrp="1"/>
          </p:cNvSpPr>
          <p:nvPr>
            <p:ph sz="half" idx="1"/>
          </p:nvPr>
        </p:nvSpPr>
        <p:spPr>
          <a:xfrm>
            <a:off x="533256" y="1117370"/>
            <a:ext cx="10713720" cy="4683443"/>
          </a:xfrm>
        </p:spPr>
        <p:txBody>
          <a:bodyPr>
            <a:normAutofit fontScale="85000" lnSpcReduction="20000"/>
          </a:bodyPr>
          <a:lstStyle/>
          <a:p>
            <a:r>
              <a:rPr lang="en-US" dirty="0"/>
              <a:t>Identify key SB319-focused recommendations likely requiring amendments to other existing legislation, regulation and ordinances; specifically identifying provisions than may require amendment</a:t>
            </a:r>
          </a:p>
          <a:p>
            <a:r>
              <a:rPr lang="en-US" dirty="0"/>
              <a:t>Identify other NRS likely requiring amendment in the context of Study recommendations that are related to but not necessarily directly focused on SB319</a:t>
            </a:r>
          </a:p>
          <a:p>
            <a:r>
              <a:rPr lang="en-US" dirty="0"/>
              <a:t>Recommend the most effective and practical way to affect the necessary legislative and regulatory changes to align with Study recommendations</a:t>
            </a:r>
          </a:p>
          <a:p>
            <a:r>
              <a:rPr lang="en-US" dirty="0"/>
              <a:t>Set out likely minimum timeframes associated with adopting and implemented recommended changes and/or impacts</a:t>
            </a:r>
          </a:p>
          <a:p>
            <a:r>
              <a:rPr lang="en-US" dirty="0"/>
              <a:t>Set out legislative, policy and procedural hurdles (risk) associated with any amendments</a:t>
            </a:r>
          </a:p>
          <a:p>
            <a:r>
              <a:rPr lang="en-US" dirty="0"/>
              <a:t>Identify strategies that will support collaboration for change management in the context of improved service delivery, operational efficiency and expanded capabilities while also mitigating risk of conflict.</a:t>
            </a:r>
          </a:p>
        </p:txBody>
      </p:sp>
    </p:spTree>
    <p:extLst>
      <p:ext uri="{BB962C8B-B14F-4D97-AF65-F5344CB8AC3E}">
        <p14:creationId xmlns:p14="http://schemas.microsoft.com/office/powerpoint/2010/main" val="1580603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9F695-27D9-B84A-7BFF-5B5E3039F39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4FF89DF-A048-1957-9079-6C54ACF18E6E}"/>
              </a:ext>
              <a:ext uri="{C183D7F6-B498-43B3-948B-1728B52AA6E4}">
                <adec:decorative xmlns:adec="http://schemas.microsoft.com/office/drawing/2017/decorative" val="1"/>
              </a:ext>
            </a:extLst>
          </p:cNvPr>
          <p:cNvGrpSpPr>
            <a:grpSpLocks noChangeAspect="1"/>
          </p:cNvGrpSpPr>
          <p:nvPr/>
        </p:nvGrpSpPr>
        <p:grpSpPr>
          <a:xfrm>
            <a:off x="3533156" y="2397912"/>
            <a:ext cx="5652442" cy="1352994"/>
            <a:chOff x="106680" y="5906866"/>
            <a:chExt cx="5730183" cy="1371600"/>
          </a:xfrm>
        </p:grpSpPr>
        <p:pic>
          <p:nvPicPr>
            <p:cNvPr id="6" name="Picture 5">
              <a:extLst>
                <a:ext uri="{FF2B5EF4-FFF2-40B4-BE49-F238E27FC236}">
                  <a16:creationId xmlns:a16="http://schemas.microsoft.com/office/drawing/2014/main" id="{BF647B83-6F9E-ABC0-3D25-AC76C397AE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5446" y="5906866"/>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0D8CE15-0377-482B-2E68-84CBB8F09E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529" y="6135466"/>
              <a:ext cx="2010334" cy="9144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7686C54E-E3F0-1ABA-BB7A-A198D69DDEDE}"/>
                </a:ext>
              </a:extLst>
            </p:cNvPr>
            <p:cNvGrpSpPr/>
            <p:nvPr/>
          </p:nvGrpSpPr>
          <p:grpSpPr>
            <a:xfrm>
              <a:off x="106680" y="6159279"/>
              <a:ext cx="2089283" cy="914400"/>
              <a:chOff x="106680" y="6159279"/>
              <a:chExt cx="2089283" cy="871537"/>
            </a:xfrm>
          </p:grpSpPr>
          <p:pic>
            <p:nvPicPr>
              <p:cNvPr id="9" name="Picture 8" descr="Logo&#10;&#10;Description automatically generated">
                <a:extLst>
                  <a:ext uri="{FF2B5EF4-FFF2-40B4-BE49-F238E27FC236}">
                    <a16:creationId xmlns:a16="http://schemas.microsoft.com/office/drawing/2014/main" id="{C516BCB7-4918-68D0-9854-DAD1716A904F}"/>
                  </a:ext>
                </a:extLst>
              </p:cNvPr>
              <p:cNvPicPr>
                <a:picLocks noChangeAspect="1"/>
              </p:cNvPicPr>
              <p:nvPr/>
            </p:nvPicPr>
            <p:blipFill>
              <a:blip r:embed="rId4">
                <a:extLst>
                  <a:ext uri="{28A0092B-C50C-407E-A947-70E740481C1C}">
                    <a14:useLocalDpi xmlns:a14="http://schemas.microsoft.com/office/drawing/2010/main" val="0"/>
                  </a:ext>
                </a:extLst>
              </a:blip>
              <a:srcRect b="34420"/>
              <a:stretch/>
            </p:blipFill>
            <p:spPr>
              <a:xfrm>
                <a:off x="106680" y="6185473"/>
                <a:ext cx="717683" cy="822960"/>
              </a:xfrm>
              <a:prstGeom prst="rect">
                <a:avLst/>
              </a:prstGeom>
            </p:spPr>
          </p:pic>
          <p:pic>
            <p:nvPicPr>
              <p:cNvPr id="10" name="Picture 9" descr="Logo&#10;&#10;Description automatically generated">
                <a:extLst>
                  <a:ext uri="{FF2B5EF4-FFF2-40B4-BE49-F238E27FC236}">
                    <a16:creationId xmlns:a16="http://schemas.microsoft.com/office/drawing/2014/main" id="{3DAB0416-BAD0-BDEC-49C5-9772DB6F00FF}"/>
                  </a:ext>
                </a:extLst>
              </p:cNvPr>
              <p:cNvPicPr>
                <a:picLocks noChangeAspect="1"/>
              </p:cNvPicPr>
              <p:nvPr/>
            </p:nvPicPr>
            <p:blipFill>
              <a:blip r:embed="rId4">
                <a:extLst>
                  <a:ext uri="{28A0092B-C50C-407E-A947-70E740481C1C}">
                    <a14:useLocalDpi xmlns:a14="http://schemas.microsoft.com/office/drawing/2010/main" val="0"/>
                  </a:ext>
                </a:extLst>
              </a:blip>
              <a:srcRect t="63660"/>
              <a:stretch/>
            </p:blipFill>
            <p:spPr>
              <a:xfrm>
                <a:off x="824363" y="6159279"/>
                <a:ext cx="1371600" cy="871537"/>
              </a:xfrm>
              <a:prstGeom prst="rect">
                <a:avLst/>
              </a:prstGeom>
            </p:spPr>
          </p:pic>
        </p:grpSp>
      </p:grpSp>
      <p:sp>
        <p:nvSpPr>
          <p:cNvPr id="11" name="Title 10">
            <a:extLst>
              <a:ext uri="{FF2B5EF4-FFF2-40B4-BE49-F238E27FC236}">
                <a16:creationId xmlns:a16="http://schemas.microsoft.com/office/drawing/2014/main" id="{CD570ADC-98D0-0729-0480-ABFC5A17C595}"/>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Final slide with City of Reno, Washoe County and City of Sparks Logos</a:t>
            </a:r>
          </a:p>
        </p:txBody>
      </p:sp>
    </p:spTree>
    <p:extLst>
      <p:ext uri="{BB962C8B-B14F-4D97-AF65-F5344CB8AC3E}">
        <p14:creationId xmlns:p14="http://schemas.microsoft.com/office/powerpoint/2010/main" val="22079760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1acbd0e-8d97-4eab-adf5-73367b499e5d">
      <Terms xmlns="http://schemas.microsoft.com/office/infopath/2007/PartnerControls"/>
    </lcf76f155ced4ddcb4097134ff3c332f>
    <TaxCatchAll xmlns="58cd2864-a2ba-4bca-97be-cff8ac02128d" xsi:nil="true"/>
    <Notes xmlns="61acbd0e-8d97-4eab-adf5-73367b499e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CB3540E5350B4F8430A3F167417D44" ma:contentTypeVersion="17" ma:contentTypeDescription="Create a new document." ma:contentTypeScope="" ma:versionID="63563ecfaa957c93951daa7c9cb33909">
  <xsd:schema xmlns:xsd="http://www.w3.org/2001/XMLSchema" xmlns:xs="http://www.w3.org/2001/XMLSchema" xmlns:p="http://schemas.microsoft.com/office/2006/metadata/properties" xmlns:ns2="61acbd0e-8d97-4eab-adf5-73367b499e5d" xmlns:ns3="58cd2864-a2ba-4bca-97be-cff8ac02128d" targetNamespace="http://schemas.microsoft.com/office/2006/metadata/properties" ma:root="true" ma:fieldsID="448d87ea9b00daa8b5fa865052ceab58" ns2:_="" ns3:_="">
    <xsd:import namespace="61acbd0e-8d97-4eab-adf5-73367b499e5d"/>
    <xsd:import namespace="58cd2864-a2ba-4bca-97be-cff8ac02128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Note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acbd0e-8d97-4eab-adf5-73367b499e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b48f011-0c99-48a8-b23c-e11e698ab55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Notes" ma:index="22" nillable="true" ma:displayName="Notes" ma:format="Dropdown" ma:internalName="Notes">
      <xsd:simpleType>
        <xsd:restriction base="dms:Note">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cd2864-a2ba-4bca-97be-cff8ac02128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5ab036-566d-4bc9-b3dd-50a0351051b0}" ma:internalName="TaxCatchAll" ma:showField="CatchAllData" ma:web="58cd2864-a2ba-4bca-97be-cff8ac02128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25F3CD-97FC-456F-88C8-F1B49089332E}">
  <ds:schemaRefs>
    <ds:schemaRef ds:uri="http://schemas.microsoft.com/sharepoint/v3/contenttype/forms"/>
  </ds:schemaRefs>
</ds:datastoreItem>
</file>

<file path=customXml/itemProps2.xml><?xml version="1.0" encoding="utf-8"?>
<ds:datastoreItem xmlns:ds="http://schemas.openxmlformats.org/officeDocument/2006/customXml" ds:itemID="{D845302A-23C3-4BCF-905A-BFB1EF2F4332}">
  <ds:schemaRefs>
    <ds:schemaRef ds:uri="http://schemas.microsoft.com/office/2006/documentManagement/types"/>
    <ds:schemaRef ds:uri="http://schemas.microsoft.com/office/2006/metadata/properties"/>
    <ds:schemaRef ds:uri="http://www.w3.org/XML/1998/namespace"/>
    <ds:schemaRef ds:uri="http://purl.org/dc/terms/"/>
    <ds:schemaRef ds:uri="http://purl.org/dc/elements/1.1/"/>
    <ds:schemaRef ds:uri="http://schemas.openxmlformats.org/package/2006/metadata/core-properties"/>
    <ds:schemaRef ds:uri="http://schemas.microsoft.com/office/infopath/2007/PartnerControls"/>
    <ds:schemaRef ds:uri="58cd2864-a2ba-4bca-97be-cff8ac02128d"/>
    <ds:schemaRef ds:uri="61acbd0e-8d97-4eab-adf5-73367b499e5d"/>
    <ds:schemaRef ds:uri="http://purl.org/dc/dcmitype/"/>
  </ds:schemaRefs>
</ds:datastoreItem>
</file>

<file path=customXml/itemProps3.xml><?xml version="1.0" encoding="utf-8"?>
<ds:datastoreItem xmlns:ds="http://schemas.openxmlformats.org/officeDocument/2006/customXml" ds:itemID="{E1FBAAE9-89B0-4C68-90A3-AFD553EB5B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acbd0e-8d97-4eab-adf5-73367b499e5d"/>
    <ds:schemaRef ds:uri="58cd2864-a2ba-4bca-97be-cff8ac0212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ac805d7-b58a-482b-8a4e-e7effbd5188b}" enabled="1" method="Privileged" siteId="{a2a21b60-5625-43fe-a55a-52f5e111d71c}" removed="0"/>
</clbl:labelList>
</file>

<file path=docProps/app.xml><?xml version="1.0" encoding="utf-8"?>
<Properties xmlns="http://schemas.openxmlformats.org/officeDocument/2006/extended-properties" xmlns:vt="http://schemas.openxmlformats.org/officeDocument/2006/docPropsVTypes">
  <TotalTime>1438</TotalTime>
  <Words>1651</Words>
  <Application>Microsoft Office PowerPoint</Application>
  <PresentationFormat>Widescreen</PresentationFormat>
  <Paragraphs>126</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Aptos Display</vt:lpstr>
      <vt:lpstr>Arial</vt:lpstr>
      <vt:lpstr>Office Theme</vt:lpstr>
      <vt:lpstr>Overview of Senate Bill 319 of the 83rd Session of the Nevada Legislature  and  Overview of Scope of Work for Regional Fire and EMS Feasibility, Efficiency and Service Enhancement Study </vt:lpstr>
      <vt:lpstr>Senate Bill 319 of the 83rd Session of the Nevada Legislature (SB319)</vt:lpstr>
      <vt:lpstr>Creation of the SB319 Study Board</vt:lpstr>
      <vt:lpstr>Structure of the SB319 Study Board</vt:lpstr>
      <vt:lpstr>Procedures of the SB319 Board</vt:lpstr>
      <vt:lpstr>Duties of the SB319 Study Board</vt:lpstr>
      <vt:lpstr>Duties of the SB319 Study Board (Continued)</vt:lpstr>
      <vt:lpstr>Authority of the SB319 Study Board</vt:lpstr>
      <vt:lpstr>Overview of Scope of Work for Regional Fire and EMS Feasibility, Efficiency and Service Enhancement Study </vt:lpstr>
      <vt:lpstr>Professional Services Agreement</vt:lpstr>
      <vt:lpstr>Administrative Tasks 1 - 9</vt:lpstr>
      <vt:lpstr>Technical Task 1 – Feasibility, Efficiency and Service Enhancement Assessment</vt:lpstr>
      <vt:lpstr>Technical Task 2 – Operational Performance Analysis</vt:lpstr>
      <vt:lpstr>Technical Task 3 – Financial Modeling</vt:lpstr>
      <vt:lpstr>Technical Task 4 – Policy and Operational Standards Recommendations</vt:lpstr>
      <vt:lpstr>Technical Task 5 – Equity in Service Delivery Analysis</vt:lpstr>
      <vt:lpstr>Technical Task 6 – Develop Transition Plan</vt:lpstr>
      <vt:lpstr>Technical Task 7 – EMS Integration Considerations</vt:lpstr>
      <vt:lpstr>Technical Task 8 – Fire Insurance Considerations</vt:lpstr>
      <vt:lpstr>Technical Task 9 – Legislative Considerations</vt:lpstr>
      <vt:lpstr>Final slide with City of Reno, Washoe County and City of Sparks Logos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Fire Collaboration Update</dc:title>
  <dc:creator>Krysti Smith</dc:creator>
  <cp:lastModifiedBy>McDonald, Casey</cp:lastModifiedBy>
  <cp:revision>2</cp:revision>
  <cp:lastPrinted>2026-10-13T21:35:11Z</cp:lastPrinted>
  <dcterms:created xsi:type="dcterms:W3CDTF">2025-03-29T22:55:26Z</dcterms:created>
  <dcterms:modified xsi:type="dcterms:W3CDTF">2026-10-21T21:39:47Z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0x01010079CB3540E5350B4F8430A3F167417D44</vt:lpwstr>
  </property>
  <property fmtid="{D5CDD505-2E9C-101B-9397-08002B2CF9AE}" pid="3" name="Order">
    <vt:r8>1886900</vt:r8>
  </property>
  <property fmtid="{D5CDD505-2E9C-101B-9397-08002B2CF9AE}" pid="4" name="TriggerFlowInfo">
    <vt:lpwstr/>
  </property>
  <property fmtid="{D5CDD505-2E9C-101B-9397-08002B2CF9AE}" pid="5" name="ComplianceAssetId">
    <vt:lpwstr/>
  </property>
  <property fmtid="{D5CDD505-2E9C-101B-9397-08002B2CF9AE}" pid="6" name="_activity">
    <vt:lpwstr>{"FileActivityType":"9","FileActivityTimeStamp":"2025-03-31T23:25:18.017Z","FileActivityUsersOnPage":[{"DisplayName":"Krysti Smith","Id":"smithk@reno.gov"},{"DisplayName":"Calli Wilsey","Id":"wilseyc@reno.gov"},{"DisplayName":"JW Hodge","Id":"hodgejw@reno.gov"}],"FileActivityNavigationId":null}</vt:lpwstr>
  </property>
  <property fmtid="{D5CDD505-2E9C-101B-9397-08002B2CF9AE}" pid="7" name="_ExtendedDescription">
    <vt:lpwstr/>
  </property>
  <property fmtid="{D5CDD505-2E9C-101B-9397-08002B2CF9AE}" pid="8" name="MediaServiceImageTags">
    <vt:lpwstr/>
  </property>
</Properties>
</file>