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6" r:id="rId5"/>
    <p:sldId id="257" r:id="rId6"/>
    <p:sldId id="264" r:id="rId7"/>
    <p:sldId id="258" r:id="rId8"/>
    <p:sldId id="266"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803E990-98E3-9E2E-989D-09E1C7201B25}" name="Krysti Smith" initials="KS" userId="S::SmithK@reno.gov::1dfb6c7d-9015-4028-ab34-c34d08d94002" providerId="AD"/>
  <p188:author id="{BA4BF1AB-1C77-24CD-336D-932AABBC174A}" name="amccormick@cityofsparks.us" initials="am" userId="S::urn:spo:guest#amccormick@cityofsparks.us::" providerId="AD"/>
  <p188:author id="{6C37C0C0-381B-83B5-7515-639E290D646B}" name="Calli Wilsey" initials="" userId="S::WilseyC@reno.gov::11a044dd-436c-4f32-8499-302a4a4b377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7F629A-D585-472D-9AD0-83EAD8DA56D4}" v="362" dt="2025-05-20T16:34:57.463"/>
    <p1510:client id="{5FB63107-BBF2-9F43-BA63-E5B32B8BE280}" v="14" dt="2025-05-20T03:26:03.646"/>
    <p1510:client id="{CF75487E-E985-C58B-2C9A-3F77E36FF571}" v="1" dt="2025-05-20T16:33:21.3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34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iagrams/_rels/data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33DC15-42A2-40B5-B865-11B31D2D768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FCFF66DA-3F05-450E-B672-4E8041F61280}">
      <dgm:prSet phldrT="[Text]"/>
      <dgm:spPr>
        <a:solidFill>
          <a:srgbClr val="810000"/>
        </a:solidFill>
      </dgm:spPr>
      <dgm:t>
        <a:bodyPr/>
        <a:lstStyle/>
        <a:p>
          <a:pPr>
            <a:buNone/>
          </a:pPr>
          <a:r>
            <a:rPr lang="en-US" dirty="0"/>
            <a:t>Managers Formed a Working Group:</a:t>
          </a:r>
        </a:p>
      </dgm:t>
      <dgm:extLst>
        <a:ext uri="{E40237B7-FDA0-4F09-8148-C483321AD2D9}">
          <dgm14:cNvPr xmlns:dgm14="http://schemas.microsoft.com/office/drawing/2010/diagram" id="0" name="" descr="List describing the formation of a regional working group: Managers from Reno, Sparks, Truckee Meadows Fire Protection District, and Washoe County; fire chiefs from all three agencies; focus on cooperation, collaboration, communication, and decision-making; includes a subgroup of operational chiefs and dispatch leaders."/>
        </a:ext>
      </dgm:extLst>
    </dgm:pt>
    <dgm:pt modelId="{22B468FD-43D2-4FE2-8A72-849F6DAAC2F8}" type="parTrans" cxnId="{9B2D81D7-4E27-469B-884D-D96F4474C63E}">
      <dgm:prSet/>
      <dgm:spPr/>
      <dgm:t>
        <a:bodyPr/>
        <a:lstStyle/>
        <a:p>
          <a:endParaRPr lang="en-US"/>
        </a:p>
      </dgm:t>
    </dgm:pt>
    <dgm:pt modelId="{6BB75E22-86A4-4986-93E5-4C69220B4B82}" type="sibTrans" cxnId="{9B2D81D7-4E27-469B-884D-D96F4474C63E}">
      <dgm:prSet/>
      <dgm:spPr/>
      <dgm:t>
        <a:bodyPr/>
        <a:lstStyle/>
        <a:p>
          <a:endParaRPr lang="en-US"/>
        </a:p>
      </dgm:t>
    </dgm:pt>
    <dgm:pt modelId="{73AFAE14-7ACB-4EDD-9B42-705175CC6E04}">
      <dgm:prSet/>
      <dgm:spPr>
        <a:ln>
          <a:solidFill>
            <a:srgbClr val="810000"/>
          </a:solidFill>
        </a:ln>
      </dgm:spPr>
      <dgm:t>
        <a:bodyPr/>
        <a:lstStyle/>
        <a:p>
          <a:pPr rtl="0"/>
          <a:r>
            <a:rPr lang="en-US" dirty="0"/>
            <a:t>City of Reno, City of Sparks, </a:t>
          </a:r>
          <a:r>
            <a:rPr lang="en-US" dirty="0">
              <a:latin typeface="Aptos Display" panose="02110004020202020204"/>
            </a:rPr>
            <a:t>Truckee Meadows Fire Protection District and</a:t>
          </a:r>
          <a:r>
            <a:rPr lang="en-US" dirty="0"/>
            <a:t> Washoe County Managers</a:t>
          </a:r>
        </a:p>
      </dgm:t>
      <dgm:extLst>
        <a:ext uri="{E40237B7-FDA0-4F09-8148-C483321AD2D9}">
          <dgm14:cNvPr xmlns:dgm14="http://schemas.microsoft.com/office/drawing/2010/diagram" id="0" name="" descr="List describing the formation of a regional working group: Managers from Reno, Sparks, Truckee Meadows Fire Protection District, and Washoe County; fire chiefs from all three agencies; focus on cooperation, collaboration, communication, and decision-making; includes a subgroup of operational chiefs and dispatch leaders."/>
        </a:ext>
      </dgm:extLst>
    </dgm:pt>
    <dgm:pt modelId="{E55C5AA1-4C4D-43F0-ADA3-D947A0B1E48C}" type="parTrans" cxnId="{2DBA02A8-6FAE-4F16-A878-5A1F663AB00B}">
      <dgm:prSet/>
      <dgm:spPr/>
      <dgm:t>
        <a:bodyPr/>
        <a:lstStyle/>
        <a:p>
          <a:endParaRPr lang="en-US"/>
        </a:p>
      </dgm:t>
    </dgm:pt>
    <dgm:pt modelId="{399EBF02-6DA6-4E91-A224-894B07E64F26}" type="sibTrans" cxnId="{2DBA02A8-6FAE-4F16-A878-5A1F663AB00B}">
      <dgm:prSet/>
      <dgm:spPr/>
      <dgm:t>
        <a:bodyPr/>
        <a:lstStyle/>
        <a:p>
          <a:endParaRPr lang="en-US"/>
        </a:p>
      </dgm:t>
    </dgm:pt>
    <dgm:pt modelId="{2163F4AA-760B-4943-954B-80AF82BC0897}">
      <dgm:prSet/>
      <dgm:spPr>
        <a:ln>
          <a:solidFill>
            <a:srgbClr val="810000"/>
          </a:solidFill>
        </a:ln>
      </dgm:spPr>
      <dgm:t>
        <a:bodyPr/>
        <a:lstStyle/>
        <a:p>
          <a:r>
            <a:rPr lang="en-US" dirty="0"/>
            <a:t>Reno, Sparks, and Truckee Meadows Fire Chiefs</a:t>
          </a:r>
        </a:p>
      </dgm:t>
    </dgm:pt>
    <dgm:pt modelId="{58CC4318-B823-4A20-9374-21F5EF66ED63}" type="parTrans" cxnId="{16CFE9B8-1C8A-4B33-B679-05376C3769F8}">
      <dgm:prSet/>
      <dgm:spPr/>
      <dgm:t>
        <a:bodyPr/>
        <a:lstStyle/>
        <a:p>
          <a:endParaRPr lang="en-US"/>
        </a:p>
      </dgm:t>
    </dgm:pt>
    <dgm:pt modelId="{F77412A6-DA0E-4475-B7D5-9A2EF390E7BC}" type="sibTrans" cxnId="{16CFE9B8-1C8A-4B33-B679-05376C3769F8}">
      <dgm:prSet/>
      <dgm:spPr/>
      <dgm:t>
        <a:bodyPr/>
        <a:lstStyle/>
        <a:p>
          <a:endParaRPr lang="en-US"/>
        </a:p>
      </dgm:t>
    </dgm:pt>
    <dgm:pt modelId="{58C2E8FA-F151-4001-8D2D-42442100C858}">
      <dgm:prSet/>
      <dgm:spPr>
        <a:ln>
          <a:solidFill>
            <a:srgbClr val="810000"/>
          </a:solidFill>
        </a:ln>
      </dgm:spPr>
      <dgm:t>
        <a:bodyPr/>
        <a:lstStyle/>
        <a:p>
          <a:pPr rtl="0"/>
          <a:r>
            <a:rPr lang="en-US" dirty="0"/>
            <a:t>Emphasis on</a:t>
          </a:r>
          <a:r>
            <a:rPr lang="en-US" dirty="0">
              <a:latin typeface="Aptos Display" panose="02110004020202020204"/>
            </a:rPr>
            <a:t> increased, productive Cooperation, Collaboration, Communication and Decision-Making</a:t>
          </a:r>
          <a:endParaRPr lang="en-US" dirty="0"/>
        </a:p>
      </dgm:t>
    </dgm:pt>
    <dgm:pt modelId="{6A1719B5-E0E2-499A-A705-C991A910515E}" type="parTrans" cxnId="{11CD6D16-3EB7-4B84-8794-FD48EBD4C566}">
      <dgm:prSet/>
      <dgm:spPr/>
      <dgm:t>
        <a:bodyPr/>
        <a:lstStyle/>
        <a:p>
          <a:endParaRPr lang="en-US"/>
        </a:p>
      </dgm:t>
    </dgm:pt>
    <dgm:pt modelId="{8245AE75-9D18-41C0-9B9E-A2F9BD395CE1}" type="sibTrans" cxnId="{11CD6D16-3EB7-4B84-8794-FD48EBD4C566}">
      <dgm:prSet/>
      <dgm:spPr/>
      <dgm:t>
        <a:bodyPr/>
        <a:lstStyle/>
        <a:p>
          <a:endParaRPr lang="en-US"/>
        </a:p>
      </dgm:t>
    </dgm:pt>
    <dgm:pt modelId="{A039CF61-B548-404B-BF0E-D76231A0AB4F}">
      <dgm:prSet/>
      <dgm:spPr>
        <a:ln>
          <a:solidFill>
            <a:srgbClr val="810000"/>
          </a:solidFill>
        </a:ln>
      </dgm:spPr>
      <dgm:t>
        <a:bodyPr/>
        <a:lstStyle/>
        <a:p>
          <a:pPr rtl="0"/>
          <a:r>
            <a:rPr lang="en-US" dirty="0"/>
            <a:t>Operational Chiefs + Dispatch Leaders Subgroup</a:t>
          </a:r>
        </a:p>
      </dgm:t>
    </dgm:pt>
    <dgm:pt modelId="{D9533CD6-FF78-4BFD-BCD4-471030314591}" type="parTrans" cxnId="{BE7A6500-5657-42F2-9153-F8DE52D1B98F}">
      <dgm:prSet/>
      <dgm:spPr/>
      <dgm:t>
        <a:bodyPr/>
        <a:lstStyle/>
        <a:p>
          <a:endParaRPr lang="en-US"/>
        </a:p>
      </dgm:t>
    </dgm:pt>
    <dgm:pt modelId="{8BCAC36C-6DB1-4809-9D06-8046A6C61F36}" type="sibTrans" cxnId="{BE7A6500-5657-42F2-9153-F8DE52D1B98F}">
      <dgm:prSet/>
      <dgm:spPr/>
      <dgm:t>
        <a:bodyPr/>
        <a:lstStyle/>
        <a:p>
          <a:endParaRPr lang="en-US"/>
        </a:p>
      </dgm:t>
    </dgm:pt>
    <dgm:pt modelId="{C5262D48-C9A8-495C-B999-8A14A04FD76B}" type="pres">
      <dgm:prSet presAssocID="{1433DC15-42A2-40B5-B865-11B31D2D768D}" presName="linear" presStyleCnt="0">
        <dgm:presLayoutVars>
          <dgm:dir/>
          <dgm:animLvl val="lvl"/>
          <dgm:resizeHandles val="exact"/>
        </dgm:presLayoutVars>
      </dgm:prSet>
      <dgm:spPr/>
    </dgm:pt>
    <dgm:pt modelId="{4ED93398-BECC-429C-ACDD-A2402C069C2E}" type="pres">
      <dgm:prSet presAssocID="{FCFF66DA-3F05-450E-B672-4E8041F61280}" presName="parentLin" presStyleCnt="0"/>
      <dgm:spPr/>
    </dgm:pt>
    <dgm:pt modelId="{DDBD6FD3-2138-4F64-B4C2-2BE52F5BA45A}" type="pres">
      <dgm:prSet presAssocID="{FCFF66DA-3F05-450E-B672-4E8041F61280}" presName="parentLeftMargin" presStyleLbl="node1" presStyleIdx="0" presStyleCnt="1"/>
      <dgm:spPr/>
    </dgm:pt>
    <dgm:pt modelId="{C8692A06-8E3B-436B-9BCE-2A8F65473091}" type="pres">
      <dgm:prSet presAssocID="{FCFF66DA-3F05-450E-B672-4E8041F61280}" presName="parentText" presStyleLbl="node1" presStyleIdx="0" presStyleCnt="1">
        <dgm:presLayoutVars>
          <dgm:chMax val="0"/>
          <dgm:bulletEnabled val="1"/>
        </dgm:presLayoutVars>
      </dgm:prSet>
      <dgm:spPr/>
    </dgm:pt>
    <dgm:pt modelId="{EA69E089-42AA-4042-A4B9-1DDEC0CED3DD}" type="pres">
      <dgm:prSet presAssocID="{FCFF66DA-3F05-450E-B672-4E8041F61280}" presName="negativeSpace" presStyleCnt="0"/>
      <dgm:spPr/>
    </dgm:pt>
    <dgm:pt modelId="{4E03C868-0526-4D40-A3B5-51F4A5F3EFB7}" type="pres">
      <dgm:prSet presAssocID="{FCFF66DA-3F05-450E-B672-4E8041F61280}" presName="childText" presStyleLbl="conFgAcc1" presStyleIdx="0" presStyleCnt="1">
        <dgm:presLayoutVars>
          <dgm:bulletEnabled val="1"/>
        </dgm:presLayoutVars>
      </dgm:prSet>
      <dgm:spPr/>
    </dgm:pt>
  </dgm:ptLst>
  <dgm:cxnLst>
    <dgm:cxn modelId="{BE7A6500-5657-42F2-9153-F8DE52D1B98F}" srcId="{FCFF66DA-3F05-450E-B672-4E8041F61280}" destId="{A039CF61-B548-404B-BF0E-D76231A0AB4F}" srcOrd="3" destOrd="0" parTransId="{D9533CD6-FF78-4BFD-BCD4-471030314591}" sibTransId="{8BCAC36C-6DB1-4809-9D06-8046A6C61F36}"/>
    <dgm:cxn modelId="{11CD6D16-3EB7-4B84-8794-FD48EBD4C566}" srcId="{FCFF66DA-3F05-450E-B672-4E8041F61280}" destId="{58C2E8FA-F151-4001-8D2D-42442100C858}" srcOrd="2" destOrd="0" parTransId="{6A1719B5-E0E2-499A-A705-C991A910515E}" sibTransId="{8245AE75-9D18-41C0-9B9E-A2F9BD395CE1}"/>
    <dgm:cxn modelId="{3E6FBB21-99B9-49A3-8542-188BC85B71A4}" type="presOf" srcId="{1433DC15-42A2-40B5-B865-11B31D2D768D}" destId="{C5262D48-C9A8-495C-B999-8A14A04FD76B}" srcOrd="0" destOrd="0" presId="urn:microsoft.com/office/officeart/2005/8/layout/list1"/>
    <dgm:cxn modelId="{76231A23-68AE-4AA1-944E-645E0B0CAB13}" type="presOf" srcId="{58C2E8FA-F151-4001-8D2D-42442100C858}" destId="{4E03C868-0526-4D40-A3B5-51F4A5F3EFB7}" srcOrd="0" destOrd="2" presId="urn:microsoft.com/office/officeart/2005/8/layout/list1"/>
    <dgm:cxn modelId="{F1194A45-60CC-4ED1-AEB7-1213D9C546AD}" type="presOf" srcId="{FCFF66DA-3F05-450E-B672-4E8041F61280}" destId="{C8692A06-8E3B-436B-9BCE-2A8F65473091}" srcOrd="1" destOrd="0" presId="urn:microsoft.com/office/officeart/2005/8/layout/list1"/>
    <dgm:cxn modelId="{BD0B984B-0980-49F9-B37B-A860706BB649}" type="presOf" srcId="{A039CF61-B548-404B-BF0E-D76231A0AB4F}" destId="{4E03C868-0526-4D40-A3B5-51F4A5F3EFB7}" srcOrd="0" destOrd="3" presId="urn:microsoft.com/office/officeart/2005/8/layout/list1"/>
    <dgm:cxn modelId="{D051CC81-8590-4C5B-A5F8-718231A936D0}" type="presOf" srcId="{73AFAE14-7ACB-4EDD-9B42-705175CC6E04}" destId="{4E03C868-0526-4D40-A3B5-51F4A5F3EFB7}" srcOrd="0" destOrd="0" presId="urn:microsoft.com/office/officeart/2005/8/layout/list1"/>
    <dgm:cxn modelId="{1BA2149B-B61F-4421-AFD9-40FB54806BF6}" type="presOf" srcId="{2163F4AA-760B-4943-954B-80AF82BC0897}" destId="{4E03C868-0526-4D40-A3B5-51F4A5F3EFB7}" srcOrd="0" destOrd="1" presId="urn:microsoft.com/office/officeart/2005/8/layout/list1"/>
    <dgm:cxn modelId="{E18A449C-0A9E-462B-A7AD-E8956AA39895}" type="presOf" srcId="{FCFF66DA-3F05-450E-B672-4E8041F61280}" destId="{DDBD6FD3-2138-4F64-B4C2-2BE52F5BA45A}" srcOrd="0" destOrd="0" presId="urn:microsoft.com/office/officeart/2005/8/layout/list1"/>
    <dgm:cxn modelId="{2DBA02A8-6FAE-4F16-A878-5A1F663AB00B}" srcId="{FCFF66DA-3F05-450E-B672-4E8041F61280}" destId="{73AFAE14-7ACB-4EDD-9B42-705175CC6E04}" srcOrd="0" destOrd="0" parTransId="{E55C5AA1-4C4D-43F0-ADA3-D947A0B1E48C}" sibTransId="{399EBF02-6DA6-4E91-A224-894B07E64F26}"/>
    <dgm:cxn modelId="{16CFE9B8-1C8A-4B33-B679-05376C3769F8}" srcId="{FCFF66DA-3F05-450E-B672-4E8041F61280}" destId="{2163F4AA-760B-4943-954B-80AF82BC0897}" srcOrd="1" destOrd="0" parTransId="{58CC4318-B823-4A20-9374-21F5EF66ED63}" sibTransId="{F77412A6-DA0E-4475-B7D5-9A2EF390E7BC}"/>
    <dgm:cxn modelId="{9B2D81D7-4E27-469B-884D-D96F4474C63E}" srcId="{1433DC15-42A2-40B5-B865-11B31D2D768D}" destId="{FCFF66DA-3F05-450E-B672-4E8041F61280}" srcOrd="0" destOrd="0" parTransId="{22B468FD-43D2-4FE2-8A72-849F6DAAC2F8}" sibTransId="{6BB75E22-86A4-4986-93E5-4C69220B4B82}"/>
    <dgm:cxn modelId="{B120ABB2-9A3F-4E1F-9482-EBA86450BED7}" type="presParOf" srcId="{C5262D48-C9A8-495C-B999-8A14A04FD76B}" destId="{4ED93398-BECC-429C-ACDD-A2402C069C2E}" srcOrd="0" destOrd="0" presId="urn:microsoft.com/office/officeart/2005/8/layout/list1"/>
    <dgm:cxn modelId="{A53CE59B-BA06-41CA-8591-FDA0FF906924}" type="presParOf" srcId="{4ED93398-BECC-429C-ACDD-A2402C069C2E}" destId="{DDBD6FD3-2138-4F64-B4C2-2BE52F5BA45A}" srcOrd="0" destOrd="0" presId="urn:microsoft.com/office/officeart/2005/8/layout/list1"/>
    <dgm:cxn modelId="{0E8101A6-D5F2-490B-9F7E-102090BAB827}" type="presParOf" srcId="{4ED93398-BECC-429C-ACDD-A2402C069C2E}" destId="{C8692A06-8E3B-436B-9BCE-2A8F65473091}" srcOrd="1" destOrd="0" presId="urn:microsoft.com/office/officeart/2005/8/layout/list1"/>
    <dgm:cxn modelId="{949C7DDD-4F5E-4879-92B2-6E285063CCDA}" type="presParOf" srcId="{C5262D48-C9A8-495C-B999-8A14A04FD76B}" destId="{EA69E089-42AA-4042-A4B9-1DDEC0CED3DD}" srcOrd="1" destOrd="0" presId="urn:microsoft.com/office/officeart/2005/8/layout/list1"/>
    <dgm:cxn modelId="{031CB69F-2D3F-4C4F-AFF9-814D7A5A04CB}" type="presParOf" srcId="{C5262D48-C9A8-495C-B999-8A14A04FD76B}" destId="{4E03C868-0526-4D40-A3B5-51F4A5F3EFB7}" srcOrd="2" destOrd="0" presId="urn:microsoft.com/office/officeart/2005/8/layout/list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73764D-E4C5-41AA-957E-312B1E741F7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03BCBF0-9951-4E5B-90DB-196878EFE54B}">
      <dgm:prSet/>
      <dgm:spPr>
        <a:solidFill>
          <a:srgbClr val="810000"/>
        </a:solidFill>
      </dgm:spPr>
      <dgm:t>
        <a:bodyPr/>
        <a:lstStyle/>
        <a:p>
          <a:r>
            <a:rPr lang="en-US" dirty="0"/>
            <a:t>Defined Scope of Regionalization</a:t>
          </a:r>
        </a:p>
      </dgm:t>
      <dgm:extLst>
        <a:ext uri="{E40237B7-FDA0-4F09-8148-C483321AD2D9}">
          <dgm14:cNvPr xmlns:dgm14="http://schemas.microsoft.com/office/drawing/2010/diagram" id="0" name="" descr="Bullet points outlining key milestones: defined scope of regionalization, focus on auto-aid and dispatch alignment, creation of shared policies and procedures, initial focus on firefighter safety, passage of SB 319, shared management of the regional hazardous materials team coordinator, and standardizing guidelines for complex incident response."/>
        </a:ext>
      </dgm:extLst>
    </dgm:pt>
    <dgm:pt modelId="{8AE09607-74F8-4967-BD52-85B0FDCE0FCF}" type="parTrans" cxnId="{86F4267E-63C3-43B8-9AE3-62F5A57A938B}">
      <dgm:prSet/>
      <dgm:spPr/>
      <dgm:t>
        <a:bodyPr/>
        <a:lstStyle/>
        <a:p>
          <a:endParaRPr lang="en-US"/>
        </a:p>
      </dgm:t>
    </dgm:pt>
    <dgm:pt modelId="{E0D2C83F-A3FD-4689-9A8A-B817F814DF42}" type="sibTrans" cxnId="{86F4267E-63C3-43B8-9AE3-62F5A57A938B}">
      <dgm:prSet/>
      <dgm:spPr/>
      <dgm:t>
        <a:bodyPr/>
        <a:lstStyle/>
        <a:p>
          <a:endParaRPr lang="en-US"/>
        </a:p>
      </dgm:t>
    </dgm:pt>
    <dgm:pt modelId="{172831B9-5170-4B49-9735-1DE480AC09EB}">
      <dgm:prSet/>
      <dgm:spPr>
        <a:solidFill>
          <a:srgbClr val="810000"/>
        </a:solidFill>
      </dgm:spPr>
      <dgm:t>
        <a:bodyPr/>
        <a:lstStyle/>
        <a:p>
          <a:r>
            <a:rPr lang="en-US" dirty="0"/>
            <a:t>Focused on Auto-Aid &amp; Dispatch Alignment</a:t>
          </a:r>
        </a:p>
      </dgm:t>
      <dgm:extLst>
        <a:ext uri="{E40237B7-FDA0-4F09-8148-C483321AD2D9}">
          <dgm14:cNvPr xmlns:dgm14="http://schemas.microsoft.com/office/drawing/2010/diagram" id="0" name="" descr="Bullet points outlining key milestones: defined scope of regionalization, focus on auto-aid and dispatch alignment, creation of shared policies and procedures, initial focus on firefighter safety, passage of SB 319, shared management of the regional hazardous materials team coordinator, and standardizing guidelines for complex incident response."/>
        </a:ext>
      </dgm:extLst>
    </dgm:pt>
    <dgm:pt modelId="{9E669A00-6E2A-4CF8-BF30-66304D7CF627}" type="parTrans" cxnId="{7FB67867-3279-4834-9C0C-BAEC4841B98B}">
      <dgm:prSet/>
      <dgm:spPr/>
      <dgm:t>
        <a:bodyPr/>
        <a:lstStyle/>
        <a:p>
          <a:endParaRPr lang="en-US"/>
        </a:p>
      </dgm:t>
    </dgm:pt>
    <dgm:pt modelId="{3C60E0A6-A363-4845-AA04-04B73F8EA080}" type="sibTrans" cxnId="{7FB67867-3279-4834-9C0C-BAEC4841B98B}">
      <dgm:prSet/>
      <dgm:spPr/>
      <dgm:t>
        <a:bodyPr/>
        <a:lstStyle/>
        <a:p>
          <a:endParaRPr lang="en-US"/>
        </a:p>
      </dgm:t>
    </dgm:pt>
    <dgm:pt modelId="{62402862-CD96-4FA6-9CF7-BD044CDD6FB9}">
      <dgm:prSet/>
      <dgm:spPr>
        <a:solidFill>
          <a:srgbClr val="810000"/>
        </a:solidFill>
      </dgm:spPr>
      <dgm:t>
        <a:bodyPr/>
        <a:lstStyle/>
        <a:p>
          <a:pPr rtl="0"/>
          <a:r>
            <a:rPr lang="en-US" dirty="0">
              <a:latin typeface="Aptos Display" panose="02110004020202020204"/>
            </a:rPr>
            <a:t>Shared Policies and Procedures</a:t>
          </a:r>
        </a:p>
        <a:p>
          <a:pPr rtl="0"/>
          <a:r>
            <a:rPr lang="en-US" dirty="0">
              <a:latin typeface="Aptos Display" panose="02110004020202020204"/>
            </a:rPr>
            <a:t>Initial Focus: Firefighter Safety</a:t>
          </a:r>
          <a:endParaRPr lang="en-US" dirty="0"/>
        </a:p>
      </dgm:t>
      <dgm:extLst>
        <a:ext uri="{E40237B7-FDA0-4F09-8148-C483321AD2D9}">
          <dgm14:cNvPr xmlns:dgm14="http://schemas.microsoft.com/office/drawing/2010/diagram" id="0" name="" descr="Bullet points outlining key milestones: defined scope of regionalization, focus on auto-aid and dispatch alignment, creation of shared policies and procedures, initial focus on firefighter safety, passage of SB 319, shared management of the regional hazardous materials team coordinator, and standardizing guidelines for complex incident response."/>
        </a:ext>
      </dgm:extLst>
    </dgm:pt>
    <dgm:pt modelId="{29993782-9334-4C04-A07D-80D5E3D5700C}" type="parTrans" cxnId="{A06CD7DD-69F5-44FD-8893-149A8EEA41D5}">
      <dgm:prSet/>
      <dgm:spPr/>
      <dgm:t>
        <a:bodyPr/>
        <a:lstStyle/>
        <a:p>
          <a:endParaRPr lang="en-US"/>
        </a:p>
      </dgm:t>
    </dgm:pt>
    <dgm:pt modelId="{0D25DE4E-7304-428F-AB97-EBF8537B08EE}" type="sibTrans" cxnId="{A06CD7DD-69F5-44FD-8893-149A8EEA41D5}">
      <dgm:prSet/>
      <dgm:spPr/>
      <dgm:t>
        <a:bodyPr/>
        <a:lstStyle/>
        <a:p>
          <a:endParaRPr lang="en-US"/>
        </a:p>
      </dgm:t>
    </dgm:pt>
    <dgm:pt modelId="{B2844EDB-B2F8-44AF-8632-6BBE9C69B6FB}">
      <dgm:prSet/>
      <dgm:spPr>
        <a:solidFill>
          <a:srgbClr val="810000"/>
        </a:solidFill>
      </dgm:spPr>
      <dgm:t>
        <a:bodyPr/>
        <a:lstStyle/>
        <a:p>
          <a:pPr rtl="0"/>
          <a:r>
            <a:rPr lang="en-US" dirty="0">
              <a:latin typeface="Aptos Display" panose="02110004020202020204"/>
            </a:rPr>
            <a:t>SB 319 Signed</a:t>
          </a:r>
          <a:endParaRPr lang="en-US" dirty="0"/>
        </a:p>
      </dgm:t>
      <dgm:extLst>
        <a:ext uri="{E40237B7-FDA0-4F09-8148-C483321AD2D9}">
          <dgm14:cNvPr xmlns:dgm14="http://schemas.microsoft.com/office/drawing/2010/diagram" id="0" name="" descr="Bullet points outlining key milestones: defined scope of regionalization, focus on auto-aid and dispatch alignment, creation of shared policies and procedures, initial focus on firefighter safety, passage of SB 319, shared management of the regional hazardous materials team coordinator, and standardizing guidelines for complex incident response."/>
        </a:ext>
      </dgm:extLst>
    </dgm:pt>
    <dgm:pt modelId="{AEE0E49C-08A1-4545-9A45-62B46594868A}" type="parTrans" cxnId="{267E9E8E-3FE4-402B-998A-FCDDA2BFA0D7}">
      <dgm:prSet/>
      <dgm:spPr/>
      <dgm:t>
        <a:bodyPr/>
        <a:lstStyle/>
        <a:p>
          <a:endParaRPr lang="en-US"/>
        </a:p>
      </dgm:t>
    </dgm:pt>
    <dgm:pt modelId="{F3E1139C-722D-4190-8ADC-5B8A5CB97D2D}" type="sibTrans" cxnId="{267E9E8E-3FE4-402B-998A-FCDDA2BFA0D7}">
      <dgm:prSet/>
      <dgm:spPr/>
      <dgm:t>
        <a:bodyPr/>
        <a:lstStyle/>
        <a:p>
          <a:endParaRPr lang="en-US"/>
        </a:p>
      </dgm:t>
    </dgm:pt>
    <dgm:pt modelId="{B2706100-CDD0-4174-8B19-80F090B6283C}">
      <dgm:prSet/>
      <dgm:spPr>
        <a:solidFill>
          <a:srgbClr val="810000"/>
        </a:solidFill>
      </dgm:spPr>
      <dgm:t>
        <a:bodyPr/>
        <a:lstStyle/>
        <a:p>
          <a:pPr rtl="0"/>
          <a:r>
            <a:rPr lang="en-US" dirty="0"/>
            <a:t>Shared Management of Regional Hazardous Materials Team Coordinator</a:t>
          </a:r>
        </a:p>
      </dgm:t>
      <dgm:extLst>
        <a:ext uri="{E40237B7-FDA0-4F09-8148-C483321AD2D9}">
          <dgm14:cNvPr xmlns:dgm14="http://schemas.microsoft.com/office/drawing/2010/diagram" id="0" name="" descr="Bullet points outlining key milestones: defined scope of regionalization, focus on auto-aid and dispatch alignment, creation of shared policies and procedures, initial focus on firefighter safety, passage of SB 319, shared management of the regional hazardous materials team coordinator, and standardizing guidelines for complex incident response."/>
        </a:ext>
      </dgm:extLst>
    </dgm:pt>
    <dgm:pt modelId="{0532BF2B-992A-47A7-8C21-457BE58FA079}" type="parTrans" cxnId="{B939CEB8-0974-477B-ACE9-EE8F68E98669}">
      <dgm:prSet/>
      <dgm:spPr/>
      <dgm:t>
        <a:bodyPr/>
        <a:lstStyle/>
        <a:p>
          <a:endParaRPr lang="en-US"/>
        </a:p>
      </dgm:t>
    </dgm:pt>
    <dgm:pt modelId="{54AD2DB4-A935-4C0A-B74A-D6F9BE007917}" type="sibTrans" cxnId="{B939CEB8-0974-477B-ACE9-EE8F68E98669}">
      <dgm:prSet/>
      <dgm:spPr/>
      <dgm:t>
        <a:bodyPr/>
        <a:lstStyle/>
        <a:p>
          <a:endParaRPr lang="en-US"/>
        </a:p>
      </dgm:t>
    </dgm:pt>
    <dgm:pt modelId="{FE875082-139C-47B1-888E-CF24ED5252FC}">
      <dgm:prSet/>
      <dgm:spPr>
        <a:solidFill>
          <a:srgbClr val="810000"/>
        </a:solidFill>
      </dgm:spPr>
      <dgm:t>
        <a:bodyPr/>
        <a:lstStyle/>
        <a:p>
          <a:pPr>
            <a:buFont typeface="Arial" panose="020B0604020202020204" pitchFamily="34" charset="0"/>
            <a:buChar char="•"/>
          </a:pPr>
          <a:r>
            <a:rPr lang="en-US" dirty="0"/>
            <a:t>Standardizing Guidelines For Complex Incident Response</a:t>
          </a:r>
        </a:p>
      </dgm:t>
      <dgm:extLst>
        <a:ext uri="{E40237B7-FDA0-4F09-8148-C483321AD2D9}">
          <dgm14:cNvPr xmlns:dgm14="http://schemas.microsoft.com/office/drawing/2010/diagram" id="0" name="" descr="Bullet points outlining key milestones: defined scope of regionalization, focus on auto-aid and dispatch alignment, creation of shared policies and procedures, initial focus on firefighter safety, passage of SB 319, shared management of the regional hazardous materials team coordinator, and standardizing guidelines for complex incident response."/>
        </a:ext>
      </dgm:extLst>
    </dgm:pt>
    <dgm:pt modelId="{EA092C9A-0E3E-48DB-9DB4-479D5570FF95}" type="parTrans" cxnId="{56D49B47-7EB7-4284-BD6E-6A2369EE8381}">
      <dgm:prSet/>
      <dgm:spPr/>
      <dgm:t>
        <a:bodyPr/>
        <a:lstStyle/>
        <a:p>
          <a:endParaRPr lang="en-US"/>
        </a:p>
      </dgm:t>
    </dgm:pt>
    <dgm:pt modelId="{05BAB16E-7B10-4161-8DE0-58BA0731D03F}" type="sibTrans" cxnId="{56D49B47-7EB7-4284-BD6E-6A2369EE8381}">
      <dgm:prSet/>
      <dgm:spPr/>
      <dgm:t>
        <a:bodyPr/>
        <a:lstStyle/>
        <a:p>
          <a:endParaRPr lang="en-US"/>
        </a:p>
      </dgm:t>
    </dgm:pt>
    <dgm:pt modelId="{247468C3-E9EB-4562-B72D-E7984722560F}" type="pres">
      <dgm:prSet presAssocID="{9A73764D-E4C5-41AA-957E-312B1E741F77}" presName="diagram" presStyleCnt="0">
        <dgm:presLayoutVars>
          <dgm:dir/>
          <dgm:resizeHandles val="exact"/>
        </dgm:presLayoutVars>
      </dgm:prSet>
      <dgm:spPr/>
    </dgm:pt>
    <dgm:pt modelId="{8F9182E0-3473-46EF-8C69-A21B2FD6285D}" type="pres">
      <dgm:prSet presAssocID="{A03BCBF0-9951-4E5B-90DB-196878EFE54B}" presName="node" presStyleLbl="node1" presStyleIdx="0" presStyleCnt="6">
        <dgm:presLayoutVars>
          <dgm:bulletEnabled val="1"/>
        </dgm:presLayoutVars>
      </dgm:prSet>
      <dgm:spPr/>
    </dgm:pt>
    <dgm:pt modelId="{CC33288C-BED3-4AEB-BF61-ECC1FC63EBE7}" type="pres">
      <dgm:prSet presAssocID="{E0D2C83F-A3FD-4689-9A8A-B817F814DF42}" presName="sibTrans" presStyleCnt="0"/>
      <dgm:spPr/>
    </dgm:pt>
    <dgm:pt modelId="{52408D29-0C0A-4056-80E9-178864D65552}" type="pres">
      <dgm:prSet presAssocID="{172831B9-5170-4B49-9735-1DE480AC09EB}" presName="node" presStyleLbl="node1" presStyleIdx="1" presStyleCnt="6">
        <dgm:presLayoutVars>
          <dgm:bulletEnabled val="1"/>
        </dgm:presLayoutVars>
      </dgm:prSet>
      <dgm:spPr/>
    </dgm:pt>
    <dgm:pt modelId="{B62FDB96-280F-48DF-8D37-0D3A13E530B8}" type="pres">
      <dgm:prSet presAssocID="{3C60E0A6-A363-4845-AA04-04B73F8EA080}" presName="sibTrans" presStyleCnt="0"/>
      <dgm:spPr/>
    </dgm:pt>
    <dgm:pt modelId="{7DD38166-1D14-4807-AA3B-FF65EF7CFFDD}" type="pres">
      <dgm:prSet presAssocID="{62402862-CD96-4FA6-9CF7-BD044CDD6FB9}" presName="node" presStyleLbl="node1" presStyleIdx="2" presStyleCnt="6">
        <dgm:presLayoutVars>
          <dgm:bulletEnabled val="1"/>
        </dgm:presLayoutVars>
      </dgm:prSet>
      <dgm:spPr/>
    </dgm:pt>
    <dgm:pt modelId="{FEF8DEB8-443A-4891-8BEC-C2C091BF306F}" type="pres">
      <dgm:prSet presAssocID="{0D25DE4E-7304-428F-AB97-EBF8537B08EE}" presName="sibTrans" presStyleCnt="0"/>
      <dgm:spPr/>
    </dgm:pt>
    <dgm:pt modelId="{3CC77BAA-2A3E-4B13-B76B-BFAD408E4B8B}" type="pres">
      <dgm:prSet presAssocID="{B2844EDB-B2F8-44AF-8632-6BBE9C69B6FB}" presName="node" presStyleLbl="node1" presStyleIdx="3" presStyleCnt="6">
        <dgm:presLayoutVars>
          <dgm:bulletEnabled val="1"/>
        </dgm:presLayoutVars>
      </dgm:prSet>
      <dgm:spPr/>
    </dgm:pt>
    <dgm:pt modelId="{C3F8F4F2-E959-4423-B57E-AD54F20C41E0}" type="pres">
      <dgm:prSet presAssocID="{F3E1139C-722D-4190-8ADC-5B8A5CB97D2D}" presName="sibTrans" presStyleCnt="0"/>
      <dgm:spPr/>
    </dgm:pt>
    <dgm:pt modelId="{7F852DA6-0032-4F21-A412-E0FB5D1237BD}" type="pres">
      <dgm:prSet presAssocID="{B2706100-CDD0-4174-8B19-80F090B6283C}" presName="node" presStyleLbl="node1" presStyleIdx="4" presStyleCnt="6">
        <dgm:presLayoutVars>
          <dgm:bulletEnabled val="1"/>
        </dgm:presLayoutVars>
      </dgm:prSet>
      <dgm:spPr/>
    </dgm:pt>
    <dgm:pt modelId="{E8F89A39-6E18-43DE-A5D0-1ACE0020F35E}" type="pres">
      <dgm:prSet presAssocID="{54AD2DB4-A935-4C0A-B74A-D6F9BE007917}" presName="sibTrans" presStyleCnt="0"/>
      <dgm:spPr/>
    </dgm:pt>
    <dgm:pt modelId="{1A7B9278-49DF-4247-ACCD-37584103E9E1}" type="pres">
      <dgm:prSet presAssocID="{FE875082-139C-47B1-888E-CF24ED5252FC}" presName="node" presStyleLbl="node1" presStyleIdx="5" presStyleCnt="6">
        <dgm:presLayoutVars>
          <dgm:bulletEnabled val="1"/>
        </dgm:presLayoutVars>
      </dgm:prSet>
      <dgm:spPr/>
    </dgm:pt>
  </dgm:ptLst>
  <dgm:cxnLst>
    <dgm:cxn modelId="{869C4F24-AF2F-4D75-BC6B-B7B2E70C6D21}" type="presOf" srcId="{62402862-CD96-4FA6-9CF7-BD044CDD6FB9}" destId="{7DD38166-1D14-4807-AA3B-FF65EF7CFFDD}" srcOrd="0" destOrd="0" presId="urn:microsoft.com/office/officeart/2005/8/layout/default"/>
    <dgm:cxn modelId="{6274CB3D-974F-4202-A3D6-37321735B08B}" type="presOf" srcId="{9A73764D-E4C5-41AA-957E-312B1E741F77}" destId="{247468C3-E9EB-4562-B72D-E7984722560F}" srcOrd="0" destOrd="0" presId="urn:microsoft.com/office/officeart/2005/8/layout/default"/>
    <dgm:cxn modelId="{7FB67867-3279-4834-9C0C-BAEC4841B98B}" srcId="{9A73764D-E4C5-41AA-957E-312B1E741F77}" destId="{172831B9-5170-4B49-9735-1DE480AC09EB}" srcOrd="1" destOrd="0" parTransId="{9E669A00-6E2A-4CF8-BF30-66304D7CF627}" sibTransId="{3C60E0A6-A363-4845-AA04-04B73F8EA080}"/>
    <dgm:cxn modelId="{56D49B47-7EB7-4284-BD6E-6A2369EE8381}" srcId="{9A73764D-E4C5-41AA-957E-312B1E741F77}" destId="{FE875082-139C-47B1-888E-CF24ED5252FC}" srcOrd="5" destOrd="0" parTransId="{EA092C9A-0E3E-48DB-9DB4-479D5570FF95}" sibTransId="{05BAB16E-7B10-4161-8DE0-58BA0731D03F}"/>
    <dgm:cxn modelId="{CCE9BB4B-087A-499D-93E6-52E75B50761A}" type="presOf" srcId="{A03BCBF0-9951-4E5B-90DB-196878EFE54B}" destId="{8F9182E0-3473-46EF-8C69-A21B2FD6285D}" srcOrd="0" destOrd="0" presId="urn:microsoft.com/office/officeart/2005/8/layout/default"/>
    <dgm:cxn modelId="{7CFF3B74-99B7-43C7-BEBD-A3B4DC36B039}" type="presOf" srcId="{B2844EDB-B2F8-44AF-8632-6BBE9C69B6FB}" destId="{3CC77BAA-2A3E-4B13-B76B-BFAD408E4B8B}" srcOrd="0" destOrd="0" presId="urn:microsoft.com/office/officeart/2005/8/layout/default"/>
    <dgm:cxn modelId="{86F4267E-63C3-43B8-9AE3-62F5A57A938B}" srcId="{9A73764D-E4C5-41AA-957E-312B1E741F77}" destId="{A03BCBF0-9951-4E5B-90DB-196878EFE54B}" srcOrd="0" destOrd="0" parTransId="{8AE09607-74F8-4967-BD52-85B0FDCE0FCF}" sibTransId="{E0D2C83F-A3FD-4689-9A8A-B817F814DF42}"/>
    <dgm:cxn modelId="{0EF49184-4F83-4315-80BD-9DBB2599D60A}" type="presOf" srcId="{B2706100-CDD0-4174-8B19-80F090B6283C}" destId="{7F852DA6-0032-4F21-A412-E0FB5D1237BD}" srcOrd="0" destOrd="0" presId="urn:microsoft.com/office/officeart/2005/8/layout/default"/>
    <dgm:cxn modelId="{CB7ECA85-CFF1-480A-8406-3331D18A520D}" type="presOf" srcId="{172831B9-5170-4B49-9735-1DE480AC09EB}" destId="{52408D29-0C0A-4056-80E9-178864D65552}" srcOrd="0" destOrd="0" presId="urn:microsoft.com/office/officeart/2005/8/layout/default"/>
    <dgm:cxn modelId="{267E9E8E-3FE4-402B-998A-FCDDA2BFA0D7}" srcId="{9A73764D-E4C5-41AA-957E-312B1E741F77}" destId="{B2844EDB-B2F8-44AF-8632-6BBE9C69B6FB}" srcOrd="3" destOrd="0" parTransId="{AEE0E49C-08A1-4545-9A45-62B46594868A}" sibTransId="{F3E1139C-722D-4190-8ADC-5B8A5CB97D2D}"/>
    <dgm:cxn modelId="{45812BB0-3570-4AC1-8DC5-46D6885C6005}" type="presOf" srcId="{FE875082-139C-47B1-888E-CF24ED5252FC}" destId="{1A7B9278-49DF-4247-ACCD-37584103E9E1}" srcOrd="0" destOrd="0" presId="urn:microsoft.com/office/officeart/2005/8/layout/default"/>
    <dgm:cxn modelId="{B939CEB8-0974-477B-ACE9-EE8F68E98669}" srcId="{9A73764D-E4C5-41AA-957E-312B1E741F77}" destId="{B2706100-CDD0-4174-8B19-80F090B6283C}" srcOrd="4" destOrd="0" parTransId="{0532BF2B-992A-47A7-8C21-457BE58FA079}" sibTransId="{54AD2DB4-A935-4C0A-B74A-D6F9BE007917}"/>
    <dgm:cxn modelId="{A06CD7DD-69F5-44FD-8893-149A8EEA41D5}" srcId="{9A73764D-E4C5-41AA-957E-312B1E741F77}" destId="{62402862-CD96-4FA6-9CF7-BD044CDD6FB9}" srcOrd="2" destOrd="0" parTransId="{29993782-9334-4C04-A07D-80D5E3D5700C}" sibTransId="{0D25DE4E-7304-428F-AB97-EBF8537B08EE}"/>
    <dgm:cxn modelId="{746104B3-79A2-48A3-A776-67A2AED7DA12}" type="presParOf" srcId="{247468C3-E9EB-4562-B72D-E7984722560F}" destId="{8F9182E0-3473-46EF-8C69-A21B2FD6285D}" srcOrd="0" destOrd="0" presId="urn:microsoft.com/office/officeart/2005/8/layout/default"/>
    <dgm:cxn modelId="{B617D1D2-1B92-4173-947C-9CD582C52939}" type="presParOf" srcId="{247468C3-E9EB-4562-B72D-E7984722560F}" destId="{CC33288C-BED3-4AEB-BF61-ECC1FC63EBE7}" srcOrd="1" destOrd="0" presId="urn:microsoft.com/office/officeart/2005/8/layout/default"/>
    <dgm:cxn modelId="{927FA63A-3855-434F-8E42-888FDA8AC6CB}" type="presParOf" srcId="{247468C3-E9EB-4562-B72D-E7984722560F}" destId="{52408D29-0C0A-4056-80E9-178864D65552}" srcOrd="2" destOrd="0" presId="urn:microsoft.com/office/officeart/2005/8/layout/default"/>
    <dgm:cxn modelId="{631996A4-2D24-4B3B-B150-AC169A71140A}" type="presParOf" srcId="{247468C3-E9EB-4562-B72D-E7984722560F}" destId="{B62FDB96-280F-48DF-8D37-0D3A13E530B8}" srcOrd="3" destOrd="0" presId="urn:microsoft.com/office/officeart/2005/8/layout/default"/>
    <dgm:cxn modelId="{3C2BDD1F-ACC9-45D4-852A-C61BE654F9A9}" type="presParOf" srcId="{247468C3-E9EB-4562-B72D-E7984722560F}" destId="{7DD38166-1D14-4807-AA3B-FF65EF7CFFDD}" srcOrd="4" destOrd="0" presId="urn:microsoft.com/office/officeart/2005/8/layout/default"/>
    <dgm:cxn modelId="{7AC6D2B5-7BDA-4816-9F25-32F93EF5ED9D}" type="presParOf" srcId="{247468C3-E9EB-4562-B72D-E7984722560F}" destId="{FEF8DEB8-443A-4891-8BEC-C2C091BF306F}" srcOrd="5" destOrd="0" presId="urn:microsoft.com/office/officeart/2005/8/layout/default"/>
    <dgm:cxn modelId="{D42C3950-BFF7-4091-B1DE-57FB4F65274C}" type="presParOf" srcId="{247468C3-E9EB-4562-B72D-E7984722560F}" destId="{3CC77BAA-2A3E-4B13-B76B-BFAD408E4B8B}" srcOrd="6" destOrd="0" presId="urn:microsoft.com/office/officeart/2005/8/layout/default"/>
    <dgm:cxn modelId="{FF629431-DA30-4F57-B3A6-45E9C78FE34C}" type="presParOf" srcId="{247468C3-E9EB-4562-B72D-E7984722560F}" destId="{C3F8F4F2-E959-4423-B57E-AD54F20C41E0}" srcOrd="7" destOrd="0" presId="urn:microsoft.com/office/officeart/2005/8/layout/default"/>
    <dgm:cxn modelId="{0DAC25AC-A9D2-4D43-8796-6E74A1B44333}" type="presParOf" srcId="{247468C3-E9EB-4562-B72D-E7984722560F}" destId="{7F852DA6-0032-4F21-A412-E0FB5D1237BD}" srcOrd="8" destOrd="0" presId="urn:microsoft.com/office/officeart/2005/8/layout/default"/>
    <dgm:cxn modelId="{94C6AED0-7ADA-4EE6-98EA-B4446B8A0EFD}" type="presParOf" srcId="{247468C3-E9EB-4562-B72D-E7984722560F}" destId="{E8F89A39-6E18-43DE-A5D0-1ACE0020F35E}" srcOrd="9" destOrd="0" presId="urn:microsoft.com/office/officeart/2005/8/layout/default"/>
    <dgm:cxn modelId="{9E2A713F-114C-40D3-93EC-DE8011854BDE}" type="presParOf" srcId="{247468C3-E9EB-4562-B72D-E7984722560F}" destId="{1A7B9278-49DF-4247-ACCD-37584103E9E1}" srcOrd="10" destOrd="0" presId="urn:microsoft.com/office/officeart/2005/8/layout/defaul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B6AD216-23F9-4AEE-A194-A7CDD337C37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2A56DD6A-D1F3-4C56-9586-553C73B2BD07}">
      <dgm:prSet/>
      <dgm:spPr/>
      <dgm:t>
        <a:bodyPr/>
        <a:lstStyle/>
        <a:p>
          <a:pPr>
            <a:lnSpc>
              <a:spcPct val="100000"/>
            </a:lnSpc>
          </a:pPr>
          <a:r>
            <a:rPr lang="en-US" dirty="0"/>
            <a:t>Closest Appropriate Unit(s) Dispatched Regardless of Agency or Jurisdiction</a:t>
          </a:r>
        </a:p>
      </dgm:t>
      <dgm:extLst>
        <a:ext uri="{E40237B7-FDA0-4F09-8148-C483321AD2D9}">
          <dgm14:cNvPr xmlns:dgm14="http://schemas.microsoft.com/office/drawing/2010/diagram" id="0" name="" descr="Bullet points describing operational priorities: dispatching the closest appropriate unit regardless of agency or jurisdiction, implementing CAD upgrades with co-located dispatch centers, and developing regional response models."/>
        </a:ext>
      </dgm:extLst>
    </dgm:pt>
    <dgm:pt modelId="{A2B7353C-7FBD-4024-9D8B-CA7F41F45F11}" type="parTrans" cxnId="{5DF3C085-EEE6-42FE-9694-B1CE720DB596}">
      <dgm:prSet/>
      <dgm:spPr/>
      <dgm:t>
        <a:bodyPr/>
        <a:lstStyle/>
        <a:p>
          <a:endParaRPr lang="en-US"/>
        </a:p>
      </dgm:t>
    </dgm:pt>
    <dgm:pt modelId="{EFCAA57C-1831-43F5-8C21-D3AFEA2B4068}" type="sibTrans" cxnId="{5DF3C085-EEE6-42FE-9694-B1CE720DB596}">
      <dgm:prSet/>
      <dgm:spPr/>
      <dgm:t>
        <a:bodyPr/>
        <a:lstStyle/>
        <a:p>
          <a:endParaRPr lang="en-US"/>
        </a:p>
      </dgm:t>
    </dgm:pt>
    <dgm:pt modelId="{2A22C201-FA3D-4D66-8CBE-F8F7D29FE59D}">
      <dgm:prSet/>
      <dgm:spPr/>
      <dgm:t>
        <a:bodyPr/>
        <a:lstStyle/>
        <a:p>
          <a:pPr>
            <a:lnSpc>
              <a:spcPct val="100000"/>
            </a:lnSpc>
          </a:pPr>
          <a:r>
            <a:rPr lang="en-US" dirty="0"/>
            <a:t>CAD Upgrades &amp; Co-Located Dispatch Centers</a:t>
          </a:r>
        </a:p>
      </dgm:t>
      <dgm:extLst>
        <a:ext uri="{E40237B7-FDA0-4F09-8148-C483321AD2D9}">
          <dgm14:cNvPr xmlns:dgm14="http://schemas.microsoft.com/office/drawing/2010/diagram" id="0" name="" descr="Bullet points describing operational priorities: dispatching the closest appropriate unit regardless of agency or jurisdiction, implementing CAD upgrades with co-located dispatch centers, and developing regional response models."/>
        </a:ext>
      </dgm:extLst>
    </dgm:pt>
    <dgm:pt modelId="{E32A6506-C44D-40CC-B82D-1C3EF7A70B61}" type="parTrans" cxnId="{4F423233-843A-4A2D-B064-1A3A801C25EE}">
      <dgm:prSet/>
      <dgm:spPr/>
      <dgm:t>
        <a:bodyPr/>
        <a:lstStyle/>
        <a:p>
          <a:endParaRPr lang="en-US"/>
        </a:p>
      </dgm:t>
    </dgm:pt>
    <dgm:pt modelId="{5F8DC2D6-0316-4F0D-81AB-0467E4BA39E8}" type="sibTrans" cxnId="{4F423233-843A-4A2D-B064-1A3A801C25EE}">
      <dgm:prSet/>
      <dgm:spPr/>
      <dgm:t>
        <a:bodyPr/>
        <a:lstStyle/>
        <a:p>
          <a:endParaRPr lang="en-US"/>
        </a:p>
      </dgm:t>
    </dgm:pt>
    <dgm:pt modelId="{82BDB796-64D6-4495-9A11-AAE80BE59F4E}">
      <dgm:prSet/>
      <dgm:spPr/>
      <dgm:t>
        <a:bodyPr/>
        <a:lstStyle/>
        <a:p>
          <a:pPr>
            <a:lnSpc>
              <a:spcPct val="100000"/>
            </a:lnSpc>
            <a:buNone/>
          </a:pPr>
          <a:r>
            <a:rPr lang="en-US" dirty="0"/>
            <a:t>Regional Response Models In Development</a:t>
          </a:r>
        </a:p>
      </dgm:t>
      <dgm:extLst>
        <a:ext uri="{E40237B7-FDA0-4F09-8148-C483321AD2D9}">
          <dgm14:cNvPr xmlns:dgm14="http://schemas.microsoft.com/office/drawing/2010/diagram" id="0" name="" descr="Bullet points describing operational priorities: dispatching the closest appropriate unit regardless of agency or jurisdiction, implementing CAD upgrades with co-located dispatch centers, and developing regional response models."/>
        </a:ext>
      </dgm:extLst>
    </dgm:pt>
    <dgm:pt modelId="{572B74FF-284C-4998-9AEE-783B1027F443}" type="parTrans" cxnId="{69BC3A65-0CA1-4420-B74D-0F590B937D39}">
      <dgm:prSet/>
      <dgm:spPr/>
      <dgm:t>
        <a:bodyPr/>
        <a:lstStyle/>
        <a:p>
          <a:endParaRPr lang="en-US"/>
        </a:p>
      </dgm:t>
    </dgm:pt>
    <dgm:pt modelId="{F61CE40F-6D0D-4FF2-BC9D-C7935A41706F}" type="sibTrans" cxnId="{69BC3A65-0CA1-4420-B74D-0F590B937D39}">
      <dgm:prSet/>
      <dgm:spPr/>
      <dgm:t>
        <a:bodyPr/>
        <a:lstStyle/>
        <a:p>
          <a:endParaRPr lang="en-US"/>
        </a:p>
      </dgm:t>
    </dgm:pt>
    <dgm:pt modelId="{A0DEFC69-4173-4CC7-92DB-C08AB20C05D4}" type="pres">
      <dgm:prSet presAssocID="{2B6AD216-23F9-4AEE-A194-A7CDD337C375}" presName="root" presStyleCnt="0">
        <dgm:presLayoutVars>
          <dgm:dir/>
          <dgm:resizeHandles val="exact"/>
        </dgm:presLayoutVars>
      </dgm:prSet>
      <dgm:spPr/>
    </dgm:pt>
    <dgm:pt modelId="{1A998630-F4A4-4D6E-B733-E191B9FE1954}" type="pres">
      <dgm:prSet presAssocID="{2A56DD6A-D1F3-4C56-9586-553C73B2BD07}" presName="compNode" presStyleCnt="0"/>
      <dgm:spPr/>
    </dgm:pt>
    <dgm:pt modelId="{684CBF5D-C771-478E-A81B-6B1EEE7A189D}" type="pres">
      <dgm:prSet presAssocID="{2A56DD6A-D1F3-4C56-9586-553C73B2BD07}" presName="bgRect" presStyleLbl="bgShp" presStyleIdx="0" presStyleCnt="3"/>
      <dgm:spPr>
        <a:noFill/>
      </dgm:spPr>
    </dgm:pt>
    <dgm:pt modelId="{E9E90A83-1473-4708-BB42-BEEEDEFC39A7}" type="pres">
      <dgm:prSet presAssocID="{2A56DD6A-D1F3-4C56-9586-553C73B2BD07}"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Siren with solid fill"/>
        </a:ext>
      </dgm:extLst>
    </dgm:pt>
    <dgm:pt modelId="{B183109E-8C90-45BD-B35C-4E9BEDAED99F}" type="pres">
      <dgm:prSet presAssocID="{2A56DD6A-D1F3-4C56-9586-553C73B2BD07}" presName="spaceRect" presStyleCnt="0"/>
      <dgm:spPr/>
    </dgm:pt>
    <dgm:pt modelId="{5F3D8AC0-E51B-48E4-8C95-5CC1C11A4DB2}" type="pres">
      <dgm:prSet presAssocID="{2A56DD6A-D1F3-4C56-9586-553C73B2BD07}" presName="parTx" presStyleLbl="revTx" presStyleIdx="0" presStyleCnt="3">
        <dgm:presLayoutVars>
          <dgm:chMax val="0"/>
          <dgm:chPref val="0"/>
        </dgm:presLayoutVars>
      </dgm:prSet>
      <dgm:spPr/>
    </dgm:pt>
    <dgm:pt modelId="{01E975D3-8B0E-46A9-9EFD-84007CDC9196}" type="pres">
      <dgm:prSet presAssocID="{EFCAA57C-1831-43F5-8C21-D3AFEA2B4068}" presName="sibTrans" presStyleCnt="0"/>
      <dgm:spPr/>
    </dgm:pt>
    <dgm:pt modelId="{1D9C5AFA-B870-433C-A704-9B2CB1E66B0A}" type="pres">
      <dgm:prSet presAssocID="{2A22C201-FA3D-4D66-8CBE-F8F7D29FE59D}" presName="compNode" presStyleCnt="0"/>
      <dgm:spPr/>
    </dgm:pt>
    <dgm:pt modelId="{1B47D004-B76B-4D86-BBB3-CBCDBA4EDC11}" type="pres">
      <dgm:prSet presAssocID="{2A22C201-FA3D-4D66-8CBE-F8F7D29FE59D}" presName="bgRect" presStyleLbl="bgShp" presStyleIdx="1" presStyleCnt="3"/>
      <dgm:spPr>
        <a:noFill/>
      </dgm:spPr>
    </dgm:pt>
    <dgm:pt modelId="{4D2800CB-5BA8-42F1-B13F-B9A9D26CFFB5}" type="pres">
      <dgm:prSet presAssocID="{2A22C201-FA3D-4D66-8CBE-F8F7D29FE59D}"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all center with solid fill"/>
        </a:ext>
      </dgm:extLst>
    </dgm:pt>
    <dgm:pt modelId="{3C4DE889-F495-4DF6-A13E-9B286A3A5488}" type="pres">
      <dgm:prSet presAssocID="{2A22C201-FA3D-4D66-8CBE-F8F7D29FE59D}" presName="spaceRect" presStyleCnt="0"/>
      <dgm:spPr/>
    </dgm:pt>
    <dgm:pt modelId="{DD42F642-9088-4413-A74F-9F0B7C4DB2DE}" type="pres">
      <dgm:prSet presAssocID="{2A22C201-FA3D-4D66-8CBE-F8F7D29FE59D}" presName="parTx" presStyleLbl="revTx" presStyleIdx="1" presStyleCnt="3">
        <dgm:presLayoutVars>
          <dgm:chMax val="0"/>
          <dgm:chPref val="0"/>
        </dgm:presLayoutVars>
      </dgm:prSet>
      <dgm:spPr/>
    </dgm:pt>
    <dgm:pt modelId="{D2797951-E780-4CA1-9243-636490224969}" type="pres">
      <dgm:prSet presAssocID="{5F8DC2D6-0316-4F0D-81AB-0467E4BA39E8}" presName="sibTrans" presStyleCnt="0"/>
      <dgm:spPr/>
    </dgm:pt>
    <dgm:pt modelId="{883AF2B5-1D0F-4101-887F-37CDBF11E2A6}" type="pres">
      <dgm:prSet presAssocID="{82BDB796-64D6-4495-9A11-AAE80BE59F4E}" presName="compNode" presStyleCnt="0"/>
      <dgm:spPr/>
    </dgm:pt>
    <dgm:pt modelId="{288883AE-85C3-4CDB-9AF5-6F7A068EAA8B}" type="pres">
      <dgm:prSet presAssocID="{82BDB796-64D6-4495-9A11-AAE80BE59F4E}" presName="bgRect" presStyleLbl="bgShp" presStyleIdx="2" presStyleCnt="3"/>
      <dgm:spPr>
        <a:noFill/>
      </dgm:spPr>
    </dgm:pt>
    <dgm:pt modelId="{E814B52C-6356-4576-8174-114FC07D79E5}" type="pres">
      <dgm:prSet presAssocID="{82BDB796-64D6-4495-9A11-AAE80BE59F4E}"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Globe outline"/>
        </a:ext>
      </dgm:extLst>
    </dgm:pt>
    <dgm:pt modelId="{D104859D-F35C-49C7-BDFE-62789DB5E225}" type="pres">
      <dgm:prSet presAssocID="{82BDB796-64D6-4495-9A11-AAE80BE59F4E}" presName="spaceRect" presStyleCnt="0"/>
      <dgm:spPr/>
    </dgm:pt>
    <dgm:pt modelId="{30A7409B-967F-4C3E-8D9D-762B3173FDBB}" type="pres">
      <dgm:prSet presAssocID="{82BDB796-64D6-4495-9A11-AAE80BE59F4E}" presName="parTx" presStyleLbl="revTx" presStyleIdx="2" presStyleCnt="3">
        <dgm:presLayoutVars>
          <dgm:chMax val="0"/>
          <dgm:chPref val="0"/>
        </dgm:presLayoutVars>
      </dgm:prSet>
      <dgm:spPr/>
    </dgm:pt>
  </dgm:ptLst>
  <dgm:cxnLst>
    <dgm:cxn modelId="{4F423233-843A-4A2D-B064-1A3A801C25EE}" srcId="{2B6AD216-23F9-4AEE-A194-A7CDD337C375}" destId="{2A22C201-FA3D-4D66-8CBE-F8F7D29FE59D}" srcOrd="1" destOrd="0" parTransId="{E32A6506-C44D-40CC-B82D-1C3EF7A70B61}" sibTransId="{5F8DC2D6-0316-4F0D-81AB-0467E4BA39E8}"/>
    <dgm:cxn modelId="{4517293E-2AED-4265-883A-FBBFFB11F5FF}" type="presOf" srcId="{2B6AD216-23F9-4AEE-A194-A7CDD337C375}" destId="{A0DEFC69-4173-4CC7-92DB-C08AB20C05D4}" srcOrd="0" destOrd="0" presId="urn:microsoft.com/office/officeart/2018/2/layout/IconVerticalSolidList"/>
    <dgm:cxn modelId="{69BC3A65-0CA1-4420-B74D-0F590B937D39}" srcId="{2B6AD216-23F9-4AEE-A194-A7CDD337C375}" destId="{82BDB796-64D6-4495-9A11-AAE80BE59F4E}" srcOrd="2" destOrd="0" parTransId="{572B74FF-284C-4998-9AEE-783B1027F443}" sibTransId="{F61CE40F-6D0D-4FF2-BC9D-C7935A41706F}"/>
    <dgm:cxn modelId="{5DF3C085-EEE6-42FE-9694-B1CE720DB596}" srcId="{2B6AD216-23F9-4AEE-A194-A7CDD337C375}" destId="{2A56DD6A-D1F3-4C56-9586-553C73B2BD07}" srcOrd="0" destOrd="0" parTransId="{A2B7353C-7FBD-4024-9D8B-CA7F41F45F11}" sibTransId="{EFCAA57C-1831-43F5-8C21-D3AFEA2B4068}"/>
    <dgm:cxn modelId="{20FCC786-77AB-4AF1-9EE1-439C885526E8}" type="presOf" srcId="{2A56DD6A-D1F3-4C56-9586-553C73B2BD07}" destId="{5F3D8AC0-E51B-48E4-8C95-5CC1C11A4DB2}" srcOrd="0" destOrd="0" presId="urn:microsoft.com/office/officeart/2018/2/layout/IconVerticalSolidList"/>
    <dgm:cxn modelId="{F2712298-2DA0-41A4-9EED-F34FE7D7113B}" type="presOf" srcId="{2A22C201-FA3D-4D66-8CBE-F8F7D29FE59D}" destId="{DD42F642-9088-4413-A74F-9F0B7C4DB2DE}" srcOrd="0" destOrd="0" presId="urn:microsoft.com/office/officeart/2018/2/layout/IconVerticalSolidList"/>
    <dgm:cxn modelId="{432DF6E1-E5AE-44D7-986A-9D3A49605229}" type="presOf" srcId="{82BDB796-64D6-4495-9A11-AAE80BE59F4E}" destId="{30A7409B-967F-4C3E-8D9D-762B3173FDBB}" srcOrd="0" destOrd="0" presId="urn:microsoft.com/office/officeart/2018/2/layout/IconVerticalSolidList"/>
    <dgm:cxn modelId="{F96215A4-0AF5-456A-965A-0A6DB0055F23}" type="presParOf" srcId="{A0DEFC69-4173-4CC7-92DB-C08AB20C05D4}" destId="{1A998630-F4A4-4D6E-B733-E191B9FE1954}" srcOrd="0" destOrd="0" presId="urn:microsoft.com/office/officeart/2018/2/layout/IconVerticalSolidList"/>
    <dgm:cxn modelId="{DE680164-2E75-4788-A5AF-60220AA75DEA}" type="presParOf" srcId="{1A998630-F4A4-4D6E-B733-E191B9FE1954}" destId="{684CBF5D-C771-478E-A81B-6B1EEE7A189D}" srcOrd="0" destOrd="0" presId="urn:microsoft.com/office/officeart/2018/2/layout/IconVerticalSolidList"/>
    <dgm:cxn modelId="{804AA368-85C4-4FAA-AD1C-017C6E49DA20}" type="presParOf" srcId="{1A998630-F4A4-4D6E-B733-E191B9FE1954}" destId="{E9E90A83-1473-4708-BB42-BEEEDEFC39A7}" srcOrd="1" destOrd="0" presId="urn:microsoft.com/office/officeart/2018/2/layout/IconVerticalSolidList"/>
    <dgm:cxn modelId="{6E01A370-5EFB-4C51-9213-369514941296}" type="presParOf" srcId="{1A998630-F4A4-4D6E-B733-E191B9FE1954}" destId="{B183109E-8C90-45BD-B35C-4E9BEDAED99F}" srcOrd="2" destOrd="0" presId="urn:microsoft.com/office/officeart/2018/2/layout/IconVerticalSolidList"/>
    <dgm:cxn modelId="{1FD64D4D-8B65-47BF-819F-97ECA4D302D0}" type="presParOf" srcId="{1A998630-F4A4-4D6E-B733-E191B9FE1954}" destId="{5F3D8AC0-E51B-48E4-8C95-5CC1C11A4DB2}" srcOrd="3" destOrd="0" presId="urn:microsoft.com/office/officeart/2018/2/layout/IconVerticalSolidList"/>
    <dgm:cxn modelId="{B6AA61A9-9250-44DC-845C-038E5063491A}" type="presParOf" srcId="{A0DEFC69-4173-4CC7-92DB-C08AB20C05D4}" destId="{01E975D3-8B0E-46A9-9EFD-84007CDC9196}" srcOrd="1" destOrd="0" presId="urn:microsoft.com/office/officeart/2018/2/layout/IconVerticalSolidList"/>
    <dgm:cxn modelId="{6E4FED00-EC9B-4141-86EE-E5E73E96E6BB}" type="presParOf" srcId="{A0DEFC69-4173-4CC7-92DB-C08AB20C05D4}" destId="{1D9C5AFA-B870-433C-A704-9B2CB1E66B0A}" srcOrd="2" destOrd="0" presId="urn:microsoft.com/office/officeart/2018/2/layout/IconVerticalSolidList"/>
    <dgm:cxn modelId="{960F68CA-856A-450A-8BC1-41234E4E5615}" type="presParOf" srcId="{1D9C5AFA-B870-433C-A704-9B2CB1E66B0A}" destId="{1B47D004-B76B-4D86-BBB3-CBCDBA4EDC11}" srcOrd="0" destOrd="0" presId="urn:microsoft.com/office/officeart/2018/2/layout/IconVerticalSolidList"/>
    <dgm:cxn modelId="{3A4B809B-5A18-4495-81D5-76056ADD1961}" type="presParOf" srcId="{1D9C5AFA-B870-433C-A704-9B2CB1E66B0A}" destId="{4D2800CB-5BA8-42F1-B13F-B9A9D26CFFB5}" srcOrd="1" destOrd="0" presId="urn:microsoft.com/office/officeart/2018/2/layout/IconVerticalSolidList"/>
    <dgm:cxn modelId="{4BF3F4C6-C0D8-45E3-B54D-C4574CEA3AF4}" type="presParOf" srcId="{1D9C5AFA-B870-433C-A704-9B2CB1E66B0A}" destId="{3C4DE889-F495-4DF6-A13E-9B286A3A5488}" srcOrd="2" destOrd="0" presId="urn:microsoft.com/office/officeart/2018/2/layout/IconVerticalSolidList"/>
    <dgm:cxn modelId="{E166F17A-AD42-462B-8968-10F0A33BA062}" type="presParOf" srcId="{1D9C5AFA-B870-433C-A704-9B2CB1E66B0A}" destId="{DD42F642-9088-4413-A74F-9F0B7C4DB2DE}" srcOrd="3" destOrd="0" presId="urn:microsoft.com/office/officeart/2018/2/layout/IconVerticalSolidList"/>
    <dgm:cxn modelId="{539CEC8E-5119-4885-A5C8-68B8183FE6A8}" type="presParOf" srcId="{A0DEFC69-4173-4CC7-92DB-C08AB20C05D4}" destId="{D2797951-E780-4CA1-9243-636490224969}" srcOrd="3" destOrd="0" presId="urn:microsoft.com/office/officeart/2018/2/layout/IconVerticalSolidList"/>
    <dgm:cxn modelId="{55DA8C36-63A6-4288-B6DB-C65140F9E22B}" type="presParOf" srcId="{A0DEFC69-4173-4CC7-92DB-C08AB20C05D4}" destId="{883AF2B5-1D0F-4101-887F-37CDBF11E2A6}" srcOrd="4" destOrd="0" presId="urn:microsoft.com/office/officeart/2018/2/layout/IconVerticalSolidList"/>
    <dgm:cxn modelId="{9AE69F32-4987-4BE1-A0E3-321CE0B8914C}" type="presParOf" srcId="{883AF2B5-1D0F-4101-887F-37CDBF11E2A6}" destId="{288883AE-85C3-4CDB-9AF5-6F7A068EAA8B}" srcOrd="0" destOrd="0" presId="urn:microsoft.com/office/officeart/2018/2/layout/IconVerticalSolidList"/>
    <dgm:cxn modelId="{EEE398DE-B4B3-47C4-B1CB-C57F328DF33A}" type="presParOf" srcId="{883AF2B5-1D0F-4101-887F-37CDBF11E2A6}" destId="{E814B52C-6356-4576-8174-114FC07D79E5}" srcOrd="1" destOrd="0" presId="urn:microsoft.com/office/officeart/2018/2/layout/IconVerticalSolidList"/>
    <dgm:cxn modelId="{1CE6C8AF-D5BD-460D-9282-3E2AEBE1C7D9}" type="presParOf" srcId="{883AF2B5-1D0F-4101-887F-37CDBF11E2A6}" destId="{D104859D-F35C-49C7-BDFE-62789DB5E225}" srcOrd="2" destOrd="0" presId="urn:microsoft.com/office/officeart/2018/2/layout/IconVerticalSolidList"/>
    <dgm:cxn modelId="{84DDC32D-322A-49D5-AEE7-AB77775A6FA4}" type="presParOf" srcId="{883AF2B5-1D0F-4101-887F-37CDBF11E2A6}" destId="{30A7409B-967F-4C3E-8D9D-762B3173FDB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B6AD216-23F9-4AEE-A194-A7CDD337C37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7DD25D91-CD50-4958-B3FF-825517DE9BF2}">
      <dgm:prSet/>
      <dgm:spPr/>
      <dgm:t>
        <a:bodyPr/>
        <a:lstStyle/>
        <a:p>
          <a:pPr>
            <a:lnSpc>
              <a:spcPct val="100000"/>
            </a:lnSpc>
          </a:pPr>
          <a:r>
            <a:rPr lang="en-US" dirty="0"/>
            <a:t>Regional Standard Operating Guidelines</a:t>
          </a:r>
        </a:p>
      </dgm:t>
      <dgm:extLst>
        <a:ext uri="{E40237B7-FDA0-4F09-8148-C483321AD2D9}">
          <dgm14:cNvPr xmlns:dgm14="http://schemas.microsoft.com/office/drawing/2010/diagram" id="0" name="" descr="Bullet points highlighting next steps: creating regional standard operating guidelines, conducting multi-department training including wildland, FEO academy, and cross-crew operations, and establishing a regional recruit academy with fire prevention services."/>
        </a:ext>
      </dgm:extLst>
    </dgm:pt>
    <dgm:pt modelId="{EADAD89B-02EA-4031-8162-6083A7A104C7}" type="parTrans" cxnId="{44B6D2D0-F9D5-406F-8960-EE70F2DC2F63}">
      <dgm:prSet/>
      <dgm:spPr/>
      <dgm:t>
        <a:bodyPr/>
        <a:lstStyle/>
        <a:p>
          <a:endParaRPr lang="en-US"/>
        </a:p>
      </dgm:t>
    </dgm:pt>
    <dgm:pt modelId="{3D0E0D71-DBB2-4A83-9131-9E4551F932D8}" type="sibTrans" cxnId="{44B6D2D0-F9D5-406F-8960-EE70F2DC2F63}">
      <dgm:prSet/>
      <dgm:spPr/>
      <dgm:t>
        <a:bodyPr/>
        <a:lstStyle/>
        <a:p>
          <a:endParaRPr lang="en-US"/>
        </a:p>
      </dgm:t>
    </dgm:pt>
    <dgm:pt modelId="{A791DF5E-74A7-4163-BE98-EBC3CFD67EBE}">
      <dgm:prSet/>
      <dgm:spPr/>
      <dgm:t>
        <a:bodyPr/>
        <a:lstStyle/>
        <a:p>
          <a:pPr>
            <a:lnSpc>
              <a:spcPct val="100000"/>
            </a:lnSpc>
          </a:pPr>
          <a:r>
            <a:rPr lang="en-US" dirty="0"/>
            <a:t>Multi-Department Training: Wildland, FEO Academy &amp; Cross-Crew Ops</a:t>
          </a:r>
        </a:p>
      </dgm:t>
      <dgm:extLst>
        <a:ext uri="{E40237B7-FDA0-4F09-8148-C483321AD2D9}">
          <dgm14:cNvPr xmlns:dgm14="http://schemas.microsoft.com/office/drawing/2010/diagram" id="0" name="" descr="Bullet points highlighting next steps: creating regional standard operating guidelines, conducting multi-department training including wildland, FEO academy, and cross-crew operations, and establishing a regional recruit academy with fire prevention services."/>
        </a:ext>
      </dgm:extLst>
    </dgm:pt>
    <dgm:pt modelId="{A37DB35A-901C-41E1-AC29-B46789451048}" type="parTrans" cxnId="{A4A3F038-4D67-49B2-8C68-E097A5F6D14B}">
      <dgm:prSet/>
      <dgm:spPr/>
      <dgm:t>
        <a:bodyPr/>
        <a:lstStyle/>
        <a:p>
          <a:endParaRPr lang="en-US"/>
        </a:p>
      </dgm:t>
    </dgm:pt>
    <dgm:pt modelId="{0FCF8E15-A6DA-4253-800F-A2E41394C344}" type="sibTrans" cxnId="{A4A3F038-4D67-49B2-8C68-E097A5F6D14B}">
      <dgm:prSet/>
      <dgm:spPr/>
      <dgm:t>
        <a:bodyPr/>
        <a:lstStyle/>
        <a:p>
          <a:endParaRPr lang="en-US"/>
        </a:p>
      </dgm:t>
    </dgm:pt>
    <dgm:pt modelId="{2541EB95-EB56-4FBF-BECF-F53E6E444183}">
      <dgm:prSet/>
      <dgm:spPr/>
      <dgm:t>
        <a:bodyPr/>
        <a:lstStyle/>
        <a:p>
          <a:pPr>
            <a:lnSpc>
              <a:spcPct val="100000"/>
            </a:lnSpc>
          </a:pPr>
          <a:r>
            <a:rPr lang="en-US" dirty="0"/>
            <a:t>Regional Recruit Academy &amp; Fire Prevention Services</a:t>
          </a:r>
        </a:p>
      </dgm:t>
      <dgm:extLst>
        <a:ext uri="{E40237B7-FDA0-4F09-8148-C483321AD2D9}">
          <dgm14:cNvPr xmlns:dgm14="http://schemas.microsoft.com/office/drawing/2010/diagram" id="0" name="" descr="Bullet points highlighting next steps: creating regional standard operating guidelines, conducting multi-department training including wildland, FEO academy, and cross-crew operations, and establishing a regional recruit academy with fire prevention services."/>
        </a:ext>
      </dgm:extLst>
    </dgm:pt>
    <dgm:pt modelId="{1BE9170D-8A47-4F12-97CC-C4BDDC084225}" type="parTrans" cxnId="{1E3C0B9C-A875-4C32-93F2-B0666E12C8A6}">
      <dgm:prSet/>
      <dgm:spPr/>
      <dgm:t>
        <a:bodyPr/>
        <a:lstStyle/>
        <a:p>
          <a:endParaRPr lang="en-US"/>
        </a:p>
      </dgm:t>
    </dgm:pt>
    <dgm:pt modelId="{CB124644-9778-44F6-9640-E39FC5A35B5D}" type="sibTrans" cxnId="{1E3C0B9C-A875-4C32-93F2-B0666E12C8A6}">
      <dgm:prSet/>
      <dgm:spPr/>
      <dgm:t>
        <a:bodyPr/>
        <a:lstStyle/>
        <a:p>
          <a:endParaRPr lang="en-US"/>
        </a:p>
      </dgm:t>
    </dgm:pt>
    <dgm:pt modelId="{A0DEFC69-4173-4CC7-92DB-C08AB20C05D4}" type="pres">
      <dgm:prSet presAssocID="{2B6AD216-23F9-4AEE-A194-A7CDD337C375}" presName="root" presStyleCnt="0">
        <dgm:presLayoutVars>
          <dgm:dir/>
          <dgm:resizeHandles val="exact"/>
        </dgm:presLayoutVars>
      </dgm:prSet>
      <dgm:spPr/>
    </dgm:pt>
    <dgm:pt modelId="{533587B0-A40E-45EA-BD1E-9FB1677263D8}" type="pres">
      <dgm:prSet presAssocID="{7DD25D91-CD50-4958-B3FF-825517DE9BF2}" presName="compNode" presStyleCnt="0"/>
      <dgm:spPr/>
    </dgm:pt>
    <dgm:pt modelId="{CA334F9D-6FCA-44BA-B03B-6191D1D8AB0B}" type="pres">
      <dgm:prSet presAssocID="{7DD25D91-CD50-4958-B3FF-825517DE9BF2}" presName="bgRect" presStyleLbl="bgShp" presStyleIdx="0" presStyleCnt="3"/>
      <dgm:spPr>
        <a:noFill/>
      </dgm:spPr>
    </dgm:pt>
    <dgm:pt modelId="{FD97E349-0566-41B2-9106-36CDDE218CC8}" type="pres">
      <dgm:prSet presAssocID="{7DD25D91-CD50-4958-B3FF-825517DE9BF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 List"/>
        </a:ext>
      </dgm:extLst>
    </dgm:pt>
    <dgm:pt modelId="{4A9B24BE-D111-4518-B094-EC316755411C}" type="pres">
      <dgm:prSet presAssocID="{7DD25D91-CD50-4958-B3FF-825517DE9BF2}" presName="spaceRect" presStyleCnt="0"/>
      <dgm:spPr/>
    </dgm:pt>
    <dgm:pt modelId="{4F6C8913-BF3D-4E74-B8F3-C0ABC8FE4B96}" type="pres">
      <dgm:prSet presAssocID="{7DD25D91-CD50-4958-B3FF-825517DE9BF2}" presName="parTx" presStyleLbl="revTx" presStyleIdx="0" presStyleCnt="3">
        <dgm:presLayoutVars>
          <dgm:chMax val="0"/>
          <dgm:chPref val="0"/>
        </dgm:presLayoutVars>
      </dgm:prSet>
      <dgm:spPr/>
    </dgm:pt>
    <dgm:pt modelId="{8CEB4023-FB85-4B0B-995F-BE9E3F543118}" type="pres">
      <dgm:prSet presAssocID="{3D0E0D71-DBB2-4A83-9131-9E4551F932D8}" presName="sibTrans" presStyleCnt="0"/>
      <dgm:spPr/>
    </dgm:pt>
    <dgm:pt modelId="{CCB519AB-C03E-40C9-8D21-78D56A0030C5}" type="pres">
      <dgm:prSet presAssocID="{A791DF5E-74A7-4163-BE98-EBC3CFD67EBE}" presName="compNode" presStyleCnt="0"/>
      <dgm:spPr/>
    </dgm:pt>
    <dgm:pt modelId="{10216A10-DBCC-418A-84C3-37EE5FE1DD81}" type="pres">
      <dgm:prSet presAssocID="{A791DF5E-74A7-4163-BE98-EBC3CFD67EBE}" presName="bgRect" presStyleLbl="bgShp" presStyleIdx="1" presStyleCnt="3"/>
      <dgm:spPr>
        <a:noFill/>
      </dgm:spPr>
    </dgm:pt>
    <dgm:pt modelId="{20AF31EC-9F8D-43DE-A54E-FEC7268C33AB}" type="pres">
      <dgm:prSet presAssocID="{A791DF5E-74A7-4163-BE98-EBC3CFD67EBE}"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Teacher with solid fill"/>
        </a:ext>
      </dgm:extLst>
    </dgm:pt>
    <dgm:pt modelId="{B7A79D0F-4469-40D9-9EAF-8E116D624443}" type="pres">
      <dgm:prSet presAssocID="{A791DF5E-74A7-4163-BE98-EBC3CFD67EBE}" presName="spaceRect" presStyleCnt="0"/>
      <dgm:spPr/>
    </dgm:pt>
    <dgm:pt modelId="{296C0697-2E8F-4070-A831-CC9A167A2A49}" type="pres">
      <dgm:prSet presAssocID="{A791DF5E-74A7-4163-BE98-EBC3CFD67EBE}" presName="parTx" presStyleLbl="revTx" presStyleIdx="1" presStyleCnt="3">
        <dgm:presLayoutVars>
          <dgm:chMax val="0"/>
          <dgm:chPref val="0"/>
        </dgm:presLayoutVars>
      </dgm:prSet>
      <dgm:spPr/>
    </dgm:pt>
    <dgm:pt modelId="{99B5331B-F1CB-48AC-AA03-C402FB8E509F}" type="pres">
      <dgm:prSet presAssocID="{0FCF8E15-A6DA-4253-800F-A2E41394C344}" presName="sibTrans" presStyleCnt="0"/>
      <dgm:spPr/>
    </dgm:pt>
    <dgm:pt modelId="{4D627B7E-5A63-4539-ABDC-528302C45DC3}" type="pres">
      <dgm:prSet presAssocID="{2541EB95-EB56-4FBF-BECF-F53E6E444183}" presName="compNode" presStyleCnt="0"/>
      <dgm:spPr/>
    </dgm:pt>
    <dgm:pt modelId="{9C0E3261-4C77-4736-86D1-3A339EE1244F}" type="pres">
      <dgm:prSet presAssocID="{2541EB95-EB56-4FBF-BECF-F53E6E444183}" presName="bgRect" presStyleLbl="bgShp" presStyleIdx="2" presStyleCnt="3"/>
      <dgm:spPr>
        <a:noFill/>
      </dgm:spPr>
    </dgm:pt>
    <dgm:pt modelId="{D2E055F3-2C2D-48F0-BB4F-9D8583D83D74}" type="pres">
      <dgm:prSet presAssocID="{2541EB95-EB56-4FBF-BECF-F53E6E444183}"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Fire with solid fill"/>
        </a:ext>
      </dgm:extLst>
    </dgm:pt>
    <dgm:pt modelId="{E9904DF8-CD2B-4A3A-8E84-403CEEAF7297}" type="pres">
      <dgm:prSet presAssocID="{2541EB95-EB56-4FBF-BECF-F53E6E444183}" presName="spaceRect" presStyleCnt="0"/>
      <dgm:spPr/>
    </dgm:pt>
    <dgm:pt modelId="{C23FFF7B-9D9E-427E-96E5-70D2B1AEEC3C}" type="pres">
      <dgm:prSet presAssocID="{2541EB95-EB56-4FBF-BECF-F53E6E444183}" presName="parTx" presStyleLbl="revTx" presStyleIdx="2" presStyleCnt="3">
        <dgm:presLayoutVars>
          <dgm:chMax val="0"/>
          <dgm:chPref val="0"/>
        </dgm:presLayoutVars>
      </dgm:prSet>
      <dgm:spPr/>
    </dgm:pt>
  </dgm:ptLst>
  <dgm:cxnLst>
    <dgm:cxn modelId="{BC880C2E-465A-4BB6-A45B-06489523DED4}" type="presOf" srcId="{A791DF5E-74A7-4163-BE98-EBC3CFD67EBE}" destId="{296C0697-2E8F-4070-A831-CC9A167A2A49}" srcOrd="0" destOrd="0" presId="urn:microsoft.com/office/officeart/2018/2/layout/IconVerticalSolidList"/>
    <dgm:cxn modelId="{A4A3F038-4D67-49B2-8C68-E097A5F6D14B}" srcId="{2B6AD216-23F9-4AEE-A194-A7CDD337C375}" destId="{A791DF5E-74A7-4163-BE98-EBC3CFD67EBE}" srcOrd="1" destOrd="0" parTransId="{A37DB35A-901C-41E1-AC29-B46789451048}" sibTransId="{0FCF8E15-A6DA-4253-800F-A2E41394C344}"/>
    <dgm:cxn modelId="{4517293E-2AED-4265-883A-FBBFFB11F5FF}" type="presOf" srcId="{2B6AD216-23F9-4AEE-A194-A7CDD337C375}" destId="{A0DEFC69-4173-4CC7-92DB-C08AB20C05D4}" srcOrd="0" destOrd="0" presId="urn:microsoft.com/office/officeart/2018/2/layout/IconVerticalSolidList"/>
    <dgm:cxn modelId="{1E3C0B9C-A875-4C32-93F2-B0666E12C8A6}" srcId="{2B6AD216-23F9-4AEE-A194-A7CDD337C375}" destId="{2541EB95-EB56-4FBF-BECF-F53E6E444183}" srcOrd="2" destOrd="0" parTransId="{1BE9170D-8A47-4F12-97CC-C4BDDC084225}" sibTransId="{CB124644-9778-44F6-9640-E39FC5A35B5D}"/>
    <dgm:cxn modelId="{CD0A21BE-0E5D-4CCF-BE8B-6EBC885D64A9}" type="presOf" srcId="{2541EB95-EB56-4FBF-BECF-F53E6E444183}" destId="{C23FFF7B-9D9E-427E-96E5-70D2B1AEEC3C}" srcOrd="0" destOrd="0" presId="urn:microsoft.com/office/officeart/2018/2/layout/IconVerticalSolidList"/>
    <dgm:cxn modelId="{44B6D2D0-F9D5-406F-8960-EE70F2DC2F63}" srcId="{2B6AD216-23F9-4AEE-A194-A7CDD337C375}" destId="{7DD25D91-CD50-4958-B3FF-825517DE9BF2}" srcOrd="0" destOrd="0" parTransId="{EADAD89B-02EA-4031-8162-6083A7A104C7}" sibTransId="{3D0E0D71-DBB2-4A83-9131-9E4551F932D8}"/>
    <dgm:cxn modelId="{E41A41E4-C479-4D8A-901A-670B97284550}" type="presOf" srcId="{7DD25D91-CD50-4958-B3FF-825517DE9BF2}" destId="{4F6C8913-BF3D-4E74-B8F3-C0ABC8FE4B96}" srcOrd="0" destOrd="0" presId="urn:microsoft.com/office/officeart/2018/2/layout/IconVerticalSolidList"/>
    <dgm:cxn modelId="{FF63FF3E-C768-4518-AED6-6F56E45C561C}" type="presParOf" srcId="{A0DEFC69-4173-4CC7-92DB-C08AB20C05D4}" destId="{533587B0-A40E-45EA-BD1E-9FB1677263D8}" srcOrd="0" destOrd="0" presId="urn:microsoft.com/office/officeart/2018/2/layout/IconVerticalSolidList"/>
    <dgm:cxn modelId="{6BFC1EF9-F03E-4F07-B4C0-8FFE5DB30CF5}" type="presParOf" srcId="{533587B0-A40E-45EA-BD1E-9FB1677263D8}" destId="{CA334F9D-6FCA-44BA-B03B-6191D1D8AB0B}" srcOrd="0" destOrd="0" presId="urn:microsoft.com/office/officeart/2018/2/layout/IconVerticalSolidList"/>
    <dgm:cxn modelId="{4B29B577-6129-451D-A281-F8BE305698EA}" type="presParOf" srcId="{533587B0-A40E-45EA-BD1E-9FB1677263D8}" destId="{FD97E349-0566-41B2-9106-36CDDE218CC8}" srcOrd="1" destOrd="0" presId="urn:microsoft.com/office/officeart/2018/2/layout/IconVerticalSolidList"/>
    <dgm:cxn modelId="{A22A46AC-0009-4418-8DBC-575A68290FBA}" type="presParOf" srcId="{533587B0-A40E-45EA-BD1E-9FB1677263D8}" destId="{4A9B24BE-D111-4518-B094-EC316755411C}" srcOrd="2" destOrd="0" presId="urn:microsoft.com/office/officeart/2018/2/layout/IconVerticalSolidList"/>
    <dgm:cxn modelId="{1B575C57-F338-4D5F-A424-E1BD87AAA93F}" type="presParOf" srcId="{533587B0-A40E-45EA-BD1E-9FB1677263D8}" destId="{4F6C8913-BF3D-4E74-B8F3-C0ABC8FE4B96}" srcOrd="3" destOrd="0" presId="urn:microsoft.com/office/officeart/2018/2/layout/IconVerticalSolidList"/>
    <dgm:cxn modelId="{3EF880E6-2A6D-4814-9344-9343981B70B6}" type="presParOf" srcId="{A0DEFC69-4173-4CC7-92DB-C08AB20C05D4}" destId="{8CEB4023-FB85-4B0B-995F-BE9E3F543118}" srcOrd="1" destOrd="0" presId="urn:microsoft.com/office/officeart/2018/2/layout/IconVerticalSolidList"/>
    <dgm:cxn modelId="{8859C1D0-CE5E-41F4-8D9D-E4D46A3BC196}" type="presParOf" srcId="{A0DEFC69-4173-4CC7-92DB-C08AB20C05D4}" destId="{CCB519AB-C03E-40C9-8D21-78D56A0030C5}" srcOrd="2" destOrd="0" presId="urn:microsoft.com/office/officeart/2018/2/layout/IconVerticalSolidList"/>
    <dgm:cxn modelId="{4B8B0C77-D419-4DD1-B5BE-0B92F688FD2C}" type="presParOf" srcId="{CCB519AB-C03E-40C9-8D21-78D56A0030C5}" destId="{10216A10-DBCC-418A-84C3-37EE5FE1DD81}" srcOrd="0" destOrd="0" presId="urn:microsoft.com/office/officeart/2018/2/layout/IconVerticalSolidList"/>
    <dgm:cxn modelId="{C88D17C0-A310-46F3-ACB3-BE0301EF5CA0}" type="presParOf" srcId="{CCB519AB-C03E-40C9-8D21-78D56A0030C5}" destId="{20AF31EC-9F8D-43DE-A54E-FEC7268C33AB}" srcOrd="1" destOrd="0" presId="urn:microsoft.com/office/officeart/2018/2/layout/IconVerticalSolidList"/>
    <dgm:cxn modelId="{BEA7F44E-FF4E-43FD-A5D6-004739AA737B}" type="presParOf" srcId="{CCB519AB-C03E-40C9-8D21-78D56A0030C5}" destId="{B7A79D0F-4469-40D9-9EAF-8E116D624443}" srcOrd="2" destOrd="0" presId="urn:microsoft.com/office/officeart/2018/2/layout/IconVerticalSolidList"/>
    <dgm:cxn modelId="{56B601E8-4C69-4B2A-91C0-5361B4E475FE}" type="presParOf" srcId="{CCB519AB-C03E-40C9-8D21-78D56A0030C5}" destId="{296C0697-2E8F-4070-A831-CC9A167A2A49}" srcOrd="3" destOrd="0" presId="urn:microsoft.com/office/officeart/2018/2/layout/IconVerticalSolidList"/>
    <dgm:cxn modelId="{0CFEFA0F-A516-4FF9-8A5B-A8F140281ECB}" type="presParOf" srcId="{A0DEFC69-4173-4CC7-92DB-C08AB20C05D4}" destId="{99B5331B-F1CB-48AC-AA03-C402FB8E509F}" srcOrd="3" destOrd="0" presId="urn:microsoft.com/office/officeart/2018/2/layout/IconVerticalSolidList"/>
    <dgm:cxn modelId="{718BDD68-3AAD-4BEA-8851-1A82D42C0BF8}" type="presParOf" srcId="{A0DEFC69-4173-4CC7-92DB-C08AB20C05D4}" destId="{4D627B7E-5A63-4539-ABDC-528302C45DC3}" srcOrd="4" destOrd="0" presId="urn:microsoft.com/office/officeart/2018/2/layout/IconVerticalSolidList"/>
    <dgm:cxn modelId="{6B43DA0E-7C2B-4699-88B9-24061AB44593}" type="presParOf" srcId="{4D627B7E-5A63-4539-ABDC-528302C45DC3}" destId="{9C0E3261-4C77-4736-86D1-3A339EE1244F}" srcOrd="0" destOrd="0" presId="urn:microsoft.com/office/officeart/2018/2/layout/IconVerticalSolidList"/>
    <dgm:cxn modelId="{1D12A1CB-0FBC-4795-B9D4-520846D40E03}" type="presParOf" srcId="{4D627B7E-5A63-4539-ABDC-528302C45DC3}" destId="{D2E055F3-2C2D-48F0-BB4F-9D8583D83D74}" srcOrd="1" destOrd="0" presId="urn:microsoft.com/office/officeart/2018/2/layout/IconVerticalSolidList"/>
    <dgm:cxn modelId="{AE7AB3C3-82E4-446E-B6CE-F19C5C7B1611}" type="presParOf" srcId="{4D627B7E-5A63-4539-ABDC-528302C45DC3}" destId="{E9904DF8-CD2B-4A3A-8E84-403CEEAF7297}" srcOrd="2" destOrd="0" presId="urn:microsoft.com/office/officeart/2018/2/layout/IconVerticalSolidList"/>
    <dgm:cxn modelId="{3EC05016-273C-4C35-9E2B-F7E5533EC669}" type="presParOf" srcId="{4D627B7E-5A63-4539-ABDC-528302C45DC3}" destId="{C23FFF7B-9D9E-427E-96E5-70D2B1AEEC3C}" srcOrd="3" destOrd="0" presId="urn:microsoft.com/office/officeart/2018/2/layout/IconVerticalSolidList"/>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AFEFD81-4C4B-48C9-B462-B0C7AC03201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958E15A1-63F2-4F84-9D6C-86D0F9461BFE}">
      <dgm:prSet phldrT="[Text]"/>
      <dgm:spPr>
        <a:solidFill>
          <a:srgbClr val="810000"/>
        </a:solidFill>
      </dgm:spPr>
      <dgm:t>
        <a:bodyPr/>
        <a:lstStyle/>
        <a:p>
          <a:pPr>
            <a:buNone/>
          </a:pPr>
          <a:r>
            <a:rPr lang="en-US" dirty="0"/>
            <a:t>Finalize Regional Response Models &amp; SOPs</a:t>
          </a:r>
        </a:p>
      </dgm:t>
      <dgm:extLst>
        <a:ext uri="{E40237B7-FDA0-4F09-8148-C483321AD2D9}">
          <dgm14:cNvPr xmlns:dgm14="http://schemas.microsoft.com/office/drawing/2010/diagram" id="0" name="" descr="Bullet points outlining next steps: finalize regional response models and standard operating procedures, complete CAD upgrades and continue planning for co-located dispatch, expand regional training and recruit academy efforts, evaluate shared fire prevention and risk reduction services, develop a regionalization implementation timeline, and report progress back to the Council, Commission, and Study Board."/>
        </a:ext>
      </dgm:extLst>
    </dgm:pt>
    <dgm:pt modelId="{506446C6-F928-4DC5-8647-B98834823CB4}" type="parTrans" cxnId="{10637CBD-E0C3-44F0-93E5-2D35DA7F2919}">
      <dgm:prSet/>
      <dgm:spPr/>
      <dgm:t>
        <a:bodyPr/>
        <a:lstStyle/>
        <a:p>
          <a:endParaRPr lang="en-US"/>
        </a:p>
      </dgm:t>
    </dgm:pt>
    <dgm:pt modelId="{7EFC4312-A457-4420-9800-58F451FAE774}" type="sibTrans" cxnId="{10637CBD-E0C3-44F0-93E5-2D35DA7F2919}">
      <dgm:prSet/>
      <dgm:spPr/>
      <dgm:t>
        <a:bodyPr/>
        <a:lstStyle/>
        <a:p>
          <a:endParaRPr lang="en-US"/>
        </a:p>
      </dgm:t>
    </dgm:pt>
    <dgm:pt modelId="{E8B6532C-4416-4AA9-AE03-54EB4A36766E}">
      <dgm:prSet/>
      <dgm:spPr>
        <a:solidFill>
          <a:srgbClr val="810000"/>
        </a:solidFill>
        <a:ln>
          <a:noFill/>
        </a:ln>
      </dgm:spPr>
      <dgm:t>
        <a:bodyPr/>
        <a:lstStyle/>
        <a:p>
          <a:pPr>
            <a:buNone/>
          </a:pPr>
          <a:r>
            <a:rPr lang="en-US" dirty="0"/>
            <a:t>Complete CAD Upgrades &amp; Continue Discussions on Co-Located Dispatch Planning</a:t>
          </a:r>
        </a:p>
      </dgm:t>
      <dgm:extLst>
        <a:ext uri="{E40237B7-FDA0-4F09-8148-C483321AD2D9}">
          <dgm14:cNvPr xmlns:dgm14="http://schemas.microsoft.com/office/drawing/2010/diagram" id="0" name="" descr="Bullet points outlining next steps: finalize regional response models and standard operating procedures, complete CAD upgrades and continue planning for co-located dispatch, expand regional training and recruit academy efforts, evaluate shared fire prevention and risk reduction services, develop a regionalization implementation timeline, and report progress back to the Council, Commission, and Study Board."/>
        </a:ext>
      </dgm:extLst>
    </dgm:pt>
    <dgm:pt modelId="{F77206B6-E89D-4790-8ADA-EFC62BABF0E6}" type="parTrans" cxnId="{54C83995-4A53-44E6-8F30-ED9BC44D8F92}">
      <dgm:prSet/>
      <dgm:spPr/>
      <dgm:t>
        <a:bodyPr/>
        <a:lstStyle/>
        <a:p>
          <a:endParaRPr lang="en-US"/>
        </a:p>
      </dgm:t>
    </dgm:pt>
    <dgm:pt modelId="{4B7755C0-93B3-40C2-A771-2802C0893FEC}" type="sibTrans" cxnId="{54C83995-4A53-44E6-8F30-ED9BC44D8F92}">
      <dgm:prSet/>
      <dgm:spPr/>
      <dgm:t>
        <a:bodyPr/>
        <a:lstStyle/>
        <a:p>
          <a:endParaRPr lang="en-US"/>
        </a:p>
      </dgm:t>
    </dgm:pt>
    <dgm:pt modelId="{8C57D6EE-E1F3-498F-82A9-F76838AEEF20}">
      <dgm:prSet/>
      <dgm:spPr>
        <a:solidFill>
          <a:srgbClr val="810000"/>
        </a:solidFill>
        <a:ln>
          <a:noFill/>
        </a:ln>
      </dgm:spPr>
      <dgm:t>
        <a:bodyPr/>
        <a:lstStyle/>
        <a:p>
          <a:pPr>
            <a:buNone/>
          </a:pPr>
          <a:r>
            <a:rPr lang="en-US" dirty="0"/>
            <a:t>Expand Regional Training &amp; Recruit Academy Planning</a:t>
          </a:r>
        </a:p>
      </dgm:t>
      <dgm:extLst>
        <a:ext uri="{E40237B7-FDA0-4F09-8148-C483321AD2D9}">
          <dgm14:cNvPr xmlns:dgm14="http://schemas.microsoft.com/office/drawing/2010/diagram" id="0" name="" descr="Bullet points outlining next steps: finalize regional response models and standard operating procedures, complete CAD upgrades and continue planning for co-located dispatch, expand regional training and recruit academy efforts, evaluate shared fire prevention and risk reduction services, develop a regionalization implementation timeline, and report progress back to the Council, Commission, and Study Board."/>
        </a:ext>
      </dgm:extLst>
    </dgm:pt>
    <dgm:pt modelId="{FFE53973-5691-4F17-A4D5-33050D74710E}" type="parTrans" cxnId="{69719517-269B-4918-97C3-1AE894E9983B}">
      <dgm:prSet/>
      <dgm:spPr/>
      <dgm:t>
        <a:bodyPr/>
        <a:lstStyle/>
        <a:p>
          <a:endParaRPr lang="en-US"/>
        </a:p>
      </dgm:t>
    </dgm:pt>
    <dgm:pt modelId="{C32A85C3-2ABD-442E-820A-C74EF7FCCAF9}" type="sibTrans" cxnId="{69719517-269B-4918-97C3-1AE894E9983B}">
      <dgm:prSet/>
      <dgm:spPr/>
      <dgm:t>
        <a:bodyPr/>
        <a:lstStyle/>
        <a:p>
          <a:endParaRPr lang="en-US"/>
        </a:p>
      </dgm:t>
    </dgm:pt>
    <dgm:pt modelId="{1B6AB8B7-E55C-4BDA-9821-C46373C4CC09}">
      <dgm:prSet/>
      <dgm:spPr>
        <a:solidFill>
          <a:srgbClr val="810000"/>
        </a:solidFill>
        <a:ln>
          <a:noFill/>
        </a:ln>
      </dgm:spPr>
      <dgm:t>
        <a:bodyPr/>
        <a:lstStyle/>
        <a:p>
          <a:pPr>
            <a:buNone/>
          </a:pPr>
          <a:r>
            <a:rPr lang="en-US" dirty="0"/>
            <a:t>Evaluate Shared Fire Prevention &amp; Risk Reduction Services</a:t>
          </a:r>
        </a:p>
      </dgm:t>
      <dgm:extLst>
        <a:ext uri="{E40237B7-FDA0-4F09-8148-C483321AD2D9}">
          <dgm14:cNvPr xmlns:dgm14="http://schemas.microsoft.com/office/drawing/2010/diagram" id="0" name="" descr="Bullet points outlining next steps: finalize regional response models and standard operating procedures, complete CAD upgrades and continue planning for co-located dispatch, expand regional training and recruit academy efforts, evaluate shared fire prevention and risk reduction services, develop a regionalization implementation timeline, and report progress back to the Council, Commission, and Study Board."/>
        </a:ext>
      </dgm:extLst>
    </dgm:pt>
    <dgm:pt modelId="{4DAAE343-6BDF-48AC-B32B-125F55210BD5}" type="parTrans" cxnId="{A19A54FA-8561-468A-9CF3-2750DA1CD077}">
      <dgm:prSet/>
      <dgm:spPr/>
      <dgm:t>
        <a:bodyPr/>
        <a:lstStyle/>
        <a:p>
          <a:endParaRPr lang="en-US"/>
        </a:p>
      </dgm:t>
    </dgm:pt>
    <dgm:pt modelId="{A5CCD49B-7D85-4058-A979-FD4BEF1A7EEC}" type="sibTrans" cxnId="{A19A54FA-8561-468A-9CF3-2750DA1CD077}">
      <dgm:prSet/>
      <dgm:spPr/>
      <dgm:t>
        <a:bodyPr/>
        <a:lstStyle/>
        <a:p>
          <a:endParaRPr lang="en-US"/>
        </a:p>
      </dgm:t>
    </dgm:pt>
    <dgm:pt modelId="{DACBE77A-C11C-4C9D-99BE-6642AA9F5429}">
      <dgm:prSet/>
      <dgm:spPr>
        <a:solidFill>
          <a:srgbClr val="810000"/>
        </a:solidFill>
        <a:ln>
          <a:noFill/>
        </a:ln>
      </dgm:spPr>
      <dgm:t>
        <a:bodyPr/>
        <a:lstStyle/>
        <a:p>
          <a:pPr>
            <a:buNone/>
          </a:pPr>
          <a:r>
            <a:rPr lang="en-US" dirty="0"/>
            <a:t>Develop Regionalization Implementation Timeline</a:t>
          </a:r>
        </a:p>
      </dgm:t>
      <dgm:extLst>
        <a:ext uri="{E40237B7-FDA0-4F09-8148-C483321AD2D9}">
          <dgm14:cNvPr xmlns:dgm14="http://schemas.microsoft.com/office/drawing/2010/diagram" id="0" name="" descr="Bullet points outlining next steps: finalize regional response models and standard operating procedures, complete CAD upgrades and continue planning for co-located dispatch, expand regional training and recruit academy efforts, evaluate shared fire prevention and risk reduction services, develop a regionalization implementation timeline, and report progress back to the Council, Commission, and Study Board."/>
        </a:ext>
      </dgm:extLst>
    </dgm:pt>
    <dgm:pt modelId="{3A665B41-0194-42F0-B915-F31976E123AF}" type="parTrans" cxnId="{CE2D8F38-79AC-434B-A910-E281503AB44D}">
      <dgm:prSet/>
      <dgm:spPr/>
      <dgm:t>
        <a:bodyPr/>
        <a:lstStyle/>
        <a:p>
          <a:endParaRPr lang="en-US"/>
        </a:p>
      </dgm:t>
    </dgm:pt>
    <dgm:pt modelId="{2613070F-061D-40AD-83D7-56411C6AC02A}" type="sibTrans" cxnId="{CE2D8F38-79AC-434B-A910-E281503AB44D}">
      <dgm:prSet/>
      <dgm:spPr/>
      <dgm:t>
        <a:bodyPr/>
        <a:lstStyle/>
        <a:p>
          <a:endParaRPr lang="en-US"/>
        </a:p>
      </dgm:t>
    </dgm:pt>
    <dgm:pt modelId="{E203D454-4930-4950-8EA8-7E05880FDA99}">
      <dgm:prSet/>
      <dgm:spPr>
        <a:solidFill>
          <a:srgbClr val="810000"/>
        </a:solidFill>
        <a:ln>
          <a:noFill/>
        </a:ln>
      </dgm:spPr>
      <dgm:t>
        <a:bodyPr/>
        <a:lstStyle/>
        <a:p>
          <a:pPr>
            <a:buNone/>
          </a:pPr>
          <a:r>
            <a:rPr lang="en-US" dirty="0"/>
            <a:t>Report Back to Council/Commission/Study Board</a:t>
          </a:r>
        </a:p>
      </dgm:t>
      <dgm:extLst>
        <a:ext uri="{E40237B7-FDA0-4F09-8148-C483321AD2D9}">
          <dgm14:cNvPr xmlns:dgm14="http://schemas.microsoft.com/office/drawing/2010/diagram" id="0" name="" descr="Bullet points outlining next steps: finalize regional response models and standard operating procedures, complete CAD upgrades and continue planning for co-located dispatch, expand regional training and recruit academy efforts, evaluate shared fire prevention and risk reduction services, develop a regionalization implementation timeline, and report progress back to the Council, Commission, and Study Board."/>
        </a:ext>
      </dgm:extLst>
    </dgm:pt>
    <dgm:pt modelId="{F2EE3459-4F03-42E5-B413-6C0D19E6CF0A}" type="parTrans" cxnId="{8251450C-31C9-4D61-A229-E3F37B75F5B7}">
      <dgm:prSet/>
      <dgm:spPr/>
      <dgm:t>
        <a:bodyPr/>
        <a:lstStyle/>
        <a:p>
          <a:endParaRPr lang="en-US"/>
        </a:p>
      </dgm:t>
    </dgm:pt>
    <dgm:pt modelId="{2B5E4C7F-3746-4BB8-A1AE-055AD284AC54}" type="sibTrans" cxnId="{8251450C-31C9-4D61-A229-E3F37B75F5B7}">
      <dgm:prSet/>
      <dgm:spPr/>
      <dgm:t>
        <a:bodyPr/>
        <a:lstStyle/>
        <a:p>
          <a:endParaRPr lang="en-US"/>
        </a:p>
      </dgm:t>
    </dgm:pt>
    <dgm:pt modelId="{153500BF-6AC8-4664-B1F1-2789F9B836B4}" type="pres">
      <dgm:prSet presAssocID="{2AFEFD81-4C4B-48C9-B462-B0C7AC032016}" presName="diagram" presStyleCnt="0">
        <dgm:presLayoutVars>
          <dgm:dir/>
          <dgm:resizeHandles val="exact"/>
        </dgm:presLayoutVars>
      </dgm:prSet>
      <dgm:spPr/>
    </dgm:pt>
    <dgm:pt modelId="{0F212E49-8661-4FF9-BD98-B860DA1C6949}" type="pres">
      <dgm:prSet presAssocID="{958E15A1-63F2-4F84-9D6C-86D0F9461BFE}" presName="node" presStyleLbl="node1" presStyleIdx="0" presStyleCnt="6">
        <dgm:presLayoutVars>
          <dgm:bulletEnabled val="1"/>
        </dgm:presLayoutVars>
      </dgm:prSet>
      <dgm:spPr/>
    </dgm:pt>
    <dgm:pt modelId="{DCCFB808-5AA5-4C76-A953-D35BC2FE45FF}" type="pres">
      <dgm:prSet presAssocID="{7EFC4312-A457-4420-9800-58F451FAE774}" presName="sibTrans" presStyleCnt="0"/>
      <dgm:spPr/>
    </dgm:pt>
    <dgm:pt modelId="{A477FED8-1FD9-45D0-BA88-9AE27377502C}" type="pres">
      <dgm:prSet presAssocID="{E8B6532C-4416-4AA9-AE03-54EB4A36766E}" presName="node" presStyleLbl="node1" presStyleIdx="1" presStyleCnt="6">
        <dgm:presLayoutVars>
          <dgm:bulletEnabled val="1"/>
        </dgm:presLayoutVars>
      </dgm:prSet>
      <dgm:spPr/>
    </dgm:pt>
    <dgm:pt modelId="{E258FD88-F14E-4C73-8E35-E70727A77E3E}" type="pres">
      <dgm:prSet presAssocID="{4B7755C0-93B3-40C2-A771-2802C0893FEC}" presName="sibTrans" presStyleCnt="0"/>
      <dgm:spPr/>
    </dgm:pt>
    <dgm:pt modelId="{BB974D3F-4F42-4506-805C-267ABF16A728}" type="pres">
      <dgm:prSet presAssocID="{8C57D6EE-E1F3-498F-82A9-F76838AEEF20}" presName="node" presStyleLbl="node1" presStyleIdx="2" presStyleCnt="6">
        <dgm:presLayoutVars>
          <dgm:bulletEnabled val="1"/>
        </dgm:presLayoutVars>
      </dgm:prSet>
      <dgm:spPr/>
    </dgm:pt>
    <dgm:pt modelId="{0F26CF7A-05C6-4917-BE58-AF2D327D71FA}" type="pres">
      <dgm:prSet presAssocID="{C32A85C3-2ABD-442E-820A-C74EF7FCCAF9}" presName="sibTrans" presStyleCnt="0"/>
      <dgm:spPr/>
    </dgm:pt>
    <dgm:pt modelId="{C8FF4053-8000-4391-A1F1-C0CCFB50058A}" type="pres">
      <dgm:prSet presAssocID="{1B6AB8B7-E55C-4BDA-9821-C46373C4CC09}" presName="node" presStyleLbl="node1" presStyleIdx="3" presStyleCnt="6">
        <dgm:presLayoutVars>
          <dgm:bulletEnabled val="1"/>
        </dgm:presLayoutVars>
      </dgm:prSet>
      <dgm:spPr/>
    </dgm:pt>
    <dgm:pt modelId="{31D974F8-2A7E-4349-B35E-109678926532}" type="pres">
      <dgm:prSet presAssocID="{A5CCD49B-7D85-4058-A979-FD4BEF1A7EEC}" presName="sibTrans" presStyleCnt="0"/>
      <dgm:spPr/>
    </dgm:pt>
    <dgm:pt modelId="{A8054F71-23CC-4DB8-AEBB-5560DCBDC69F}" type="pres">
      <dgm:prSet presAssocID="{DACBE77A-C11C-4C9D-99BE-6642AA9F5429}" presName="node" presStyleLbl="node1" presStyleIdx="4" presStyleCnt="6">
        <dgm:presLayoutVars>
          <dgm:bulletEnabled val="1"/>
        </dgm:presLayoutVars>
      </dgm:prSet>
      <dgm:spPr/>
    </dgm:pt>
    <dgm:pt modelId="{6ACC04DE-5058-4F3E-8057-18B53BF7A6CF}" type="pres">
      <dgm:prSet presAssocID="{2613070F-061D-40AD-83D7-56411C6AC02A}" presName="sibTrans" presStyleCnt="0"/>
      <dgm:spPr/>
    </dgm:pt>
    <dgm:pt modelId="{9C9B09EC-8C6F-40F5-B4D0-417A248EF181}" type="pres">
      <dgm:prSet presAssocID="{E203D454-4930-4950-8EA8-7E05880FDA99}" presName="node" presStyleLbl="node1" presStyleIdx="5" presStyleCnt="6">
        <dgm:presLayoutVars>
          <dgm:bulletEnabled val="1"/>
        </dgm:presLayoutVars>
      </dgm:prSet>
      <dgm:spPr/>
    </dgm:pt>
  </dgm:ptLst>
  <dgm:cxnLst>
    <dgm:cxn modelId="{8251450C-31C9-4D61-A229-E3F37B75F5B7}" srcId="{2AFEFD81-4C4B-48C9-B462-B0C7AC032016}" destId="{E203D454-4930-4950-8EA8-7E05880FDA99}" srcOrd="5" destOrd="0" parTransId="{F2EE3459-4F03-42E5-B413-6C0D19E6CF0A}" sibTransId="{2B5E4C7F-3746-4BB8-A1AE-055AD284AC54}"/>
    <dgm:cxn modelId="{69719517-269B-4918-97C3-1AE894E9983B}" srcId="{2AFEFD81-4C4B-48C9-B462-B0C7AC032016}" destId="{8C57D6EE-E1F3-498F-82A9-F76838AEEF20}" srcOrd="2" destOrd="0" parTransId="{FFE53973-5691-4F17-A4D5-33050D74710E}" sibTransId="{C32A85C3-2ABD-442E-820A-C74EF7FCCAF9}"/>
    <dgm:cxn modelId="{44E00032-D2BB-4388-A5D1-0349616A978C}" type="presOf" srcId="{E8B6532C-4416-4AA9-AE03-54EB4A36766E}" destId="{A477FED8-1FD9-45D0-BA88-9AE27377502C}" srcOrd="0" destOrd="0" presId="urn:microsoft.com/office/officeart/2005/8/layout/default"/>
    <dgm:cxn modelId="{CE2D8F38-79AC-434B-A910-E281503AB44D}" srcId="{2AFEFD81-4C4B-48C9-B462-B0C7AC032016}" destId="{DACBE77A-C11C-4C9D-99BE-6642AA9F5429}" srcOrd="4" destOrd="0" parTransId="{3A665B41-0194-42F0-B915-F31976E123AF}" sibTransId="{2613070F-061D-40AD-83D7-56411C6AC02A}"/>
    <dgm:cxn modelId="{8284576E-DB79-4C4C-B283-8EF7551FBA5D}" type="presOf" srcId="{DACBE77A-C11C-4C9D-99BE-6642AA9F5429}" destId="{A8054F71-23CC-4DB8-AEBB-5560DCBDC69F}" srcOrd="0" destOrd="0" presId="urn:microsoft.com/office/officeart/2005/8/layout/default"/>
    <dgm:cxn modelId="{3A9B2A84-3DD8-4EB9-9505-297EB0FFBF24}" type="presOf" srcId="{E203D454-4930-4950-8EA8-7E05880FDA99}" destId="{9C9B09EC-8C6F-40F5-B4D0-417A248EF181}" srcOrd="0" destOrd="0" presId="urn:microsoft.com/office/officeart/2005/8/layout/default"/>
    <dgm:cxn modelId="{54C83995-4A53-44E6-8F30-ED9BC44D8F92}" srcId="{2AFEFD81-4C4B-48C9-B462-B0C7AC032016}" destId="{E8B6532C-4416-4AA9-AE03-54EB4A36766E}" srcOrd="1" destOrd="0" parTransId="{F77206B6-E89D-4790-8ADA-EFC62BABF0E6}" sibTransId="{4B7755C0-93B3-40C2-A771-2802C0893FEC}"/>
    <dgm:cxn modelId="{10637CBD-E0C3-44F0-93E5-2D35DA7F2919}" srcId="{2AFEFD81-4C4B-48C9-B462-B0C7AC032016}" destId="{958E15A1-63F2-4F84-9D6C-86D0F9461BFE}" srcOrd="0" destOrd="0" parTransId="{506446C6-F928-4DC5-8647-B98834823CB4}" sibTransId="{7EFC4312-A457-4420-9800-58F451FAE774}"/>
    <dgm:cxn modelId="{8A169CC2-40ED-41F5-88F0-63FDCB006A6C}" type="presOf" srcId="{2AFEFD81-4C4B-48C9-B462-B0C7AC032016}" destId="{153500BF-6AC8-4664-B1F1-2789F9B836B4}" srcOrd="0" destOrd="0" presId="urn:microsoft.com/office/officeart/2005/8/layout/default"/>
    <dgm:cxn modelId="{E330D8C6-2705-42C4-9932-C3BB1619E642}" type="presOf" srcId="{1B6AB8B7-E55C-4BDA-9821-C46373C4CC09}" destId="{C8FF4053-8000-4391-A1F1-C0CCFB50058A}" srcOrd="0" destOrd="0" presId="urn:microsoft.com/office/officeart/2005/8/layout/default"/>
    <dgm:cxn modelId="{F5D9FBCB-7A61-47F9-90B1-C205EB292A22}" type="presOf" srcId="{8C57D6EE-E1F3-498F-82A9-F76838AEEF20}" destId="{BB974D3F-4F42-4506-805C-267ABF16A728}" srcOrd="0" destOrd="0" presId="urn:microsoft.com/office/officeart/2005/8/layout/default"/>
    <dgm:cxn modelId="{16B89ED1-6A12-434E-B9A7-9299052F596F}" type="presOf" srcId="{958E15A1-63F2-4F84-9D6C-86D0F9461BFE}" destId="{0F212E49-8661-4FF9-BD98-B860DA1C6949}" srcOrd="0" destOrd="0" presId="urn:microsoft.com/office/officeart/2005/8/layout/default"/>
    <dgm:cxn modelId="{A19A54FA-8561-468A-9CF3-2750DA1CD077}" srcId="{2AFEFD81-4C4B-48C9-B462-B0C7AC032016}" destId="{1B6AB8B7-E55C-4BDA-9821-C46373C4CC09}" srcOrd="3" destOrd="0" parTransId="{4DAAE343-6BDF-48AC-B32B-125F55210BD5}" sibTransId="{A5CCD49B-7D85-4058-A979-FD4BEF1A7EEC}"/>
    <dgm:cxn modelId="{5F3E4E7D-EA65-4594-ABF9-38F748070C1A}" type="presParOf" srcId="{153500BF-6AC8-4664-B1F1-2789F9B836B4}" destId="{0F212E49-8661-4FF9-BD98-B860DA1C6949}" srcOrd="0" destOrd="0" presId="urn:microsoft.com/office/officeart/2005/8/layout/default"/>
    <dgm:cxn modelId="{D3B995D2-FB06-430E-99D2-F2A7E0E0DB07}" type="presParOf" srcId="{153500BF-6AC8-4664-B1F1-2789F9B836B4}" destId="{DCCFB808-5AA5-4C76-A953-D35BC2FE45FF}" srcOrd="1" destOrd="0" presId="urn:microsoft.com/office/officeart/2005/8/layout/default"/>
    <dgm:cxn modelId="{2FB61FC1-5F25-48C2-9D6E-64D7FD1E9E55}" type="presParOf" srcId="{153500BF-6AC8-4664-B1F1-2789F9B836B4}" destId="{A477FED8-1FD9-45D0-BA88-9AE27377502C}" srcOrd="2" destOrd="0" presId="urn:microsoft.com/office/officeart/2005/8/layout/default"/>
    <dgm:cxn modelId="{90C3D319-DC2C-4C39-BCFD-EF1F927B6EEF}" type="presParOf" srcId="{153500BF-6AC8-4664-B1F1-2789F9B836B4}" destId="{E258FD88-F14E-4C73-8E35-E70727A77E3E}" srcOrd="3" destOrd="0" presId="urn:microsoft.com/office/officeart/2005/8/layout/default"/>
    <dgm:cxn modelId="{3BA3758F-70A9-489D-B4E6-31383F7E0F10}" type="presParOf" srcId="{153500BF-6AC8-4664-B1F1-2789F9B836B4}" destId="{BB974D3F-4F42-4506-805C-267ABF16A728}" srcOrd="4" destOrd="0" presId="urn:microsoft.com/office/officeart/2005/8/layout/default"/>
    <dgm:cxn modelId="{45E9BDFD-82D1-47D1-AFAF-8325620E04FD}" type="presParOf" srcId="{153500BF-6AC8-4664-B1F1-2789F9B836B4}" destId="{0F26CF7A-05C6-4917-BE58-AF2D327D71FA}" srcOrd="5" destOrd="0" presId="urn:microsoft.com/office/officeart/2005/8/layout/default"/>
    <dgm:cxn modelId="{6109277A-6D05-4101-A9C3-7FC670CF4578}" type="presParOf" srcId="{153500BF-6AC8-4664-B1F1-2789F9B836B4}" destId="{C8FF4053-8000-4391-A1F1-C0CCFB50058A}" srcOrd="6" destOrd="0" presId="urn:microsoft.com/office/officeart/2005/8/layout/default"/>
    <dgm:cxn modelId="{E0C65C1E-C8BC-4629-AB32-15E7D6F0B9A3}" type="presParOf" srcId="{153500BF-6AC8-4664-B1F1-2789F9B836B4}" destId="{31D974F8-2A7E-4349-B35E-109678926532}" srcOrd="7" destOrd="0" presId="urn:microsoft.com/office/officeart/2005/8/layout/default"/>
    <dgm:cxn modelId="{DAA8B230-B2A9-49EC-AD19-2BA1EB7402B3}" type="presParOf" srcId="{153500BF-6AC8-4664-B1F1-2789F9B836B4}" destId="{A8054F71-23CC-4DB8-AEBB-5560DCBDC69F}" srcOrd="8" destOrd="0" presId="urn:microsoft.com/office/officeart/2005/8/layout/default"/>
    <dgm:cxn modelId="{39D68F27-A962-4F5B-9E5C-125245064B17}" type="presParOf" srcId="{153500BF-6AC8-4664-B1F1-2789F9B836B4}" destId="{6ACC04DE-5058-4F3E-8057-18B53BF7A6CF}" srcOrd="9" destOrd="0" presId="urn:microsoft.com/office/officeart/2005/8/layout/default"/>
    <dgm:cxn modelId="{889D5C25-4584-43B9-AAA0-29AF889216CF}" type="presParOf" srcId="{153500BF-6AC8-4664-B1F1-2789F9B836B4}" destId="{9C9B09EC-8C6F-40F5-B4D0-417A248EF181}" srcOrd="10" destOrd="0" presId="urn:microsoft.com/office/officeart/2005/8/layout/default"/>
  </dgm:cxnLst>
  <dgm:bg/>
  <dgm:whole>
    <a:ln>
      <a:noFill/>
    </a:ln>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03C868-0526-4D40-A3B5-51F4A5F3EFB7}">
      <dsp:nvSpPr>
        <dsp:cNvPr id="0" name=""/>
        <dsp:cNvSpPr/>
      </dsp:nvSpPr>
      <dsp:spPr>
        <a:xfrm>
          <a:off x="0" y="451215"/>
          <a:ext cx="10412917" cy="3471300"/>
        </a:xfrm>
        <a:prstGeom prst="rect">
          <a:avLst/>
        </a:prstGeom>
        <a:solidFill>
          <a:schemeClr val="lt1">
            <a:alpha val="90000"/>
            <a:hueOff val="0"/>
            <a:satOff val="0"/>
            <a:lumOff val="0"/>
            <a:alphaOff val="0"/>
          </a:schemeClr>
        </a:solidFill>
        <a:ln w="19050" cap="flat" cmpd="sng" algn="ctr">
          <a:solidFill>
            <a:srgbClr val="81000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8158" tIns="604012" rIns="808158" bIns="206248" numCol="1" spcCol="1270" anchor="t" anchorCtr="0">
          <a:noAutofit/>
        </a:bodyPr>
        <a:lstStyle/>
        <a:p>
          <a:pPr marL="285750" lvl="1" indent="-285750" algn="l" defTabSz="1289050" rtl="0">
            <a:lnSpc>
              <a:spcPct val="90000"/>
            </a:lnSpc>
            <a:spcBef>
              <a:spcPct val="0"/>
            </a:spcBef>
            <a:spcAft>
              <a:spcPct val="15000"/>
            </a:spcAft>
            <a:buChar char="•"/>
          </a:pPr>
          <a:r>
            <a:rPr lang="en-US" sz="2900" kern="1200" dirty="0"/>
            <a:t>City of Reno, City of Sparks, </a:t>
          </a:r>
          <a:r>
            <a:rPr lang="en-US" sz="2900" kern="1200" dirty="0">
              <a:latin typeface="Aptos Display" panose="02110004020202020204"/>
            </a:rPr>
            <a:t>Truckee Meadows Fire Protection District and</a:t>
          </a:r>
          <a:r>
            <a:rPr lang="en-US" sz="2900" kern="1200" dirty="0"/>
            <a:t> Washoe County Managers</a:t>
          </a:r>
        </a:p>
        <a:p>
          <a:pPr marL="285750" lvl="1" indent="-285750" algn="l" defTabSz="1289050">
            <a:lnSpc>
              <a:spcPct val="90000"/>
            </a:lnSpc>
            <a:spcBef>
              <a:spcPct val="0"/>
            </a:spcBef>
            <a:spcAft>
              <a:spcPct val="15000"/>
            </a:spcAft>
            <a:buChar char="•"/>
          </a:pPr>
          <a:r>
            <a:rPr lang="en-US" sz="2900" kern="1200" dirty="0"/>
            <a:t>Reno, Sparks, and Truckee Meadows Fire Chiefs</a:t>
          </a:r>
        </a:p>
        <a:p>
          <a:pPr marL="285750" lvl="1" indent="-285750" algn="l" defTabSz="1289050" rtl="0">
            <a:lnSpc>
              <a:spcPct val="90000"/>
            </a:lnSpc>
            <a:spcBef>
              <a:spcPct val="0"/>
            </a:spcBef>
            <a:spcAft>
              <a:spcPct val="15000"/>
            </a:spcAft>
            <a:buChar char="•"/>
          </a:pPr>
          <a:r>
            <a:rPr lang="en-US" sz="2900" kern="1200" dirty="0"/>
            <a:t>Emphasis on</a:t>
          </a:r>
          <a:r>
            <a:rPr lang="en-US" sz="2900" kern="1200" dirty="0">
              <a:latin typeface="Aptos Display" panose="02110004020202020204"/>
            </a:rPr>
            <a:t> increased, productive Cooperation, Collaboration, Communication and Decision-Making</a:t>
          </a:r>
          <a:endParaRPr lang="en-US" sz="2900" kern="1200" dirty="0"/>
        </a:p>
        <a:p>
          <a:pPr marL="285750" lvl="1" indent="-285750" algn="l" defTabSz="1289050" rtl="0">
            <a:lnSpc>
              <a:spcPct val="90000"/>
            </a:lnSpc>
            <a:spcBef>
              <a:spcPct val="0"/>
            </a:spcBef>
            <a:spcAft>
              <a:spcPct val="15000"/>
            </a:spcAft>
            <a:buChar char="•"/>
          </a:pPr>
          <a:r>
            <a:rPr lang="en-US" sz="2900" kern="1200" dirty="0"/>
            <a:t>Operational Chiefs + Dispatch Leaders Subgroup</a:t>
          </a:r>
        </a:p>
      </dsp:txBody>
      <dsp:txXfrm>
        <a:off x="0" y="451215"/>
        <a:ext cx="10412917" cy="3471300"/>
      </dsp:txXfrm>
    </dsp:sp>
    <dsp:sp modelId="{C8692A06-8E3B-436B-9BCE-2A8F65473091}">
      <dsp:nvSpPr>
        <dsp:cNvPr id="0" name=""/>
        <dsp:cNvSpPr/>
      </dsp:nvSpPr>
      <dsp:spPr>
        <a:xfrm>
          <a:off x="520645" y="23175"/>
          <a:ext cx="7289042" cy="856080"/>
        </a:xfrm>
        <a:prstGeom prst="roundRect">
          <a:avLst/>
        </a:prstGeom>
        <a:solidFill>
          <a:srgbClr val="81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5508" tIns="0" rIns="275508" bIns="0" numCol="1" spcCol="1270" anchor="ctr" anchorCtr="0">
          <a:noAutofit/>
        </a:bodyPr>
        <a:lstStyle/>
        <a:p>
          <a:pPr marL="0" lvl="0" indent="0" algn="l" defTabSz="1289050">
            <a:lnSpc>
              <a:spcPct val="90000"/>
            </a:lnSpc>
            <a:spcBef>
              <a:spcPct val="0"/>
            </a:spcBef>
            <a:spcAft>
              <a:spcPct val="35000"/>
            </a:spcAft>
            <a:buNone/>
          </a:pPr>
          <a:r>
            <a:rPr lang="en-US" sz="2900" kern="1200" dirty="0"/>
            <a:t>Managers Formed a Working Group:</a:t>
          </a:r>
        </a:p>
      </dsp:txBody>
      <dsp:txXfrm>
        <a:off x="562435" y="64965"/>
        <a:ext cx="7205462" cy="772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9182E0-3473-46EF-8C69-A21B2FD6285D}">
      <dsp:nvSpPr>
        <dsp:cNvPr id="0" name=""/>
        <dsp:cNvSpPr/>
      </dsp:nvSpPr>
      <dsp:spPr>
        <a:xfrm>
          <a:off x="571192" y="2119"/>
          <a:ext cx="3158036" cy="1894822"/>
        </a:xfrm>
        <a:prstGeom prst="rect">
          <a:avLst/>
        </a:prstGeom>
        <a:solidFill>
          <a:srgbClr val="81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Defined Scope of Regionalization</a:t>
          </a:r>
        </a:p>
      </dsp:txBody>
      <dsp:txXfrm>
        <a:off x="571192" y="2119"/>
        <a:ext cx="3158036" cy="1894822"/>
      </dsp:txXfrm>
    </dsp:sp>
    <dsp:sp modelId="{52408D29-0C0A-4056-80E9-178864D65552}">
      <dsp:nvSpPr>
        <dsp:cNvPr id="0" name=""/>
        <dsp:cNvSpPr/>
      </dsp:nvSpPr>
      <dsp:spPr>
        <a:xfrm>
          <a:off x="4045033" y="2119"/>
          <a:ext cx="3158036" cy="1894822"/>
        </a:xfrm>
        <a:prstGeom prst="rect">
          <a:avLst/>
        </a:prstGeom>
        <a:solidFill>
          <a:srgbClr val="81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Focused on Auto-Aid &amp; Dispatch Alignment</a:t>
          </a:r>
        </a:p>
      </dsp:txBody>
      <dsp:txXfrm>
        <a:off x="4045033" y="2119"/>
        <a:ext cx="3158036" cy="1894822"/>
      </dsp:txXfrm>
    </dsp:sp>
    <dsp:sp modelId="{7DD38166-1D14-4807-AA3B-FF65EF7CFFDD}">
      <dsp:nvSpPr>
        <dsp:cNvPr id="0" name=""/>
        <dsp:cNvSpPr/>
      </dsp:nvSpPr>
      <dsp:spPr>
        <a:xfrm>
          <a:off x="7518873" y="2119"/>
          <a:ext cx="3158036" cy="1894822"/>
        </a:xfrm>
        <a:prstGeom prst="rect">
          <a:avLst/>
        </a:prstGeom>
        <a:solidFill>
          <a:srgbClr val="81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0">
            <a:lnSpc>
              <a:spcPct val="90000"/>
            </a:lnSpc>
            <a:spcBef>
              <a:spcPct val="0"/>
            </a:spcBef>
            <a:spcAft>
              <a:spcPct val="35000"/>
            </a:spcAft>
            <a:buNone/>
          </a:pPr>
          <a:r>
            <a:rPr lang="en-US" sz="2600" kern="1200" dirty="0">
              <a:latin typeface="Aptos Display" panose="02110004020202020204"/>
            </a:rPr>
            <a:t>Shared Policies and Procedures</a:t>
          </a:r>
        </a:p>
        <a:p>
          <a:pPr marL="0" lvl="0" indent="0" algn="ctr" defTabSz="1155700" rtl="0">
            <a:lnSpc>
              <a:spcPct val="90000"/>
            </a:lnSpc>
            <a:spcBef>
              <a:spcPct val="0"/>
            </a:spcBef>
            <a:spcAft>
              <a:spcPct val="35000"/>
            </a:spcAft>
            <a:buNone/>
          </a:pPr>
          <a:r>
            <a:rPr lang="en-US" sz="2600" kern="1200" dirty="0">
              <a:latin typeface="Aptos Display" panose="02110004020202020204"/>
            </a:rPr>
            <a:t>Initial Focus: Firefighter Safety</a:t>
          </a:r>
          <a:endParaRPr lang="en-US" sz="2600" kern="1200" dirty="0"/>
        </a:p>
      </dsp:txBody>
      <dsp:txXfrm>
        <a:off x="7518873" y="2119"/>
        <a:ext cx="3158036" cy="1894822"/>
      </dsp:txXfrm>
    </dsp:sp>
    <dsp:sp modelId="{3CC77BAA-2A3E-4B13-B76B-BFAD408E4B8B}">
      <dsp:nvSpPr>
        <dsp:cNvPr id="0" name=""/>
        <dsp:cNvSpPr/>
      </dsp:nvSpPr>
      <dsp:spPr>
        <a:xfrm>
          <a:off x="571192" y="2212745"/>
          <a:ext cx="3158036" cy="1894822"/>
        </a:xfrm>
        <a:prstGeom prst="rect">
          <a:avLst/>
        </a:prstGeom>
        <a:solidFill>
          <a:srgbClr val="81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0">
            <a:lnSpc>
              <a:spcPct val="90000"/>
            </a:lnSpc>
            <a:spcBef>
              <a:spcPct val="0"/>
            </a:spcBef>
            <a:spcAft>
              <a:spcPct val="35000"/>
            </a:spcAft>
            <a:buNone/>
          </a:pPr>
          <a:r>
            <a:rPr lang="en-US" sz="2600" kern="1200" dirty="0">
              <a:latin typeface="Aptos Display" panose="02110004020202020204"/>
            </a:rPr>
            <a:t>SB 319 Signed</a:t>
          </a:r>
          <a:endParaRPr lang="en-US" sz="2600" kern="1200" dirty="0"/>
        </a:p>
      </dsp:txBody>
      <dsp:txXfrm>
        <a:off x="571192" y="2212745"/>
        <a:ext cx="3158036" cy="1894822"/>
      </dsp:txXfrm>
    </dsp:sp>
    <dsp:sp modelId="{7F852DA6-0032-4F21-A412-E0FB5D1237BD}">
      <dsp:nvSpPr>
        <dsp:cNvPr id="0" name=""/>
        <dsp:cNvSpPr/>
      </dsp:nvSpPr>
      <dsp:spPr>
        <a:xfrm>
          <a:off x="4045033" y="2212745"/>
          <a:ext cx="3158036" cy="1894822"/>
        </a:xfrm>
        <a:prstGeom prst="rect">
          <a:avLst/>
        </a:prstGeom>
        <a:solidFill>
          <a:srgbClr val="81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0">
            <a:lnSpc>
              <a:spcPct val="90000"/>
            </a:lnSpc>
            <a:spcBef>
              <a:spcPct val="0"/>
            </a:spcBef>
            <a:spcAft>
              <a:spcPct val="35000"/>
            </a:spcAft>
            <a:buNone/>
          </a:pPr>
          <a:r>
            <a:rPr lang="en-US" sz="2600" kern="1200" dirty="0"/>
            <a:t>Shared Management of Regional Hazardous Materials Team Coordinator</a:t>
          </a:r>
        </a:p>
      </dsp:txBody>
      <dsp:txXfrm>
        <a:off x="4045033" y="2212745"/>
        <a:ext cx="3158036" cy="1894822"/>
      </dsp:txXfrm>
    </dsp:sp>
    <dsp:sp modelId="{1A7B9278-49DF-4247-ACCD-37584103E9E1}">
      <dsp:nvSpPr>
        <dsp:cNvPr id="0" name=""/>
        <dsp:cNvSpPr/>
      </dsp:nvSpPr>
      <dsp:spPr>
        <a:xfrm>
          <a:off x="7518873" y="2212745"/>
          <a:ext cx="3158036" cy="1894822"/>
        </a:xfrm>
        <a:prstGeom prst="rect">
          <a:avLst/>
        </a:prstGeom>
        <a:solidFill>
          <a:srgbClr val="81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Font typeface="Arial" panose="020B0604020202020204" pitchFamily="34" charset="0"/>
            <a:buNone/>
          </a:pPr>
          <a:r>
            <a:rPr lang="en-US" sz="2600" kern="1200" dirty="0"/>
            <a:t>Standardizing Guidelines For Complex Incident Response</a:t>
          </a:r>
        </a:p>
      </dsp:txBody>
      <dsp:txXfrm>
        <a:off x="7518873" y="2212745"/>
        <a:ext cx="3158036" cy="18948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4CBF5D-C771-478E-A81B-6B1EEE7A189D}">
      <dsp:nvSpPr>
        <dsp:cNvPr id="0" name=""/>
        <dsp:cNvSpPr/>
      </dsp:nvSpPr>
      <dsp:spPr>
        <a:xfrm>
          <a:off x="0" y="490"/>
          <a:ext cx="5257800" cy="1147791"/>
        </a:xfrm>
        <a:prstGeom prst="roundRect">
          <a:avLst>
            <a:gd name="adj" fmla="val 10000"/>
          </a:avLst>
        </a:prstGeom>
        <a:noFill/>
        <a:ln>
          <a:noFill/>
        </a:ln>
        <a:effectLst/>
      </dsp:spPr>
      <dsp:style>
        <a:lnRef idx="0">
          <a:scrgbClr r="0" g="0" b="0"/>
        </a:lnRef>
        <a:fillRef idx="1">
          <a:scrgbClr r="0" g="0" b="0"/>
        </a:fillRef>
        <a:effectRef idx="0">
          <a:scrgbClr r="0" g="0" b="0"/>
        </a:effectRef>
        <a:fontRef idx="minor"/>
      </dsp:style>
    </dsp:sp>
    <dsp:sp modelId="{E9E90A83-1473-4708-BB42-BEEEDEFC39A7}">
      <dsp:nvSpPr>
        <dsp:cNvPr id="0" name=""/>
        <dsp:cNvSpPr/>
      </dsp:nvSpPr>
      <dsp:spPr>
        <a:xfrm>
          <a:off x="347206" y="258743"/>
          <a:ext cx="631285" cy="63128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F3D8AC0-E51B-48E4-8C95-5CC1C11A4DB2}">
      <dsp:nvSpPr>
        <dsp:cNvPr id="0" name=""/>
        <dsp:cNvSpPr/>
      </dsp:nvSpPr>
      <dsp:spPr>
        <a:xfrm>
          <a:off x="1325699" y="490"/>
          <a:ext cx="3932100" cy="1147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475" tIns="121475" rIns="121475" bIns="121475" numCol="1" spcCol="1270" anchor="ctr" anchorCtr="0">
          <a:noAutofit/>
        </a:bodyPr>
        <a:lstStyle/>
        <a:p>
          <a:pPr marL="0" lvl="0" indent="0" algn="l" defTabSz="844550">
            <a:lnSpc>
              <a:spcPct val="100000"/>
            </a:lnSpc>
            <a:spcBef>
              <a:spcPct val="0"/>
            </a:spcBef>
            <a:spcAft>
              <a:spcPct val="35000"/>
            </a:spcAft>
            <a:buNone/>
          </a:pPr>
          <a:r>
            <a:rPr lang="en-US" sz="1900" kern="1200" dirty="0"/>
            <a:t>Closest Appropriate Unit(s) Dispatched Regardless of Agency or Jurisdiction</a:t>
          </a:r>
        </a:p>
      </dsp:txBody>
      <dsp:txXfrm>
        <a:off x="1325699" y="490"/>
        <a:ext cx="3932100" cy="1147791"/>
      </dsp:txXfrm>
    </dsp:sp>
    <dsp:sp modelId="{1B47D004-B76B-4D86-BBB3-CBCDBA4EDC11}">
      <dsp:nvSpPr>
        <dsp:cNvPr id="0" name=""/>
        <dsp:cNvSpPr/>
      </dsp:nvSpPr>
      <dsp:spPr>
        <a:xfrm>
          <a:off x="0" y="1435230"/>
          <a:ext cx="5257800" cy="1147791"/>
        </a:xfrm>
        <a:prstGeom prst="roundRect">
          <a:avLst>
            <a:gd name="adj" fmla="val 10000"/>
          </a:avLst>
        </a:prstGeom>
        <a:noFill/>
        <a:ln>
          <a:noFill/>
        </a:ln>
        <a:effectLst/>
      </dsp:spPr>
      <dsp:style>
        <a:lnRef idx="0">
          <a:scrgbClr r="0" g="0" b="0"/>
        </a:lnRef>
        <a:fillRef idx="1">
          <a:scrgbClr r="0" g="0" b="0"/>
        </a:fillRef>
        <a:effectRef idx="0">
          <a:scrgbClr r="0" g="0" b="0"/>
        </a:effectRef>
        <a:fontRef idx="minor"/>
      </dsp:style>
    </dsp:sp>
    <dsp:sp modelId="{4D2800CB-5BA8-42F1-B13F-B9A9D26CFFB5}">
      <dsp:nvSpPr>
        <dsp:cNvPr id="0" name=""/>
        <dsp:cNvSpPr/>
      </dsp:nvSpPr>
      <dsp:spPr>
        <a:xfrm>
          <a:off x="347206" y="1693483"/>
          <a:ext cx="631285" cy="631285"/>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42F642-9088-4413-A74F-9F0B7C4DB2DE}">
      <dsp:nvSpPr>
        <dsp:cNvPr id="0" name=""/>
        <dsp:cNvSpPr/>
      </dsp:nvSpPr>
      <dsp:spPr>
        <a:xfrm>
          <a:off x="1325699" y="1435230"/>
          <a:ext cx="3932100" cy="1147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475" tIns="121475" rIns="121475" bIns="121475" numCol="1" spcCol="1270" anchor="ctr" anchorCtr="0">
          <a:noAutofit/>
        </a:bodyPr>
        <a:lstStyle/>
        <a:p>
          <a:pPr marL="0" lvl="0" indent="0" algn="l" defTabSz="844550">
            <a:lnSpc>
              <a:spcPct val="100000"/>
            </a:lnSpc>
            <a:spcBef>
              <a:spcPct val="0"/>
            </a:spcBef>
            <a:spcAft>
              <a:spcPct val="35000"/>
            </a:spcAft>
            <a:buNone/>
          </a:pPr>
          <a:r>
            <a:rPr lang="en-US" sz="1900" kern="1200" dirty="0"/>
            <a:t>CAD Upgrades &amp; Co-Located Dispatch Centers</a:t>
          </a:r>
        </a:p>
      </dsp:txBody>
      <dsp:txXfrm>
        <a:off x="1325699" y="1435230"/>
        <a:ext cx="3932100" cy="1147791"/>
      </dsp:txXfrm>
    </dsp:sp>
    <dsp:sp modelId="{288883AE-85C3-4CDB-9AF5-6F7A068EAA8B}">
      <dsp:nvSpPr>
        <dsp:cNvPr id="0" name=""/>
        <dsp:cNvSpPr/>
      </dsp:nvSpPr>
      <dsp:spPr>
        <a:xfrm>
          <a:off x="0" y="2869969"/>
          <a:ext cx="5257800" cy="1147791"/>
        </a:xfrm>
        <a:prstGeom prst="roundRect">
          <a:avLst>
            <a:gd name="adj" fmla="val 10000"/>
          </a:avLst>
        </a:prstGeom>
        <a:noFill/>
        <a:ln>
          <a:noFill/>
        </a:ln>
        <a:effectLst/>
      </dsp:spPr>
      <dsp:style>
        <a:lnRef idx="0">
          <a:scrgbClr r="0" g="0" b="0"/>
        </a:lnRef>
        <a:fillRef idx="1">
          <a:scrgbClr r="0" g="0" b="0"/>
        </a:fillRef>
        <a:effectRef idx="0">
          <a:scrgbClr r="0" g="0" b="0"/>
        </a:effectRef>
        <a:fontRef idx="minor"/>
      </dsp:style>
    </dsp:sp>
    <dsp:sp modelId="{E814B52C-6356-4576-8174-114FC07D79E5}">
      <dsp:nvSpPr>
        <dsp:cNvPr id="0" name=""/>
        <dsp:cNvSpPr/>
      </dsp:nvSpPr>
      <dsp:spPr>
        <a:xfrm>
          <a:off x="347206" y="3128222"/>
          <a:ext cx="631285" cy="631285"/>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A7409B-967F-4C3E-8D9D-762B3173FDBB}">
      <dsp:nvSpPr>
        <dsp:cNvPr id="0" name=""/>
        <dsp:cNvSpPr/>
      </dsp:nvSpPr>
      <dsp:spPr>
        <a:xfrm>
          <a:off x="1325699" y="2869969"/>
          <a:ext cx="3932100" cy="1147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475" tIns="121475" rIns="121475" bIns="121475" numCol="1" spcCol="1270" anchor="ctr" anchorCtr="0">
          <a:noAutofit/>
        </a:bodyPr>
        <a:lstStyle/>
        <a:p>
          <a:pPr marL="0" lvl="0" indent="0" algn="l" defTabSz="844550">
            <a:lnSpc>
              <a:spcPct val="100000"/>
            </a:lnSpc>
            <a:spcBef>
              <a:spcPct val="0"/>
            </a:spcBef>
            <a:spcAft>
              <a:spcPct val="35000"/>
            </a:spcAft>
            <a:buNone/>
          </a:pPr>
          <a:r>
            <a:rPr lang="en-US" sz="1900" kern="1200" dirty="0"/>
            <a:t>Regional Response Models In Development</a:t>
          </a:r>
        </a:p>
      </dsp:txBody>
      <dsp:txXfrm>
        <a:off x="1325699" y="2869969"/>
        <a:ext cx="3932100" cy="11477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334F9D-6FCA-44BA-B03B-6191D1D8AB0B}">
      <dsp:nvSpPr>
        <dsp:cNvPr id="0" name=""/>
        <dsp:cNvSpPr/>
      </dsp:nvSpPr>
      <dsp:spPr>
        <a:xfrm>
          <a:off x="0" y="492"/>
          <a:ext cx="5257800" cy="1153171"/>
        </a:xfrm>
        <a:prstGeom prst="roundRect">
          <a:avLst>
            <a:gd name="adj" fmla="val 10000"/>
          </a:avLst>
        </a:prstGeom>
        <a:noFill/>
        <a:ln>
          <a:noFill/>
        </a:ln>
        <a:effectLst/>
      </dsp:spPr>
      <dsp:style>
        <a:lnRef idx="0">
          <a:scrgbClr r="0" g="0" b="0"/>
        </a:lnRef>
        <a:fillRef idx="1">
          <a:scrgbClr r="0" g="0" b="0"/>
        </a:fillRef>
        <a:effectRef idx="0">
          <a:scrgbClr r="0" g="0" b="0"/>
        </a:effectRef>
        <a:fontRef idx="minor"/>
      </dsp:style>
    </dsp:sp>
    <dsp:sp modelId="{FD97E349-0566-41B2-9106-36CDDE218CC8}">
      <dsp:nvSpPr>
        <dsp:cNvPr id="0" name=""/>
        <dsp:cNvSpPr/>
      </dsp:nvSpPr>
      <dsp:spPr>
        <a:xfrm>
          <a:off x="348834" y="259956"/>
          <a:ext cx="634244" cy="6342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6C8913-BF3D-4E74-B8F3-C0ABC8FE4B96}">
      <dsp:nvSpPr>
        <dsp:cNvPr id="0" name=""/>
        <dsp:cNvSpPr/>
      </dsp:nvSpPr>
      <dsp:spPr>
        <a:xfrm>
          <a:off x="1331913" y="492"/>
          <a:ext cx="3925886" cy="1153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044" tIns="122044" rIns="122044" bIns="122044" numCol="1" spcCol="1270" anchor="ctr" anchorCtr="0">
          <a:noAutofit/>
        </a:bodyPr>
        <a:lstStyle/>
        <a:p>
          <a:pPr marL="0" lvl="0" indent="0" algn="l" defTabSz="844550">
            <a:lnSpc>
              <a:spcPct val="100000"/>
            </a:lnSpc>
            <a:spcBef>
              <a:spcPct val="0"/>
            </a:spcBef>
            <a:spcAft>
              <a:spcPct val="35000"/>
            </a:spcAft>
            <a:buNone/>
          </a:pPr>
          <a:r>
            <a:rPr lang="en-US" sz="1900" kern="1200" dirty="0"/>
            <a:t>Regional Standard Operating Guidelines</a:t>
          </a:r>
        </a:p>
      </dsp:txBody>
      <dsp:txXfrm>
        <a:off x="1331913" y="492"/>
        <a:ext cx="3925886" cy="1153171"/>
      </dsp:txXfrm>
    </dsp:sp>
    <dsp:sp modelId="{10216A10-DBCC-418A-84C3-37EE5FE1DD81}">
      <dsp:nvSpPr>
        <dsp:cNvPr id="0" name=""/>
        <dsp:cNvSpPr/>
      </dsp:nvSpPr>
      <dsp:spPr>
        <a:xfrm>
          <a:off x="0" y="1441957"/>
          <a:ext cx="5257800" cy="1153171"/>
        </a:xfrm>
        <a:prstGeom prst="roundRect">
          <a:avLst>
            <a:gd name="adj" fmla="val 10000"/>
          </a:avLst>
        </a:prstGeom>
        <a:noFill/>
        <a:ln>
          <a:noFill/>
        </a:ln>
        <a:effectLst/>
      </dsp:spPr>
      <dsp:style>
        <a:lnRef idx="0">
          <a:scrgbClr r="0" g="0" b="0"/>
        </a:lnRef>
        <a:fillRef idx="1">
          <a:scrgbClr r="0" g="0" b="0"/>
        </a:fillRef>
        <a:effectRef idx="0">
          <a:scrgbClr r="0" g="0" b="0"/>
        </a:effectRef>
        <a:fontRef idx="minor"/>
      </dsp:style>
    </dsp:sp>
    <dsp:sp modelId="{20AF31EC-9F8D-43DE-A54E-FEC7268C33AB}">
      <dsp:nvSpPr>
        <dsp:cNvPr id="0" name=""/>
        <dsp:cNvSpPr/>
      </dsp:nvSpPr>
      <dsp:spPr>
        <a:xfrm>
          <a:off x="348834" y="1701420"/>
          <a:ext cx="634244" cy="63424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6C0697-2E8F-4070-A831-CC9A167A2A49}">
      <dsp:nvSpPr>
        <dsp:cNvPr id="0" name=""/>
        <dsp:cNvSpPr/>
      </dsp:nvSpPr>
      <dsp:spPr>
        <a:xfrm>
          <a:off x="1331913" y="1441957"/>
          <a:ext cx="3925886" cy="1153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044" tIns="122044" rIns="122044" bIns="122044" numCol="1" spcCol="1270" anchor="ctr" anchorCtr="0">
          <a:noAutofit/>
        </a:bodyPr>
        <a:lstStyle/>
        <a:p>
          <a:pPr marL="0" lvl="0" indent="0" algn="l" defTabSz="844550">
            <a:lnSpc>
              <a:spcPct val="100000"/>
            </a:lnSpc>
            <a:spcBef>
              <a:spcPct val="0"/>
            </a:spcBef>
            <a:spcAft>
              <a:spcPct val="35000"/>
            </a:spcAft>
            <a:buNone/>
          </a:pPr>
          <a:r>
            <a:rPr lang="en-US" sz="1900" kern="1200" dirty="0"/>
            <a:t>Multi-Department Training: Wildland, FEO Academy &amp; Cross-Crew Ops</a:t>
          </a:r>
        </a:p>
      </dsp:txBody>
      <dsp:txXfrm>
        <a:off x="1331913" y="1441957"/>
        <a:ext cx="3925886" cy="1153171"/>
      </dsp:txXfrm>
    </dsp:sp>
    <dsp:sp modelId="{9C0E3261-4C77-4736-86D1-3A339EE1244F}">
      <dsp:nvSpPr>
        <dsp:cNvPr id="0" name=""/>
        <dsp:cNvSpPr/>
      </dsp:nvSpPr>
      <dsp:spPr>
        <a:xfrm>
          <a:off x="0" y="2883421"/>
          <a:ext cx="5257800" cy="1153171"/>
        </a:xfrm>
        <a:prstGeom prst="roundRect">
          <a:avLst>
            <a:gd name="adj" fmla="val 10000"/>
          </a:avLst>
        </a:prstGeom>
        <a:noFill/>
        <a:ln>
          <a:noFill/>
        </a:ln>
        <a:effectLst/>
      </dsp:spPr>
      <dsp:style>
        <a:lnRef idx="0">
          <a:scrgbClr r="0" g="0" b="0"/>
        </a:lnRef>
        <a:fillRef idx="1">
          <a:scrgbClr r="0" g="0" b="0"/>
        </a:fillRef>
        <a:effectRef idx="0">
          <a:scrgbClr r="0" g="0" b="0"/>
        </a:effectRef>
        <a:fontRef idx="minor"/>
      </dsp:style>
    </dsp:sp>
    <dsp:sp modelId="{D2E055F3-2C2D-48F0-BB4F-9D8583D83D74}">
      <dsp:nvSpPr>
        <dsp:cNvPr id="0" name=""/>
        <dsp:cNvSpPr/>
      </dsp:nvSpPr>
      <dsp:spPr>
        <a:xfrm>
          <a:off x="348834" y="3142885"/>
          <a:ext cx="634244" cy="63424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3FFF7B-9D9E-427E-96E5-70D2B1AEEC3C}">
      <dsp:nvSpPr>
        <dsp:cNvPr id="0" name=""/>
        <dsp:cNvSpPr/>
      </dsp:nvSpPr>
      <dsp:spPr>
        <a:xfrm>
          <a:off x="1331913" y="2883421"/>
          <a:ext cx="3925886" cy="1153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044" tIns="122044" rIns="122044" bIns="122044" numCol="1" spcCol="1270" anchor="ctr" anchorCtr="0">
          <a:noAutofit/>
        </a:bodyPr>
        <a:lstStyle/>
        <a:p>
          <a:pPr marL="0" lvl="0" indent="0" algn="l" defTabSz="844550">
            <a:lnSpc>
              <a:spcPct val="100000"/>
            </a:lnSpc>
            <a:spcBef>
              <a:spcPct val="0"/>
            </a:spcBef>
            <a:spcAft>
              <a:spcPct val="35000"/>
            </a:spcAft>
            <a:buNone/>
          </a:pPr>
          <a:r>
            <a:rPr lang="en-US" sz="1900" kern="1200" dirty="0"/>
            <a:t>Regional Recruit Academy &amp; Fire Prevention Services</a:t>
          </a:r>
        </a:p>
      </dsp:txBody>
      <dsp:txXfrm>
        <a:off x="1331913" y="2883421"/>
        <a:ext cx="3925886" cy="115317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212E49-8661-4FF9-BD98-B860DA1C6949}">
      <dsp:nvSpPr>
        <dsp:cNvPr id="0" name=""/>
        <dsp:cNvSpPr/>
      </dsp:nvSpPr>
      <dsp:spPr>
        <a:xfrm>
          <a:off x="213598" y="682"/>
          <a:ext cx="3152626" cy="1891575"/>
        </a:xfrm>
        <a:prstGeom prst="rect">
          <a:avLst/>
        </a:prstGeom>
        <a:solidFill>
          <a:srgbClr val="81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Finalize Regional Response Models &amp; SOPs</a:t>
          </a:r>
        </a:p>
      </dsp:txBody>
      <dsp:txXfrm>
        <a:off x="213598" y="682"/>
        <a:ext cx="3152626" cy="1891575"/>
      </dsp:txXfrm>
    </dsp:sp>
    <dsp:sp modelId="{A477FED8-1FD9-45D0-BA88-9AE27377502C}">
      <dsp:nvSpPr>
        <dsp:cNvPr id="0" name=""/>
        <dsp:cNvSpPr/>
      </dsp:nvSpPr>
      <dsp:spPr>
        <a:xfrm>
          <a:off x="3681486" y="682"/>
          <a:ext cx="3152626" cy="1891575"/>
        </a:xfrm>
        <a:prstGeom prst="rect">
          <a:avLst/>
        </a:prstGeom>
        <a:solidFill>
          <a:srgbClr val="810000"/>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Complete CAD Upgrades &amp; Continue Discussions on Co-Located Dispatch Planning</a:t>
          </a:r>
        </a:p>
      </dsp:txBody>
      <dsp:txXfrm>
        <a:off x="3681486" y="682"/>
        <a:ext cx="3152626" cy="1891575"/>
      </dsp:txXfrm>
    </dsp:sp>
    <dsp:sp modelId="{BB974D3F-4F42-4506-805C-267ABF16A728}">
      <dsp:nvSpPr>
        <dsp:cNvPr id="0" name=""/>
        <dsp:cNvSpPr/>
      </dsp:nvSpPr>
      <dsp:spPr>
        <a:xfrm>
          <a:off x="7149375" y="682"/>
          <a:ext cx="3152626" cy="1891575"/>
        </a:xfrm>
        <a:prstGeom prst="rect">
          <a:avLst/>
        </a:prstGeom>
        <a:solidFill>
          <a:srgbClr val="810000"/>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Expand Regional Training &amp; Recruit Academy Planning</a:t>
          </a:r>
        </a:p>
      </dsp:txBody>
      <dsp:txXfrm>
        <a:off x="7149375" y="682"/>
        <a:ext cx="3152626" cy="1891575"/>
      </dsp:txXfrm>
    </dsp:sp>
    <dsp:sp modelId="{C8FF4053-8000-4391-A1F1-C0CCFB50058A}">
      <dsp:nvSpPr>
        <dsp:cNvPr id="0" name=""/>
        <dsp:cNvSpPr/>
      </dsp:nvSpPr>
      <dsp:spPr>
        <a:xfrm>
          <a:off x="213598" y="2207520"/>
          <a:ext cx="3152626" cy="1891575"/>
        </a:xfrm>
        <a:prstGeom prst="rect">
          <a:avLst/>
        </a:prstGeom>
        <a:solidFill>
          <a:srgbClr val="810000"/>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Evaluate Shared Fire Prevention &amp; Risk Reduction Services</a:t>
          </a:r>
        </a:p>
      </dsp:txBody>
      <dsp:txXfrm>
        <a:off x="213598" y="2207520"/>
        <a:ext cx="3152626" cy="1891575"/>
      </dsp:txXfrm>
    </dsp:sp>
    <dsp:sp modelId="{A8054F71-23CC-4DB8-AEBB-5560DCBDC69F}">
      <dsp:nvSpPr>
        <dsp:cNvPr id="0" name=""/>
        <dsp:cNvSpPr/>
      </dsp:nvSpPr>
      <dsp:spPr>
        <a:xfrm>
          <a:off x="3681486" y="2207520"/>
          <a:ext cx="3152626" cy="1891575"/>
        </a:xfrm>
        <a:prstGeom prst="rect">
          <a:avLst/>
        </a:prstGeom>
        <a:solidFill>
          <a:srgbClr val="810000"/>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Develop Regionalization Implementation Timeline</a:t>
          </a:r>
        </a:p>
      </dsp:txBody>
      <dsp:txXfrm>
        <a:off x="3681486" y="2207520"/>
        <a:ext cx="3152626" cy="1891575"/>
      </dsp:txXfrm>
    </dsp:sp>
    <dsp:sp modelId="{9C9B09EC-8C6F-40F5-B4D0-417A248EF181}">
      <dsp:nvSpPr>
        <dsp:cNvPr id="0" name=""/>
        <dsp:cNvSpPr/>
      </dsp:nvSpPr>
      <dsp:spPr>
        <a:xfrm>
          <a:off x="7149375" y="2207520"/>
          <a:ext cx="3152626" cy="1891575"/>
        </a:xfrm>
        <a:prstGeom prst="rect">
          <a:avLst/>
        </a:prstGeom>
        <a:solidFill>
          <a:srgbClr val="810000"/>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Report Back to Council/Commission/Study Board</a:t>
          </a:r>
        </a:p>
      </dsp:txBody>
      <dsp:txXfrm>
        <a:off x="7149375" y="2207520"/>
        <a:ext cx="3152626" cy="189157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88AAD1-9457-4E99-99E1-29AB79FA4195}" type="datetimeFigureOut">
              <a:rPr lang="en-US" smtClean="0"/>
              <a:t>8/26/2025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FEF21-DF33-4B38-BAD3-1D3A2EA31FE4}" type="slidenum">
              <a:rPr lang="en-US" smtClean="0"/>
              <a:t>‹#›</a:t>
            </a:fld>
            <a:endParaRPr lang="en-US"/>
          </a:p>
        </p:txBody>
      </p:sp>
    </p:spTree>
    <p:extLst>
      <p:ext uri="{BB962C8B-B14F-4D97-AF65-F5344CB8AC3E}">
        <p14:creationId xmlns:p14="http://schemas.microsoft.com/office/powerpoint/2010/main" val="3039696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D60C9-C833-20C3-B234-EB9A3DD92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78EBA8-C30B-D737-D465-8F2432AF4A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CDF7B5-D6A6-49B1-B001-34697E30404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8B2ED4D-ABDA-04F4-0866-42BB4AD73561}"/>
              </a:ext>
            </a:extLst>
          </p:cNvPr>
          <p:cNvSpPr>
            <a:spLocks noGrp="1"/>
          </p:cNvSpPr>
          <p:nvPr>
            <p:ph type="sldNum" sz="quarter" idx="5"/>
          </p:nvPr>
        </p:nvSpPr>
        <p:spPr/>
        <p:txBody>
          <a:bodyPr/>
          <a:lstStyle/>
          <a:p>
            <a:fld id="{442FEF21-DF33-4B38-BAD3-1D3A2EA31FE4}" type="slidenum">
              <a:rPr lang="en-US" smtClean="0"/>
              <a:t>5</a:t>
            </a:fld>
            <a:endParaRPr lang="en-US"/>
          </a:p>
        </p:txBody>
      </p:sp>
    </p:spTree>
    <p:extLst>
      <p:ext uri="{BB962C8B-B14F-4D97-AF65-F5344CB8AC3E}">
        <p14:creationId xmlns:p14="http://schemas.microsoft.com/office/powerpoint/2010/main" val="1897588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0DB97-C2AB-8424-E5FA-F3E2BC069B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DA0681-0540-9821-C22A-6137B38D16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3F4341-FEE1-883F-B2ED-3CEB6E64F60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7050682-096C-22B9-0F5C-AD71548B3D81}"/>
              </a:ext>
            </a:extLst>
          </p:cNvPr>
          <p:cNvSpPr>
            <a:spLocks noGrp="1"/>
          </p:cNvSpPr>
          <p:nvPr>
            <p:ph type="sldNum" sz="quarter" idx="5"/>
          </p:nvPr>
        </p:nvSpPr>
        <p:spPr/>
        <p:txBody>
          <a:bodyPr/>
          <a:lstStyle/>
          <a:p>
            <a:fld id="{442FEF21-DF33-4B38-BAD3-1D3A2EA31FE4}" type="slidenum">
              <a:rPr lang="en-US" smtClean="0"/>
              <a:t>6</a:t>
            </a:fld>
            <a:endParaRPr lang="en-US"/>
          </a:p>
        </p:txBody>
      </p:sp>
    </p:spTree>
    <p:extLst>
      <p:ext uri="{BB962C8B-B14F-4D97-AF65-F5344CB8AC3E}">
        <p14:creationId xmlns:p14="http://schemas.microsoft.com/office/powerpoint/2010/main" val="1345294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056FC-8DEA-01BF-BDAA-01680FFEA7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D9C2AF-0522-112C-1130-0A798E72E6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8E84B6-2C4D-9FCA-92CD-68BB32CEB179}"/>
              </a:ext>
            </a:extLst>
          </p:cNvPr>
          <p:cNvSpPr>
            <a:spLocks noGrp="1"/>
          </p:cNvSpPr>
          <p:nvPr>
            <p:ph type="dt" sz="half" idx="10"/>
          </p:nvPr>
        </p:nvSpPr>
        <p:spPr/>
        <p:txBody>
          <a:bodyPr/>
          <a:lstStyle/>
          <a:p>
            <a:fld id="{B9064CEE-36CA-456E-A055-042F91C25CED}" type="datetime1">
              <a:rPr lang="en-US" smtClean="0"/>
              <a:t>8/26/2025</a:t>
            </a:fld>
            <a:endParaRPr lang="en-US"/>
          </a:p>
        </p:txBody>
      </p:sp>
      <p:sp>
        <p:nvSpPr>
          <p:cNvPr id="5" name="Footer Placeholder 4">
            <a:extLst>
              <a:ext uri="{FF2B5EF4-FFF2-40B4-BE49-F238E27FC236}">
                <a16:creationId xmlns:a16="http://schemas.microsoft.com/office/drawing/2014/main" id="{56A09C1A-6BDA-F9C6-2802-777CF46C17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D5E57-31D5-7069-BC00-D2AA0F979DC0}"/>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1005397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AE3BB-5033-4F7F-3D99-FB1555F970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79F03A-3361-AC58-CDCC-32C4824283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78FE46-428B-3311-6B46-6B548F8B4BA0}"/>
              </a:ext>
            </a:extLst>
          </p:cNvPr>
          <p:cNvSpPr>
            <a:spLocks noGrp="1"/>
          </p:cNvSpPr>
          <p:nvPr>
            <p:ph type="dt" sz="half" idx="10"/>
          </p:nvPr>
        </p:nvSpPr>
        <p:spPr/>
        <p:txBody>
          <a:bodyPr/>
          <a:lstStyle/>
          <a:p>
            <a:fld id="{473AB184-7650-4DD5-99C2-D6888291F72B}" type="datetime1">
              <a:rPr lang="en-US" smtClean="0"/>
              <a:t>8/26/2025</a:t>
            </a:fld>
            <a:endParaRPr lang="en-US"/>
          </a:p>
        </p:txBody>
      </p:sp>
      <p:sp>
        <p:nvSpPr>
          <p:cNvPr id="5" name="Footer Placeholder 4">
            <a:extLst>
              <a:ext uri="{FF2B5EF4-FFF2-40B4-BE49-F238E27FC236}">
                <a16:creationId xmlns:a16="http://schemas.microsoft.com/office/drawing/2014/main" id="{47DDDEE4-B92D-75AB-CD73-30D9C13D76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A2DF6D-8AF6-222B-82C0-E8E1D42407C1}"/>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1019878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1A0587-3758-8FCD-73BB-BBCC822256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A57262F-31C4-9917-CD3C-81A578B3CD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2F02F8-FF44-E480-1AE9-9A605DF218DA}"/>
              </a:ext>
            </a:extLst>
          </p:cNvPr>
          <p:cNvSpPr>
            <a:spLocks noGrp="1"/>
          </p:cNvSpPr>
          <p:nvPr>
            <p:ph type="dt" sz="half" idx="10"/>
          </p:nvPr>
        </p:nvSpPr>
        <p:spPr/>
        <p:txBody>
          <a:bodyPr/>
          <a:lstStyle/>
          <a:p>
            <a:fld id="{7E71516B-CD41-4C5F-B740-55FDF1305118}" type="datetime1">
              <a:rPr lang="en-US" smtClean="0"/>
              <a:t>8/26/2025</a:t>
            </a:fld>
            <a:endParaRPr lang="en-US"/>
          </a:p>
        </p:txBody>
      </p:sp>
      <p:sp>
        <p:nvSpPr>
          <p:cNvPr id="5" name="Footer Placeholder 4">
            <a:extLst>
              <a:ext uri="{FF2B5EF4-FFF2-40B4-BE49-F238E27FC236}">
                <a16:creationId xmlns:a16="http://schemas.microsoft.com/office/drawing/2014/main" id="{93AE295B-EDF6-4179-B326-DE9710D5D0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0E8B21-4729-4852-851D-479EC994D17A}"/>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1871738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1BDA3-0949-010A-D640-7D3C63D9EA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56D51C-4966-7BCC-C3DE-C2ADD90F53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B6A6A5-17A7-9EB0-3C94-5983483E0382}"/>
              </a:ext>
            </a:extLst>
          </p:cNvPr>
          <p:cNvSpPr>
            <a:spLocks noGrp="1"/>
          </p:cNvSpPr>
          <p:nvPr>
            <p:ph type="dt" sz="half" idx="10"/>
          </p:nvPr>
        </p:nvSpPr>
        <p:spPr/>
        <p:txBody>
          <a:bodyPr/>
          <a:lstStyle/>
          <a:p>
            <a:fld id="{AE5CBF9D-EFFE-4F7D-9513-DB88F50075F5}" type="datetime1">
              <a:rPr lang="en-US" smtClean="0"/>
              <a:t>8/26/2025</a:t>
            </a:fld>
            <a:endParaRPr lang="en-US"/>
          </a:p>
        </p:txBody>
      </p:sp>
      <p:sp>
        <p:nvSpPr>
          <p:cNvPr id="5" name="Footer Placeholder 4">
            <a:extLst>
              <a:ext uri="{FF2B5EF4-FFF2-40B4-BE49-F238E27FC236}">
                <a16:creationId xmlns:a16="http://schemas.microsoft.com/office/drawing/2014/main" id="{090A3895-229B-A420-6D5D-1E2424BF82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ABAA58-5441-2354-96EC-2F0FBC24A530}"/>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3342543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3871A-7D52-9904-C873-1A9DB71B6E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08FFAF-C076-CC5E-F46B-9CA07091843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01AD4A-9AF9-30B7-032C-4D8F90330BE4}"/>
              </a:ext>
            </a:extLst>
          </p:cNvPr>
          <p:cNvSpPr>
            <a:spLocks noGrp="1"/>
          </p:cNvSpPr>
          <p:nvPr>
            <p:ph type="dt" sz="half" idx="10"/>
          </p:nvPr>
        </p:nvSpPr>
        <p:spPr/>
        <p:txBody>
          <a:bodyPr/>
          <a:lstStyle/>
          <a:p>
            <a:fld id="{2BB849D9-ED3B-4C5D-9276-7785B6CDD962}" type="datetime1">
              <a:rPr lang="en-US" smtClean="0"/>
              <a:t>8/26/2025</a:t>
            </a:fld>
            <a:endParaRPr lang="en-US"/>
          </a:p>
        </p:txBody>
      </p:sp>
      <p:sp>
        <p:nvSpPr>
          <p:cNvPr id="5" name="Footer Placeholder 4">
            <a:extLst>
              <a:ext uri="{FF2B5EF4-FFF2-40B4-BE49-F238E27FC236}">
                <a16:creationId xmlns:a16="http://schemas.microsoft.com/office/drawing/2014/main" id="{D7B39905-A6F2-B0CF-845E-BC3663A880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4B1D86-E989-1C3A-2AA2-1D7BECDE1FC2}"/>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31265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47A37-C051-F7DB-ECEF-6E16D863A4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E710B5-0E0A-1FE9-1655-D35CBD1037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A5B4BF2-CE1E-3E9C-FDC8-96DA1B5DDF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F62A0C-B9CC-FDC0-EF23-49914AE3C210}"/>
              </a:ext>
            </a:extLst>
          </p:cNvPr>
          <p:cNvSpPr>
            <a:spLocks noGrp="1"/>
          </p:cNvSpPr>
          <p:nvPr>
            <p:ph type="dt" sz="half" idx="10"/>
          </p:nvPr>
        </p:nvSpPr>
        <p:spPr/>
        <p:txBody>
          <a:bodyPr/>
          <a:lstStyle/>
          <a:p>
            <a:fld id="{A6097996-A8D1-48A2-89C7-9EFF25BE51B3}" type="datetime1">
              <a:rPr lang="en-US" smtClean="0"/>
              <a:t>8/26/2025</a:t>
            </a:fld>
            <a:endParaRPr lang="en-US"/>
          </a:p>
        </p:txBody>
      </p:sp>
      <p:sp>
        <p:nvSpPr>
          <p:cNvPr id="6" name="Footer Placeholder 5">
            <a:extLst>
              <a:ext uri="{FF2B5EF4-FFF2-40B4-BE49-F238E27FC236}">
                <a16:creationId xmlns:a16="http://schemas.microsoft.com/office/drawing/2014/main" id="{D214DC41-F164-6F08-0804-7F492F9505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B9BD3B-CD28-2725-4C71-490EFB6B4855}"/>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2360559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D70E8-19A1-0D3F-8C27-1E54FE2963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59C5236-7E1E-CF60-30F5-C8C0F61009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E8D346-2E46-01D7-176C-9139A15D13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F9522A9-2E9D-5838-F868-B8547E5B8C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E31F0A-6504-E4B1-ADE9-03C9FE6D75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0A90DE-3BB5-E29B-21B4-9BCFE8029361}"/>
              </a:ext>
            </a:extLst>
          </p:cNvPr>
          <p:cNvSpPr>
            <a:spLocks noGrp="1"/>
          </p:cNvSpPr>
          <p:nvPr>
            <p:ph type="dt" sz="half" idx="10"/>
          </p:nvPr>
        </p:nvSpPr>
        <p:spPr/>
        <p:txBody>
          <a:bodyPr/>
          <a:lstStyle/>
          <a:p>
            <a:fld id="{5582070C-F7BB-42FF-B8AF-0C27963A7847}" type="datetime1">
              <a:rPr lang="en-US" smtClean="0"/>
              <a:t>8/26/2025</a:t>
            </a:fld>
            <a:endParaRPr lang="en-US"/>
          </a:p>
        </p:txBody>
      </p:sp>
      <p:sp>
        <p:nvSpPr>
          <p:cNvPr id="8" name="Footer Placeholder 7">
            <a:extLst>
              <a:ext uri="{FF2B5EF4-FFF2-40B4-BE49-F238E27FC236}">
                <a16:creationId xmlns:a16="http://schemas.microsoft.com/office/drawing/2014/main" id="{C8CFB170-184C-DF0E-3362-04E374BB79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ACBB06-61A4-E913-7B91-7CC993AE957E}"/>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436056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EDDA-9318-4BFF-8F88-9D9B76FB1F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DDF4A9-B580-94E4-950C-59A7FFE4B685}"/>
              </a:ext>
            </a:extLst>
          </p:cNvPr>
          <p:cNvSpPr>
            <a:spLocks noGrp="1"/>
          </p:cNvSpPr>
          <p:nvPr>
            <p:ph type="dt" sz="half" idx="10"/>
          </p:nvPr>
        </p:nvSpPr>
        <p:spPr/>
        <p:txBody>
          <a:bodyPr/>
          <a:lstStyle/>
          <a:p>
            <a:fld id="{F10C6DDC-6144-414F-B47D-93249FF33C45}" type="datetime1">
              <a:rPr lang="en-US" smtClean="0"/>
              <a:t>8/26/2025</a:t>
            </a:fld>
            <a:endParaRPr lang="en-US"/>
          </a:p>
        </p:txBody>
      </p:sp>
      <p:sp>
        <p:nvSpPr>
          <p:cNvPr id="4" name="Footer Placeholder 3">
            <a:extLst>
              <a:ext uri="{FF2B5EF4-FFF2-40B4-BE49-F238E27FC236}">
                <a16:creationId xmlns:a16="http://schemas.microsoft.com/office/drawing/2014/main" id="{5414199B-2C5E-D3A2-B62A-3B567D7E9E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21B7A1-C72F-5BD0-14A2-2B780EEF660F}"/>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46843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1419BD-493E-237E-9B64-DACDCDDF23F7}"/>
              </a:ext>
            </a:extLst>
          </p:cNvPr>
          <p:cNvSpPr>
            <a:spLocks noGrp="1"/>
          </p:cNvSpPr>
          <p:nvPr>
            <p:ph type="dt" sz="half" idx="10"/>
          </p:nvPr>
        </p:nvSpPr>
        <p:spPr/>
        <p:txBody>
          <a:bodyPr/>
          <a:lstStyle/>
          <a:p>
            <a:fld id="{C9F378B3-065A-4228-98C7-445CE70A207E}" type="datetime1">
              <a:rPr lang="en-US" smtClean="0"/>
              <a:t>8/26/2025</a:t>
            </a:fld>
            <a:endParaRPr lang="en-US"/>
          </a:p>
        </p:txBody>
      </p:sp>
      <p:sp>
        <p:nvSpPr>
          <p:cNvPr id="3" name="Footer Placeholder 2">
            <a:extLst>
              <a:ext uri="{FF2B5EF4-FFF2-40B4-BE49-F238E27FC236}">
                <a16:creationId xmlns:a16="http://schemas.microsoft.com/office/drawing/2014/main" id="{2E15836F-0213-1D09-B766-AF43BB4C89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5CCE3F-B89E-170A-EB62-679552729E41}"/>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2152425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682E4-B9DE-D8D4-79F6-95A35C8018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C4188B-1DC7-48E2-8988-68BAB847D3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69A291-2197-712A-726C-9873494D01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EA6759-0A3B-49CE-680B-A608201458F1}"/>
              </a:ext>
            </a:extLst>
          </p:cNvPr>
          <p:cNvSpPr>
            <a:spLocks noGrp="1"/>
          </p:cNvSpPr>
          <p:nvPr>
            <p:ph type="dt" sz="half" idx="10"/>
          </p:nvPr>
        </p:nvSpPr>
        <p:spPr/>
        <p:txBody>
          <a:bodyPr/>
          <a:lstStyle/>
          <a:p>
            <a:fld id="{3CA4B73A-75B7-420C-B949-8DBDA6F90C3E}" type="datetime1">
              <a:rPr lang="en-US" smtClean="0"/>
              <a:t>8/26/2025</a:t>
            </a:fld>
            <a:endParaRPr lang="en-US"/>
          </a:p>
        </p:txBody>
      </p:sp>
      <p:sp>
        <p:nvSpPr>
          <p:cNvPr id="6" name="Footer Placeholder 5">
            <a:extLst>
              <a:ext uri="{FF2B5EF4-FFF2-40B4-BE49-F238E27FC236}">
                <a16:creationId xmlns:a16="http://schemas.microsoft.com/office/drawing/2014/main" id="{A893FC02-1DA3-DBFE-0B8F-4800412985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ECBDCA-D933-1C23-F6A9-DE378847F3A3}"/>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3591157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325B6-ECC3-6B6A-E3A8-A91140653D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689DF8-FB5A-DF12-4DEE-2E4386176B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E5E827-EEDF-6023-B628-B2E63DB103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0EB174-F429-F927-8A92-23BD1272A43D}"/>
              </a:ext>
            </a:extLst>
          </p:cNvPr>
          <p:cNvSpPr>
            <a:spLocks noGrp="1"/>
          </p:cNvSpPr>
          <p:nvPr>
            <p:ph type="dt" sz="half" idx="10"/>
          </p:nvPr>
        </p:nvSpPr>
        <p:spPr/>
        <p:txBody>
          <a:bodyPr/>
          <a:lstStyle/>
          <a:p>
            <a:fld id="{82117CA0-B257-4EB3-B55C-3BF592062E26}" type="datetime1">
              <a:rPr lang="en-US" smtClean="0"/>
              <a:t>8/26/2025</a:t>
            </a:fld>
            <a:endParaRPr lang="en-US"/>
          </a:p>
        </p:txBody>
      </p:sp>
      <p:sp>
        <p:nvSpPr>
          <p:cNvPr id="6" name="Footer Placeholder 5">
            <a:extLst>
              <a:ext uri="{FF2B5EF4-FFF2-40B4-BE49-F238E27FC236}">
                <a16:creationId xmlns:a16="http://schemas.microsoft.com/office/drawing/2014/main" id="{17EDB9A2-E7AF-64DA-C257-416D807C4B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87B347-2255-4A18-F024-1CF1A9034167}"/>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1020998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4031B9-9CCB-0CDF-2A90-3112C15BD8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B097E0-9E14-FDA7-33A3-876C462A2A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68FCAC-CA4B-8C7F-174A-471068D07B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F3D256B-34AD-4673-B872-998BCAE10B42}" type="datetime1">
              <a:rPr lang="en-US" smtClean="0"/>
              <a:t>8/26/2025</a:t>
            </a:fld>
            <a:endParaRPr lang="en-US"/>
          </a:p>
        </p:txBody>
      </p:sp>
      <p:sp>
        <p:nvSpPr>
          <p:cNvPr id="5" name="Footer Placeholder 4">
            <a:extLst>
              <a:ext uri="{FF2B5EF4-FFF2-40B4-BE49-F238E27FC236}">
                <a16:creationId xmlns:a16="http://schemas.microsoft.com/office/drawing/2014/main" id="{9AE3C441-9F3C-5A51-F685-0AF086786E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45A09B4-7D02-DD88-03EB-A01BC12C10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4E3989-CD22-4820-8672-B7FAF47133DE}" type="slidenum">
              <a:rPr lang="en-US" smtClean="0"/>
              <a:t>‹#›</a:t>
            </a:fld>
            <a:endParaRPr lang="en-US"/>
          </a:p>
        </p:txBody>
      </p:sp>
    </p:spTree>
    <p:extLst>
      <p:ext uri="{BB962C8B-B14F-4D97-AF65-F5344CB8AC3E}">
        <p14:creationId xmlns:p14="http://schemas.microsoft.com/office/powerpoint/2010/main" val="2702374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2.png"/><Relationship Id="rId7" Type="http://schemas.openxmlformats.org/officeDocument/2006/relationships/diagramLayout" Target="../diagrams/layout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openxmlformats.org/officeDocument/2006/relationships/image" Target="../media/image4.png"/><Relationship Id="rId10" Type="http://schemas.microsoft.com/office/2007/relationships/diagramDrawing" Target="../diagrams/drawing1.xml"/><Relationship Id="rId4" Type="http://schemas.openxmlformats.org/officeDocument/2006/relationships/image" Target="../media/image3.png"/><Relationship Id="rId9" Type="http://schemas.openxmlformats.org/officeDocument/2006/relationships/diagramColors" Target="../diagrams/colors1.xml"/></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image" Target="../media/image4.png"/><Relationship Id="rId4" Type="http://schemas.openxmlformats.org/officeDocument/2006/relationships/diagramQuickStyle" Target="../diagrams/quickStyle2.xml"/><Relationship Id="rId9"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diagramLayout" Target="../diagrams/layout4.xml"/><Relationship Id="rId3" Type="http://schemas.openxmlformats.org/officeDocument/2006/relationships/diagramData" Target="../diagrams/data3.xml"/><Relationship Id="rId7" Type="http://schemas.microsoft.com/office/2007/relationships/diagramDrawing" Target="../diagrams/drawing3.xml"/><Relationship Id="rId12" Type="http://schemas.openxmlformats.org/officeDocument/2006/relationships/diagramData" Target="../diagrams/data4.xml"/><Relationship Id="rId2" Type="http://schemas.openxmlformats.org/officeDocument/2006/relationships/notesSlide" Target="../notesSlides/notesSlide1.xml"/><Relationship Id="rId16" Type="http://schemas.microsoft.com/office/2007/relationships/diagramDrawing" Target="../diagrams/drawing4.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image" Target="../media/image4.png"/><Relationship Id="rId5" Type="http://schemas.openxmlformats.org/officeDocument/2006/relationships/diagramQuickStyle" Target="../diagrams/quickStyle3.xml"/><Relationship Id="rId15" Type="http://schemas.openxmlformats.org/officeDocument/2006/relationships/diagramColors" Target="../diagrams/colors4.xml"/><Relationship Id="rId10" Type="http://schemas.openxmlformats.org/officeDocument/2006/relationships/image" Target="../media/image3.png"/><Relationship Id="rId4" Type="http://schemas.openxmlformats.org/officeDocument/2006/relationships/diagramLayout" Target="../diagrams/layout3.xml"/><Relationship Id="rId9" Type="http://schemas.openxmlformats.org/officeDocument/2006/relationships/image" Target="../media/image2.png"/><Relationship Id="rId1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image" Target="../media/image1.png"/><Relationship Id="rId7" Type="http://schemas.openxmlformats.org/officeDocument/2006/relationships/diagramData" Target="../diagrams/data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microsoft.com/office/2007/relationships/diagramDrawing" Target="../diagrams/drawing5.xml"/><Relationship Id="rId5" Type="http://schemas.openxmlformats.org/officeDocument/2006/relationships/image" Target="../media/image3.png"/><Relationship Id="rId10" Type="http://schemas.openxmlformats.org/officeDocument/2006/relationships/diagramColors" Target="../diagrams/colors5.xml"/><Relationship Id="rId4" Type="http://schemas.openxmlformats.org/officeDocument/2006/relationships/image" Target="../media/image2.png"/><Relationship Id="rId9"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2EC92-9645-8F2A-8584-93F571E0FB2F}"/>
              </a:ext>
            </a:extLst>
          </p:cNvPr>
          <p:cNvSpPr>
            <a:spLocks noGrp="1"/>
          </p:cNvSpPr>
          <p:nvPr>
            <p:ph type="ctrTitle"/>
          </p:nvPr>
        </p:nvSpPr>
        <p:spPr>
          <a:xfrm>
            <a:off x="495905" y="1122363"/>
            <a:ext cx="11212285" cy="1794934"/>
          </a:xfrm>
        </p:spPr>
        <p:txBody>
          <a:bodyPr/>
          <a:lstStyle/>
          <a:p>
            <a:r>
              <a:rPr lang="en-US" dirty="0"/>
              <a:t>Regional Fire Collaboration Update</a:t>
            </a:r>
          </a:p>
        </p:txBody>
      </p:sp>
      <p:sp>
        <p:nvSpPr>
          <p:cNvPr id="3" name="Subtitle 2">
            <a:extLst>
              <a:ext uri="{FF2B5EF4-FFF2-40B4-BE49-F238E27FC236}">
                <a16:creationId xmlns:a16="http://schemas.microsoft.com/office/drawing/2014/main" id="{9119C79F-9F03-246E-4B85-7817B900605F}"/>
              </a:ext>
            </a:extLst>
          </p:cNvPr>
          <p:cNvSpPr>
            <a:spLocks noGrp="1"/>
          </p:cNvSpPr>
          <p:nvPr>
            <p:ph type="subTitle" idx="1"/>
          </p:nvPr>
        </p:nvSpPr>
        <p:spPr>
          <a:xfrm>
            <a:off x="1524000" y="3021467"/>
            <a:ext cx="9144000" cy="530905"/>
          </a:xfrm>
        </p:spPr>
        <p:txBody>
          <a:bodyPr vert="horz" lIns="91440" tIns="45720" rIns="91440" bIns="45720" rtlCol="0" anchor="t">
            <a:normAutofit/>
          </a:bodyPr>
          <a:lstStyle/>
          <a:p>
            <a:r>
              <a:rPr lang="en-US" dirty="0"/>
              <a:t>September 4, 2025</a:t>
            </a:r>
          </a:p>
        </p:txBody>
      </p:sp>
      <p:grpSp>
        <p:nvGrpSpPr>
          <p:cNvPr id="4" name="Group 3">
            <a:extLst>
              <a:ext uri="{FF2B5EF4-FFF2-40B4-BE49-F238E27FC236}">
                <a16:creationId xmlns:a16="http://schemas.microsoft.com/office/drawing/2014/main" id="{F208CB02-281F-7C9C-8B61-CB582A8DA391}"/>
              </a:ext>
              <a:ext uri="{C183D7F6-B498-43B3-948B-1728B52AA6E4}">
                <adec:decorative xmlns:adec="http://schemas.microsoft.com/office/drawing/2017/decorative" val="1"/>
              </a:ext>
            </a:extLst>
          </p:cNvPr>
          <p:cNvGrpSpPr>
            <a:grpSpLocks noChangeAspect="1"/>
          </p:cNvGrpSpPr>
          <p:nvPr/>
        </p:nvGrpSpPr>
        <p:grpSpPr>
          <a:xfrm>
            <a:off x="2242938" y="4125016"/>
            <a:ext cx="7706122" cy="1463040"/>
            <a:chOff x="2242938" y="4125016"/>
            <a:chExt cx="7232853" cy="1373187"/>
          </a:xfrm>
        </p:grpSpPr>
        <p:pic>
          <p:nvPicPr>
            <p:cNvPr id="5" name="Picture 4" descr="truckee meadows fire">
              <a:extLst>
                <a:ext uri="{FF2B5EF4-FFF2-40B4-BE49-F238E27FC236}">
                  <a16:creationId xmlns:a16="http://schemas.microsoft.com/office/drawing/2014/main" id="{6941E107-94C3-1CFE-FD4A-C1F264F0DC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2604" y="4125016"/>
              <a:ext cx="1373187" cy="13731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18299CA-AC11-BD8E-5E38-6C176DE60C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1704" y="4126603"/>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DC66A2DC-3E0B-52BF-56A0-8D3C7512BC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2787" y="4355203"/>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06E3C544-BFF6-7A45-31CA-4DD2C24766DE}"/>
                </a:ext>
              </a:extLst>
            </p:cNvPr>
            <p:cNvGrpSpPr/>
            <p:nvPr/>
          </p:nvGrpSpPr>
          <p:grpSpPr>
            <a:xfrm>
              <a:off x="2242938" y="4379016"/>
              <a:ext cx="2089283" cy="914400"/>
              <a:chOff x="2242938" y="4379016"/>
              <a:chExt cx="2089283" cy="871537"/>
            </a:xfrm>
          </p:grpSpPr>
          <p:pic>
            <p:nvPicPr>
              <p:cNvPr id="9" name="Picture 8" descr="Logo&#10;&#10;Description automatically generated">
                <a:extLst>
                  <a:ext uri="{FF2B5EF4-FFF2-40B4-BE49-F238E27FC236}">
                    <a16:creationId xmlns:a16="http://schemas.microsoft.com/office/drawing/2014/main" id="{BC22B172-6986-089A-17F6-2879B8923893}"/>
                  </a:ext>
                </a:extLst>
              </p:cNvPr>
              <p:cNvPicPr>
                <a:picLocks noChangeAspect="1"/>
              </p:cNvPicPr>
              <p:nvPr/>
            </p:nvPicPr>
            <p:blipFill>
              <a:blip r:embed="rId5">
                <a:extLst>
                  <a:ext uri="{28A0092B-C50C-407E-A947-70E740481C1C}">
                    <a14:useLocalDpi xmlns:a14="http://schemas.microsoft.com/office/drawing/2010/main" val="0"/>
                  </a:ext>
                </a:extLst>
              </a:blip>
              <a:srcRect b="34420"/>
              <a:stretch/>
            </p:blipFill>
            <p:spPr>
              <a:xfrm>
                <a:off x="2242938" y="4405210"/>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EB98C7D8-DB87-2E55-8FCC-0E4AC9AE869F}"/>
                  </a:ext>
                </a:extLst>
              </p:cNvPr>
              <p:cNvPicPr>
                <a:picLocks noChangeAspect="1"/>
              </p:cNvPicPr>
              <p:nvPr/>
            </p:nvPicPr>
            <p:blipFill>
              <a:blip r:embed="rId5">
                <a:extLst>
                  <a:ext uri="{28A0092B-C50C-407E-A947-70E740481C1C}">
                    <a14:useLocalDpi xmlns:a14="http://schemas.microsoft.com/office/drawing/2010/main" val="0"/>
                  </a:ext>
                </a:extLst>
              </a:blip>
              <a:srcRect t="63660"/>
              <a:stretch/>
            </p:blipFill>
            <p:spPr>
              <a:xfrm>
                <a:off x="2960621" y="4379016"/>
                <a:ext cx="1371600" cy="871537"/>
              </a:xfrm>
              <a:prstGeom prst="rect">
                <a:avLst/>
              </a:prstGeom>
            </p:spPr>
          </p:pic>
        </p:grpSp>
      </p:grpSp>
      <p:sp>
        <p:nvSpPr>
          <p:cNvPr id="11" name="Slide Number Placeholder 10">
            <a:extLst>
              <a:ext uri="{FF2B5EF4-FFF2-40B4-BE49-F238E27FC236}">
                <a16:creationId xmlns:a16="http://schemas.microsoft.com/office/drawing/2014/main" id="{BD13F542-FBC3-4557-2609-BBA1351F36CB}"/>
              </a:ext>
            </a:extLst>
          </p:cNvPr>
          <p:cNvSpPr>
            <a:spLocks noGrp="1"/>
          </p:cNvSpPr>
          <p:nvPr>
            <p:ph type="sldNum" sz="quarter" idx="12"/>
          </p:nvPr>
        </p:nvSpPr>
        <p:spPr/>
        <p:txBody>
          <a:bodyPr/>
          <a:lstStyle/>
          <a:p>
            <a:fld id="{984E3989-CD22-4820-8672-B7FAF47133DE}" type="slidenum">
              <a:rPr lang="en-US" smtClean="0"/>
              <a:t>1</a:t>
            </a:fld>
            <a:endParaRPr lang="en-US"/>
          </a:p>
        </p:txBody>
      </p:sp>
    </p:spTree>
    <p:extLst>
      <p:ext uri="{BB962C8B-B14F-4D97-AF65-F5344CB8AC3E}">
        <p14:creationId xmlns:p14="http://schemas.microsoft.com/office/powerpoint/2010/main" val="557686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55C10-3A57-39B7-CB30-59976AC72478}"/>
              </a:ext>
            </a:extLst>
          </p:cNvPr>
          <p:cNvSpPr>
            <a:spLocks noGrp="1"/>
          </p:cNvSpPr>
          <p:nvPr>
            <p:ph type="title"/>
          </p:nvPr>
        </p:nvSpPr>
        <p:spPr/>
        <p:txBody>
          <a:bodyPr/>
          <a:lstStyle/>
          <a:p>
            <a:r>
              <a:rPr lang="en-US" dirty="0"/>
              <a:t>Direction from Feb. 6 Meeting</a:t>
            </a:r>
          </a:p>
        </p:txBody>
      </p:sp>
      <p:sp>
        <p:nvSpPr>
          <p:cNvPr id="3" name="Content Placeholder 2">
            <a:extLst>
              <a:ext uri="{FF2B5EF4-FFF2-40B4-BE49-F238E27FC236}">
                <a16:creationId xmlns:a16="http://schemas.microsoft.com/office/drawing/2014/main" id="{B65F064A-0C3B-7C7C-F1E8-51C5B1BB9269}"/>
              </a:ext>
            </a:extLst>
          </p:cNvPr>
          <p:cNvSpPr>
            <a:spLocks noGrp="1"/>
          </p:cNvSpPr>
          <p:nvPr>
            <p:ph sz="half" idx="1"/>
          </p:nvPr>
        </p:nvSpPr>
        <p:spPr>
          <a:xfrm>
            <a:off x="838200" y="1825625"/>
            <a:ext cx="5181600" cy="4351338"/>
          </a:xfrm>
        </p:spPr>
        <p:txBody>
          <a:bodyPr vert="horz" lIns="91440" tIns="45720" rIns="91440" bIns="45720" rtlCol="0" anchor="t">
            <a:normAutofit/>
          </a:bodyPr>
          <a:lstStyle/>
          <a:p>
            <a:r>
              <a:rPr lang="en-US" dirty="0"/>
              <a:t>Directed managers to work together on: </a:t>
            </a:r>
          </a:p>
          <a:p>
            <a:pPr lvl="1"/>
            <a:r>
              <a:rPr lang="en-US" dirty="0"/>
              <a:t>Cooperation</a:t>
            </a:r>
          </a:p>
          <a:p>
            <a:pPr lvl="1"/>
            <a:r>
              <a:rPr lang="en-US" dirty="0"/>
              <a:t>Coordination</a:t>
            </a:r>
          </a:p>
          <a:p>
            <a:pPr lvl="1"/>
            <a:r>
              <a:rPr lang="en-US" dirty="0"/>
              <a:t>Efficiency</a:t>
            </a:r>
          </a:p>
          <a:p>
            <a:pPr lvl="1"/>
            <a:r>
              <a:rPr lang="en-US" dirty="0"/>
              <a:t>Effectiveness</a:t>
            </a:r>
          </a:p>
          <a:p>
            <a:r>
              <a:rPr lang="en-US" dirty="0"/>
              <a:t>Explore full continuum of enhanced regional fire options, including further implementation of auto aid</a:t>
            </a:r>
          </a:p>
        </p:txBody>
      </p:sp>
      <p:grpSp>
        <p:nvGrpSpPr>
          <p:cNvPr id="4" name="Group 3">
            <a:extLst>
              <a:ext uri="{FF2B5EF4-FFF2-40B4-BE49-F238E27FC236}">
                <a16:creationId xmlns:a16="http://schemas.microsoft.com/office/drawing/2014/main" id="{D0D4A475-CB54-021D-2178-D5787EDF0A1B}"/>
              </a:ext>
              <a:ext uri="{C183D7F6-B498-43B3-948B-1728B52AA6E4}">
                <adec:decorative xmlns:adec="http://schemas.microsoft.com/office/drawing/2017/decorative" val="1"/>
              </a:ext>
            </a:extLst>
          </p:cNvPr>
          <p:cNvGrpSpPr>
            <a:grpSpLocks noChangeAspect="1"/>
          </p:cNvGrpSpPr>
          <p:nvPr/>
        </p:nvGrpSpPr>
        <p:grpSpPr>
          <a:xfrm>
            <a:off x="106680" y="5905279"/>
            <a:ext cx="4299063" cy="816196"/>
            <a:chOff x="106680" y="5905279"/>
            <a:chExt cx="7232853" cy="1373187"/>
          </a:xfrm>
        </p:grpSpPr>
        <p:pic>
          <p:nvPicPr>
            <p:cNvPr id="5" name="Picture 4" descr="truckee meadows fire">
              <a:extLst>
                <a:ext uri="{FF2B5EF4-FFF2-40B4-BE49-F238E27FC236}">
                  <a16:creationId xmlns:a16="http://schemas.microsoft.com/office/drawing/2014/main" id="{7A036DF6-0464-9303-A857-359F1E45F4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6346" y="5905279"/>
              <a:ext cx="1373187" cy="13731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9E600535-2780-D456-1591-63B6944CF9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8B1EB658-92E3-70C2-E0E9-6EF71FBD84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A6F919AA-D9B4-0E6B-214D-399592148609}"/>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1A952FC8-BF9F-1288-2047-A62AF0106BF7}"/>
                  </a:ext>
                </a:extLst>
              </p:cNvPr>
              <p:cNvPicPr>
                <a:picLocks noChangeAspect="1"/>
              </p:cNvPicPr>
              <p:nvPr/>
            </p:nvPicPr>
            <p:blipFill>
              <a:blip r:embed="rId5">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409DE6BA-7B90-EF31-F349-7CB7996799BB}"/>
                  </a:ext>
                </a:extLst>
              </p:cNvPr>
              <p:cNvPicPr>
                <a:picLocks noChangeAspect="1"/>
              </p:cNvPicPr>
              <p:nvPr/>
            </p:nvPicPr>
            <p:blipFill>
              <a:blip r:embed="rId5">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11" name="Rectangle 10">
            <a:extLst>
              <a:ext uri="{FF2B5EF4-FFF2-40B4-BE49-F238E27FC236}">
                <a16:creationId xmlns:a16="http://schemas.microsoft.com/office/drawing/2014/main" id="{1E81C59A-6C55-F839-5B82-4F0224F9928D}"/>
              </a:ext>
              <a:ext uri="{C183D7F6-B498-43B3-948B-1728B52AA6E4}">
                <adec:decorative xmlns:adec="http://schemas.microsoft.com/office/drawing/2017/decorative" val="1"/>
              </a:ext>
            </a:extLst>
          </p:cNvPr>
          <p:cNvSpPr/>
          <p:nvPr/>
        </p:nvSpPr>
        <p:spPr>
          <a:xfrm>
            <a:off x="943897" y="1402834"/>
            <a:ext cx="11248103" cy="89633"/>
          </a:xfrm>
          <a:prstGeom prst="rect">
            <a:avLst/>
          </a:prstGeom>
          <a:solidFill>
            <a:srgbClr val="81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descr="&quot;Triangle diagram illustrating a hierarchy of increasing efficiencies, progressing from the base to the top: Independent Operations at the bottom, followed by Cooperation &amp; Collaboration, Standardized Operating Guidelines, Unrestricted Auto Aid, and culminating with Shared Regional Dispatch at the peak.">
            <a:extLst>
              <a:ext uri="{FF2B5EF4-FFF2-40B4-BE49-F238E27FC236}">
                <a16:creationId xmlns:a16="http://schemas.microsoft.com/office/drawing/2014/main" id="{4AD6401E-9CE8-A0D7-5582-E61D3E850387}"/>
              </a:ext>
            </a:extLst>
          </p:cNvPr>
          <p:cNvGrpSpPr>
            <a:grpSpLocks noChangeAspect="1"/>
          </p:cNvGrpSpPr>
          <p:nvPr/>
        </p:nvGrpSpPr>
        <p:grpSpPr>
          <a:xfrm>
            <a:off x="6607070" y="1649269"/>
            <a:ext cx="4663440" cy="4663440"/>
            <a:chOff x="7502183" y="1825625"/>
            <a:chExt cx="3840480" cy="3840480"/>
          </a:xfrm>
        </p:grpSpPr>
        <p:grpSp>
          <p:nvGrpSpPr>
            <p:cNvPr id="17" name="Group 16">
              <a:extLst>
                <a:ext uri="{FF2B5EF4-FFF2-40B4-BE49-F238E27FC236}">
                  <a16:creationId xmlns:a16="http://schemas.microsoft.com/office/drawing/2014/main" id="{CD42E3FE-1667-92E9-7F1D-426119CACC8C}"/>
                </a:ext>
              </a:extLst>
            </p:cNvPr>
            <p:cNvGrpSpPr/>
            <p:nvPr/>
          </p:nvGrpSpPr>
          <p:grpSpPr>
            <a:xfrm>
              <a:off x="7502183" y="1825625"/>
              <a:ext cx="3840480" cy="3840480"/>
              <a:chOff x="7339340" y="1804591"/>
              <a:chExt cx="3840480" cy="3840480"/>
            </a:xfrm>
          </p:grpSpPr>
          <p:sp>
            <p:nvSpPr>
              <p:cNvPr id="23" name="Isosceles Triangle 22">
                <a:extLst>
                  <a:ext uri="{FF2B5EF4-FFF2-40B4-BE49-F238E27FC236}">
                    <a16:creationId xmlns:a16="http://schemas.microsoft.com/office/drawing/2014/main" id="{9A29B7E5-EE47-545A-F0C6-4EEA1297666B}"/>
                  </a:ext>
                </a:extLst>
              </p:cNvPr>
              <p:cNvSpPr>
                <a:spLocks noChangeAspect="1"/>
              </p:cNvSpPr>
              <p:nvPr/>
            </p:nvSpPr>
            <p:spPr>
              <a:xfrm>
                <a:off x="7339340" y="1804591"/>
                <a:ext cx="3840480" cy="3840480"/>
              </a:xfrm>
              <a:prstGeom prst="triangle">
                <a:avLst/>
              </a:prstGeom>
              <a:solidFill>
                <a:srgbClr val="81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24" name="Isosceles Triangle 23">
                <a:extLst>
                  <a:ext uri="{FF2B5EF4-FFF2-40B4-BE49-F238E27FC236}">
                    <a16:creationId xmlns:a16="http://schemas.microsoft.com/office/drawing/2014/main" id="{C235299D-E345-AA46-CA6B-E67302EB4EAD}"/>
                  </a:ext>
                </a:extLst>
              </p:cNvPr>
              <p:cNvSpPr>
                <a:spLocks noChangeAspect="1"/>
              </p:cNvSpPr>
              <p:nvPr/>
            </p:nvSpPr>
            <p:spPr>
              <a:xfrm>
                <a:off x="7659380" y="1828800"/>
                <a:ext cx="3200400" cy="3200400"/>
              </a:xfrm>
              <a:prstGeom prst="triangle">
                <a:avLst/>
              </a:prstGeom>
              <a:solidFill>
                <a:srgbClr val="81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25" name="Isosceles Triangle 24">
                <a:extLst>
                  <a:ext uri="{FF2B5EF4-FFF2-40B4-BE49-F238E27FC236}">
                    <a16:creationId xmlns:a16="http://schemas.microsoft.com/office/drawing/2014/main" id="{C8AE5633-BCD7-EE80-9B40-8DA4B5D5D75E}"/>
                  </a:ext>
                </a:extLst>
              </p:cNvPr>
              <p:cNvSpPr>
                <a:spLocks noChangeAspect="1"/>
              </p:cNvSpPr>
              <p:nvPr/>
            </p:nvSpPr>
            <p:spPr>
              <a:xfrm>
                <a:off x="7979420" y="1825625"/>
                <a:ext cx="2560320" cy="2560320"/>
              </a:xfrm>
              <a:prstGeom prst="triangle">
                <a:avLst/>
              </a:prstGeom>
              <a:solidFill>
                <a:srgbClr val="81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26" name="Isosceles Triangle 25">
                <a:extLst>
                  <a:ext uri="{FF2B5EF4-FFF2-40B4-BE49-F238E27FC236}">
                    <a16:creationId xmlns:a16="http://schemas.microsoft.com/office/drawing/2014/main" id="{7B31BE0F-554F-967A-3BA2-4FBF9D9A4C6D}"/>
                  </a:ext>
                </a:extLst>
              </p:cNvPr>
              <p:cNvSpPr>
                <a:spLocks noChangeAspect="1"/>
              </p:cNvSpPr>
              <p:nvPr/>
            </p:nvSpPr>
            <p:spPr>
              <a:xfrm>
                <a:off x="8253740" y="1827992"/>
                <a:ext cx="2011680" cy="2011680"/>
              </a:xfrm>
              <a:prstGeom prst="triangle">
                <a:avLst/>
              </a:prstGeom>
              <a:solidFill>
                <a:srgbClr val="81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sp>
            <p:nvSpPr>
              <p:cNvPr id="27" name="Isosceles Triangle 26">
                <a:extLst>
                  <a:ext uri="{FF2B5EF4-FFF2-40B4-BE49-F238E27FC236}">
                    <a16:creationId xmlns:a16="http://schemas.microsoft.com/office/drawing/2014/main" id="{ECBB6E20-7257-F567-F176-9AB4B39844ED}"/>
                  </a:ext>
                </a:extLst>
              </p:cNvPr>
              <p:cNvSpPr>
                <a:spLocks noChangeAspect="1"/>
              </p:cNvSpPr>
              <p:nvPr/>
            </p:nvSpPr>
            <p:spPr>
              <a:xfrm>
                <a:off x="8569749" y="1825625"/>
                <a:ext cx="1371600" cy="1371600"/>
              </a:xfrm>
              <a:prstGeom prst="triangle">
                <a:avLst/>
              </a:prstGeom>
              <a:solidFill>
                <a:srgbClr val="81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en-US"/>
              </a:p>
            </p:txBody>
          </p:sp>
        </p:grpSp>
        <p:sp>
          <p:nvSpPr>
            <p:cNvPr id="18" name="TextBox 73">
              <a:extLst>
                <a:ext uri="{FF2B5EF4-FFF2-40B4-BE49-F238E27FC236}">
                  <a16:creationId xmlns:a16="http://schemas.microsoft.com/office/drawing/2014/main" id="{0FE76769-CB3F-AE7A-01A9-6ED521EE0762}"/>
                </a:ext>
              </a:extLst>
            </p:cNvPr>
            <p:cNvSpPr txBox="1"/>
            <p:nvPr/>
          </p:nvSpPr>
          <p:spPr>
            <a:xfrm>
              <a:off x="7839793" y="5185171"/>
              <a:ext cx="3200400"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000" dirty="0">
                  <a:solidFill>
                    <a:schemeClr val="bg1"/>
                  </a:solidFill>
                </a:rPr>
                <a:t>Independent Operations</a:t>
              </a:r>
              <a:endParaRPr lang="en-US" dirty="0">
                <a:solidFill>
                  <a:schemeClr val="bg1"/>
                </a:solidFill>
              </a:endParaRPr>
            </a:p>
          </p:txBody>
        </p:sp>
        <p:sp>
          <p:nvSpPr>
            <p:cNvPr id="19" name="TextBox 74">
              <a:extLst>
                <a:ext uri="{FF2B5EF4-FFF2-40B4-BE49-F238E27FC236}">
                  <a16:creationId xmlns:a16="http://schemas.microsoft.com/office/drawing/2014/main" id="{88CF10EC-F0AB-9F6A-0781-46726103F31F}"/>
                </a:ext>
              </a:extLst>
            </p:cNvPr>
            <p:cNvSpPr txBox="1"/>
            <p:nvPr/>
          </p:nvSpPr>
          <p:spPr>
            <a:xfrm>
              <a:off x="7818192" y="4528147"/>
              <a:ext cx="3200400" cy="329502"/>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000" dirty="0">
                  <a:solidFill>
                    <a:schemeClr val="bg1"/>
                  </a:solidFill>
                </a:rPr>
                <a:t>Cooperation &amp; Collaboration</a:t>
              </a:r>
              <a:endParaRPr lang="en-US" dirty="0">
                <a:solidFill>
                  <a:schemeClr val="bg1"/>
                </a:solidFill>
              </a:endParaRPr>
            </a:p>
          </p:txBody>
        </p:sp>
        <p:sp>
          <p:nvSpPr>
            <p:cNvPr id="20" name="TextBox 75">
              <a:extLst>
                <a:ext uri="{FF2B5EF4-FFF2-40B4-BE49-F238E27FC236}">
                  <a16:creationId xmlns:a16="http://schemas.microsoft.com/office/drawing/2014/main" id="{974AFFA9-1095-F332-8B78-C2E02861B613}"/>
                </a:ext>
              </a:extLst>
            </p:cNvPr>
            <p:cNvSpPr txBox="1"/>
            <p:nvPr/>
          </p:nvSpPr>
          <p:spPr>
            <a:xfrm>
              <a:off x="7817539" y="3846378"/>
              <a:ext cx="3200400" cy="582965"/>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000" dirty="0">
                  <a:solidFill>
                    <a:schemeClr val="bg1"/>
                  </a:solidFill>
                </a:rPr>
                <a:t>Standardized </a:t>
              </a:r>
              <a:endParaRPr lang="en-US" dirty="0">
                <a:solidFill>
                  <a:schemeClr val="bg1"/>
                </a:solidFill>
              </a:endParaRPr>
            </a:p>
            <a:p>
              <a:pPr algn="ctr"/>
              <a:r>
                <a:rPr lang="en-US" sz="2000" dirty="0">
                  <a:solidFill>
                    <a:schemeClr val="bg1"/>
                  </a:solidFill>
                </a:rPr>
                <a:t>Operating Guidelines</a:t>
              </a:r>
            </a:p>
          </p:txBody>
        </p:sp>
        <p:sp>
          <p:nvSpPr>
            <p:cNvPr id="21" name="TextBox 76">
              <a:extLst>
                <a:ext uri="{FF2B5EF4-FFF2-40B4-BE49-F238E27FC236}">
                  <a16:creationId xmlns:a16="http://schemas.microsoft.com/office/drawing/2014/main" id="{0F1B8D85-0A87-84BA-E8AD-A5B76EF50E4A}"/>
                </a:ext>
              </a:extLst>
            </p:cNvPr>
            <p:cNvSpPr txBox="1"/>
            <p:nvPr/>
          </p:nvSpPr>
          <p:spPr>
            <a:xfrm>
              <a:off x="7839793" y="3260134"/>
              <a:ext cx="3200400" cy="532273"/>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solidFill>
                    <a:schemeClr val="bg1"/>
                  </a:solidFill>
                </a:rPr>
                <a:t>Unrestricted</a:t>
              </a:r>
            </a:p>
            <a:p>
              <a:pPr algn="ctr"/>
              <a:r>
                <a:rPr lang="en-US">
                  <a:solidFill>
                    <a:schemeClr val="bg1"/>
                  </a:solidFill>
                </a:rPr>
                <a:t>Auto Aid</a:t>
              </a:r>
            </a:p>
          </p:txBody>
        </p:sp>
        <p:sp>
          <p:nvSpPr>
            <p:cNvPr id="22" name="TextBox 77">
              <a:extLst>
                <a:ext uri="{FF2B5EF4-FFF2-40B4-BE49-F238E27FC236}">
                  <a16:creationId xmlns:a16="http://schemas.microsoft.com/office/drawing/2014/main" id="{38230FC0-ED6B-0539-15C3-0CCFD5E59871}"/>
                </a:ext>
              </a:extLst>
            </p:cNvPr>
            <p:cNvSpPr txBox="1"/>
            <p:nvPr/>
          </p:nvSpPr>
          <p:spPr>
            <a:xfrm>
              <a:off x="7826907" y="2437499"/>
              <a:ext cx="3200400" cy="760389"/>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solidFill>
                    <a:schemeClr val="bg1"/>
                  </a:solidFill>
                </a:rPr>
                <a:t>Shared</a:t>
              </a:r>
            </a:p>
            <a:p>
              <a:pPr algn="ctr"/>
              <a:r>
                <a:rPr lang="en-US">
                  <a:solidFill>
                    <a:schemeClr val="bg1"/>
                  </a:solidFill>
                </a:rPr>
                <a:t>Regional</a:t>
              </a:r>
            </a:p>
            <a:p>
              <a:pPr algn="ctr"/>
              <a:r>
                <a:rPr lang="en-US">
                  <a:solidFill>
                    <a:schemeClr val="bg1"/>
                  </a:solidFill>
                </a:rPr>
                <a:t>Dispatch</a:t>
              </a:r>
            </a:p>
          </p:txBody>
        </p:sp>
      </p:grpSp>
      <p:sp>
        <p:nvSpPr>
          <p:cNvPr id="28" name="Arrow: Down 27">
            <a:extLst>
              <a:ext uri="{FF2B5EF4-FFF2-40B4-BE49-F238E27FC236}">
                <a16:creationId xmlns:a16="http://schemas.microsoft.com/office/drawing/2014/main" id="{CCB8BD7D-1590-DCAD-ADD9-E356996140ED}"/>
              </a:ext>
            </a:extLst>
          </p:cNvPr>
          <p:cNvSpPr/>
          <p:nvPr/>
        </p:nvSpPr>
        <p:spPr>
          <a:xfrm rot="20019221" flipV="1">
            <a:off x="10134340" y="1367023"/>
            <a:ext cx="526553" cy="5093374"/>
          </a:xfrm>
          <a:prstGeom prst="down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a:t>INCREASED EFFICIENCIES</a:t>
            </a:r>
          </a:p>
        </p:txBody>
      </p:sp>
      <p:sp>
        <p:nvSpPr>
          <p:cNvPr id="29" name="Slide Number Placeholder 28">
            <a:extLst>
              <a:ext uri="{FF2B5EF4-FFF2-40B4-BE49-F238E27FC236}">
                <a16:creationId xmlns:a16="http://schemas.microsoft.com/office/drawing/2014/main" id="{6EDD650B-07F4-62F4-DECD-F7A39F938987}"/>
              </a:ext>
            </a:extLst>
          </p:cNvPr>
          <p:cNvSpPr>
            <a:spLocks noGrp="1"/>
          </p:cNvSpPr>
          <p:nvPr>
            <p:ph type="sldNum" sz="quarter" idx="12"/>
          </p:nvPr>
        </p:nvSpPr>
        <p:spPr/>
        <p:txBody>
          <a:bodyPr/>
          <a:lstStyle/>
          <a:p>
            <a:fld id="{984E3989-CD22-4820-8672-B7FAF47133DE}" type="slidenum">
              <a:rPr lang="en-US" smtClean="0"/>
              <a:t>2</a:t>
            </a:fld>
            <a:endParaRPr lang="en-US"/>
          </a:p>
        </p:txBody>
      </p:sp>
    </p:spTree>
    <p:extLst>
      <p:ext uri="{BB962C8B-B14F-4D97-AF65-F5344CB8AC3E}">
        <p14:creationId xmlns:p14="http://schemas.microsoft.com/office/powerpoint/2010/main" val="2447815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BDB42-BAF3-BC4F-392B-C72A51C31C4F}"/>
              </a:ext>
            </a:extLst>
          </p:cNvPr>
          <p:cNvSpPr>
            <a:spLocks noGrp="1"/>
          </p:cNvSpPr>
          <p:nvPr>
            <p:ph type="title"/>
          </p:nvPr>
        </p:nvSpPr>
        <p:spPr/>
        <p:txBody>
          <a:bodyPr/>
          <a:lstStyle/>
          <a:p>
            <a:r>
              <a:rPr lang="en-US" dirty="0"/>
              <a:t>Interagency Working Group </a:t>
            </a:r>
          </a:p>
        </p:txBody>
      </p:sp>
      <p:grpSp>
        <p:nvGrpSpPr>
          <p:cNvPr id="4" name="Group 3">
            <a:extLst>
              <a:ext uri="{FF2B5EF4-FFF2-40B4-BE49-F238E27FC236}">
                <a16:creationId xmlns:a16="http://schemas.microsoft.com/office/drawing/2014/main" id="{8BBD29EA-F4A5-1FF7-D6E1-D011AB4E7608}"/>
              </a:ext>
              <a:ext uri="{C183D7F6-B498-43B3-948B-1728B52AA6E4}">
                <adec:decorative xmlns:adec="http://schemas.microsoft.com/office/drawing/2017/decorative" val="1"/>
              </a:ext>
            </a:extLst>
          </p:cNvPr>
          <p:cNvGrpSpPr>
            <a:grpSpLocks noChangeAspect="1"/>
          </p:cNvGrpSpPr>
          <p:nvPr/>
        </p:nvGrpSpPr>
        <p:grpSpPr>
          <a:xfrm>
            <a:off x="106680" y="5905279"/>
            <a:ext cx="4299063" cy="816196"/>
            <a:chOff x="106680" y="5905279"/>
            <a:chExt cx="7232853" cy="1373187"/>
          </a:xfrm>
        </p:grpSpPr>
        <p:pic>
          <p:nvPicPr>
            <p:cNvPr id="5" name="Picture 4" descr="truckee meadows fire">
              <a:extLst>
                <a:ext uri="{FF2B5EF4-FFF2-40B4-BE49-F238E27FC236}">
                  <a16:creationId xmlns:a16="http://schemas.microsoft.com/office/drawing/2014/main" id="{33851C44-C8A7-7B4D-6725-60FC618F5B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6346" y="5905279"/>
              <a:ext cx="1373187" cy="13731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6FDD73A-B599-5C29-5ECB-5CBE4B5ED1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2205D47A-75C0-BD84-BC30-10B570215B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FFBD7682-2AF4-6604-A5DD-C42D9653394D}"/>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F0AB75F2-859D-9DFD-784A-471FB1A4D1BC}"/>
                  </a:ext>
                </a:extLst>
              </p:cNvPr>
              <p:cNvPicPr>
                <a:picLocks noChangeAspect="1"/>
              </p:cNvPicPr>
              <p:nvPr/>
            </p:nvPicPr>
            <p:blipFill>
              <a:blip r:embed="rId5">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BCB8A7A6-AD20-BBBA-F50D-8A97912F78B1}"/>
                  </a:ext>
                </a:extLst>
              </p:cNvPr>
              <p:cNvPicPr>
                <a:picLocks noChangeAspect="1"/>
              </p:cNvPicPr>
              <p:nvPr/>
            </p:nvPicPr>
            <p:blipFill>
              <a:blip r:embed="rId5">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11" name="Rectangle 10">
            <a:extLst>
              <a:ext uri="{FF2B5EF4-FFF2-40B4-BE49-F238E27FC236}">
                <a16:creationId xmlns:a16="http://schemas.microsoft.com/office/drawing/2014/main" id="{2C882CCD-411C-97CD-B1FD-43532303D13D}"/>
              </a:ext>
              <a:ext uri="{C183D7F6-B498-43B3-948B-1728B52AA6E4}">
                <adec:decorative xmlns:adec="http://schemas.microsoft.com/office/drawing/2017/decorative" val="1"/>
              </a:ext>
            </a:extLst>
          </p:cNvPr>
          <p:cNvSpPr/>
          <p:nvPr/>
        </p:nvSpPr>
        <p:spPr>
          <a:xfrm>
            <a:off x="943897" y="1402834"/>
            <a:ext cx="11248103" cy="89633"/>
          </a:xfrm>
          <a:prstGeom prst="rect">
            <a:avLst/>
          </a:prstGeom>
          <a:solidFill>
            <a:srgbClr val="81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11">
            <a:extLst>
              <a:ext uri="{FF2B5EF4-FFF2-40B4-BE49-F238E27FC236}">
                <a16:creationId xmlns:a16="http://schemas.microsoft.com/office/drawing/2014/main" id="{3E57F24F-79B7-F4FA-54E1-E1C58AC037DC}"/>
              </a:ext>
            </a:extLst>
          </p:cNvPr>
          <p:cNvSpPr>
            <a:spLocks noGrp="1"/>
          </p:cNvSpPr>
          <p:nvPr>
            <p:ph type="sldNum" sz="quarter" idx="12"/>
          </p:nvPr>
        </p:nvSpPr>
        <p:spPr/>
        <p:txBody>
          <a:bodyPr/>
          <a:lstStyle/>
          <a:p>
            <a:fld id="{984E3989-CD22-4820-8672-B7FAF47133DE}" type="slidenum">
              <a:rPr lang="en-US" smtClean="0"/>
              <a:t>3</a:t>
            </a:fld>
            <a:endParaRPr lang="en-US"/>
          </a:p>
        </p:txBody>
      </p:sp>
      <p:graphicFrame>
        <p:nvGraphicFramePr>
          <p:cNvPr id="13" name="Diagram 12" descr="List describing the formation of a regional working group: Managers from Reno, Sparks, Truckee Meadows Fire Protection District, and Washoe County; fire chiefs from all three agencies; focus on cooperation, collaboration, communication, and decision-making; includes a subgroup of operational chiefs and dispatch leaders.">
            <a:extLst>
              <a:ext uri="{FF2B5EF4-FFF2-40B4-BE49-F238E27FC236}">
                <a16:creationId xmlns:a16="http://schemas.microsoft.com/office/drawing/2014/main" id="{235AD06F-197B-292B-CBB4-B6E2BC567039}"/>
              </a:ext>
            </a:extLst>
          </p:cNvPr>
          <p:cNvGraphicFramePr/>
          <p:nvPr>
            <p:extLst>
              <p:ext uri="{D42A27DB-BD31-4B8C-83A1-F6EECF244321}">
                <p14:modId xmlns:p14="http://schemas.microsoft.com/office/powerpoint/2010/main" val="1746798222"/>
              </p:ext>
            </p:extLst>
          </p:nvPr>
        </p:nvGraphicFramePr>
        <p:xfrm>
          <a:off x="940882" y="1690688"/>
          <a:ext cx="10412918" cy="394569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26740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DF1DB-C792-0B34-03E8-467FE3480A71}"/>
              </a:ext>
            </a:extLst>
          </p:cNvPr>
          <p:cNvSpPr>
            <a:spLocks noGrp="1"/>
          </p:cNvSpPr>
          <p:nvPr>
            <p:ph type="title"/>
          </p:nvPr>
        </p:nvSpPr>
        <p:spPr/>
        <p:txBody>
          <a:bodyPr/>
          <a:lstStyle/>
          <a:p>
            <a:r>
              <a:rPr lang="en-US" dirty="0"/>
              <a:t>Key Milestones Since Feb. 6</a:t>
            </a:r>
          </a:p>
        </p:txBody>
      </p:sp>
      <p:graphicFrame>
        <p:nvGraphicFramePr>
          <p:cNvPr id="14" name="Content Placeholder 2" descr="Bullet points outlining key milestones: defined scope of regionalization, focus on auto-aid and dispatch alignment, creation of shared policies and procedures, initial focus on firefighter safety, passage of SB 319, shared management of the regional hazardous materials team coordinator, and standardizing guidelines for complex incident response.">
            <a:extLst>
              <a:ext uri="{FF2B5EF4-FFF2-40B4-BE49-F238E27FC236}">
                <a16:creationId xmlns:a16="http://schemas.microsoft.com/office/drawing/2014/main" id="{AB4C75AF-A032-C011-2BB8-E017F4BE379F}"/>
              </a:ext>
            </a:extLst>
          </p:cNvPr>
          <p:cNvGraphicFramePr>
            <a:graphicFrameLocks noGrp="1"/>
          </p:cNvGraphicFramePr>
          <p:nvPr>
            <p:ph idx="1"/>
            <p:extLst>
              <p:ext uri="{D42A27DB-BD31-4B8C-83A1-F6EECF244321}">
                <p14:modId xmlns:p14="http://schemas.microsoft.com/office/powerpoint/2010/main" val="988598523"/>
              </p:ext>
            </p:extLst>
          </p:nvPr>
        </p:nvGraphicFramePr>
        <p:xfrm>
          <a:off x="471948" y="1642388"/>
          <a:ext cx="11248103" cy="41096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a:extLst>
              <a:ext uri="{FF2B5EF4-FFF2-40B4-BE49-F238E27FC236}">
                <a16:creationId xmlns:a16="http://schemas.microsoft.com/office/drawing/2014/main" id="{35AC1C10-3066-175B-B03B-3693EC7FF582}"/>
              </a:ext>
              <a:ext uri="{C183D7F6-B498-43B3-948B-1728B52AA6E4}">
                <adec:decorative xmlns:adec="http://schemas.microsoft.com/office/drawing/2017/decorative" val="1"/>
              </a:ext>
            </a:extLst>
          </p:cNvPr>
          <p:cNvGrpSpPr>
            <a:grpSpLocks noChangeAspect="1"/>
          </p:cNvGrpSpPr>
          <p:nvPr/>
        </p:nvGrpSpPr>
        <p:grpSpPr>
          <a:xfrm>
            <a:off x="106680" y="5905279"/>
            <a:ext cx="4299063" cy="816196"/>
            <a:chOff x="106680" y="5905279"/>
            <a:chExt cx="7232853" cy="1373187"/>
          </a:xfrm>
        </p:grpSpPr>
        <p:pic>
          <p:nvPicPr>
            <p:cNvPr id="5" name="Picture 4" descr="truckee meadows fire">
              <a:extLst>
                <a:ext uri="{FF2B5EF4-FFF2-40B4-BE49-F238E27FC236}">
                  <a16:creationId xmlns:a16="http://schemas.microsoft.com/office/drawing/2014/main" id="{D7634B62-9E04-A457-1177-206BC29C13F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66346" y="5905279"/>
              <a:ext cx="1373187" cy="13731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8D974445-6E4C-45EC-2159-B7E48AD0B63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B0D08F71-BC36-2D6D-03D5-5C5062475B0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7066D628-37AB-D0E0-1DE2-9E229F3E5734}"/>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41CF0D97-9935-E6D7-6687-01E9F70BC89E}"/>
                  </a:ext>
                </a:extLst>
              </p:cNvPr>
              <p:cNvPicPr>
                <a:picLocks noChangeAspect="1"/>
              </p:cNvPicPr>
              <p:nvPr/>
            </p:nvPicPr>
            <p:blipFill>
              <a:blip r:embed="rId10">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7D91AAFA-43E8-A490-464D-545061EDAEB0}"/>
                  </a:ext>
                </a:extLst>
              </p:cNvPr>
              <p:cNvPicPr>
                <a:picLocks noChangeAspect="1"/>
              </p:cNvPicPr>
              <p:nvPr/>
            </p:nvPicPr>
            <p:blipFill>
              <a:blip r:embed="rId10">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11" name="Rectangle 10">
            <a:extLst>
              <a:ext uri="{FF2B5EF4-FFF2-40B4-BE49-F238E27FC236}">
                <a16:creationId xmlns:a16="http://schemas.microsoft.com/office/drawing/2014/main" id="{FD0E474C-7570-C991-D798-90EDA48E8B76}"/>
              </a:ext>
              <a:ext uri="{C183D7F6-B498-43B3-948B-1728B52AA6E4}">
                <adec:decorative xmlns:adec="http://schemas.microsoft.com/office/drawing/2017/decorative" val="1"/>
              </a:ext>
            </a:extLst>
          </p:cNvPr>
          <p:cNvSpPr/>
          <p:nvPr/>
        </p:nvSpPr>
        <p:spPr>
          <a:xfrm>
            <a:off x="943897" y="1402834"/>
            <a:ext cx="11248103" cy="89633"/>
          </a:xfrm>
          <a:prstGeom prst="rect">
            <a:avLst/>
          </a:prstGeom>
          <a:solidFill>
            <a:srgbClr val="81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11">
            <a:extLst>
              <a:ext uri="{FF2B5EF4-FFF2-40B4-BE49-F238E27FC236}">
                <a16:creationId xmlns:a16="http://schemas.microsoft.com/office/drawing/2014/main" id="{76480E57-90C9-1C27-0CB8-6E828D57327E}"/>
              </a:ext>
            </a:extLst>
          </p:cNvPr>
          <p:cNvSpPr>
            <a:spLocks noGrp="1"/>
          </p:cNvSpPr>
          <p:nvPr>
            <p:ph type="sldNum" sz="quarter" idx="12"/>
          </p:nvPr>
        </p:nvSpPr>
        <p:spPr/>
        <p:txBody>
          <a:bodyPr/>
          <a:lstStyle/>
          <a:p>
            <a:fld id="{984E3989-CD22-4820-8672-B7FAF47133DE}" type="slidenum">
              <a:rPr lang="en-US" smtClean="0"/>
              <a:t>4</a:t>
            </a:fld>
            <a:endParaRPr lang="en-US"/>
          </a:p>
        </p:txBody>
      </p:sp>
    </p:spTree>
    <p:extLst>
      <p:ext uri="{BB962C8B-B14F-4D97-AF65-F5344CB8AC3E}">
        <p14:creationId xmlns:p14="http://schemas.microsoft.com/office/powerpoint/2010/main" val="4013453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32688-3115-A20E-5AD5-CA4746FC4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A30C43-8943-EF2C-CBA4-900516FCC3ED}"/>
              </a:ext>
            </a:extLst>
          </p:cNvPr>
          <p:cNvSpPr>
            <a:spLocks noGrp="1"/>
          </p:cNvSpPr>
          <p:nvPr>
            <p:ph type="title"/>
          </p:nvPr>
        </p:nvSpPr>
        <p:spPr/>
        <p:txBody>
          <a:bodyPr/>
          <a:lstStyle/>
          <a:p>
            <a:r>
              <a:rPr lang="en-US" dirty="0"/>
              <a:t>Operational Priorities</a:t>
            </a:r>
          </a:p>
        </p:txBody>
      </p:sp>
      <p:graphicFrame>
        <p:nvGraphicFramePr>
          <p:cNvPr id="16" name="Content Placeholder 2" descr="Bullet points describing operational priorities: dispatching the closest appropriate unit regardless of agency or jurisdiction, implementing CAD upgrades with co-located dispatch centers, and developing regional response models.">
            <a:extLst>
              <a:ext uri="{FF2B5EF4-FFF2-40B4-BE49-F238E27FC236}">
                <a16:creationId xmlns:a16="http://schemas.microsoft.com/office/drawing/2014/main" id="{2A2E6615-AE9C-22EF-82B6-E710A3903AE5}"/>
              </a:ext>
            </a:extLst>
          </p:cNvPr>
          <p:cNvGraphicFramePr>
            <a:graphicFrameLocks noGrp="1"/>
          </p:cNvGraphicFramePr>
          <p:nvPr>
            <p:ph idx="1"/>
            <p:extLst>
              <p:ext uri="{D42A27DB-BD31-4B8C-83A1-F6EECF244321}">
                <p14:modId xmlns:p14="http://schemas.microsoft.com/office/powerpoint/2010/main" val="14450764"/>
              </p:ext>
            </p:extLst>
          </p:nvPr>
        </p:nvGraphicFramePr>
        <p:xfrm>
          <a:off x="838200" y="1825625"/>
          <a:ext cx="5257800" cy="40182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Slide Number Placeholder 11">
            <a:extLst>
              <a:ext uri="{FF2B5EF4-FFF2-40B4-BE49-F238E27FC236}">
                <a16:creationId xmlns:a16="http://schemas.microsoft.com/office/drawing/2014/main" id="{8D083257-7658-C4C9-1840-8152595CF183}"/>
              </a:ext>
            </a:extLst>
          </p:cNvPr>
          <p:cNvSpPr>
            <a:spLocks noGrp="1"/>
          </p:cNvSpPr>
          <p:nvPr>
            <p:ph type="sldNum" sz="quarter" idx="12"/>
          </p:nvPr>
        </p:nvSpPr>
        <p:spPr/>
        <p:txBody>
          <a:bodyPr/>
          <a:lstStyle/>
          <a:p>
            <a:fld id="{984E3989-CD22-4820-8672-B7FAF47133DE}" type="slidenum">
              <a:rPr lang="en-US" smtClean="0"/>
              <a:t>5</a:t>
            </a:fld>
            <a:endParaRPr lang="en-US"/>
          </a:p>
        </p:txBody>
      </p:sp>
      <p:grpSp>
        <p:nvGrpSpPr>
          <p:cNvPr id="4" name="Group 3">
            <a:extLst>
              <a:ext uri="{FF2B5EF4-FFF2-40B4-BE49-F238E27FC236}">
                <a16:creationId xmlns:a16="http://schemas.microsoft.com/office/drawing/2014/main" id="{D22F30D8-AAD6-BA64-7237-422DA27EEBA4}"/>
              </a:ext>
              <a:ext uri="{C183D7F6-B498-43B3-948B-1728B52AA6E4}">
                <adec:decorative xmlns:adec="http://schemas.microsoft.com/office/drawing/2017/decorative" val="1"/>
              </a:ext>
            </a:extLst>
          </p:cNvPr>
          <p:cNvGrpSpPr>
            <a:grpSpLocks noChangeAspect="1"/>
          </p:cNvGrpSpPr>
          <p:nvPr/>
        </p:nvGrpSpPr>
        <p:grpSpPr>
          <a:xfrm>
            <a:off x="106680" y="5905279"/>
            <a:ext cx="4299063" cy="816196"/>
            <a:chOff x="106680" y="5905279"/>
            <a:chExt cx="7232853" cy="1373187"/>
          </a:xfrm>
        </p:grpSpPr>
        <p:pic>
          <p:nvPicPr>
            <p:cNvPr id="5" name="Picture 4" descr="truckee meadows fire">
              <a:extLst>
                <a:ext uri="{FF2B5EF4-FFF2-40B4-BE49-F238E27FC236}">
                  <a16:creationId xmlns:a16="http://schemas.microsoft.com/office/drawing/2014/main" id="{FDBE4035-396D-5ECA-7763-722EB9707ED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66346" y="5905279"/>
              <a:ext cx="1373187" cy="13731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F386D1E7-3B10-BFF3-43BB-27C36A67B4F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227C6BBA-F3B0-41CE-DA10-D7DF33F9323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C7CC98B8-0609-1403-AED3-0A727011179A}"/>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173659C1-56C3-0458-7745-7F03C10BF7AC}"/>
                  </a:ext>
                </a:extLst>
              </p:cNvPr>
              <p:cNvPicPr>
                <a:picLocks noChangeAspect="1"/>
              </p:cNvPicPr>
              <p:nvPr/>
            </p:nvPicPr>
            <p:blipFill>
              <a:blip r:embed="rId11">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E73DC327-56E0-D24E-AB26-1E2F363F69AB}"/>
                  </a:ext>
                </a:extLst>
              </p:cNvPr>
              <p:cNvPicPr>
                <a:picLocks noChangeAspect="1"/>
              </p:cNvPicPr>
              <p:nvPr/>
            </p:nvPicPr>
            <p:blipFill>
              <a:blip r:embed="rId11">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graphicFrame>
        <p:nvGraphicFramePr>
          <p:cNvPr id="17" name="Content Placeholder 2" descr="Bullet points highlighting next steps: creating regional standard operating guidelines, conducting multi-department training including wildland, FEO academy, and cross-crew operations, and establishing a regional recruit academy with fire prevention services.">
            <a:extLst>
              <a:ext uri="{FF2B5EF4-FFF2-40B4-BE49-F238E27FC236}">
                <a16:creationId xmlns:a16="http://schemas.microsoft.com/office/drawing/2014/main" id="{F9F4AAE3-1624-C5E6-9865-D4EAE9916DEB}"/>
              </a:ext>
            </a:extLst>
          </p:cNvPr>
          <p:cNvGraphicFramePr>
            <a:graphicFrameLocks/>
          </p:cNvGraphicFramePr>
          <p:nvPr>
            <p:extLst>
              <p:ext uri="{D42A27DB-BD31-4B8C-83A1-F6EECF244321}">
                <p14:modId xmlns:p14="http://schemas.microsoft.com/office/powerpoint/2010/main" val="2363888329"/>
              </p:ext>
            </p:extLst>
          </p:nvPr>
        </p:nvGraphicFramePr>
        <p:xfrm>
          <a:off x="6400944" y="1806791"/>
          <a:ext cx="5257800" cy="403708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1" name="Rectangle 10">
            <a:extLst>
              <a:ext uri="{FF2B5EF4-FFF2-40B4-BE49-F238E27FC236}">
                <a16:creationId xmlns:a16="http://schemas.microsoft.com/office/drawing/2014/main" id="{CCE03D21-D783-CFFA-9ACC-D220A406A03F}"/>
              </a:ext>
              <a:ext uri="{C183D7F6-B498-43B3-948B-1728B52AA6E4}">
                <adec:decorative xmlns:adec="http://schemas.microsoft.com/office/drawing/2017/decorative" val="1"/>
              </a:ext>
            </a:extLst>
          </p:cNvPr>
          <p:cNvSpPr/>
          <p:nvPr/>
        </p:nvSpPr>
        <p:spPr>
          <a:xfrm>
            <a:off x="943897" y="1402834"/>
            <a:ext cx="11248103" cy="89633"/>
          </a:xfrm>
          <a:prstGeom prst="rect">
            <a:avLst/>
          </a:prstGeom>
          <a:solidFill>
            <a:srgbClr val="81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1832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F749E-FFA3-EBEF-980E-76D9B979B5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74BEA1-2DD3-FC9F-4508-6182F922FD51}"/>
              </a:ext>
            </a:extLst>
          </p:cNvPr>
          <p:cNvSpPr>
            <a:spLocks noGrp="1"/>
          </p:cNvSpPr>
          <p:nvPr>
            <p:ph type="title"/>
          </p:nvPr>
        </p:nvSpPr>
        <p:spPr/>
        <p:txBody>
          <a:bodyPr/>
          <a:lstStyle/>
          <a:p>
            <a:r>
              <a:rPr lang="en-US" dirty="0"/>
              <a:t>Next Steps</a:t>
            </a:r>
          </a:p>
        </p:txBody>
      </p:sp>
      <p:sp>
        <p:nvSpPr>
          <p:cNvPr id="12" name="Slide Number Placeholder 11">
            <a:extLst>
              <a:ext uri="{FF2B5EF4-FFF2-40B4-BE49-F238E27FC236}">
                <a16:creationId xmlns:a16="http://schemas.microsoft.com/office/drawing/2014/main" id="{DB515DB4-3389-CAA3-0871-C55B0CE86866}"/>
              </a:ext>
            </a:extLst>
          </p:cNvPr>
          <p:cNvSpPr>
            <a:spLocks noGrp="1"/>
          </p:cNvSpPr>
          <p:nvPr>
            <p:ph type="sldNum" sz="quarter" idx="12"/>
          </p:nvPr>
        </p:nvSpPr>
        <p:spPr/>
        <p:txBody>
          <a:bodyPr/>
          <a:lstStyle/>
          <a:p>
            <a:fld id="{984E3989-CD22-4820-8672-B7FAF47133DE}" type="slidenum">
              <a:rPr lang="en-US" smtClean="0"/>
              <a:t>6</a:t>
            </a:fld>
            <a:endParaRPr lang="en-US"/>
          </a:p>
        </p:txBody>
      </p:sp>
      <p:grpSp>
        <p:nvGrpSpPr>
          <p:cNvPr id="4" name="Group 3">
            <a:extLst>
              <a:ext uri="{FF2B5EF4-FFF2-40B4-BE49-F238E27FC236}">
                <a16:creationId xmlns:a16="http://schemas.microsoft.com/office/drawing/2014/main" id="{E82BF008-615E-C1A3-9C1A-AB9AE5E4FCFC}"/>
              </a:ext>
              <a:ext uri="{C183D7F6-B498-43B3-948B-1728B52AA6E4}">
                <adec:decorative xmlns:adec="http://schemas.microsoft.com/office/drawing/2017/decorative" val="1"/>
              </a:ext>
            </a:extLst>
          </p:cNvPr>
          <p:cNvGrpSpPr>
            <a:grpSpLocks noChangeAspect="1"/>
          </p:cNvGrpSpPr>
          <p:nvPr/>
        </p:nvGrpSpPr>
        <p:grpSpPr>
          <a:xfrm>
            <a:off x="106680" y="5905279"/>
            <a:ext cx="4299063" cy="816196"/>
            <a:chOff x="106680" y="5905279"/>
            <a:chExt cx="7232853" cy="1373187"/>
          </a:xfrm>
        </p:grpSpPr>
        <p:pic>
          <p:nvPicPr>
            <p:cNvPr id="5" name="Picture 4" descr="truckee meadows fire">
              <a:extLst>
                <a:ext uri="{FF2B5EF4-FFF2-40B4-BE49-F238E27FC236}">
                  <a16:creationId xmlns:a16="http://schemas.microsoft.com/office/drawing/2014/main" id="{B043F086-25B1-5022-061A-24E2665AC7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6346" y="5905279"/>
              <a:ext cx="1373187" cy="13731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66DFE314-A9BD-0B40-5F18-83BDD3AB4F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0E288DF9-42C7-3522-99EA-D287028E90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57928CB2-2AC1-207E-0369-78AAFBBD61D2}"/>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F0AACCC0-D8E7-28BB-77B0-484445311FAB}"/>
                  </a:ext>
                </a:extLst>
              </p:cNvPr>
              <p:cNvPicPr>
                <a:picLocks noChangeAspect="1"/>
              </p:cNvPicPr>
              <p:nvPr/>
            </p:nvPicPr>
            <p:blipFill>
              <a:blip r:embed="rId6">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8B0B32A0-496C-5DA0-E6A4-37FDC2DA5D1D}"/>
                  </a:ext>
                </a:extLst>
              </p:cNvPr>
              <p:cNvPicPr>
                <a:picLocks noChangeAspect="1"/>
              </p:cNvPicPr>
              <p:nvPr/>
            </p:nvPicPr>
            <p:blipFill>
              <a:blip r:embed="rId6">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graphicFrame>
        <p:nvGraphicFramePr>
          <p:cNvPr id="14" name="Content Placeholder 4" descr="Bullet points outlining next steps: finalize regional response models and standard operating procedures, complete CAD upgrades and continue planning for co-located dispatch, expand regional training and recruit academy efforts, evaluate shared fire prevention and risk reduction services, develop a regionalization implementation timeline, and report progress back to the Council, Commission, and Study Board.">
            <a:extLst>
              <a:ext uri="{FF2B5EF4-FFF2-40B4-BE49-F238E27FC236}">
                <a16:creationId xmlns:a16="http://schemas.microsoft.com/office/drawing/2014/main" id="{19BA1867-2ACD-E842-4400-31CBDED303B5}"/>
              </a:ext>
            </a:extLst>
          </p:cNvPr>
          <p:cNvGraphicFramePr>
            <a:graphicFrameLocks noGrp="1"/>
          </p:cNvGraphicFramePr>
          <p:nvPr>
            <p:ph idx="1"/>
            <p:extLst>
              <p:ext uri="{D42A27DB-BD31-4B8C-83A1-F6EECF244321}">
                <p14:modId xmlns:p14="http://schemas.microsoft.com/office/powerpoint/2010/main" val="2515836726"/>
              </p:ext>
            </p:extLst>
          </p:nvPr>
        </p:nvGraphicFramePr>
        <p:xfrm>
          <a:off x="838200" y="1711766"/>
          <a:ext cx="10515600" cy="409977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1" name="Rectangle 10">
            <a:extLst>
              <a:ext uri="{FF2B5EF4-FFF2-40B4-BE49-F238E27FC236}">
                <a16:creationId xmlns:a16="http://schemas.microsoft.com/office/drawing/2014/main" id="{C5CA4B40-F5B7-B38A-ED1D-6F1BAC6CA53D}"/>
              </a:ext>
              <a:ext uri="{C183D7F6-B498-43B3-948B-1728B52AA6E4}">
                <adec:decorative xmlns:adec="http://schemas.microsoft.com/office/drawing/2017/decorative" val="1"/>
              </a:ext>
            </a:extLst>
          </p:cNvPr>
          <p:cNvSpPr/>
          <p:nvPr/>
        </p:nvSpPr>
        <p:spPr>
          <a:xfrm>
            <a:off x="943897" y="1402834"/>
            <a:ext cx="11248103" cy="89633"/>
          </a:xfrm>
          <a:prstGeom prst="rect">
            <a:avLst/>
          </a:prstGeom>
          <a:solidFill>
            <a:srgbClr val="81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67912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1acbd0e-8d97-4eab-adf5-73367b499e5d">
      <Terms xmlns="http://schemas.microsoft.com/office/infopath/2007/PartnerControls"/>
    </lcf76f155ced4ddcb4097134ff3c332f>
    <TaxCatchAll xmlns="58cd2864-a2ba-4bca-97be-cff8ac02128d" xsi:nil="true"/>
    <Notes xmlns="61acbd0e-8d97-4eab-adf5-73367b499e5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CB3540E5350B4F8430A3F167417D44" ma:contentTypeVersion="17" ma:contentTypeDescription="Create a new document." ma:contentTypeScope="" ma:versionID="820f4c0a1549e7a78f84bda6aa752e13">
  <xsd:schema xmlns:xsd="http://www.w3.org/2001/XMLSchema" xmlns:xs="http://www.w3.org/2001/XMLSchema" xmlns:p="http://schemas.microsoft.com/office/2006/metadata/properties" xmlns:ns2="61acbd0e-8d97-4eab-adf5-73367b499e5d" xmlns:ns3="58cd2864-a2ba-4bca-97be-cff8ac02128d" targetNamespace="http://schemas.microsoft.com/office/2006/metadata/properties" ma:root="true" ma:fieldsID="edb4ce8cbcc2bc81e859827885f5d58f" ns2:_="" ns3:_="">
    <xsd:import namespace="61acbd0e-8d97-4eab-adf5-73367b499e5d"/>
    <xsd:import namespace="58cd2864-a2ba-4bca-97be-cff8ac02128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Note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acbd0e-8d97-4eab-adf5-73367b499e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b48f011-0c99-48a8-b23c-e11e698ab552"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Notes" ma:index="22" nillable="true" ma:displayName="Notes" ma:format="Dropdown" ma:internalName="Notes">
      <xsd:simpleType>
        <xsd:restriction base="dms:Note">
          <xsd:maxLength value="255"/>
        </xsd:restrictio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8cd2864-a2ba-4bca-97be-cff8ac02128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b5ab036-566d-4bc9-b3dd-50a0351051b0}" ma:internalName="TaxCatchAll" ma:showField="CatchAllData" ma:web="58cd2864-a2ba-4bca-97be-cff8ac02128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25F3CD-97FC-456F-88C8-F1B49089332E}">
  <ds:schemaRefs>
    <ds:schemaRef ds:uri="http://schemas.microsoft.com/sharepoint/v3/contenttype/forms"/>
  </ds:schemaRefs>
</ds:datastoreItem>
</file>

<file path=customXml/itemProps2.xml><?xml version="1.0" encoding="utf-8"?>
<ds:datastoreItem xmlns:ds="http://schemas.openxmlformats.org/officeDocument/2006/customXml" ds:itemID="{D845302A-23C3-4BCF-905A-BFB1EF2F4332}">
  <ds:schemaRefs>
    <ds:schemaRef ds:uri="6e5f5286-c675-4530-ab99-4aa19fe5fd11"/>
    <ds:schemaRef ds:uri="db288e45-34a7-4519-947f-7178cbdbefa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11ADEA9-13F6-4A48-8837-EC4A63C6F5BD}"/>
</file>

<file path=docProps/app.xml><?xml version="1.0" encoding="utf-8"?>
<Properties xmlns="http://schemas.openxmlformats.org/officeDocument/2006/extended-properties" xmlns:vt="http://schemas.openxmlformats.org/officeDocument/2006/docPropsVTypes">
  <TotalTime>18</TotalTime>
  <Words>251</Words>
  <Application>Microsoft Office PowerPoint</Application>
  <PresentationFormat>Widescreen</PresentationFormat>
  <Paragraphs>55</Paragraphs>
  <Slides>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Regional Fire Collaboration Update</vt:lpstr>
      <vt:lpstr>Direction from Feb. 6 Meeting</vt:lpstr>
      <vt:lpstr>Interagency Working Group </vt:lpstr>
      <vt:lpstr>Key Milestones Since Feb. 6</vt:lpstr>
      <vt:lpstr>Operational Priorities</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Fire Collaboration Update</dc:title>
  <dc:creator>Krysti Smith</dc:creator>
  <cp:lastModifiedBy>Matijevich, Cadence</cp:lastModifiedBy>
  <cp:revision>5</cp:revision>
  <dcterms:created xsi:type="dcterms:W3CDTF">2025-03-29T22:55:26Z</dcterms:created>
  <dcterms:modified xsi:type="dcterms:W3CDTF">2025-08-26T16:13:44Z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0x01010079CB3540E5350B4F8430A3F167417D44</vt:lpwstr>
  </property>
  <property fmtid="{D5CDD505-2E9C-101B-9397-08002B2CF9AE}" pid="3" name="Order">
    <vt:r8>1886900</vt:r8>
  </property>
  <property fmtid="{D5CDD505-2E9C-101B-9397-08002B2CF9AE}" pid="4" name="TriggerFlowInfo">
    <vt:lpwstr/>
  </property>
  <property fmtid="{D5CDD505-2E9C-101B-9397-08002B2CF9AE}" pid="5" name="ComplianceAssetId">
    <vt:lpwstr/>
  </property>
  <property fmtid="{D5CDD505-2E9C-101B-9397-08002B2CF9AE}" pid="6" name="_activity">
    <vt:lpwstr>{"FileActivityType":"9","FileActivityTimeStamp":"2025-03-31T23:25:18.017Z","FileActivityUsersOnPage":[{"DisplayName":"Krysti Smith","Id":"smithk@reno.gov"},{"DisplayName":"Calli Wilsey","Id":"wilseyc@reno.gov"},{"DisplayName":"JW Hodge","Id":"hodgejw@reno.gov"}],"FileActivityNavigationId":null}</vt:lpwstr>
  </property>
  <property fmtid="{D5CDD505-2E9C-101B-9397-08002B2CF9AE}" pid="7" name="_ExtendedDescription">
    <vt:lpwstr/>
  </property>
  <property fmtid="{D5CDD505-2E9C-101B-9397-08002B2CF9AE}" pid="8" name="MediaServiceImageTags">
    <vt:lpwstr/>
  </property>
</Properties>
</file>