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sldIdLst>
    <p:sldId id="256" r:id="rId5"/>
    <p:sldId id="274" r:id="rId6"/>
    <p:sldId id="283" r:id="rId7"/>
    <p:sldId id="289" r:id="rId8"/>
    <p:sldId id="288" r:id="rId9"/>
    <p:sldId id="290" r:id="rId10"/>
    <p:sldId id="266" r:id="rId11"/>
    <p:sldId id="292" r:id="rId12"/>
  </p:sldIdLst>
  <p:sldSz cx="18288000" cy="10287000"/>
  <p:notesSz cx="7010400" cy="9296400"/>
  <p:embeddedFontLst>
    <p:embeddedFont>
      <p:font typeface="Poppins" panose="00000500000000000000" pitchFamily="2" charset="0"/>
      <p:regular r:id="rId14"/>
      <p:bold r:id="rId15"/>
      <p:italic r:id="rId16"/>
      <p:boldItalic r:id="rId17"/>
    </p:embeddedFont>
    <p:embeddedFont>
      <p:font typeface="Poppins Bold" panose="00000800000000000000" charset="0"/>
      <p:regular r:id="rId18"/>
      <p:bold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EEF60A-551E-47A0-B1B7-9D5E111FF339}" v="387" dt="2025-11-24T22:12:11.3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3826" autoAdjust="0"/>
  </p:normalViewPr>
  <p:slideViewPr>
    <p:cSldViewPr>
      <p:cViewPr varScale="1">
        <p:scale>
          <a:sx n="70" d="100"/>
          <a:sy n="70" d="100"/>
        </p:scale>
        <p:origin x="14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2732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Soto-Silva, Kendra" userId="717d2bf5-6fbc-4bdf-a1d3-589f649548e9" providerId="ADAL" clId="{5C43D802-34CE-4557-90C9-D8497F73BD02}"/>
    <pc:docChg chg="undo redo custSel modSld">
      <pc:chgData name="DeSoto-Silva, Kendra" userId="717d2bf5-6fbc-4bdf-a1d3-589f649548e9" providerId="ADAL" clId="{5C43D802-34CE-4557-90C9-D8497F73BD02}" dt="2025-11-24T22:13:40.845" v="814" actId="13244"/>
      <pc:docMkLst>
        <pc:docMk/>
      </pc:docMkLst>
      <pc:sldChg chg="modSp mod">
        <pc:chgData name="DeSoto-Silva, Kendra" userId="717d2bf5-6fbc-4bdf-a1d3-589f649548e9" providerId="ADAL" clId="{5C43D802-34CE-4557-90C9-D8497F73BD02}" dt="2025-11-24T21:56:53.408" v="141" actId="962"/>
        <pc:sldMkLst>
          <pc:docMk/>
          <pc:sldMk cId="0" sldId="256"/>
        </pc:sldMkLst>
        <pc:spChg chg="mod">
          <ac:chgData name="DeSoto-Silva, Kendra" userId="717d2bf5-6fbc-4bdf-a1d3-589f649548e9" providerId="ADAL" clId="{5C43D802-34CE-4557-90C9-D8497F73BD02}" dt="2025-11-24T21:56:53.408" v="141" actId="962"/>
          <ac:spMkLst>
            <pc:docMk/>
            <pc:sldMk cId="0" sldId="256"/>
            <ac:spMk id="2" creationId="{00000000-0000-0000-0000-000000000000}"/>
          </ac:spMkLst>
        </pc:spChg>
        <pc:spChg chg="ord">
          <ac:chgData name="DeSoto-Silva, Kendra" userId="717d2bf5-6fbc-4bdf-a1d3-589f649548e9" providerId="ADAL" clId="{5C43D802-34CE-4557-90C9-D8497F73BD02}" dt="2025-11-24T21:56:31.693" v="0" actId="13244"/>
          <ac:spMkLst>
            <pc:docMk/>
            <pc:sldMk cId="0" sldId="256"/>
            <ac:spMk id="3" creationId="{00000000-0000-0000-0000-000000000000}"/>
          </ac:spMkLst>
        </pc:spChg>
        <pc:spChg chg="ord">
          <ac:chgData name="DeSoto-Silva, Kendra" userId="717d2bf5-6fbc-4bdf-a1d3-589f649548e9" providerId="ADAL" clId="{5C43D802-34CE-4557-90C9-D8497F73BD02}" dt="2025-11-24T21:56:37.039" v="1" actId="13244"/>
          <ac:spMkLst>
            <pc:docMk/>
            <pc:sldMk cId="0" sldId="256"/>
            <ac:spMk id="4" creationId="{00000000-0000-0000-0000-000000000000}"/>
          </ac:spMkLst>
        </pc:spChg>
      </pc:sldChg>
      <pc:sldChg chg="modSp mod">
        <pc:chgData name="DeSoto-Silva, Kendra" userId="717d2bf5-6fbc-4bdf-a1d3-589f649548e9" providerId="ADAL" clId="{5C43D802-34CE-4557-90C9-D8497F73BD02}" dt="2025-11-24T22:13:34.365" v="813" actId="13244"/>
        <pc:sldMkLst>
          <pc:docMk/>
          <pc:sldMk cId="953020001" sldId="266"/>
        </pc:sldMkLst>
        <pc:spChg chg="mod">
          <ac:chgData name="DeSoto-Silva, Kendra" userId="717d2bf5-6fbc-4bdf-a1d3-589f649548e9" providerId="ADAL" clId="{5C43D802-34CE-4557-90C9-D8497F73BD02}" dt="2025-11-24T22:00:31.917" v="256" actId="962"/>
          <ac:spMkLst>
            <pc:docMk/>
            <pc:sldMk cId="953020001" sldId="266"/>
            <ac:spMk id="6" creationId="{2A86E695-F791-D180-63DC-B05FDCBC8A91}"/>
          </ac:spMkLst>
        </pc:spChg>
        <pc:spChg chg="ord">
          <ac:chgData name="DeSoto-Silva, Kendra" userId="717d2bf5-6fbc-4bdf-a1d3-589f649548e9" providerId="ADAL" clId="{5C43D802-34CE-4557-90C9-D8497F73BD02}" dt="2025-11-24T22:13:34.365" v="813" actId="13244"/>
          <ac:spMkLst>
            <pc:docMk/>
            <pc:sldMk cId="953020001" sldId="266"/>
            <ac:spMk id="9" creationId="{A6E240CC-B9C2-620B-434A-D9B175BD0B25}"/>
          </ac:spMkLst>
        </pc:spChg>
      </pc:sldChg>
      <pc:sldChg chg="modSp mod">
        <pc:chgData name="DeSoto-Silva, Kendra" userId="717d2bf5-6fbc-4bdf-a1d3-589f649548e9" providerId="ADAL" clId="{5C43D802-34CE-4557-90C9-D8497F73BD02}" dt="2025-11-24T22:01:51.170" v="544" actId="13244"/>
        <pc:sldMkLst>
          <pc:docMk/>
          <pc:sldMk cId="1023586697" sldId="274"/>
        </pc:sldMkLst>
        <pc:spChg chg="mod">
          <ac:chgData name="DeSoto-Silva, Kendra" userId="717d2bf5-6fbc-4bdf-a1d3-589f649548e9" providerId="ADAL" clId="{5C43D802-34CE-4557-90C9-D8497F73BD02}" dt="2025-11-24T21:57:07.780" v="142" actId="962"/>
          <ac:spMkLst>
            <pc:docMk/>
            <pc:sldMk cId="1023586697" sldId="274"/>
            <ac:spMk id="2" creationId="{00000000-0000-0000-0000-000000000000}"/>
          </ac:spMkLst>
        </pc:spChg>
        <pc:spChg chg="ord">
          <ac:chgData name="DeSoto-Silva, Kendra" userId="717d2bf5-6fbc-4bdf-a1d3-589f649548e9" providerId="ADAL" clId="{5C43D802-34CE-4557-90C9-D8497F73BD02}" dt="2025-11-24T22:01:20.080" v="541" actId="13244"/>
          <ac:spMkLst>
            <pc:docMk/>
            <pc:sldMk cId="1023586697" sldId="274"/>
            <ac:spMk id="4" creationId="{00000000-0000-0000-0000-000000000000}"/>
          </ac:spMkLst>
        </pc:spChg>
        <pc:spChg chg="ord">
          <ac:chgData name="DeSoto-Silva, Kendra" userId="717d2bf5-6fbc-4bdf-a1d3-589f649548e9" providerId="ADAL" clId="{5C43D802-34CE-4557-90C9-D8497F73BD02}" dt="2025-11-24T22:01:33.968" v="542" actId="13244"/>
          <ac:spMkLst>
            <pc:docMk/>
            <pc:sldMk cId="1023586697" sldId="274"/>
            <ac:spMk id="5" creationId="{00000000-0000-0000-0000-000000000000}"/>
          </ac:spMkLst>
        </pc:spChg>
        <pc:spChg chg="mod">
          <ac:chgData name="DeSoto-Silva, Kendra" userId="717d2bf5-6fbc-4bdf-a1d3-589f649548e9" providerId="ADAL" clId="{5C43D802-34CE-4557-90C9-D8497F73BD02}" dt="2025-11-24T21:58:17.730" v="144" actId="962"/>
          <ac:spMkLst>
            <pc:docMk/>
            <pc:sldMk cId="1023586697" sldId="274"/>
            <ac:spMk id="10" creationId="{E2649938-52A5-2147-0BB0-232F0C37CA55}"/>
          </ac:spMkLst>
        </pc:spChg>
        <pc:picChg chg="mod">
          <ac:chgData name="DeSoto-Silva, Kendra" userId="717d2bf5-6fbc-4bdf-a1d3-589f649548e9" providerId="ADAL" clId="{5C43D802-34CE-4557-90C9-D8497F73BD02}" dt="2025-11-24T22:01:51.170" v="544" actId="13244"/>
          <ac:picMkLst>
            <pc:docMk/>
            <pc:sldMk cId="1023586697" sldId="274"/>
            <ac:picMk id="1026" creationId="{5FBF6426-BACB-F160-79BB-FFF3534ADCD7}"/>
          </ac:picMkLst>
        </pc:picChg>
        <pc:picChg chg="mod">
          <ac:chgData name="DeSoto-Silva, Kendra" userId="717d2bf5-6fbc-4bdf-a1d3-589f649548e9" providerId="ADAL" clId="{5C43D802-34CE-4557-90C9-D8497F73BD02}" dt="2025-11-24T22:01:48.313" v="543" actId="13244"/>
          <ac:picMkLst>
            <pc:docMk/>
            <pc:sldMk cId="1023586697" sldId="274"/>
            <ac:picMk id="1028" creationId="{EDAF1FA1-3FEF-38D4-AE90-9DC15C8C6FD0}"/>
          </ac:picMkLst>
        </pc:picChg>
      </pc:sldChg>
      <pc:sldChg chg="modSp mod">
        <pc:chgData name="DeSoto-Silva, Kendra" userId="717d2bf5-6fbc-4bdf-a1d3-589f649548e9" providerId="ADAL" clId="{5C43D802-34CE-4557-90C9-D8497F73BD02}" dt="2025-11-24T22:05:29.450" v="772" actId="13244"/>
        <pc:sldMkLst>
          <pc:docMk/>
          <pc:sldMk cId="2164781409" sldId="283"/>
        </pc:sldMkLst>
        <pc:spChg chg="mod">
          <ac:chgData name="DeSoto-Silva, Kendra" userId="717d2bf5-6fbc-4bdf-a1d3-589f649548e9" providerId="ADAL" clId="{5C43D802-34CE-4557-90C9-D8497F73BD02}" dt="2025-11-24T22:02:05.638" v="545" actId="962"/>
          <ac:spMkLst>
            <pc:docMk/>
            <pc:sldMk cId="2164781409" sldId="283"/>
            <ac:spMk id="2" creationId="{9C238CCB-11C8-0043-D1F9-BDC32A572DF8}"/>
          </ac:spMkLst>
        </pc:spChg>
        <pc:spChg chg="ord">
          <ac:chgData name="DeSoto-Silva, Kendra" userId="717d2bf5-6fbc-4bdf-a1d3-589f649548e9" providerId="ADAL" clId="{5C43D802-34CE-4557-90C9-D8497F73BD02}" dt="2025-11-24T22:02:27.564" v="548" actId="13244"/>
          <ac:spMkLst>
            <pc:docMk/>
            <pc:sldMk cId="2164781409" sldId="283"/>
            <ac:spMk id="3" creationId="{28A82AA2-D606-2536-D04E-D8E358462FBA}"/>
          </ac:spMkLst>
        </pc:spChg>
        <pc:spChg chg="ord">
          <ac:chgData name="DeSoto-Silva, Kendra" userId="717d2bf5-6fbc-4bdf-a1d3-589f649548e9" providerId="ADAL" clId="{5C43D802-34CE-4557-90C9-D8497F73BD02}" dt="2025-11-24T22:02:36.122" v="549" actId="13244"/>
          <ac:spMkLst>
            <pc:docMk/>
            <pc:sldMk cId="2164781409" sldId="283"/>
            <ac:spMk id="7" creationId="{D84DA8D2-90CA-8501-743F-1617CD2D012A}"/>
          </ac:spMkLst>
        </pc:spChg>
        <pc:spChg chg="ord">
          <ac:chgData name="DeSoto-Silva, Kendra" userId="717d2bf5-6fbc-4bdf-a1d3-589f649548e9" providerId="ADAL" clId="{5C43D802-34CE-4557-90C9-D8497F73BD02}" dt="2025-11-24T22:02:41.188" v="550" actId="13244"/>
          <ac:spMkLst>
            <pc:docMk/>
            <pc:sldMk cId="2164781409" sldId="283"/>
            <ac:spMk id="8" creationId="{8A25747C-2685-7F99-FBE8-AF2C01C6FA7B}"/>
          </ac:spMkLst>
        </pc:spChg>
        <pc:spChg chg="ord">
          <ac:chgData name="DeSoto-Silva, Kendra" userId="717d2bf5-6fbc-4bdf-a1d3-589f649548e9" providerId="ADAL" clId="{5C43D802-34CE-4557-90C9-D8497F73BD02}" dt="2025-11-24T22:03:16.464" v="554" actId="13244"/>
          <ac:spMkLst>
            <pc:docMk/>
            <pc:sldMk cId="2164781409" sldId="283"/>
            <ac:spMk id="9" creationId="{95F4F798-C6D7-54A8-24D9-09493678147A}"/>
          </ac:spMkLst>
        </pc:spChg>
        <pc:spChg chg="mod ord">
          <ac:chgData name="DeSoto-Silva, Kendra" userId="717d2bf5-6fbc-4bdf-a1d3-589f649548e9" providerId="ADAL" clId="{5C43D802-34CE-4557-90C9-D8497F73BD02}" dt="2025-11-24T22:02:58.285" v="552" actId="13244"/>
          <ac:spMkLst>
            <pc:docMk/>
            <pc:sldMk cId="2164781409" sldId="283"/>
            <ac:spMk id="10" creationId="{CE879908-0D15-210E-0DD4-C5F4AFA526AA}"/>
          </ac:spMkLst>
        </pc:spChg>
        <pc:spChg chg="mod ord">
          <ac:chgData name="DeSoto-Silva, Kendra" userId="717d2bf5-6fbc-4bdf-a1d3-589f649548e9" providerId="ADAL" clId="{5C43D802-34CE-4557-90C9-D8497F73BD02}" dt="2025-11-24T22:04:48.596" v="767" actId="13244"/>
          <ac:spMkLst>
            <pc:docMk/>
            <pc:sldMk cId="2164781409" sldId="283"/>
            <ac:spMk id="13" creationId="{9D6EA83A-FD0C-9410-92E5-223E147C3C10}"/>
          </ac:spMkLst>
        </pc:spChg>
        <pc:spChg chg="mod ord">
          <ac:chgData name="DeSoto-Silva, Kendra" userId="717d2bf5-6fbc-4bdf-a1d3-589f649548e9" providerId="ADAL" clId="{5C43D802-34CE-4557-90C9-D8497F73BD02}" dt="2025-11-24T22:05:13.848" v="770" actId="13244"/>
          <ac:spMkLst>
            <pc:docMk/>
            <pc:sldMk cId="2164781409" sldId="283"/>
            <ac:spMk id="15" creationId="{C44F8670-9228-208D-F686-5B8A316A7F8F}"/>
          </ac:spMkLst>
        </pc:spChg>
        <pc:spChg chg="mod ord">
          <ac:chgData name="DeSoto-Silva, Kendra" userId="717d2bf5-6fbc-4bdf-a1d3-589f649548e9" providerId="ADAL" clId="{5C43D802-34CE-4557-90C9-D8497F73BD02}" dt="2025-11-24T22:05:01.421" v="768" actId="13244"/>
          <ac:spMkLst>
            <pc:docMk/>
            <pc:sldMk cId="2164781409" sldId="283"/>
            <ac:spMk id="17" creationId="{508D848D-3AAE-F61E-F554-08EE3E4B7250}"/>
          </ac:spMkLst>
        </pc:spChg>
        <pc:spChg chg="mod ord">
          <ac:chgData name="DeSoto-Silva, Kendra" userId="717d2bf5-6fbc-4bdf-a1d3-589f649548e9" providerId="ADAL" clId="{5C43D802-34CE-4557-90C9-D8497F73BD02}" dt="2025-11-24T22:05:29.450" v="772" actId="13244"/>
          <ac:spMkLst>
            <pc:docMk/>
            <pc:sldMk cId="2164781409" sldId="283"/>
            <ac:spMk id="21" creationId="{1A8D60F7-812A-7D0F-2F88-D48220F8D73B}"/>
          </ac:spMkLst>
        </pc:spChg>
        <pc:spChg chg="ord">
          <ac:chgData name="DeSoto-Silva, Kendra" userId="717d2bf5-6fbc-4bdf-a1d3-589f649548e9" providerId="ADAL" clId="{5C43D802-34CE-4557-90C9-D8497F73BD02}" dt="2025-11-24T22:03:25.477" v="556" actId="13244"/>
          <ac:spMkLst>
            <pc:docMk/>
            <pc:sldMk cId="2164781409" sldId="283"/>
            <ac:spMk id="22" creationId="{1B36136E-80BC-BD39-0BE9-E28505FFD565}"/>
          </ac:spMkLst>
        </pc:spChg>
        <pc:spChg chg="ord">
          <ac:chgData name="DeSoto-Silva, Kendra" userId="717d2bf5-6fbc-4bdf-a1d3-589f649548e9" providerId="ADAL" clId="{5C43D802-34CE-4557-90C9-D8497F73BD02}" dt="2025-11-24T22:03:08.817" v="553" actId="13244"/>
          <ac:spMkLst>
            <pc:docMk/>
            <pc:sldMk cId="2164781409" sldId="283"/>
            <ac:spMk id="23" creationId="{CEB7E665-2FF0-B018-5EE9-2ED31012B4C0}"/>
          </ac:spMkLst>
        </pc:spChg>
        <pc:spChg chg="ord">
          <ac:chgData name="DeSoto-Silva, Kendra" userId="717d2bf5-6fbc-4bdf-a1d3-589f649548e9" providerId="ADAL" clId="{5C43D802-34CE-4557-90C9-D8497F73BD02}" dt="2025-11-24T22:03:40.546" v="557" actId="13244"/>
          <ac:spMkLst>
            <pc:docMk/>
            <pc:sldMk cId="2164781409" sldId="283"/>
            <ac:spMk id="24" creationId="{E53706C5-6FD0-A398-32C1-2FBD9B1AB442}"/>
          </ac:spMkLst>
        </pc:spChg>
        <pc:spChg chg="ord">
          <ac:chgData name="DeSoto-Silva, Kendra" userId="717d2bf5-6fbc-4bdf-a1d3-589f649548e9" providerId="ADAL" clId="{5C43D802-34CE-4557-90C9-D8497F73BD02}" dt="2025-11-24T22:05:24.163" v="771" actId="13244"/>
          <ac:spMkLst>
            <pc:docMk/>
            <pc:sldMk cId="2164781409" sldId="283"/>
            <ac:spMk id="32" creationId="{AEC37BEC-49A6-3315-2B07-7E360465B432}"/>
          </ac:spMkLst>
        </pc:spChg>
        <pc:spChg chg="ord">
          <ac:chgData name="DeSoto-Silva, Kendra" userId="717d2bf5-6fbc-4bdf-a1d3-589f649548e9" providerId="ADAL" clId="{5C43D802-34CE-4557-90C9-D8497F73BD02}" dt="2025-11-24T22:04:40.480" v="766" actId="13244"/>
          <ac:spMkLst>
            <pc:docMk/>
            <pc:sldMk cId="2164781409" sldId="283"/>
            <ac:spMk id="33" creationId="{A1995FCC-6F07-F516-0F80-089A6A4465C2}"/>
          </ac:spMkLst>
        </pc:spChg>
        <pc:picChg chg="mod">
          <ac:chgData name="DeSoto-Silva, Kendra" userId="717d2bf5-6fbc-4bdf-a1d3-589f649548e9" providerId="ADAL" clId="{5C43D802-34CE-4557-90C9-D8497F73BD02}" dt="2025-11-24T22:03:50.815" v="558" actId="962"/>
          <ac:picMkLst>
            <pc:docMk/>
            <pc:sldMk cId="2164781409" sldId="283"/>
            <ac:picMk id="12" creationId="{87034F88-B943-62FE-CCD1-97F3283C241D}"/>
          </ac:picMkLst>
        </pc:picChg>
        <pc:picChg chg="mod">
          <ac:chgData name="DeSoto-Silva, Kendra" userId="717d2bf5-6fbc-4bdf-a1d3-589f649548e9" providerId="ADAL" clId="{5C43D802-34CE-4557-90C9-D8497F73BD02}" dt="2025-11-24T22:03:54.911" v="560" actId="962"/>
          <ac:picMkLst>
            <pc:docMk/>
            <pc:sldMk cId="2164781409" sldId="283"/>
            <ac:picMk id="14" creationId="{154C08A4-641A-9B74-7C4C-1C87BE535AC1}"/>
          </ac:picMkLst>
        </pc:picChg>
        <pc:picChg chg="mod">
          <ac:chgData name="DeSoto-Silva, Kendra" userId="717d2bf5-6fbc-4bdf-a1d3-589f649548e9" providerId="ADAL" clId="{5C43D802-34CE-4557-90C9-D8497F73BD02}" dt="2025-11-24T22:03:53.030" v="559" actId="962"/>
          <ac:picMkLst>
            <pc:docMk/>
            <pc:sldMk cId="2164781409" sldId="283"/>
            <ac:picMk id="16" creationId="{CBEF8391-4A3B-E1EA-8BF4-5437E6F9A39D}"/>
          </ac:picMkLst>
        </pc:picChg>
        <pc:picChg chg="mod">
          <ac:chgData name="DeSoto-Silva, Kendra" userId="717d2bf5-6fbc-4bdf-a1d3-589f649548e9" providerId="ADAL" clId="{5C43D802-34CE-4557-90C9-D8497F73BD02}" dt="2025-11-24T22:03:56.365" v="561" actId="962"/>
          <ac:picMkLst>
            <pc:docMk/>
            <pc:sldMk cId="2164781409" sldId="283"/>
            <ac:picMk id="20" creationId="{18870F22-288E-63F4-AE7D-AB2A2198E650}"/>
          </ac:picMkLst>
        </pc:picChg>
        <pc:cxnChg chg="mod">
          <ac:chgData name="DeSoto-Silva, Kendra" userId="717d2bf5-6fbc-4bdf-a1d3-589f649548e9" providerId="ADAL" clId="{5C43D802-34CE-4557-90C9-D8497F73BD02}" dt="2025-11-24T22:02:12.295" v="547" actId="962"/>
          <ac:cxnSpMkLst>
            <pc:docMk/>
            <pc:sldMk cId="2164781409" sldId="283"/>
            <ac:cxnSpMk id="26" creationId="{774F0147-E899-6FBB-04E0-4A064F445124}"/>
          </ac:cxnSpMkLst>
        </pc:cxnChg>
        <pc:cxnChg chg="mod">
          <ac:chgData name="DeSoto-Silva, Kendra" userId="717d2bf5-6fbc-4bdf-a1d3-589f649548e9" providerId="ADAL" clId="{5C43D802-34CE-4557-90C9-D8497F73BD02}" dt="2025-11-24T22:02:07.852" v="546" actId="962"/>
          <ac:cxnSpMkLst>
            <pc:docMk/>
            <pc:sldMk cId="2164781409" sldId="283"/>
            <ac:cxnSpMk id="27" creationId="{85D38A69-5496-CE2C-21F4-2CAC57557C1B}"/>
          </ac:cxnSpMkLst>
        </pc:cxnChg>
      </pc:sldChg>
      <pc:sldChg chg="delSp modSp mod">
        <pc:chgData name="DeSoto-Silva, Kendra" userId="717d2bf5-6fbc-4bdf-a1d3-589f649548e9" providerId="ADAL" clId="{5C43D802-34CE-4557-90C9-D8497F73BD02}" dt="2025-11-24T22:11:59.122" v="797" actId="13244"/>
        <pc:sldMkLst>
          <pc:docMk/>
          <pc:sldMk cId="3419826825" sldId="288"/>
        </pc:sldMkLst>
        <pc:spChg chg="mod">
          <ac:chgData name="DeSoto-Silva, Kendra" userId="717d2bf5-6fbc-4bdf-a1d3-589f649548e9" providerId="ADAL" clId="{5C43D802-34CE-4557-90C9-D8497F73BD02}" dt="2025-11-24T22:10:09.008" v="787" actId="962"/>
          <ac:spMkLst>
            <pc:docMk/>
            <pc:sldMk cId="3419826825" sldId="288"/>
            <ac:spMk id="2" creationId="{AB71AD7D-A75D-18EA-AB65-B08A52316108}"/>
          </ac:spMkLst>
        </pc:spChg>
        <pc:spChg chg="ord">
          <ac:chgData name="DeSoto-Silva, Kendra" userId="717d2bf5-6fbc-4bdf-a1d3-589f649548e9" providerId="ADAL" clId="{5C43D802-34CE-4557-90C9-D8497F73BD02}" dt="2025-11-24T22:11:11.274" v="788" actId="13244"/>
          <ac:spMkLst>
            <pc:docMk/>
            <pc:sldMk cId="3419826825" sldId="288"/>
            <ac:spMk id="3" creationId="{B46A1125-A84F-1B3B-8406-E9D8BED8B71D}"/>
          </ac:spMkLst>
        </pc:spChg>
        <pc:spChg chg="del">
          <ac:chgData name="DeSoto-Silva, Kendra" userId="717d2bf5-6fbc-4bdf-a1d3-589f649548e9" providerId="ADAL" clId="{5C43D802-34CE-4557-90C9-D8497F73BD02}" dt="2025-11-24T22:11:28.127" v="792" actId="478"/>
          <ac:spMkLst>
            <pc:docMk/>
            <pc:sldMk cId="3419826825" sldId="288"/>
            <ac:spMk id="5" creationId="{1E893100-68E7-A377-1679-9549B1CE8CDC}"/>
          </ac:spMkLst>
        </pc:spChg>
        <pc:spChg chg="ord">
          <ac:chgData name="DeSoto-Silva, Kendra" userId="717d2bf5-6fbc-4bdf-a1d3-589f649548e9" providerId="ADAL" clId="{5C43D802-34CE-4557-90C9-D8497F73BD02}" dt="2025-11-24T22:11:14.903" v="789" actId="13244"/>
          <ac:spMkLst>
            <pc:docMk/>
            <pc:sldMk cId="3419826825" sldId="288"/>
            <ac:spMk id="7" creationId="{CA9A2915-1A37-789A-F49A-0B623382DADE}"/>
          </ac:spMkLst>
        </pc:spChg>
        <pc:spChg chg="ord">
          <ac:chgData name="DeSoto-Silva, Kendra" userId="717d2bf5-6fbc-4bdf-a1d3-589f649548e9" providerId="ADAL" clId="{5C43D802-34CE-4557-90C9-D8497F73BD02}" dt="2025-11-24T22:11:18.645" v="790" actId="13244"/>
          <ac:spMkLst>
            <pc:docMk/>
            <pc:sldMk cId="3419826825" sldId="288"/>
            <ac:spMk id="8" creationId="{47537BB3-D850-917A-02AE-BC02AA35B021}"/>
          </ac:spMkLst>
        </pc:spChg>
        <pc:spChg chg="ord">
          <ac:chgData name="DeSoto-Silva, Kendra" userId="717d2bf5-6fbc-4bdf-a1d3-589f649548e9" providerId="ADAL" clId="{5C43D802-34CE-4557-90C9-D8497F73BD02}" dt="2025-11-24T22:11:42.639" v="794" actId="13244"/>
          <ac:spMkLst>
            <pc:docMk/>
            <pc:sldMk cId="3419826825" sldId="288"/>
            <ac:spMk id="9" creationId="{67ABD67E-3244-4960-A3E3-EB8CC84CC1C5}"/>
          </ac:spMkLst>
        </pc:spChg>
        <pc:spChg chg="mod ord">
          <ac:chgData name="DeSoto-Silva, Kendra" userId="717d2bf5-6fbc-4bdf-a1d3-589f649548e9" providerId="ADAL" clId="{5C43D802-34CE-4557-90C9-D8497F73BD02}" dt="2025-11-24T22:11:21.677" v="791" actId="13244"/>
          <ac:spMkLst>
            <pc:docMk/>
            <pc:sldMk cId="3419826825" sldId="288"/>
            <ac:spMk id="10" creationId="{F6382DC3-D53A-7E01-06FD-D516E51578C6}"/>
          </ac:spMkLst>
        </pc:spChg>
        <pc:spChg chg="ord">
          <ac:chgData name="DeSoto-Silva, Kendra" userId="717d2bf5-6fbc-4bdf-a1d3-589f649548e9" providerId="ADAL" clId="{5C43D802-34CE-4557-90C9-D8497F73BD02}" dt="2025-11-24T22:11:49.542" v="795" actId="13244"/>
          <ac:spMkLst>
            <pc:docMk/>
            <pc:sldMk cId="3419826825" sldId="288"/>
            <ac:spMk id="12" creationId="{931416DD-ACD1-A668-1D18-7A54AD74AFC3}"/>
          </ac:spMkLst>
        </pc:spChg>
        <pc:spChg chg="ord">
          <ac:chgData name="DeSoto-Silva, Kendra" userId="717d2bf5-6fbc-4bdf-a1d3-589f649548e9" providerId="ADAL" clId="{5C43D802-34CE-4557-90C9-D8497F73BD02}" dt="2025-11-24T22:11:54.557" v="796" actId="13244"/>
          <ac:spMkLst>
            <pc:docMk/>
            <pc:sldMk cId="3419826825" sldId="288"/>
            <ac:spMk id="14" creationId="{CE1B1C76-3DA3-5376-E546-718CDCA2182B}"/>
          </ac:spMkLst>
        </pc:spChg>
        <pc:spChg chg="ord">
          <ac:chgData name="DeSoto-Silva, Kendra" userId="717d2bf5-6fbc-4bdf-a1d3-589f649548e9" providerId="ADAL" clId="{5C43D802-34CE-4557-90C9-D8497F73BD02}" dt="2025-11-24T22:11:59.122" v="797" actId="13244"/>
          <ac:spMkLst>
            <pc:docMk/>
            <pc:sldMk cId="3419826825" sldId="288"/>
            <ac:spMk id="22" creationId="{49ADFC30-058B-5508-15F8-60AD12A8A34E}"/>
          </ac:spMkLst>
        </pc:spChg>
        <pc:spChg chg="ord">
          <ac:chgData name="DeSoto-Silva, Kendra" userId="717d2bf5-6fbc-4bdf-a1d3-589f649548e9" providerId="ADAL" clId="{5C43D802-34CE-4557-90C9-D8497F73BD02}" dt="2025-11-24T22:11:38.922" v="793" actId="13244"/>
          <ac:spMkLst>
            <pc:docMk/>
            <pc:sldMk cId="3419826825" sldId="288"/>
            <ac:spMk id="23" creationId="{0262EFCF-861B-C4CC-66F3-FA0930C8B4E9}"/>
          </ac:spMkLst>
        </pc:spChg>
        <pc:cxnChg chg="mod">
          <ac:chgData name="DeSoto-Silva, Kendra" userId="717d2bf5-6fbc-4bdf-a1d3-589f649548e9" providerId="ADAL" clId="{5C43D802-34CE-4557-90C9-D8497F73BD02}" dt="2025-11-24T22:10:06.593" v="786" actId="962"/>
          <ac:cxnSpMkLst>
            <pc:docMk/>
            <pc:sldMk cId="3419826825" sldId="288"/>
            <ac:cxnSpMk id="26" creationId="{339D553F-1A24-4AB3-9142-C411C131E5F9}"/>
          </ac:cxnSpMkLst>
        </pc:cxnChg>
      </pc:sldChg>
      <pc:sldChg chg="addSp delSp modSp mod">
        <pc:chgData name="DeSoto-Silva, Kendra" userId="717d2bf5-6fbc-4bdf-a1d3-589f649548e9" providerId="ADAL" clId="{5C43D802-34CE-4557-90C9-D8497F73BD02}" dt="2025-11-24T22:09:51.863" v="785" actId="13244"/>
        <pc:sldMkLst>
          <pc:docMk/>
          <pc:sldMk cId="1835852307" sldId="289"/>
        </pc:sldMkLst>
        <pc:spChg chg="mod">
          <ac:chgData name="DeSoto-Silva, Kendra" userId="717d2bf5-6fbc-4bdf-a1d3-589f649548e9" providerId="ADAL" clId="{5C43D802-34CE-4557-90C9-D8497F73BD02}" dt="2025-11-24T22:05:41.056" v="773" actId="962"/>
          <ac:spMkLst>
            <pc:docMk/>
            <pc:sldMk cId="1835852307" sldId="289"/>
            <ac:spMk id="2" creationId="{85C4AE5B-280D-AED1-E41B-99A9579F5139}"/>
          </ac:spMkLst>
        </pc:spChg>
        <pc:spChg chg="ord">
          <ac:chgData name="DeSoto-Silva, Kendra" userId="717d2bf5-6fbc-4bdf-a1d3-589f649548e9" providerId="ADAL" clId="{5C43D802-34CE-4557-90C9-D8497F73BD02}" dt="2025-11-24T22:08:52.924" v="775" actId="13244"/>
          <ac:spMkLst>
            <pc:docMk/>
            <pc:sldMk cId="1835852307" sldId="289"/>
            <ac:spMk id="3" creationId="{ACEFBF2F-CFC2-9141-3AA7-72B138D99686}"/>
          </ac:spMkLst>
        </pc:spChg>
        <pc:spChg chg="add del">
          <ac:chgData name="DeSoto-Silva, Kendra" userId="717d2bf5-6fbc-4bdf-a1d3-589f649548e9" providerId="ADAL" clId="{5C43D802-34CE-4557-90C9-D8497F73BD02}" dt="2025-11-24T22:09:30.384" v="781" actId="478"/>
          <ac:spMkLst>
            <pc:docMk/>
            <pc:sldMk cId="1835852307" sldId="289"/>
            <ac:spMk id="5" creationId="{B9220C29-98F8-DF35-9F38-286B842B8C89}"/>
          </ac:spMkLst>
        </pc:spChg>
        <pc:spChg chg="ord">
          <ac:chgData name="DeSoto-Silva, Kendra" userId="717d2bf5-6fbc-4bdf-a1d3-589f649548e9" providerId="ADAL" clId="{5C43D802-34CE-4557-90C9-D8497F73BD02}" dt="2025-11-24T22:08:57.095" v="776" actId="13244"/>
          <ac:spMkLst>
            <pc:docMk/>
            <pc:sldMk cId="1835852307" sldId="289"/>
            <ac:spMk id="7" creationId="{786D96E8-DCE9-5F0F-7D16-37104CD93D9E}"/>
          </ac:spMkLst>
        </pc:spChg>
        <pc:spChg chg="ord">
          <ac:chgData name="DeSoto-Silva, Kendra" userId="717d2bf5-6fbc-4bdf-a1d3-589f649548e9" providerId="ADAL" clId="{5C43D802-34CE-4557-90C9-D8497F73BD02}" dt="2025-11-24T22:09:05.728" v="777" actId="13244"/>
          <ac:spMkLst>
            <pc:docMk/>
            <pc:sldMk cId="1835852307" sldId="289"/>
            <ac:spMk id="8" creationId="{CE8BEFDC-7D50-E529-3E1B-2F2C728B50DA}"/>
          </ac:spMkLst>
        </pc:spChg>
        <pc:spChg chg="ord">
          <ac:chgData name="DeSoto-Silva, Kendra" userId="717d2bf5-6fbc-4bdf-a1d3-589f649548e9" providerId="ADAL" clId="{5C43D802-34CE-4557-90C9-D8497F73BD02}" dt="2025-11-24T22:09:40.968" v="783" actId="13244"/>
          <ac:spMkLst>
            <pc:docMk/>
            <pc:sldMk cId="1835852307" sldId="289"/>
            <ac:spMk id="9" creationId="{8960249A-4F90-5906-3676-9F785D3B809C}"/>
          </ac:spMkLst>
        </pc:spChg>
        <pc:spChg chg="mod ord">
          <ac:chgData name="DeSoto-Silva, Kendra" userId="717d2bf5-6fbc-4bdf-a1d3-589f649548e9" providerId="ADAL" clId="{5C43D802-34CE-4557-90C9-D8497F73BD02}" dt="2025-11-24T22:09:09.848" v="778" actId="13244"/>
          <ac:spMkLst>
            <pc:docMk/>
            <pc:sldMk cId="1835852307" sldId="289"/>
            <ac:spMk id="10" creationId="{7BBBD8A3-51AC-5242-A286-0341B715088B}"/>
          </ac:spMkLst>
        </pc:spChg>
        <pc:spChg chg="ord">
          <ac:chgData name="DeSoto-Silva, Kendra" userId="717d2bf5-6fbc-4bdf-a1d3-589f649548e9" providerId="ADAL" clId="{5C43D802-34CE-4557-90C9-D8497F73BD02}" dt="2025-11-24T22:09:46.637" v="784" actId="13244"/>
          <ac:spMkLst>
            <pc:docMk/>
            <pc:sldMk cId="1835852307" sldId="289"/>
            <ac:spMk id="12" creationId="{9BA7B0F1-D327-0D37-4127-6B819EC2D219}"/>
          </ac:spMkLst>
        </pc:spChg>
        <pc:spChg chg="ord">
          <ac:chgData name="DeSoto-Silva, Kendra" userId="717d2bf5-6fbc-4bdf-a1d3-589f649548e9" providerId="ADAL" clId="{5C43D802-34CE-4557-90C9-D8497F73BD02}" dt="2025-11-24T22:09:51.863" v="785" actId="13244"/>
          <ac:spMkLst>
            <pc:docMk/>
            <pc:sldMk cId="1835852307" sldId="289"/>
            <ac:spMk id="22" creationId="{F5E3F662-9D96-FA2C-378A-7BCA5499AA53}"/>
          </ac:spMkLst>
        </pc:spChg>
        <pc:spChg chg="ord">
          <ac:chgData name="DeSoto-Silva, Kendra" userId="717d2bf5-6fbc-4bdf-a1d3-589f649548e9" providerId="ADAL" clId="{5C43D802-34CE-4557-90C9-D8497F73BD02}" dt="2025-11-24T22:09:36.770" v="782" actId="13244"/>
          <ac:spMkLst>
            <pc:docMk/>
            <pc:sldMk cId="1835852307" sldId="289"/>
            <ac:spMk id="23" creationId="{908FB06C-0A6A-7EF0-AE20-98106CA408BD}"/>
          </ac:spMkLst>
        </pc:spChg>
        <pc:cxnChg chg="mod">
          <ac:chgData name="DeSoto-Silva, Kendra" userId="717d2bf5-6fbc-4bdf-a1d3-589f649548e9" providerId="ADAL" clId="{5C43D802-34CE-4557-90C9-D8497F73BD02}" dt="2025-11-24T22:05:43.529" v="774" actId="962"/>
          <ac:cxnSpMkLst>
            <pc:docMk/>
            <pc:sldMk cId="1835852307" sldId="289"/>
            <ac:cxnSpMk id="26" creationId="{0C51C33C-3A85-86AA-82AC-E8FF90CAA9DB}"/>
          </ac:cxnSpMkLst>
        </pc:cxnChg>
      </pc:sldChg>
      <pc:sldChg chg="modSp mod">
        <pc:chgData name="DeSoto-Silva, Kendra" userId="717d2bf5-6fbc-4bdf-a1d3-589f649548e9" providerId="ADAL" clId="{5C43D802-34CE-4557-90C9-D8497F73BD02}" dt="2025-11-24T22:13:22.343" v="812" actId="13244"/>
        <pc:sldMkLst>
          <pc:docMk/>
          <pc:sldMk cId="2184440979" sldId="290"/>
        </pc:sldMkLst>
        <pc:spChg chg="mod">
          <ac:chgData name="DeSoto-Silva, Kendra" userId="717d2bf5-6fbc-4bdf-a1d3-589f649548e9" providerId="ADAL" clId="{5C43D802-34CE-4557-90C9-D8497F73BD02}" dt="2025-11-24T22:12:15.945" v="799" actId="962"/>
          <ac:spMkLst>
            <pc:docMk/>
            <pc:sldMk cId="2184440979" sldId="290"/>
            <ac:spMk id="2" creationId="{FA7745E8-C603-907A-E183-4E8594FCEB80}"/>
          </ac:spMkLst>
        </pc:spChg>
        <pc:spChg chg="ord">
          <ac:chgData name="DeSoto-Silva, Kendra" userId="717d2bf5-6fbc-4bdf-a1d3-589f649548e9" providerId="ADAL" clId="{5C43D802-34CE-4557-90C9-D8497F73BD02}" dt="2025-11-24T22:12:27.092" v="802" actId="13244"/>
          <ac:spMkLst>
            <pc:docMk/>
            <pc:sldMk cId="2184440979" sldId="290"/>
            <ac:spMk id="3" creationId="{C1D21839-2B57-EE80-1A1E-090BD9FDF3C3}"/>
          </ac:spMkLst>
        </pc:spChg>
        <pc:spChg chg="ord">
          <ac:chgData name="DeSoto-Silva, Kendra" userId="717d2bf5-6fbc-4bdf-a1d3-589f649548e9" providerId="ADAL" clId="{5C43D802-34CE-4557-90C9-D8497F73BD02}" dt="2025-11-24T22:12:30.022" v="803" actId="13244"/>
          <ac:spMkLst>
            <pc:docMk/>
            <pc:sldMk cId="2184440979" sldId="290"/>
            <ac:spMk id="7" creationId="{F4FBEF6B-C8F5-12CF-83DB-83915F4F5BDA}"/>
          </ac:spMkLst>
        </pc:spChg>
        <pc:spChg chg="ord">
          <ac:chgData name="DeSoto-Silva, Kendra" userId="717d2bf5-6fbc-4bdf-a1d3-589f649548e9" providerId="ADAL" clId="{5C43D802-34CE-4557-90C9-D8497F73BD02}" dt="2025-11-24T22:12:32.351" v="804" actId="13244"/>
          <ac:spMkLst>
            <pc:docMk/>
            <pc:sldMk cId="2184440979" sldId="290"/>
            <ac:spMk id="8" creationId="{ECD9D86C-3D15-19C4-48F7-F49E78F6FAE7}"/>
          </ac:spMkLst>
        </pc:spChg>
        <pc:spChg chg="ord">
          <ac:chgData name="DeSoto-Silva, Kendra" userId="717d2bf5-6fbc-4bdf-a1d3-589f649548e9" providerId="ADAL" clId="{5C43D802-34CE-4557-90C9-D8497F73BD02}" dt="2025-11-24T22:12:41.552" v="806" actId="13244"/>
          <ac:spMkLst>
            <pc:docMk/>
            <pc:sldMk cId="2184440979" sldId="290"/>
            <ac:spMk id="9" creationId="{9A69DCA6-45B9-3ECB-DF1D-0D3F5261FE32}"/>
          </ac:spMkLst>
        </pc:spChg>
        <pc:spChg chg="mod ord">
          <ac:chgData name="DeSoto-Silva, Kendra" userId="717d2bf5-6fbc-4bdf-a1d3-589f649548e9" providerId="ADAL" clId="{5C43D802-34CE-4557-90C9-D8497F73BD02}" dt="2025-11-24T22:12:36.155" v="805" actId="13244"/>
          <ac:spMkLst>
            <pc:docMk/>
            <pc:sldMk cId="2184440979" sldId="290"/>
            <ac:spMk id="10" creationId="{647EF342-E648-FF48-6EB0-B5006A22D8C3}"/>
          </ac:spMkLst>
        </pc:spChg>
        <pc:spChg chg="ord">
          <ac:chgData name="DeSoto-Silva, Kendra" userId="717d2bf5-6fbc-4bdf-a1d3-589f649548e9" providerId="ADAL" clId="{5C43D802-34CE-4557-90C9-D8497F73BD02}" dt="2025-11-24T22:13:11.616" v="811" actId="13244"/>
          <ac:spMkLst>
            <pc:docMk/>
            <pc:sldMk cId="2184440979" sldId="290"/>
            <ac:spMk id="12" creationId="{61D08AC4-225A-EFC0-D1BD-820D6E7D04C6}"/>
          </ac:spMkLst>
        </pc:spChg>
        <pc:spChg chg="ord">
          <ac:chgData name="DeSoto-Silva, Kendra" userId="717d2bf5-6fbc-4bdf-a1d3-589f649548e9" providerId="ADAL" clId="{5C43D802-34CE-4557-90C9-D8497F73BD02}" dt="2025-11-24T22:13:04.512" v="809" actId="13244"/>
          <ac:spMkLst>
            <pc:docMk/>
            <pc:sldMk cId="2184440979" sldId="290"/>
            <ac:spMk id="14" creationId="{6FC1585C-1E2F-62D8-FF30-1999C835B9A5}"/>
          </ac:spMkLst>
        </pc:spChg>
        <pc:spChg chg="ord">
          <ac:chgData name="DeSoto-Silva, Kendra" userId="717d2bf5-6fbc-4bdf-a1d3-589f649548e9" providerId="ADAL" clId="{5C43D802-34CE-4557-90C9-D8497F73BD02}" dt="2025-11-24T22:12:53.246" v="807" actId="13244"/>
          <ac:spMkLst>
            <pc:docMk/>
            <pc:sldMk cId="2184440979" sldId="290"/>
            <ac:spMk id="15" creationId="{2993F970-5987-67FF-1BCE-75AF11620463}"/>
          </ac:spMkLst>
        </pc:spChg>
        <pc:spChg chg="ord">
          <ac:chgData name="DeSoto-Silva, Kendra" userId="717d2bf5-6fbc-4bdf-a1d3-589f649548e9" providerId="ADAL" clId="{5C43D802-34CE-4557-90C9-D8497F73BD02}" dt="2025-11-24T22:12:58.716" v="808" actId="13244"/>
          <ac:spMkLst>
            <pc:docMk/>
            <pc:sldMk cId="2184440979" sldId="290"/>
            <ac:spMk id="16" creationId="{43282E2E-968C-28D8-0CB3-251055235C64}"/>
          </ac:spMkLst>
        </pc:spChg>
        <pc:spChg chg="ord">
          <ac:chgData name="DeSoto-Silva, Kendra" userId="717d2bf5-6fbc-4bdf-a1d3-589f649548e9" providerId="ADAL" clId="{5C43D802-34CE-4557-90C9-D8497F73BD02}" dt="2025-11-24T22:13:07.682" v="810" actId="13244"/>
          <ac:spMkLst>
            <pc:docMk/>
            <pc:sldMk cId="2184440979" sldId="290"/>
            <ac:spMk id="17" creationId="{A42ABFC9-D522-2F07-51AF-7D4CDB9405FF}"/>
          </ac:spMkLst>
        </pc:spChg>
        <pc:spChg chg="ord">
          <ac:chgData name="DeSoto-Silva, Kendra" userId="717d2bf5-6fbc-4bdf-a1d3-589f649548e9" providerId="ADAL" clId="{5C43D802-34CE-4557-90C9-D8497F73BD02}" dt="2025-11-24T22:13:22.343" v="812" actId="13244"/>
          <ac:spMkLst>
            <pc:docMk/>
            <pc:sldMk cId="2184440979" sldId="290"/>
            <ac:spMk id="24" creationId="{EFEC3924-14BF-B84C-3FD4-F830EE7CF1D8}"/>
          </ac:spMkLst>
        </pc:spChg>
        <pc:cxnChg chg="mod">
          <ac:chgData name="DeSoto-Silva, Kendra" userId="717d2bf5-6fbc-4bdf-a1d3-589f649548e9" providerId="ADAL" clId="{5C43D802-34CE-4557-90C9-D8497F73BD02}" dt="2025-11-24T22:12:21.172" v="801" actId="962"/>
          <ac:cxnSpMkLst>
            <pc:docMk/>
            <pc:sldMk cId="2184440979" sldId="290"/>
            <ac:cxnSpMk id="26" creationId="{8749B1D0-E118-1738-5C7A-5ADEEA9A330A}"/>
          </ac:cxnSpMkLst>
        </pc:cxnChg>
        <pc:cxnChg chg="mod">
          <ac:chgData name="DeSoto-Silva, Kendra" userId="717d2bf5-6fbc-4bdf-a1d3-589f649548e9" providerId="ADAL" clId="{5C43D802-34CE-4557-90C9-D8497F73BD02}" dt="2025-11-24T22:12:18.366" v="800" actId="962"/>
          <ac:cxnSpMkLst>
            <pc:docMk/>
            <pc:sldMk cId="2184440979" sldId="290"/>
            <ac:cxnSpMk id="27" creationId="{1E9D6745-CD85-3AE4-4016-C997BCD75C68}"/>
          </ac:cxnSpMkLst>
        </pc:cxnChg>
      </pc:sldChg>
      <pc:sldChg chg="modSp mod">
        <pc:chgData name="DeSoto-Silva, Kendra" userId="717d2bf5-6fbc-4bdf-a1d3-589f649548e9" providerId="ADAL" clId="{5C43D802-34CE-4557-90C9-D8497F73BD02}" dt="2025-11-24T22:13:40.845" v="814" actId="13244"/>
        <pc:sldMkLst>
          <pc:docMk/>
          <pc:sldMk cId="451927738" sldId="292"/>
        </pc:sldMkLst>
        <pc:spChg chg="mod ord">
          <ac:chgData name="DeSoto-Silva, Kendra" userId="717d2bf5-6fbc-4bdf-a1d3-589f649548e9" providerId="ADAL" clId="{5C43D802-34CE-4557-90C9-D8497F73BD02}" dt="2025-11-24T22:13:40.845" v="814" actId="13244"/>
          <ac:spMkLst>
            <pc:docMk/>
            <pc:sldMk cId="451927738" sldId="292"/>
            <ac:spMk id="6" creationId="{4C99DCA3-100E-01FE-7637-273657A05ED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5CA487E-EA48-4841-AE70-35CCB0F0C472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E925BCD-26A3-42DF-A11F-2BC6F3DF54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35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25BCD-26A3-42DF-A11F-2BC6F3DF549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94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25BCD-26A3-42DF-A11F-2BC6F3DF549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106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638C2-4949-2877-3735-5B7D19851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51D003-6DE1-89DC-D7DB-88FBB8DFBF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5FE2C5-6F9B-A3E2-FBEA-9D3C1963C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A7339-6468-D01B-6333-00D3E387A5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25BCD-26A3-42DF-A11F-2BC6F3DF549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760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A48F7-A836-C35D-074A-CECECCA8F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60411F-FD3C-5C10-10B6-8C7DD2EA24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652431-5460-FE86-44A0-701CC910F8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$232.1M TOTAL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93DE4-86DD-D344-2263-B8D490C145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25BCD-26A3-42DF-A11F-2BC6F3DF549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33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47273-601A-E6E8-CE2D-E67981C52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FBB674-3AB2-242B-7887-32AF1707CD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F57696-0B73-8585-BEE8-79AE52DD35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Operating Subsidy has been significantly underfunded since the late 1990s.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Capital Fund grants have faced significant shortfalls since the early 2000s.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Tenant Rents $2.1M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469A0-4BCB-AF4C-C64D-B7579CD0F8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25BCD-26A3-42DF-A11F-2BC6F3DF549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168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BC6A7-9E58-E692-8F98-42C864EBD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7B7498-EDFD-7BEA-C79C-E07FE4E021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CE9A3D-48EA-1668-A63C-A63E71C4F8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4BD34-EB54-229B-EE9F-9118DCF418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25BCD-26A3-42DF-A11F-2BC6F3DF549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26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25BCD-26A3-42DF-A11F-2BC6F3DF549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71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FE287-C6A0-661D-7484-C4D85EA97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26B103-E88E-940E-CFC7-CF4C6DA234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328935-CF7C-15E7-ED4F-B9B8B92841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76A7E-C0BD-06EB-2141-99FE5D9963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25BCD-26A3-42DF-A11F-2BC6F3DF549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3491842" y="2297500"/>
            <a:ext cx="11304316" cy="892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99"/>
              </a:lnSpc>
            </a:pPr>
            <a:r>
              <a:rPr lang="en-US" sz="4999" b="1" dirty="0">
                <a:solidFill>
                  <a:srgbClr val="424242"/>
                </a:solidFill>
                <a:latin typeface="Poppins Bold"/>
                <a:ea typeface="Poppins Bold"/>
                <a:cs typeface="Poppins Bold"/>
                <a:sym typeface="Poppins Bold"/>
              </a:rPr>
              <a:t>RENO HOUSING AUTHORITY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667000" y="3983815"/>
            <a:ext cx="12954000" cy="3379130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ts val="4492"/>
              </a:lnSpc>
            </a:pPr>
            <a:r>
              <a:rPr lang="en-US" sz="4000" dirty="0">
                <a:solidFill>
                  <a:srgbClr val="424242"/>
                </a:solidFill>
                <a:latin typeface="Poppins"/>
                <a:cs typeface="Poppins"/>
                <a:sym typeface="Poppins"/>
              </a:rPr>
              <a:t>Community Homelessness Advisory Board Presentation</a:t>
            </a:r>
          </a:p>
          <a:p>
            <a:pPr algn="ctr">
              <a:lnSpc>
                <a:spcPts val="4492"/>
              </a:lnSpc>
            </a:pPr>
            <a:r>
              <a:rPr lang="en-US" sz="2400" dirty="0">
                <a:solidFill>
                  <a:srgbClr val="424242"/>
                </a:solidFill>
                <a:latin typeface="Poppins"/>
                <a:ea typeface="Calibri"/>
                <a:cs typeface="Poppins"/>
              </a:rPr>
              <a:t>December 2, 2025</a:t>
            </a:r>
          </a:p>
          <a:p>
            <a:pPr algn="ctr">
              <a:lnSpc>
                <a:spcPts val="4492"/>
              </a:lnSpc>
            </a:pPr>
            <a:endParaRPr lang="en-US" dirty="0">
              <a:solidFill>
                <a:srgbClr val="000000"/>
              </a:solidFill>
              <a:latin typeface="Calibri"/>
              <a:ea typeface="Calibri"/>
              <a:cs typeface="Calibri"/>
              <a:sym typeface="Poppins"/>
            </a:endParaRPr>
          </a:p>
          <a:p>
            <a:pPr algn="ctr">
              <a:lnSpc>
                <a:spcPts val="4492"/>
              </a:lnSpc>
            </a:pPr>
            <a:r>
              <a:rPr lang="en-US" sz="3200" dirty="0">
                <a:solidFill>
                  <a:srgbClr val="424242"/>
                </a:solidFill>
                <a:latin typeface="Poppins"/>
                <a:cs typeface="Poppins"/>
                <a:sym typeface="Poppins"/>
              </a:rPr>
              <a:t>Deputy Executive Director Heidi McKendree</a:t>
            </a:r>
          </a:p>
          <a:p>
            <a:pPr algn="ctr">
              <a:lnSpc>
                <a:spcPts val="4492"/>
              </a:lnSpc>
            </a:pPr>
            <a:endParaRPr lang="en-US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Freeform 2" descr="Reno Housing Authority logo that says Opportunity Knocks Here."/>
          <p:cNvSpPr/>
          <p:nvPr/>
        </p:nvSpPr>
        <p:spPr>
          <a:xfrm>
            <a:off x="7933426" y="8052447"/>
            <a:ext cx="2421149" cy="2158956"/>
          </a:xfrm>
          <a:custGeom>
            <a:avLst/>
            <a:gdLst/>
            <a:ahLst/>
            <a:cxnLst/>
            <a:rect l="l" t="t" r="r" b="b"/>
            <a:pathLst>
              <a:path w="2421149" h="2158956">
                <a:moveTo>
                  <a:pt x="0" y="0"/>
                </a:moveTo>
                <a:lnTo>
                  <a:pt x="2421148" y="0"/>
                </a:lnTo>
                <a:lnTo>
                  <a:pt x="2421148" y="2158956"/>
                </a:lnTo>
                <a:lnTo>
                  <a:pt x="0" y="21589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2144"/>
            </a:stretch>
          </a:blipFill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047750"/>
            <a:ext cx="18288000" cy="0"/>
          </a:xfrm>
          <a:prstGeom prst="line">
            <a:avLst/>
          </a:prstGeom>
          <a:ln w="9525" cap="flat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5706410" y="1307525"/>
            <a:ext cx="6875179" cy="10066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599"/>
              </a:lnSpc>
            </a:pPr>
            <a:r>
              <a:rPr lang="en-US" sz="5000" b="1" dirty="0">
                <a:solidFill>
                  <a:srgbClr val="424242"/>
                </a:solidFill>
                <a:latin typeface="Poppins Bold"/>
                <a:ea typeface="Poppins Bold"/>
                <a:cs typeface="Poppins Bold"/>
              </a:rPr>
              <a:t>WHO WE ARE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257800" y="3390900"/>
            <a:ext cx="11811000" cy="45397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indent="-285750">
              <a:lnSpc>
                <a:spcPct val="110000"/>
              </a:lnSpc>
              <a:spcAft>
                <a:spcPts val="2200"/>
              </a:spcAft>
              <a:buFont typeface="Arial" panose="020B0604020202020204" pitchFamily="34" charset="0"/>
              <a:buChar char="•"/>
            </a:pPr>
            <a:r>
              <a:rPr lang="en-US" sz="4000" dirty="0">
                <a:sym typeface="Poppins"/>
              </a:rPr>
              <a:t>Created in 1943</a:t>
            </a:r>
          </a:p>
          <a:p>
            <a:pPr marL="285750" indent="-285750">
              <a:lnSpc>
                <a:spcPct val="110000"/>
              </a:lnSpc>
              <a:spcAft>
                <a:spcPts val="2200"/>
              </a:spcAft>
              <a:buFont typeface="Arial" panose="020B0604020202020204" pitchFamily="34" charset="0"/>
              <a:buChar char="•"/>
            </a:pPr>
            <a:r>
              <a:rPr lang="en-US" sz="4000" dirty="0">
                <a:sym typeface="Poppins"/>
              </a:rPr>
              <a:t>Largest affordable housing provider in Washoe County</a:t>
            </a:r>
            <a:endParaRPr lang="en-US" sz="4000" dirty="0"/>
          </a:p>
          <a:p>
            <a:pPr marL="285750" indent="-285750">
              <a:lnSpc>
                <a:spcPct val="110000"/>
              </a:lnSpc>
              <a:spcAft>
                <a:spcPts val="2200"/>
              </a:spcAft>
              <a:buFont typeface="Arial" panose="020B0604020202020204" pitchFamily="34" charset="0"/>
              <a:buChar char="•"/>
            </a:pPr>
            <a:r>
              <a:rPr lang="en-US" sz="4000" dirty="0">
                <a:sym typeface="Poppins"/>
              </a:rPr>
              <a:t>2/3 of participants are seniors and persons with disabilities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Designated Moving to Work (MTW) agency in 2013</a:t>
            </a:r>
          </a:p>
          <a:p>
            <a:endParaRPr lang="en-US" sz="2400" dirty="0"/>
          </a:p>
        </p:txBody>
      </p:sp>
      <p:pic>
        <p:nvPicPr>
          <p:cNvPr id="1028" name="Picture 4" descr="US Department of Housing and Urban Development logo">
            <a:extLst>
              <a:ext uri="{FF2B5EF4-FFF2-40B4-BE49-F238E27FC236}">
                <a16:creationId xmlns:a16="http://schemas.microsoft.com/office/drawing/2014/main" id="{EDAF1FA1-3FEF-38D4-AE90-9DC15C8C6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121" y="2933700"/>
            <a:ext cx="2355374" cy="2355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oving to Work logo that says Local Innovative Solutions.">
            <a:extLst>
              <a:ext uri="{FF2B5EF4-FFF2-40B4-BE49-F238E27FC236}">
                <a16:creationId xmlns:a16="http://schemas.microsoft.com/office/drawing/2014/main" id="{5FBF6426-BACB-F160-79BB-FFF3534AD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77" y="5981700"/>
            <a:ext cx="3299661" cy="1005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3"/>
          <p:cNvSpPr txBox="1"/>
          <p:nvPr/>
        </p:nvSpPr>
        <p:spPr>
          <a:xfrm>
            <a:off x="1028700" y="406049"/>
            <a:ext cx="2850674" cy="542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100"/>
              </a:lnSpc>
            </a:pPr>
            <a:r>
              <a:rPr lang="en-US" sz="1500" dirty="0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Reno Housing Authority</a:t>
            </a:r>
          </a:p>
          <a:p>
            <a:pPr algn="just">
              <a:lnSpc>
                <a:spcPts val="2100"/>
              </a:lnSpc>
              <a:spcBef>
                <a:spcPct val="0"/>
              </a:spcBef>
            </a:pPr>
            <a:endParaRPr lang="en-US" sz="1500" dirty="0">
              <a:solidFill>
                <a:srgbClr val="231F2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718663" y="406049"/>
            <a:ext cx="2850674" cy="276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 dirty="0">
                <a:solidFill>
                  <a:srgbClr val="2A2E30"/>
                </a:solidFill>
                <a:latin typeface="Poppins Bold"/>
                <a:ea typeface="Poppins Bold"/>
                <a:cs typeface="Poppins Bold"/>
                <a:sym typeface="Poppins Bold"/>
              </a:rPr>
              <a:t>#OpportunityKnocksHere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4668201" y="406049"/>
            <a:ext cx="2850674" cy="276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100"/>
              </a:lnSpc>
              <a:spcBef>
                <a:spcPct val="0"/>
              </a:spcBef>
            </a:pPr>
            <a:r>
              <a:rPr lang="en-US" sz="1500" dirty="0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renoha.org</a:t>
            </a:r>
          </a:p>
        </p:txBody>
      </p:sp>
      <p:sp>
        <p:nvSpPr>
          <p:cNvPr id="10" name="Freeform 6" descr="Reno Housing Authority logo that says Opportunity Knocks Here.">
            <a:extLst>
              <a:ext uri="{FF2B5EF4-FFF2-40B4-BE49-F238E27FC236}">
                <a16:creationId xmlns:a16="http://schemas.microsoft.com/office/drawing/2014/main" id="{E2649938-52A5-2147-0BB0-232F0C37CA55}"/>
              </a:ext>
            </a:extLst>
          </p:cNvPr>
          <p:cNvSpPr/>
          <p:nvPr/>
        </p:nvSpPr>
        <p:spPr>
          <a:xfrm>
            <a:off x="7933426" y="8420100"/>
            <a:ext cx="2421149" cy="2158956"/>
          </a:xfrm>
          <a:custGeom>
            <a:avLst/>
            <a:gdLst/>
            <a:ahLst/>
            <a:cxnLst/>
            <a:rect l="l" t="t" r="r" b="b"/>
            <a:pathLst>
              <a:path w="2421149" h="2158956">
                <a:moveTo>
                  <a:pt x="0" y="0"/>
                </a:moveTo>
                <a:lnTo>
                  <a:pt x="2421148" y="0"/>
                </a:lnTo>
                <a:lnTo>
                  <a:pt x="2421148" y="2158956"/>
                </a:lnTo>
                <a:lnTo>
                  <a:pt x="0" y="215895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12144"/>
            </a:stretch>
          </a:blip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58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5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911D79-F274-669B-5200-FDB0C0E1E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9C238CCB-11C8-0043-D1F9-BDC32A572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047750"/>
            <a:ext cx="18288000" cy="0"/>
          </a:xfrm>
          <a:prstGeom prst="line">
            <a:avLst/>
          </a:prstGeom>
          <a:ln w="9525" cap="flat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CADBADB-7BAF-1909-C810-30F26CAC9CD7}"/>
              </a:ext>
            </a:extLst>
          </p:cNvPr>
          <p:cNvSpPr txBox="1"/>
          <p:nvPr/>
        </p:nvSpPr>
        <p:spPr>
          <a:xfrm>
            <a:off x="1447800" y="1297850"/>
            <a:ext cx="14097000" cy="10210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599"/>
              </a:lnSpc>
            </a:pPr>
            <a:r>
              <a:rPr lang="en-US" sz="5000" b="1" dirty="0">
                <a:solidFill>
                  <a:srgbClr val="424242"/>
                </a:solidFill>
                <a:latin typeface="Poppins Bold"/>
                <a:ea typeface="Poppins Bold"/>
                <a:cs typeface="Poppins Bold"/>
              </a:rPr>
              <a:t>RHA AFFORDABLE HOUSING OVERVIEW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93EADDAA-06EA-4D44-8AEF-1DAF75855B8F}"/>
              </a:ext>
            </a:extLst>
          </p:cNvPr>
          <p:cNvSpPr txBox="1"/>
          <p:nvPr/>
        </p:nvSpPr>
        <p:spPr>
          <a:xfrm>
            <a:off x="2095500" y="2528664"/>
            <a:ext cx="14097000" cy="2264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26440" lvl="2" algn="just">
              <a:lnSpc>
                <a:spcPct val="150000"/>
              </a:lnSpc>
            </a:pPr>
            <a:endParaRPr lang="en-US" sz="2000" dirty="0">
              <a:solidFill>
                <a:srgbClr val="424242"/>
              </a:solidFill>
              <a:latin typeface="Poppins"/>
              <a:cs typeface="Poppins"/>
            </a:endParaRPr>
          </a:p>
          <a:p>
            <a:pPr marL="612140" lvl="1" indent="-342900" algn="just">
              <a:lnSpc>
                <a:spcPct val="150000"/>
              </a:lnSpc>
              <a:buFont typeface="Arial"/>
              <a:buChar char="•"/>
            </a:pPr>
            <a:endParaRPr lang="en-US" sz="2000" dirty="0">
              <a:solidFill>
                <a:srgbClr val="4242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612140" lvl="1" indent="-342900" algn="just">
              <a:lnSpc>
                <a:spcPct val="150000"/>
              </a:lnSpc>
              <a:buFont typeface="Arial"/>
              <a:buChar char="•"/>
            </a:pPr>
            <a:endParaRPr lang="en-US" sz="2000" dirty="0">
              <a:solidFill>
                <a:srgbClr val="4242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69240" lvl="1" algn="just">
              <a:lnSpc>
                <a:spcPct val="150000"/>
              </a:lnSpc>
            </a:pPr>
            <a:endParaRPr lang="en-US" sz="2000" dirty="0">
              <a:solidFill>
                <a:srgbClr val="4242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69240" lvl="1" algn="just">
              <a:lnSpc>
                <a:spcPct val="150000"/>
              </a:lnSpc>
            </a:pPr>
            <a:endParaRPr lang="en-US" sz="2000" i="1" dirty="0">
              <a:solidFill>
                <a:srgbClr val="333333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CEB7E665-2FF0-B018-5EE9-2ED31012B4C0}"/>
              </a:ext>
            </a:extLst>
          </p:cNvPr>
          <p:cNvSpPr txBox="1">
            <a:spLocks/>
          </p:cNvSpPr>
          <p:nvPr/>
        </p:nvSpPr>
        <p:spPr>
          <a:xfrm>
            <a:off x="844672" y="2724760"/>
            <a:ext cx="4749933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/>
              <a:t>HOUSING VOUCHERS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95F4F798-C6D7-54A8-24D9-09493678147A}"/>
              </a:ext>
            </a:extLst>
          </p:cNvPr>
          <p:cNvSpPr txBox="1">
            <a:spLocks/>
          </p:cNvSpPr>
          <p:nvPr/>
        </p:nvSpPr>
        <p:spPr>
          <a:xfrm>
            <a:off x="152400" y="3549178"/>
            <a:ext cx="5783141" cy="445010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b="1" dirty="0"/>
              <a:t>	       </a:t>
            </a:r>
            <a:r>
              <a:rPr lang="en-US" sz="3200" b="1" dirty="0"/>
              <a:t>3,352 vouchers</a:t>
            </a:r>
          </a:p>
          <a:p>
            <a:pPr marL="0" indent="0">
              <a:buNone/>
            </a:pPr>
            <a:endParaRPr lang="en-US" sz="1600" b="1" dirty="0"/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Mix of Tenant-Based and Project-Based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Includes:</a:t>
            </a:r>
          </a:p>
          <a:p>
            <a:pPr lvl="2"/>
            <a:r>
              <a:rPr lang="en-US" sz="2200" dirty="0"/>
              <a:t>Housing Choice Vouchers (HCV)</a:t>
            </a:r>
          </a:p>
          <a:p>
            <a:pPr lvl="2"/>
            <a:r>
              <a:rPr lang="en-US" sz="2200" dirty="0"/>
              <a:t>Veteran’s Affairs Supportive Housing Vouchers (VASH)</a:t>
            </a:r>
          </a:p>
          <a:p>
            <a:pPr lvl="2"/>
            <a:r>
              <a:rPr lang="en-US" sz="2200" dirty="0"/>
              <a:t>Emergency Housing Vouchers (EHV)</a:t>
            </a:r>
          </a:p>
          <a:p>
            <a:pPr lvl="2"/>
            <a:r>
              <a:rPr lang="en-US" sz="2200" dirty="0"/>
              <a:t>Foster Youth to Independence Vouchers (FYI)</a:t>
            </a:r>
          </a:p>
          <a:p>
            <a:endParaRPr lang="en-US" dirty="0"/>
          </a:p>
        </p:txBody>
      </p:sp>
      <p:sp>
        <p:nvSpPr>
          <p:cNvPr id="13" name="Content Placeholder 3" descr="Program Administrator">
            <a:extLst>
              <a:ext uri="{FF2B5EF4-FFF2-40B4-BE49-F238E27FC236}">
                <a16:creationId xmlns:a16="http://schemas.microsoft.com/office/drawing/2014/main" id="{9D6EA83A-FD0C-9410-92E5-223E147C3C10}"/>
              </a:ext>
            </a:extLst>
          </p:cNvPr>
          <p:cNvSpPr txBox="1">
            <a:spLocks/>
          </p:cNvSpPr>
          <p:nvPr/>
        </p:nvSpPr>
        <p:spPr>
          <a:xfrm>
            <a:off x="2023071" y="8378433"/>
            <a:ext cx="1656083" cy="523238"/>
          </a:xfrm>
          <a:prstGeom prst="rect">
            <a:avLst/>
          </a:prstGeom>
        </p:spPr>
        <p:txBody>
          <a:bodyPr vert="horz" lIns="0" tIns="68580" rIns="0" bIns="6858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accent4"/>
                </a:solidFill>
              </a:rPr>
              <a:t>Program </a:t>
            </a:r>
            <a:br>
              <a:rPr lang="en-US" sz="1800" b="1" dirty="0">
                <a:solidFill>
                  <a:schemeClr val="accent4"/>
                </a:solidFill>
              </a:rPr>
            </a:br>
            <a:r>
              <a:rPr lang="en-US" sz="1800" b="1" dirty="0">
                <a:solidFill>
                  <a:schemeClr val="accent4"/>
                </a:solidFill>
              </a:rPr>
              <a:t>Administrator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B36136E-80BC-BD39-0BE9-E28505FFD565}"/>
              </a:ext>
            </a:extLst>
          </p:cNvPr>
          <p:cNvSpPr txBox="1">
            <a:spLocks/>
          </p:cNvSpPr>
          <p:nvPr/>
        </p:nvSpPr>
        <p:spPr>
          <a:xfrm>
            <a:off x="6244735" y="2737910"/>
            <a:ext cx="5061479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/>
              <a:t>PUBLIC HOUSING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06AA9D2A-CD86-84AE-D829-C315EB05BAAD}"/>
              </a:ext>
            </a:extLst>
          </p:cNvPr>
          <p:cNvSpPr txBox="1">
            <a:spLocks/>
          </p:cNvSpPr>
          <p:nvPr/>
        </p:nvSpPr>
        <p:spPr>
          <a:xfrm>
            <a:off x="6634049" y="3549178"/>
            <a:ext cx="3949110" cy="350519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	508 units</a:t>
            </a:r>
          </a:p>
          <a:p>
            <a:pPr marL="0" indent="0">
              <a:buNone/>
            </a:pPr>
            <a:endParaRPr lang="en-US" sz="1100" b="1" dirty="0"/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Essex Manor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John McGraw Court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Mineral Manor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Myra Birch Manor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Stead Manor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Tom Sawyer Village</a:t>
            </a:r>
          </a:p>
        </p:txBody>
      </p:sp>
      <p:sp>
        <p:nvSpPr>
          <p:cNvPr id="17" name="Content Placeholder 3" descr="Program Administrator">
            <a:extLst>
              <a:ext uri="{FF2B5EF4-FFF2-40B4-BE49-F238E27FC236}">
                <a16:creationId xmlns:a16="http://schemas.microsoft.com/office/drawing/2014/main" id="{508D848D-3AAE-F61E-F554-08EE3E4B7250}"/>
              </a:ext>
            </a:extLst>
          </p:cNvPr>
          <p:cNvSpPr txBox="1">
            <a:spLocks/>
          </p:cNvSpPr>
          <p:nvPr/>
        </p:nvSpPr>
        <p:spPr>
          <a:xfrm>
            <a:off x="7264834" y="7805407"/>
            <a:ext cx="1656083" cy="523238"/>
          </a:xfrm>
          <a:prstGeom prst="rect">
            <a:avLst/>
          </a:prstGeom>
        </p:spPr>
        <p:txBody>
          <a:bodyPr vert="horz" lIns="0" tIns="68580" rIns="0" bIns="6858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accent4"/>
                </a:solidFill>
              </a:rPr>
              <a:t>Program </a:t>
            </a:r>
            <a:br>
              <a:rPr lang="en-US" sz="1800" b="1" dirty="0">
                <a:solidFill>
                  <a:schemeClr val="accent4"/>
                </a:solidFill>
              </a:rPr>
            </a:br>
            <a:r>
              <a:rPr lang="en-US" sz="1800" b="1" dirty="0">
                <a:solidFill>
                  <a:schemeClr val="accent4"/>
                </a:solidFill>
              </a:rPr>
              <a:t>Administrator</a:t>
            </a:r>
          </a:p>
        </p:txBody>
      </p:sp>
      <p:sp>
        <p:nvSpPr>
          <p:cNvPr id="15" name="Content Placeholder 3" descr="Owner and property manager">
            <a:extLst>
              <a:ext uri="{FF2B5EF4-FFF2-40B4-BE49-F238E27FC236}">
                <a16:creationId xmlns:a16="http://schemas.microsoft.com/office/drawing/2014/main" id="{C44F8670-9228-208D-F686-5B8A316A7F8F}"/>
              </a:ext>
            </a:extLst>
          </p:cNvPr>
          <p:cNvSpPr txBox="1">
            <a:spLocks/>
          </p:cNvSpPr>
          <p:nvPr/>
        </p:nvSpPr>
        <p:spPr>
          <a:xfrm>
            <a:off x="8778461" y="7822010"/>
            <a:ext cx="2178050" cy="523238"/>
          </a:xfrm>
          <a:prstGeom prst="rect">
            <a:avLst/>
          </a:prstGeom>
        </p:spPr>
        <p:txBody>
          <a:bodyPr vert="horz" lIns="0" tIns="68580" rIns="0" bIns="6858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accent1"/>
                </a:solidFill>
              </a:rPr>
              <a:t>Owner &amp; Property Manager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53706C5-6FD0-A398-32C1-2FBD9B1AB442}"/>
              </a:ext>
            </a:extLst>
          </p:cNvPr>
          <p:cNvSpPr txBox="1">
            <a:spLocks/>
          </p:cNvSpPr>
          <p:nvPr/>
        </p:nvSpPr>
        <p:spPr>
          <a:xfrm>
            <a:off x="11887200" y="2732627"/>
            <a:ext cx="6137241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/>
              <a:t>OTHER AFFORDABLE HOUSING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1995FCC-6F07-F516-0F80-089A6A4465C2}"/>
              </a:ext>
            </a:extLst>
          </p:cNvPr>
          <p:cNvSpPr txBox="1"/>
          <p:nvPr/>
        </p:nvSpPr>
        <p:spPr>
          <a:xfrm>
            <a:off x="12156977" y="3510659"/>
            <a:ext cx="5554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		920 Units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DE4AB0-F734-559A-E3CF-FA456FDA77F0}"/>
              </a:ext>
            </a:extLst>
          </p:cNvPr>
          <p:cNvSpPr txBox="1"/>
          <p:nvPr/>
        </p:nvSpPr>
        <p:spPr>
          <a:xfrm>
            <a:off x="11658600" y="4223377"/>
            <a:ext cx="2877817" cy="2456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Willie J Wynn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 err="1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Silverada</a:t>
            </a: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 Manor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Dick Scott Manor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Yorkshire Terrace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Silver Sage Court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Railyard Flats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Scattered Sites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C37BEC-49A6-3315-2B07-7E360465B432}"/>
              </a:ext>
            </a:extLst>
          </p:cNvPr>
          <p:cNvSpPr txBox="1"/>
          <p:nvPr/>
        </p:nvSpPr>
        <p:spPr>
          <a:xfrm>
            <a:off x="14635648" y="4223377"/>
            <a:ext cx="3271352" cy="2417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Ala Moana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Sarrazin Arms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Prater Way Apartments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Colonial Court 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Idlewild Townhomes</a:t>
            </a:r>
          </a:p>
          <a:p>
            <a:pPr marL="576072" lvl="1" indent="-274320" defTabSz="1371600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rgbClr val="2A2E30">
                    <a:lumMod val="75000"/>
                    <a:lumOff val="25000"/>
                  </a:srgbClr>
                </a:solidFill>
                <a:latin typeface="Calibri" panose="020F0502020204030204"/>
              </a:rPr>
              <a:t>Village at Hawk View</a:t>
            </a:r>
          </a:p>
        </p:txBody>
      </p:sp>
      <p:sp>
        <p:nvSpPr>
          <p:cNvPr id="21" name="Content Placeholder 3" descr="Owner and property manager">
            <a:extLst>
              <a:ext uri="{FF2B5EF4-FFF2-40B4-BE49-F238E27FC236}">
                <a16:creationId xmlns:a16="http://schemas.microsoft.com/office/drawing/2014/main" id="{1A8D60F7-812A-7D0F-2F88-D48220F8D73B}"/>
              </a:ext>
            </a:extLst>
          </p:cNvPr>
          <p:cNvSpPr txBox="1">
            <a:spLocks/>
          </p:cNvSpPr>
          <p:nvPr/>
        </p:nvSpPr>
        <p:spPr>
          <a:xfrm>
            <a:off x="13866795" y="7660708"/>
            <a:ext cx="2178050" cy="523238"/>
          </a:xfrm>
          <a:prstGeom prst="rect">
            <a:avLst/>
          </a:prstGeom>
        </p:spPr>
        <p:txBody>
          <a:bodyPr vert="horz" lIns="0" tIns="68580" rIns="0" bIns="6858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accent1"/>
                </a:solidFill>
              </a:rPr>
              <a:t>Owner &amp; Property Manager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7034F88-B943-62FE-CCD1-97F3283C2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82589" y="7591596"/>
            <a:ext cx="737049" cy="73704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154C08A4-641A-9B74-7C4C-1C87BE535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440106" y="7057777"/>
            <a:ext cx="737049" cy="737049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CBEF8391-4A3B-E1EA-8BF4-5437E6F9A3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05784" y="7080068"/>
            <a:ext cx="700581" cy="700581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18870F22-288E-63F4-AE7D-AB2A2198E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455775" y="6866889"/>
            <a:ext cx="737049" cy="737049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74F0147-E899-6FBB-04E0-4A064F4451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6032" y="3661025"/>
            <a:ext cx="52538" cy="4848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D38A69-5496-CE2C-21F4-2CAC57557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441989" y="3600515"/>
            <a:ext cx="56734" cy="4819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3">
            <a:extLst>
              <a:ext uri="{FF2B5EF4-FFF2-40B4-BE49-F238E27FC236}">
                <a16:creationId xmlns:a16="http://schemas.microsoft.com/office/drawing/2014/main" id="{28A82AA2-D606-2536-D04E-D8E358462FBA}"/>
              </a:ext>
            </a:extLst>
          </p:cNvPr>
          <p:cNvSpPr txBox="1"/>
          <p:nvPr/>
        </p:nvSpPr>
        <p:spPr>
          <a:xfrm>
            <a:off x="1028700" y="406049"/>
            <a:ext cx="2850674" cy="542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100"/>
              </a:lnSpc>
            </a:pPr>
            <a:r>
              <a:rPr lang="en-US" sz="1500" dirty="0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Reno Housing Authority</a:t>
            </a:r>
          </a:p>
          <a:p>
            <a:pPr algn="just">
              <a:lnSpc>
                <a:spcPts val="2100"/>
              </a:lnSpc>
              <a:spcBef>
                <a:spcPct val="0"/>
              </a:spcBef>
            </a:pPr>
            <a:endParaRPr lang="en-US" sz="1500" dirty="0">
              <a:solidFill>
                <a:srgbClr val="231F2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D84DA8D2-90CA-8501-743F-1617CD2D012A}"/>
              </a:ext>
            </a:extLst>
          </p:cNvPr>
          <p:cNvSpPr txBox="1"/>
          <p:nvPr/>
        </p:nvSpPr>
        <p:spPr>
          <a:xfrm>
            <a:off x="7718663" y="406049"/>
            <a:ext cx="2850674" cy="276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 dirty="0">
                <a:solidFill>
                  <a:srgbClr val="2A2E30"/>
                </a:solidFill>
                <a:latin typeface="Poppins Bold"/>
                <a:ea typeface="Poppins Bold"/>
                <a:cs typeface="Poppins Bold"/>
                <a:sym typeface="Poppins Bold"/>
              </a:rPr>
              <a:t>#OpportunityKnocksHere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8A25747C-2685-7F99-FBE8-AF2C01C6FA7B}"/>
              </a:ext>
            </a:extLst>
          </p:cNvPr>
          <p:cNvSpPr txBox="1"/>
          <p:nvPr/>
        </p:nvSpPr>
        <p:spPr>
          <a:xfrm>
            <a:off x="14668201" y="406049"/>
            <a:ext cx="2850674" cy="276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100"/>
              </a:lnSpc>
              <a:spcBef>
                <a:spcPct val="0"/>
              </a:spcBef>
            </a:pPr>
            <a:r>
              <a:rPr lang="en-US" sz="1500" dirty="0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renoha.org</a:t>
            </a:r>
          </a:p>
        </p:txBody>
      </p:sp>
      <p:sp>
        <p:nvSpPr>
          <p:cNvPr id="10" name="Freeform 6" descr="Reno Housing Authority logo that says Opportunity Knocks Here.">
            <a:extLst>
              <a:ext uri="{FF2B5EF4-FFF2-40B4-BE49-F238E27FC236}">
                <a16:creationId xmlns:a16="http://schemas.microsoft.com/office/drawing/2014/main" id="{CE879908-0D15-210E-0DD4-C5F4AFA526AA}"/>
              </a:ext>
            </a:extLst>
          </p:cNvPr>
          <p:cNvSpPr/>
          <p:nvPr/>
        </p:nvSpPr>
        <p:spPr>
          <a:xfrm>
            <a:off x="7984422" y="8768785"/>
            <a:ext cx="2421149" cy="2158956"/>
          </a:xfrm>
          <a:custGeom>
            <a:avLst/>
            <a:gdLst/>
            <a:ahLst/>
            <a:cxnLst/>
            <a:rect l="l" t="t" r="r" b="b"/>
            <a:pathLst>
              <a:path w="2421149" h="2158956">
                <a:moveTo>
                  <a:pt x="0" y="0"/>
                </a:moveTo>
                <a:lnTo>
                  <a:pt x="2421148" y="0"/>
                </a:lnTo>
                <a:lnTo>
                  <a:pt x="2421148" y="2158956"/>
                </a:lnTo>
                <a:lnTo>
                  <a:pt x="0" y="215895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t="-12144"/>
            </a:stretch>
          </a:blip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781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5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237B53-A49F-6B76-43F3-68753AFC7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85C4AE5B-280D-AED1-E41B-99A9579F5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047750"/>
            <a:ext cx="18288000" cy="0"/>
          </a:xfrm>
          <a:prstGeom prst="line">
            <a:avLst/>
          </a:prstGeom>
          <a:ln w="9525" cap="flat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84D0FA9-E47C-CA39-D8AB-2EC9E8FB5913}"/>
              </a:ext>
            </a:extLst>
          </p:cNvPr>
          <p:cNvSpPr txBox="1"/>
          <p:nvPr/>
        </p:nvSpPr>
        <p:spPr>
          <a:xfrm>
            <a:off x="1905000" y="1297850"/>
            <a:ext cx="13639800" cy="10066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599"/>
              </a:lnSpc>
            </a:pPr>
            <a:r>
              <a:rPr lang="en-US" sz="5000" b="1" dirty="0">
                <a:solidFill>
                  <a:srgbClr val="424242"/>
                </a:solidFill>
                <a:latin typeface="Poppins Bold"/>
                <a:ea typeface="Poppins Bold"/>
                <a:cs typeface="Poppins Bold"/>
              </a:rPr>
              <a:t>AFFORDABLE HOUSING DEVELOPMENT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08FB06C-0A6A-7EF0-AE20-98106CA408BD}"/>
              </a:ext>
            </a:extLst>
          </p:cNvPr>
          <p:cNvSpPr txBox="1">
            <a:spLocks/>
          </p:cNvSpPr>
          <p:nvPr/>
        </p:nvSpPr>
        <p:spPr>
          <a:xfrm>
            <a:off x="2081548" y="3221009"/>
            <a:ext cx="4014678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/>
              <a:t>PRESERVATION</a:t>
            </a:r>
          </a:p>
          <a:p>
            <a:pPr marL="0" indent="0" algn="ctr">
              <a:buNone/>
            </a:pPr>
            <a:endParaRPr lang="en-US" sz="4000" b="1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8960249A-4F90-5906-3676-9F785D3B809C}"/>
              </a:ext>
            </a:extLst>
          </p:cNvPr>
          <p:cNvSpPr txBox="1">
            <a:spLocks/>
          </p:cNvSpPr>
          <p:nvPr/>
        </p:nvSpPr>
        <p:spPr>
          <a:xfrm>
            <a:off x="1355526" y="4332320"/>
            <a:ext cx="7064813" cy="244876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/>
              <a:t>Silverada</a:t>
            </a:r>
            <a:r>
              <a:rPr lang="en-US" sz="2400" dirty="0"/>
              <a:t> Manor			$73M</a:t>
            </a:r>
          </a:p>
          <a:p>
            <a:r>
              <a:rPr lang="en-US" sz="2400" dirty="0"/>
              <a:t>Village at Hawk View		$87M</a:t>
            </a:r>
          </a:p>
          <a:p>
            <a:r>
              <a:rPr lang="en-US" sz="2400" dirty="0"/>
              <a:t>McGraw/Silver Sage Court		$7.4M</a:t>
            </a:r>
          </a:p>
          <a:p>
            <a:r>
              <a:rPr lang="en-US" sz="2400" dirty="0"/>
              <a:t>Stead Manor			$20M</a:t>
            </a:r>
          </a:p>
          <a:p>
            <a:pPr lvl="1"/>
            <a:endParaRPr lang="en-US" sz="1800" dirty="0"/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A7B0F1-D327-0D37-4127-6B819EC2D219}"/>
              </a:ext>
            </a:extLst>
          </p:cNvPr>
          <p:cNvSpPr txBox="1"/>
          <p:nvPr/>
        </p:nvSpPr>
        <p:spPr>
          <a:xfrm>
            <a:off x="2209800" y="7697982"/>
            <a:ext cx="41154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TOTAL:  $187.4M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F5E3F662-9D96-FA2C-378A-7BCA5499AA53}"/>
              </a:ext>
            </a:extLst>
          </p:cNvPr>
          <p:cNvSpPr txBox="1">
            <a:spLocks/>
          </p:cNvSpPr>
          <p:nvPr/>
        </p:nvSpPr>
        <p:spPr>
          <a:xfrm>
            <a:off x="10405571" y="3223729"/>
            <a:ext cx="5061479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/>
              <a:t>NEW CONSTRUCTION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0A6532F5-0EF7-BB5C-1B05-A356643BA790}"/>
              </a:ext>
            </a:extLst>
          </p:cNvPr>
          <p:cNvSpPr txBox="1">
            <a:spLocks/>
          </p:cNvSpPr>
          <p:nvPr/>
        </p:nvSpPr>
        <p:spPr>
          <a:xfrm>
            <a:off x="10286999" y="4258618"/>
            <a:ext cx="5433863" cy="343936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2" indent="-342900"/>
            <a:r>
              <a:rPr lang="en-US" dirty="0"/>
              <a:t>Dick Scott Manor		$4.8M</a:t>
            </a:r>
          </a:p>
          <a:p>
            <a:pPr marL="342900" lvl="2" indent="-342900"/>
            <a:r>
              <a:rPr lang="en-US" dirty="0"/>
              <a:t>Railyard Flats		$6.7M</a:t>
            </a:r>
          </a:p>
          <a:p>
            <a:pPr marL="0" lvl="2" indent="0">
              <a:buNone/>
            </a:pPr>
            <a:r>
              <a:rPr lang="en-US" i="1" u="sng" dirty="0"/>
              <a:t>Upcoming:</a:t>
            </a:r>
          </a:p>
          <a:p>
            <a:pPr marL="342900" lvl="2" indent="-342900"/>
            <a:r>
              <a:rPr lang="en-US" dirty="0"/>
              <a:t>Reno Avenue		$20M</a:t>
            </a:r>
          </a:p>
          <a:p>
            <a:pPr marL="342900" lvl="2" indent="-342900"/>
            <a:r>
              <a:rPr lang="en-US" dirty="0"/>
              <a:t>Carville Court (PSH)	$7M</a:t>
            </a:r>
          </a:p>
          <a:p>
            <a:pPr marL="342900" lvl="2" indent="-342900"/>
            <a:r>
              <a:rPr lang="en-US" dirty="0"/>
              <a:t>I Street			$6.1M</a:t>
            </a:r>
          </a:p>
          <a:p>
            <a:pPr marL="0" lvl="2" indent="0">
              <a:lnSpc>
                <a:spcPct val="150000"/>
              </a:lnSpc>
              <a:buNone/>
            </a:pPr>
            <a:endParaRPr lang="en-US" dirty="0"/>
          </a:p>
          <a:p>
            <a:pPr marL="0" lvl="2" indent="0">
              <a:lnSpc>
                <a:spcPct val="150000"/>
              </a:lnSpc>
              <a:buNone/>
            </a:pPr>
            <a:endParaRPr lang="en-US" dirty="0"/>
          </a:p>
          <a:p>
            <a:pPr marL="0" lvl="2" indent="0">
              <a:lnSpc>
                <a:spcPct val="150000"/>
              </a:lnSpc>
              <a:buNone/>
            </a:pPr>
            <a:endParaRPr lang="en-US" dirty="0"/>
          </a:p>
          <a:p>
            <a:endParaRPr lang="en-US" sz="220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C51C33C-3A85-86AA-82AC-E8FF90CAA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24900" y="3661025"/>
            <a:ext cx="52538" cy="4848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2FBB252-58C7-8620-F772-2B8B35F5DF59}"/>
              </a:ext>
            </a:extLst>
          </p:cNvPr>
          <p:cNvSpPr txBox="1"/>
          <p:nvPr/>
        </p:nvSpPr>
        <p:spPr>
          <a:xfrm>
            <a:off x="10744200" y="7697982"/>
            <a:ext cx="38301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TOTAL:  $44.6M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ACEFBF2F-CFC2-9141-3AA7-72B138D99686}"/>
              </a:ext>
            </a:extLst>
          </p:cNvPr>
          <p:cNvSpPr txBox="1"/>
          <p:nvPr/>
        </p:nvSpPr>
        <p:spPr>
          <a:xfrm>
            <a:off x="1028700" y="406049"/>
            <a:ext cx="2850674" cy="542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100"/>
              </a:lnSpc>
            </a:pPr>
            <a:r>
              <a:rPr lang="en-US" sz="1500" dirty="0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Reno Housing Authority</a:t>
            </a:r>
          </a:p>
          <a:p>
            <a:pPr algn="just">
              <a:lnSpc>
                <a:spcPts val="2100"/>
              </a:lnSpc>
              <a:spcBef>
                <a:spcPct val="0"/>
              </a:spcBef>
            </a:pPr>
            <a:endParaRPr lang="en-US" sz="1500" dirty="0">
              <a:solidFill>
                <a:srgbClr val="231F2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86D96E8-DCE9-5F0F-7D16-37104CD93D9E}"/>
              </a:ext>
            </a:extLst>
          </p:cNvPr>
          <p:cNvSpPr txBox="1"/>
          <p:nvPr/>
        </p:nvSpPr>
        <p:spPr>
          <a:xfrm>
            <a:off x="7718663" y="406049"/>
            <a:ext cx="2850674" cy="276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 dirty="0">
                <a:solidFill>
                  <a:srgbClr val="2A2E30"/>
                </a:solidFill>
                <a:latin typeface="Poppins Bold"/>
                <a:ea typeface="Poppins Bold"/>
                <a:cs typeface="Poppins Bold"/>
                <a:sym typeface="Poppins Bold"/>
              </a:rPr>
              <a:t>#OpportunityKnocksHere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CE8BEFDC-7D50-E529-3E1B-2F2C728B50DA}"/>
              </a:ext>
            </a:extLst>
          </p:cNvPr>
          <p:cNvSpPr txBox="1"/>
          <p:nvPr/>
        </p:nvSpPr>
        <p:spPr>
          <a:xfrm>
            <a:off x="14668201" y="406049"/>
            <a:ext cx="2850674" cy="276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100"/>
              </a:lnSpc>
              <a:spcBef>
                <a:spcPct val="0"/>
              </a:spcBef>
            </a:pPr>
            <a:r>
              <a:rPr lang="en-US" sz="1500" dirty="0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renoha.org</a:t>
            </a:r>
          </a:p>
        </p:txBody>
      </p:sp>
      <p:sp>
        <p:nvSpPr>
          <p:cNvPr id="10" name="Freeform 6" descr="Reno Housing Authority logo that says Opportunity Knocks Here.">
            <a:extLst>
              <a:ext uri="{FF2B5EF4-FFF2-40B4-BE49-F238E27FC236}">
                <a16:creationId xmlns:a16="http://schemas.microsoft.com/office/drawing/2014/main" id="{7BBBD8A3-51AC-5242-A286-0341B715088B}"/>
              </a:ext>
            </a:extLst>
          </p:cNvPr>
          <p:cNvSpPr/>
          <p:nvPr/>
        </p:nvSpPr>
        <p:spPr>
          <a:xfrm>
            <a:off x="7984422" y="8768785"/>
            <a:ext cx="2421149" cy="2158956"/>
          </a:xfrm>
          <a:custGeom>
            <a:avLst/>
            <a:gdLst/>
            <a:ahLst/>
            <a:cxnLst/>
            <a:rect l="l" t="t" r="r" b="b"/>
            <a:pathLst>
              <a:path w="2421149" h="2158956">
                <a:moveTo>
                  <a:pt x="0" y="0"/>
                </a:moveTo>
                <a:lnTo>
                  <a:pt x="2421148" y="0"/>
                </a:lnTo>
                <a:lnTo>
                  <a:pt x="2421148" y="2158956"/>
                </a:lnTo>
                <a:lnTo>
                  <a:pt x="0" y="21589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2144"/>
            </a:stretch>
          </a:blip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85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5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4375CB-19FC-831F-C1AF-86F3C6AE1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AB71AD7D-A75D-18EA-AB65-B08A52316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047750"/>
            <a:ext cx="18288000" cy="0"/>
          </a:xfrm>
          <a:prstGeom prst="line">
            <a:avLst/>
          </a:prstGeom>
          <a:ln w="9525" cap="flat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06572B1-A448-3F2F-C2E8-6E3CE160D69F}"/>
              </a:ext>
            </a:extLst>
          </p:cNvPr>
          <p:cNvSpPr txBox="1"/>
          <p:nvPr/>
        </p:nvSpPr>
        <p:spPr>
          <a:xfrm>
            <a:off x="2095500" y="1297850"/>
            <a:ext cx="13449300" cy="10066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599"/>
              </a:lnSpc>
            </a:pPr>
            <a:r>
              <a:rPr lang="en-US" sz="5000" b="1" dirty="0">
                <a:solidFill>
                  <a:srgbClr val="424242"/>
                </a:solidFill>
                <a:latin typeface="Poppins Bold"/>
                <a:ea typeface="Poppins Bold"/>
                <a:cs typeface="Poppins Bold"/>
              </a:rPr>
              <a:t>FUNDING OVERVIEW AND CHALLENGES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262EFCF-861B-C4CC-66F3-FA0930C8B4E9}"/>
              </a:ext>
            </a:extLst>
          </p:cNvPr>
          <p:cNvSpPr txBox="1">
            <a:spLocks/>
          </p:cNvSpPr>
          <p:nvPr/>
        </p:nvSpPr>
        <p:spPr>
          <a:xfrm>
            <a:off x="1905000" y="2834331"/>
            <a:ext cx="4749933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/>
              <a:t>HOUSING VOUCHERS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67ABD67E-3244-4960-A3E3-EB8CC84CC1C5}"/>
              </a:ext>
            </a:extLst>
          </p:cNvPr>
          <p:cNvSpPr txBox="1">
            <a:spLocks/>
          </p:cNvSpPr>
          <p:nvPr/>
        </p:nvSpPr>
        <p:spPr>
          <a:xfrm>
            <a:off x="602370" y="3600515"/>
            <a:ext cx="7741530" cy="19948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Annual Budget Authority (ABA) determines how many vouchers RHA can support (HAP). </a:t>
            </a:r>
          </a:p>
          <a:p>
            <a:pPr lvl="1"/>
            <a:r>
              <a:rPr lang="en-US" sz="2000" dirty="0"/>
              <a:t>FY26 roughly $32M</a:t>
            </a:r>
          </a:p>
          <a:p>
            <a:r>
              <a:rPr lang="en-US" sz="2400" dirty="0"/>
              <a:t>Special Purpose Voucher funding is allocated separately from regular voucher funding.</a:t>
            </a:r>
            <a:endParaRPr lang="en-US" sz="180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931416DD-ACD1-A668-1D18-7A54AD74AFC3}"/>
              </a:ext>
            </a:extLst>
          </p:cNvPr>
          <p:cNvSpPr txBox="1">
            <a:spLocks/>
          </p:cNvSpPr>
          <p:nvPr/>
        </p:nvSpPr>
        <p:spPr>
          <a:xfrm>
            <a:off x="2098167" y="5716813"/>
            <a:ext cx="4749933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CHALLENGES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CE1B1C76-3DA3-5376-E546-718CDCA2182B}"/>
              </a:ext>
            </a:extLst>
          </p:cNvPr>
          <p:cNvSpPr txBox="1">
            <a:spLocks/>
          </p:cNvSpPr>
          <p:nvPr/>
        </p:nvSpPr>
        <p:spPr>
          <a:xfrm>
            <a:off x="572945" y="6373098"/>
            <a:ext cx="7800378" cy="27529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Emergency Housing Voucher (EHV) funding was originally allocated to 2030.</a:t>
            </a:r>
          </a:p>
          <a:p>
            <a:pPr lvl="1"/>
            <a:r>
              <a:rPr lang="en-US" sz="2000" dirty="0"/>
              <a:t>Funding only provided through 2026. RHA to absorb 137 EHV’s into our regular HCV program. </a:t>
            </a:r>
          </a:p>
          <a:p>
            <a:r>
              <a:rPr lang="en-US" sz="2400" b="1" i="1" dirty="0"/>
              <a:t>RHA must utilize unrestricted funding to support administrative fee proration to administer the voucher program.</a:t>
            </a:r>
            <a:endParaRPr lang="en-US" sz="1800" b="1" i="1" dirty="0"/>
          </a:p>
          <a:p>
            <a:endParaRPr lang="en-US" dirty="0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49ADFC30-058B-5508-15F8-60AD12A8A34E}"/>
              </a:ext>
            </a:extLst>
          </p:cNvPr>
          <p:cNvSpPr txBox="1">
            <a:spLocks/>
          </p:cNvSpPr>
          <p:nvPr/>
        </p:nvSpPr>
        <p:spPr>
          <a:xfrm>
            <a:off x="10792429" y="2834330"/>
            <a:ext cx="5061479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/>
              <a:t>PUBLIC HOUSING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5CBABD0-D13F-F11D-DCFC-D0564E9E2495}"/>
              </a:ext>
            </a:extLst>
          </p:cNvPr>
          <p:cNvSpPr txBox="1">
            <a:spLocks/>
          </p:cNvSpPr>
          <p:nvPr/>
        </p:nvSpPr>
        <p:spPr>
          <a:xfrm>
            <a:off x="9348938" y="3519893"/>
            <a:ext cx="7948462" cy="23453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Operating Subsidy with tenant rent support operations.</a:t>
            </a:r>
          </a:p>
          <a:p>
            <a:pPr lvl="1"/>
            <a:r>
              <a:rPr lang="en-US" sz="2200" dirty="0"/>
              <a:t>FY26 roughly $1.2M</a:t>
            </a:r>
          </a:p>
          <a:p>
            <a:r>
              <a:rPr lang="en-US" sz="2600" dirty="0"/>
              <a:t>Capital Fund (CF) grants support capital improvements to Federal Public Housing.</a:t>
            </a:r>
          </a:p>
          <a:p>
            <a:pPr lvl="1"/>
            <a:r>
              <a:rPr lang="en-US" sz="2200" dirty="0"/>
              <a:t>FY26 $2.1M</a:t>
            </a:r>
          </a:p>
          <a:p>
            <a:pPr lvl="1"/>
            <a:endParaRPr lang="en-US" sz="1800" dirty="0"/>
          </a:p>
          <a:p>
            <a:endParaRPr lang="en-US" sz="220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39D553F-1A24-4AB3-9142-C411C131E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820150" y="3599946"/>
            <a:ext cx="52538" cy="4848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C7A65CC-0143-C381-FCB3-7C73A633DB09}"/>
              </a:ext>
            </a:extLst>
          </p:cNvPr>
          <p:cNvSpPr txBox="1">
            <a:spLocks/>
          </p:cNvSpPr>
          <p:nvPr/>
        </p:nvSpPr>
        <p:spPr>
          <a:xfrm>
            <a:off x="11521509" y="5716812"/>
            <a:ext cx="3603317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CHALLENGES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BF1AB0F1-7114-80C7-E9E0-A55D7EC5FBFA}"/>
              </a:ext>
            </a:extLst>
          </p:cNvPr>
          <p:cNvSpPr txBox="1">
            <a:spLocks/>
          </p:cNvSpPr>
          <p:nvPr/>
        </p:nvSpPr>
        <p:spPr>
          <a:xfrm>
            <a:off x="9144000" y="6600392"/>
            <a:ext cx="8550936" cy="200816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i="1" dirty="0"/>
              <a:t>RHA must utilize unrestricted funding to support the significant underfunding of Operating Subsidy.</a:t>
            </a:r>
          </a:p>
          <a:p>
            <a:r>
              <a:rPr lang="en-US" sz="2400" dirty="0"/>
              <a:t>Historic underfunding of Public Housing has resulted in RHA beginning to reposition Public Housing to the Voucher program. 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46A1125-A84F-1B3B-8406-E9D8BED8B71D}"/>
              </a:ext>
            </a:extLst>
          </p:cNvPr>
          <p:cNvSpPr txBox="1"/>
          <p:nvPr/>
        </p:nvSpPr>
        <p:spPr>
          <a:xfrm>
            <a:off x="1028700" y="406049"/>
            <a:ext cx="2850674" cy="542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100"/>
              </a:lnSpc>
            </a:pPr>
            <a:r>
              <a:rPr lang="en-US" sz="1500" dirty="0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Reno Housing Authority</a:t>
            </a:r>
          </a:p>
          <a:p>
            <a:pPr algn="just">
              <a:lnSpc>
                <a:spcPts val="2100"/>
              </a:lnSpc>
              <a:spcBef>
                <a:spcPct val="0"/>
              </a:spcBef>
            </a:pPr>
            <a:endParaRPr lang="en-US" sz="1500" dirty="0">
              <a:solidFill>
                <a:srgbClr val="231F2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A9A2915-1A37-789A-F49A-0B623382DADE}"/>
              </a:ext>
            </a:extLst>
          </p:cNvPr>
          <p:cNvSpPr txBox="1"/>
          <p:nvPr/>
        </p:nvSpPr>
        <p:spPr>
          <a:xfrm>
            <a:off x="7718663" y="406049"/>
            <a:ext cx="2850674" cy="276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 dirty="0">
                <a:solidFill>
                  <a:srgbClr val="2A2E30"/>
                </a:solidFill>
                <a:latin typeface="Poppins Bold"/>
                <a:ea typeface="Poppins Bold"/>
                <a:cs typeface="Poppins Bold"/>
                <a:sym typeface="Poppins Bold"/>
              </a:rPr>
              <a:t>#OpportunityKnocksHere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47537BB3-D850-917A-02AE-BC02AA35B021}"/>
              </a:ext>
            </a:extLst>
          </p:cNvPr>
          <p:cNvSpPr txBox="1"/>
          <p:nvPr/>
        </p:nvSpPr>
        <p:spPr>
          <a:xfrm>
            <a:off x="14668201" y="406049"/>
            <a:ext cx="2850674" cy="276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100"/>
              </a:lnSpc>
              <a:spcBef>
                <a:spcPct val="0"/>
              </a:spcBef>
            </a:pPr>
            <a:r>
              <a:rPr lang="en-US" sz="1500" dirty="0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renoha.org</a:t>
            </a:r>
          </a:p>
        </p:txBody>
      </p:sp>
      <p:sp>
        <p:nvSpPr>
          <p:cNvPr id="10" name="Freeform 6" descr="Reno Housing Authority logo that says Opportunity Knocks Here.">
            <a:extLst>
              <a:ext uri="{FF2B5EF4-FFF2-40B4-BE49-F238E27FC236}">
                <a16:creationId xmlns:a16="http://schemas.microsoft.com/office/drawing/2014/main" id="{F6382DC3-D53A-7E01-06FD-D516E51578C6}"/>
              </a:ext>
            </a:extLst>
          </p:cNvPr>
          <p:cNvSpPr/>
          <p:nvPr/>
        </p:nvSpPr>
        <p:spPr>
          <a:xfrm>
            <a:off x="7984422" y="8768785"/>
            <a:ext cx="2421149" cy="2158956"/>
          </a:xfrm>
          <a:custGeom>
            <a:avLst/>
            <a:gdLst/>
            <a:ahLst/>
            <a:cxnLst/>
            <a:rect l="l" t="t" r="r" b="b"/>
            <a:pathLst>
              <a:path w="2421149" h="2158956">
                <a:moveTo>
                  <a:pt x="0" y="0"/>
                </a:moveTo>
                <a:lnTo>
                  <a:pt x="2421148" y="0"/>
                </a:lnTo>
                <a:lnTo>
                  <a:pt x="2421148" y="2158956"/>
                </a:lnTo>
                <a:lnTo>
                  <a:pt x="0" y="21589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2144"/>
            </a:stretch>
          </a:blip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826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5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6A8C51-9C31-7031-C63A-87901B40E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FA7745E8-C603-907A-E183-4E8594FCE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047750"/>
            <a:ext cx="18288000" cy="0"/>
          </a:xfrm>
          <a:prstGeom prst="line">
            <a:avLst/>
          </a:prstGeom>
          <a:ln w="9525" cap="flat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3D234BF-ED81-E0B4-F58B-092183DBFA76}"/>
              </a:ext>
            </a:extLst>
          </p:cNvPr>
          <p:cNvSpPr txBox="1"/>
          <p:nvPr/>
        </p:nvSpPr>
        <p:spPr>
          <a:xfrm>
            <a:off x="1905000" y="1297850"/>
            <a:ext cx="13639800" cy="10066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599"/>
              </a:lnSpc>
            </a:pPr>
            <a:r>
              <a:rPr lang="en-US" sz="5000" b="1" dirty="0">
                <a:solidFill>
                  <a:srgbClr val="424242"/>
                </a:solidFill>
                <a:latin typeface="Poppins Bold"/>
                <a:ea typeface="Poppins Bold"/>
                <a:cs typeface="Poppins Bold"/>
              </a:rPr>
              <a:t>RHA PARTNERSHIPS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A69DCA6-45B9-3ECB-DF1D-0D3F5261FE32}"/>
              </a:ext>
            </a:extLst>
          </p:cNvPr>
          <p:cNvSpPr txBox="1">
            <a:spLocks/>
          </p:cNvSpPr>
          <p:nvPr/>
        </p:nvSpPr>
        <p:spPr>
          <a:xfrm>
            <a:off x="1371600" y="2843099"/>
            <a:ext cx="3276599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/>
              <a:t>HOMELESSNESS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93F970-5987-67FF-1BCE-75AF11620463}"/>
              </a:ext>
            </a:extLst>
          </p:cNvPr>
          <p:cNvSpPr txBox="1"/>
          <p:nvPr/>
        </p:nvSpPr>
        <p:spPr>
          <a:xfrm>
            <a:off x="511224" y="3786205"/>
            <a:ext cx="548817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u="sng" dirty="0"/>
              <a:t>TENANCY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u="sng" dirty="0"/>
              <a:t>City of Reno </a:t>
            </a:r>
            <a:r>
              <a:rPr lang="en-US" sz="2200" dirty="0"/>
              <a:t>– $70,000 between 2024-2025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u="sng" dirty="0"/>
              <a:t>Washoe County Housing &amp; Homeless Services </a:t>
            </a:r>
            <a:r>
              <a:rPr lang="en-US" sz="2200" dirty="0"/>
              <a:t>- $150,000 between 2024-2025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3282E2E-968C-28D8-0CB3-251055235C64}"/>
              </a:ext>
            </a:extLst>
          </p:cNvPr>
          <p:cNvSpPr txBox="1"/>
          <p:nvPr/>
        </p:nvSpPr>
        <p:spPr>
          <a:xfrm>
            <a:off x="530257" y="5397419"/>
            <a:ext cx="54881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u="sng" dirty="0"/>
              <a:t>HOUSING 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u="sng" dirty="0"/>
              <a:t>Welcome Home Washoe </a:t>
            </a:r>
            <a:r>
              <a:rPr lang="en-US" sz="2200" dirty="0"/>
              <a:t>- $15,000 annually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C1585C-1E2F-62D8-FF30-1999C835B9A5}"/>
              </a:ext>
            </a:extLst>
          </p:cNvPr>
          <p:cNvSpPr txBox="1"/>
          <p:nvPr/>
        </p:nvSpPr>
        <p:spPr>
          <a:xfrm>
            <a:off x="530257" y="6510737"/>
            <a:ext cx="548817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u="sng" dirty="0"/>
              <a:t>EMERGENCY &amp; TRANSITIONAL HOUSING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u="sng" dirty="0"/>
              <a:t>Eddy House </a:t>
            </a:r>
            <a:r>
              <a:rPr lang="en-US" sz="2200" dirty="0"/>
              <a:t>- $417,950 between 2021-2024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u="sng" dirty="0"/>
              <a:t>Homeless Prevention Program (HPP)</a:t>
            </a:r>
            <a:r>
              <a:rPr lang="en-US" sz="2200" dirty="0"/>
              <a:t> - $150,000 annually for motel assistance</a:t>
            </a:r>
            <a:endParaRPr lang="en-US" sz="2200" b="1" u="sng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2ABFC9-D522-2F07-51AF-7D4CDB9405FF}"/>
              </a:ext>
            </a:extLst>
          </p:cNvPr>
          <p:cNvSpPr txBox="1"/>
          <p:nvPr/>
        </p:nvSpPr>
        <p:spPr>
          <a:xfrm>
            <a:off x="511224" y="8124693"/>
            <a:ext cx="54881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u="sng" dirty="0"/>
              <a:t>DIRECT REFERRAL TO RHA WAITLISTS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All transitional housing providers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1D08AC4-225A-EFC0-D1BD-820D6E7D04C6}"/>
              </a:ext>
            </a:extLst>
          </p:cNvPr>
          <p:cNvSpPr txBox="1">
            <a:spLocks/>
          </p:cNvSpPr>
          <p:nvPr/>
        </p:nvSpPr>
        <p:spPr>
          <a:xfrm>
            <a:off x="7731243" y="2849036"/>
            <a:ext cx="2936757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/>
              <a:t>HOUSING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EA1C8164-23DF-6159-4B4B-6713112A42C5}"/>
              </a:ext>
            </a:extLst>
          </p:cNvPr>
          <p:cNvSpPr txBox="1">
            <a:spLocks/>
          </p:cNvSpPr>
          <p:nvPr/>
        </p:nvSpPr>
        <p:spPr>
          <a:xfrm>
            <a:off x="6341847" y="3786650"/>
            <a:ext cx="5983087" cy="428548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u="sng" dirty="0"/>
              <a:t>Nevada Youth Empowerment Program </a:t>
            </a:r>
            <a:r>
              <a:rPr lang="en-US" sz="2200" dirty="0"/>
              <a:t>- $1.7M for Gen Den</a:t>
            </a:r>
          </a:p>
          <a:p>
            <a:r>
              <a:rPr lang="en-US" sz="2200" b="1" u="sng" dirty="0"/>
              <a:t>Ready to Rent</a:t>
            </a:r>
            <a:r>
              <a:rPr lang="en-US" sz="2200" dirty="0"/>
              <a:t> – Certification for renters to increase tenancy success.</a:t>
            </a:r>
          </a:p>
          <a:p>
            <a:r>
              <a:rPr lang="en-US" sz="2200" b="1" u="sng" dirty="0"/>
              <a:t>Lease to Locals</a:t>
            </a:r>
            <a:r>
              <a:rPr lang="en-US" sz="2200" dirty="0"/>
              <a:t> – Administering payments to landlords in Incline Village and Crystal Bay.</a:t>
            </a:r>
          </a:p>
          <a:p>
            <a:r>
              <a:rPr lang="en-US" sz="2200" b="1" u="sng" dirty="0"/>
              <a:t> Project-Based Vouchers </a:t>
            </a:r>
            <a:r>
              <a:rPr lang="en-US" sz="2200" dirty="0"/>
              <a:t>– Supports affordable housing development using tax credits.</a:t>
            </a:r>
          </a:p>
          <a:p>
            <a:r>
              <a:rPr lang="en-US" sz="2200" b="1" u="sng" dirty="0"/>
              <a:t>VA Surge Events</a:t>
            </a:r>
            <a:r>
              <a:rPr lang="en-US" sz="2200" dirty="0"/>
              <a:t> – Rapid rehousing of homeless veterans.</a:t>
            </a:r>
          </a:p>
          <a:p>
            <a:pPr marL="0" indent="0">
              <a:buNone/>
            </a:pPr>
            <a:endParaRPr lang="en-US" sz="2200" dirty="0"/>
          </a:p>
          <a:p>
            <a:endParaRPr lang="en-US" sz="2200" b="1" u="sng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FEC3924-14BF-B84C-3FD4-F830EE7CF1D8}"/>
              </a:ext>
            </a:extLst>
          </p:cNvPr>
          <p:cNvSpPr txBox="1">
            <a:spLocks/>
          </p:cNvSpPr>
          <p:nvPr/>
        </p:nvSpPr>
        <p:spPr>
          <a:xfrm>
            <a:off x="13639800" y="2843099"/>
            <a:ext cx="2825513" cy="6146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/>
              <a:t>PROPOSED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CA8A9B-2B03-F334-9CD0-5F5176371F50}"/>
              </a:ext>
            </a:extLst>
          </p:cNvPr>
          <p:cNvSpPr txBox="1"/>
          <p:nvPr/>
        </p:nvSpPr>
        <p:spPr>
          <a:xfrm>
            <a:off x="12448333" y="3786205"/>
            <a:ext cx="5401933" cy="3681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itchFamily="34" charset="0"/>
              <a:buChar char="•"/>
              <a:defRPr/>
            </a:pPr>
            <a:r>
              <a:rPr lang="en-US" sz="2200" dirty="0"/>
              <a:t>CoC supplemental funding for </a:t>
            </a:r>
            <a:r>
              <a:rPr lang="en-US" sz="2200" b="1" dirty="0"/>
              <a:t>PSH</a:t>
            </a:r>
            <a:r>
              <a:rPr lang="en-US" sz="2200" dirty="0"/>
              <a:t> rental subsidies anticipated to be lost with NOFO changes.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itchFamily="34" charset="0"/>
              <a:buChar char="•"/>
              <a:defRPr/>
            </a:pPr>
            <a:r>
              <a:rPr lang="en-US" sz="2200" b="1" dirty="0"/>
              <a:t>PSH</a:t>
            </a:r>
            <a:r>
              <a:rPr lang="en-US" sz="2200" dirty="0"/>
              <a:t> unit development (Carville Court 12 units).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itchFamily="34" charset="0"/>
              <a:buChar char="•"/>
              <a:defRPr/>
            </a:pPr>
            <a:r>
              <a:rPr lang="en-US" sz="2200" dirty="0"/>
              <a:t>Direct Rental Assistance Demonstration – Study in partnership with NYU to determine if reducing PHA interaction with landlords increases leasing success for voucher holders.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itchFamily="34" charset="0"/>
              <a:buChar char="•"/>
              <a:defRPr/>
            </a:pPr>
            <a:endParaRPr lang="en-US" sz="240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749B1D0-E118-1738-5C7A-5ADEEA9A3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6032" y="3661025"/>
            <a:ext cx="52538" cy="4848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E9D6745-CD85-3AE4-4016-C997BCD75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68200" y="3653632"/>
            <a:ext cx="56734" cy="4819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3">
            <a:extLst>
              <a:ext uri="{FF2B5EF4-FFF2-40B4-BE49-F238E27FC236}">
                <a16:creationId xmlns:a16="http://schemas.microsoft.com/office/drawing/2014/main" id="{C1D21839-2B57-EE80-1A1E-090BD9FDF3C3}"/>
              </a:ext>
            </a:extLst>
          </p:cNvPr>
          <p:cNvSpPr txBox="1"/>
          <p:nvPr/>
        </p:nvSpPr>
        <p:spPr>
          <a:xfrm>
            <a:off x="1028700" y="406049"/>
            <a:ext cx="2850674" cy="542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100"/>
              </a:lnSpc>
            </a:pPr>
            <a:r>
              <a:rPr lang="en-US" sz="1500" dirty="0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Reno Housing Authority</a:t>
            </a:r>
          </a:p>
          <a:p>
            <a:pPr algn="just">
              <a:lnSpc>
                <a:spcPts val="2100"/>
              </a:lnSpc>
              <a:spcBef>
                <a:spcPct val="0"/>
              </a:spcBef>
            </a:pPr>
            <a:endParaRPr lang="en-US" sz="1500" dirty="0">
              <a:solidFill>
                <a:srgbClr val="231F2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4FBEF6B-C8F5-12CF-83DB-83915F4F5BDA}"/>
              </a:ext>
            </a:extLst>
          </p:cNvPr>
          <p:cNvSpPr txBox="1"/>
          <p:nvPr/>
        </p:nvSpPr>
        <p:spPr>
          <a:xfrm>
            <a:off x="7718663" y="406049"/>
            <a:ext cx="2850674" cy="276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 dirty="0">
                <a:solidFill>
                  <a:srgbClr val="2A2E30"/>
                </a:solidFill>
                <a:latin typeface="Poppins Bold"/>
                <a:ea typeface="Poppins Bold"/>
                <a:cs typeface="Poppins Bold"/>
                <a:sym typeface="Poppins Bold"/>
              </a:rPr>
              <a:t>#OpportunityKnocksHere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ECD9D86C-3D15-19C4-48F7-F49E78F6FAE7}"/>
              </a:ext>
            </a:extLst>
          </p:cNvPr>
          <p:cNvSpPr txBox="1"/>
          <p:nvPr/>
        </p:nvSpPr>
        <p:spPr>
          <a:xfrm>
            <a:off x="14668201" y="406049"/>
            <a:ext cx="2850674" cy="276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100"/>
              </a:lnSpc>
              <a:spcBef>
                <a:spcPct val="0"/>
              </a:spcBef>
            </a:pPr>
            <a:r>
              <a:rPr lang="en-US" sz="1500" dirty="0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renoha.org</a:t>
            </a:r>
          </a:p>
        </p:txBody>
      </p:sp>
      <p:sp>
        <p:nvSpPr>
          <p:cNvPr id="10" name="Freeform 6" descr="Reno Housing Authority logo that says Opportunity Knocks Here.">
            <a:extLst>
              <a:ext uri="{FF2B5EF4-FFF2-40B4-BE49-F238E27FC236}">
                <a16:creationId xmlns:a16="http://schemas.microsoft.com/office/drawing/2014/main" id="{647EF342-E648-FF48-6EB0-B5006A22D8C3}"/>
              </a:ext>
            </a:extLst>
          </p:cNvPr>
          <p:cNvSpPr/>
          <p:nvPr/>
        </p:nvSpPr>
        <p:spPr>
          <a:xfrm>
            <a:off x="7933424" y="8395092"/>
            <a:ext cx="2421149" cy="2158956"/>
          </a:xfrm>
          <a:custGeom>
            <a:avLst/>
            <a:gdLst/>
            <a:ahLst/>
            <a:cxnLst/>
            <a:rect l="l" t="t" r="r" b="b"/>
            <a:pathLst>
              <a:path w="2421149" h="2158956">
                <a:moveTo>
                  <a:pt x="0" y="0"/>
                </a:moveTo>
                <a:lnTo>
                  <a:pt x="2421148" y="0"/>
                </a:lnTo>
                <a:lnTo>
                  <a:pt x="2421148" y="2158956"/>
                </a:lnTo>
                <a:lnTo>
                  <a:pt x="0" y="21589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2144"/>
            </a:stretch>
          </a:blip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440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5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081053-A79E-3362-320B-A1A7C6550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id="{D2034B04-D256-405D-A148-2D32E8D85EBD}"/>
              </a:ext>
            </a:extLst>
          </p:cNvPr>
          <p:cNvSpPr txBox="1"/>
          <p:nvPr/>
        </p:nvSpPr>
        <p:spPr>
          <a:xfrm>
            <a:off x="6976042" y="1935780"/>
            <a:ext cx="4335916" cy="1004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99"/>
              </a:lnSpc>
            </a:pPr>
            <a:r>
              <a:rPr lang="en-US" sz="4950" b="1" dirty="0">
                <a:solidFill>
                  <a:srgbClr val="424242"/>
                </a:solidFill>
                <a:latin typeface="Poppins Bold"/>
                <a:ea typeface="Poppins Bold"/>
                <a:cs typeface="Poppins Bold"/>
                <a:sym typeface="Poppins Bold"/>
              </a:rPr>
              <a:t>RHA IMPACT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E240CC-B9C2-620B-434A-D9B175BD0B25}"/>
              </a:ext>
            </a:extLst>
          </p:cNvPr>
          <p:cNvSpPr txBox="1"/>
          <p:nvPr/>
        </p:nvSpPr>
        <p:spPr>
          <a:xfrm>
            <a:off x="6145824" y="3390900"/>
            <a:ext cx="5996352" cy="6385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ts val="4492"/>
              </a:lnSpc>
            </a:pPr>
            <a:r>
              <a:rPr lang="en-US" sz="3200" dirty="0">
                <a:solidFill>
                  <a:srgbClr val="424242"/>
                </a:solidFill>
                <a:latin typeface="Poppins"/>
                <a:cs typeface="Poppins"/>
              </a:rPr>
              <a:t>Video</a:t>
            </a:r>
            <a:endParaRPr lang="en-US" dirty="0"/>
          </a:p>
        </p:txBody>
      </p:sp>
      <p:sp>
        <p:nvSpPr>
          <p:cNvPr id="6" name="Freeform 6" descr="Reno Housing Authority logo that says Opportunity Knocks Here.">
            <a:extLst>
              <a:ext uri="{FF2B5EF4-FFF2-40B4-BE49-F238E27FC236}">
                <a16:creationId xmlns:a16="http://schemas.microsoft.com/office/drawing/2014/main" id="{2A86E695-F791-D180-63DC-B05FDCBC8A91}"/>
              </a:ext>
            </a:extLst>
          </p:cNvPr>
          <p:cNvSpPr/>
          <p:nvPr/>
        </p:nvSpPr>
        <p:spPr>
          <a:xfrm>
            <a:off x="7933426" y="8052447"/>
            <a:ext cx="2421149" cy="2158956"/>
          </a:xfrm>
          <a:custGeom>
            <a:avLst/>
            <a:gdLst/>
            <a:ahLst/>
            <a:cxnLst/>
            <a:rect l="l" t="t" r="r" b="b"/>
            <a:pathLst>
              <a:path w="2421149" h="2158956">
                <a:moveTo>
                  <a:pt x="0" y="0"/>
                </a:moveTo>
                <a:lnTo>
                  <a:pt x="2421148" y="0"/>
                </a:lnTo>
                <a:lnTo>
                  <a:pt x="2421148" y="2158956"/>
                </a:lnTo>
                <a:lnTo>
                  <a:pt x="0" y="21589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2144"/>
            </a:stretch>
          </a:blip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020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5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F59396-C155-4A6C-CF06-D70477D6A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id="{64E9B344-B846-9FFB-57BF-94069520B370}"/>
              </a:ext>
            </a:extLst>
          </p:cNvPr>
          <p:cNvSpPr txBox="1"/>
          <p:nvPr/>
        </p:nvSpPr>
        <p:spPr>
          <a:xfrm>
            <a:off x="6976042" y="1935780"/>
            <a:ext cx="4335916" cy="1004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99"/>
              </a:lnSpc>
            </a:pPr>
            <a:r>
              <a:rPr lang="en-US" sz="4950" b="1" dirty="0">
                <a:solidFill>
                  <a:srgbClr val="424242"/>
                </a:solidFill>
                <a:latin typeface="Poppins Bold"/>
                <a:ea typeface="Poppins Bold"/>
                <a:cs typeface="Poppins Bold"/>
                <a:sym typeface="Poppins Bold"/>
              </a:rPr>
              <a:t>Questions?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E042CF-E6D8-84C1-C5BE-360F5E07CA84}"/>
              </a:ext>
            </a:extLst>
          </p:cNvPr>
          <p:cNvSpPr txBox="1"/>
          <p:nvPr/>
        </p:nvSpPr>
        <p:spPr>
          <a:xfrm>
            <a:off x="6145824" y="3702349"/>
            <a:ext cx="5996352" cy="17942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ts val="4492"/>
              </a:lnSpc>
            </a:pPr>
            <a:r>
              <a:rPr lang="en-US" sz="3200" dirty="0">
                <a:solidFill>
                  <a:srgbClr val="424242"/>
                </a:solidFill>
                <a:latin typeface="Poppins"/>
                <a:cs typeface="Poppins"/>
              </a:rPr>
              <a:t>Heidi McKendree</a:t>
            </a:r>
          </a:p>
          <a:p>
            <a:pPr algn="ctr">
              <a:lnSpc>
                <a:spcPts val="4492"/>
              </a:lnSpc>
            </a:pPr>
            <a:r>
              <a:rPr lang="en-US" sz="3200" dirty="0">
                <a:solidFill>
                  <a:srgbClr val="424242"/>
                </a:solidFill>
                <a:latin typeface="Poppins"/>
                <a:cs typeface="Poppins"/>
              </a:rPr>
              <a:t>Deputy Executive Director</a:t>
            </a:r>
          </a:p>
          <a:p>
            <a:pPr algn="ctr">
              <a:lnSpc>
                <a:spcPts val="4492"/>
              </a:lnSpc>
            </a:pPr>
            <a:r>
              <a:rPr lang="en-US" sz="2800" i="1" dirty="0">
                <a:solidFill>
                  <a:srgbClr val="424242"/>
                </a:solidFill>
                <a:latin typeface="Poppins"/>
                <a:cs typeface="Poppins"/>
              </a:rPr>
              <a:t>hmckendree@renoha.org</a:t>
            </a:r>
            <a:endParaRPr lang="en-US" sz="2800" i="1" dirty="0">
              <a:latin typeface="Poppins"/>
              <a:cs typeface="Poppins"/>
            </a:endParaRPr>
          </a:p>
        </p:txBody>
      </p:sp>
      <p:sp>
        <p:nvSpPr>
          <p:cNvPr id="6" name="Freeform 6" descr="Reno Housing Authority logo that says Opportunity Knocks Here.">
            <a:extLst>
              <a:ext uri="{FF2B5EF4-FFF2-40B4-BE49-F238E27FC236}">
                <a16:creationId xmlns:a16="http://schemas.microsoft.com/office/drawing/2014/main" id="{4C99DCA3-100E-01FE-7637-273657A05ED5}"/>
              </a:ext>
            </a:extLst>
          </p:cNvPr>
          <p:cNvSpPr/>
          <p:nvPr/>
        </p:nvSpPr>
        <p:spPr>
          <a:xfrm>
            <a:off x="7933426" y="8052447"/>
            <a:ext cx="2421149" cy="2158956"/>
          </a:xfrm>
          <a:custGeom>
            <a:avLst/>
            <a:gdLst/>
            <a:ahLst/>
            <a:cxnLst/>
            <a:rect l="l" t="t" r="r" b="b"/>
            <a:pathLst>
              <a:path w="2421149" h="2158956">
                <a:moveTo>
                  <a:pt x="0" y="0"/>
                </a:moveTo>
                <a:lnTo>
                  <a:pt x="2421148" y="0"/>
                </a:lnTo>
                <a:lnTo>
                  <a:pt x="2421148" y="2158956"/>
                </a:lnTo>
                <a:lnTo>
                  <a:pt x="0" y="21589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2144"/>
            </a:stretch>
          </a:blip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927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 cap="flat">
          <a:solidFill>
            <a:srgbClr val="595959"/>
          </a:solidFill>
          <a:prstDash val="solid"/>
          <a:headEnd type="none" w="sm" len="sm"/>
          <a:tailEnd type="none" w="sm" len="sm"/>
        </a:ln>
      </a:spPr>
      <a:bodyPr/>
      <a:lstStyle>
        <a:defPPr algn="l">
          <a:defRPr dirty="0"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272BA31316A24DABF7ABE8363E4AC3" ma:contentTypeVersion="2" ma:contentTypeDescription="Create a new document." ma:contentTypeScope="" ma:versionID="9de82d91b96112ded2416fe86da40794">
  <xsd:schema xmlns:xsd="http://www.w3.org/2001/XMLSchema" xmlns:xs="http://www.w3.org/2001/XMLSchema" xmlns:p="http://schemas.microsoft.com/office/2006/metadata/properties" xmlns:ns2="ff79605c-175a-4c76-9466-b72b95f5e774" targetNamespace="http://schemas.microsoft.com/office/2006/metadata/properties" ma:root="true" ma:fieldsID="a14a1da7a46f13fd0f5957156fc820e3" ns2:_="">
    <xsd:import namespace="ff79605c-175a-4c76-9466-b72b95f5e774"/>
    <xsd:element name="properties">
      <xsd:complexType>
        <xsd:sequence>
          <xsd:element name="documentManagement">
            <xsd:complexType>
              <xsd:all>
                <xsd:element ref="ns2:Numerica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79605c-175a-4c76-9466-b72b95f5e774" elementFormDefault="qualified">
    <xsd:import namespace="http://schemas.microsoft.com/office/2006/documentManagement/types"/>
    <xsd:import namespace="http://schemas.microsoft.com/office/infopath/2007/PartnerControls"/>
    <xsd:element name="Numerical" ma:index="8" nillable="true" ma:displayName="Numerical" ma:format="Dropdown" ma:internalName="Numerical" ma:percentage="FALS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erical xmlns="ff79605c-175a-4c76-9466-b72b95f5e77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F23EC2-770A-40D0-B5FD-14B9AD35EF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79605c-175a-4c76-9466-b72b95f5e7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1C4362-B68D-4FA3-B624-EC4FD86249FB}">
  <ds:schemaRefs>
    <ds:schemaRef ds:uri="http://schemas.microsoft.com/office/2006/metadata/properties"/>
    <ds:schemaRef ds:uri="http://schemas.microsoft.com/office/infopath/2007/PartnerControls"/>
    <ds:schemaRef ds:uri="ff79605c-175a-4c76-9466-b72b95f5e774"/>
  </ds:schemaRefs>
</ds:datastoreItem>
</file>

<file path=customXml/itemProps3.xml><?xml version="1.0" encoding="utf-8"?>
<ds:datastoreItem xmlns:ds="http://schemas.openxmlformats.org/officeDocument/2006/customXml" ds:itemID="{80F11EA0-D65C-4917-B3AD-D6A11A7E764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ac805d7-b58a-482b-8a4e-e7effbd5188b}" enabled="1" method="Privileged" siteId="{a2a21b60-5625-43fe-a55a-52f5e111d7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17079</TotalTime>
  <Words>667</Words>
  <Application>Microsoft Office PowerPoint</Application>
  <PresentationFormat>Custom</PresentationFormat>
  <Paragraphs>141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Poppins</vt:lpstr>
      <vt:lpstr>Poppins Bold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RHA New Leg Briefing 2024</dc:title>
  <dc:creator>Hilary Lopez</dc:creator>
  <cp:lastModifiedBy>DeSoto-Silva, Kendra</cp:lastModifiedBy>
  <cp:revision>437</cp:revision>
  <cp:lastPrinted>2025-04-03T20:42:54Z</cp:lastPrinted>
  <dcterms:created xsi:type="dcterms:W3CDTF">2006-08-16T00:00:00Z</dcterms:created>
  <dcterms:modified xsi:type="dcterms:W3CDTF">2025-11-24T22:13:43Z</dcterms:modified>
  <dc:identifier>DAGXnZjQpWA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0x010100BB272BA31316A24DABF7ABE8363E4AC3</vt:lpwstr>
  </property>
</Properties>
</file>