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modernComment_10C_1820EDA5.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D_2FA8B59F.xml" ContentType="application/vnd.ms-powerpoint.comments+xml"/>
  <Override PartName="/ppt/notesSlides/notesSlide7.xml" ContentType="application/vnd.openxmlformats-officedocument.presentationml.notesSlide+xml"/>
  <Override PartName="/ppt/comments/modernComment_110_BC4C033.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omments/modernComment_10E_974C5279.xml" ContentType="application/vnd.ms-powerpoint.comment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256" r:id="rId6"/>
    <p:sldId id="257" r:id="rId7"/>
    <p:sldId id="273" r:id="rId8"/>
    <p:sldId id="271" r:id="rId9"/>
    <p:sldId id="268" r:id="rId10"/>
    <p:sldId id="276" r:id="rId11"/>
    <p:sldId id="269" r:id="rId12"/>
    <p:sldId id="272" r:id="rId13"/>
    <p:sldId id="270"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21B113-5154-E508-3AE5-DBC44581BB23}" name="Cori Fisher" initials="CF" userId="S::FisherC@reno.gov::726bf39d-2d52-4f73-980d-09a5ba6d8e65" providerId="AD"/>
  <p188:author id="{9201E730-21B6-B133-16CC-62767520F52B}" name="Ciera Dills" initials="CD" userId="S::DillsCi@reno.gov::6e615dfe-dfd7-4fa4-be72-c03d76e67e0c" providerId="AD"/>
  <p188:author id="{8EACCE47-F5B7-75DB-B31B-5D4039BB63AB}" name="DeSoto-Silva, Kendra" initials="KD" userId="S::KDeSoto-Silva@washoecounty.gov::717d2bf5-6fbc-4bdf-a1d3-589f649548e9" providerId="AD"/>
  <p188:author id="{9060AD58-B12B-E815-8A8E-9F16121894B3}" name="Ciera Dills" initials="CD" userId="S::dillsci@reno.gov::6e615dfe-dfd7-4fa4-be72-c03d76e67e0c" providerId="AD"/>
  <p188:author id="{1509D975-0DC8-5FFF-9963-3627255F9ADE}" name="Cori Fisher" initials="CF" userId="S::fisherc@reno.gov::726bf39d-2d52-4f73-980d-09a5ba6d8e65" providerId="AD"/>
  <p188:author id="{6CDB0680-5BFF-325F-0900-419B7508D9B8}" name="Julie Henderson" initials="JH" userId="S::HendersonJ@reno.gov::f2583c09-c454-494e-8479-5db146a544cc" providerId="AD"/>
  <p188:author id="{3EBDB892-4529-5AF9-12F4-30FD1BE20375}" name="Cynthia Esparza" initials="CE" userId="S::EsparzaC@reno.gov::8d18a1db-ace4-4ab1-b142-925f9b1d3ca7" providerId="AD"/>
  <p188:author id="{7A4EA3D5-C1C7-03EC-AB92-20D493C67AD7}" name="Elaine Wiseman" initials="" userId="S::WisemanE@reno.gov::e07f015d-f9be-4dbd-8fc6-1a82a885309e" providerId="AD"/>
  <p188:author id="{78ED2BF0-1620-3AFC-EB4F-B6D242FB326A}" name="Elaine Wiseman" initials="EW" userId="S::wisemane@reno.gov::e07f015d-f9be-4dbd-8fc6-1a82a88530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ysti Smith" initials="KS" lastIdx="2" clrIdx="0">
    <p:extLst>
      <p:ext uri="{19B8F6BF-5375-455C-9EA6-DF929625EA0E}">
        <p15:presenceInfo xmlns:p15="http://schemas.microsoft.com/office/powerpoint/2012/main" userId="Krysti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64D"/>
    <a:srgbClr val="F6B6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18B09-AE1D-94AB-A8A8-A970E3E08C80}" v="10" dt="2025-12-01T16:37:56.669"/>
    <p1510:client id="{DB93E9DD-081B-41CC-34A6-1B9266D0FC47}" v="19" dt="2025-12-01T16:45:05.098"/>
    <p1510:client id="{F414FCE2-01D5-4D7A-84E9-6AFA6B996A5F}" v="10" dt="2025-12-01T22:22:29.462"/>
    <p1510:client id="{F9C841B9-BBA9-405E-871F-ACB69224BC85}" v="98" dt="2025-12-01T18:48:49.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6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oto-Silva, Kendra" userId="717d2bf5-6fbc-4bdf-a1d3-589f649548e9" providerId="ADAL" clId="{5C43D802-34CE-4557-90C9-D8497F73BD02}"/>
    <pc:docChg chg="undo redo custSel modSld">
      <pc:chgData name="DeSoto-Silva, Kendra" userId="717d2bf5-6fbc-4bdf-a1d3-589f649548e9" providerId="ADAL" clId="{5C43D802-34CE-4557-90C9-D8497F73BD02}" dt="2025-12-01T22:23:58.344" v="601" actId="13244"/>
      <pc:docMkLst>
        <pc:docMk/>
      </pc:docMkLst>
      <pc:sldChg chg="modSp mod">
        <pc:chgData name="DeSoto-Silva, Kendra" userId="717d2bf5-6fbc-4bdf-a1d3-589f649548e9" providerId="ADAL" clId="{5C43D802-34CE-4557-90C9-D8497F73BD02}" dt="2025-12-01T22:17:49.249" v="255" actId="13244"/>
        <pc:sldMkLst>
          <pc:docMk/>
          <pc:sldMk cId="3527274886" sldId="256"/>
        </pc:sldMkLst>
        <pc:spChg chg="mod">
          <ac:chgData name="DeSoto-Silva, Kendra" userId="717d2bf5-6fbc-4bdf-a1d3-589f649548e9" providerId="ADAL" clId="{5C43D802-34CE-4557-90C9-D8497F73BD02}" dt="2025-12-01T22:17:39.786" v="253" actId="962"/>
          <ac:spMkLst>
            <pc:docMk/>
            <pc:sldMk cId="3527274886" sldId="256"/>
            <ac:spMk id="3" creationId="{00000000-0000-0000-0000-000000000000}"/>
          </ac:spMkLst>
        </pc:spChg>
        <pc:spChg chg="mod ord">
          <ac:chgData name="DeSoto-Silva, Kendra" userId="717d2bf5-6fbc-4bdf-a1d3-589f649548e9" providerId="ADAL" clId="{5C43D802-34CE-4557-90C9-D8497F73BD02}" dt="2025-12-01T22:17:49.249" v="255" actId="13244"/>
          <ac:spMkLst>
            <pc:docMk/>
            <pc:sldMk cId="3527274886" sldId="256"/>
            <ac:spMk id="4" creationId="{00000000-0000-0000-0000-000000000000}"/>
          </ac:spMkLst>
        </pc:spChg>
        <pc:picChg chg="mod">
          <ac:chgData name="DeSoto-Silva, Kendra" userId="717d2bf5-6fbc-4bdf-a1d3-589f649548e9" providerId="ADAL" clId="{5C43D802-34CE-4557-90C9-D8497F73BD02}" dt="2025-12-01T22:17:19.666" v="250" actId="962"/>
          <ac:picMkLst>
            <pc:docMk/>
            <pc:sldMk cId="3527274886" sldId="256"/>
            <ac:picMk id="5" creationId="{00000000-0000-0000-0000-000000000000}"/>
          </ac:picMkLst>
        </pc:picChg>
      </pc:sldChg>
      <pc:sldChg chg="modSp mod">
        <pc:chgData name="DeSoto-Silva, Kendra" userId="717d2bf5-6fbc-4bdf-a1d3-589f649548e9" providerId="ADAL" clId="{5C43D802-34CE-4557-90C9-D8497F73BD02}" dt="2025-12-01T22:17:56.727" v="256" actId="13244"/>
        <pc:sldMkLst>
          <pc:docMk/>
          <pc:sldMk cId="2403342778" sldId="257"/>
        </pc:sldMkLst>
        <pc:spChg chg="ord">
          <ac:chgData name="DeSoto-Silva, Kendra" userId="717d2bf5-6fbc-4bdf-a1d3-589f649548e9" providerId="ADAL" clId="{5C43D802-34CE-4557-90C9-D8497F73BD02}" dt="2025-12-01T22:17:56.727" v="256" actId="13244"/>
          <ac:spMkLst>
            <pc:docMk/>
            <pc:sldMk cId="2403342778" sldId="257"/>
            <ac:spMk id="4" creationId="{F7247CF7-B723-F8D6-EBE0-85C4D124367E}"/>
          </ac:spMkLst>
        </pc:spChg>
      </pc:sldChg>
      <pc:sldChg chg="modSp mod">
        <pc:chgData name="DeSoto-Silva, Kendra" userId="717d2bf5-6fbc-4bdf-a1d3-589f649548e9" providerId="ADAL" clId="{5C43D802-34CE-4557-90C9-D8497F73BD02}" dt="2025-12-01T22:20:28.348" v="381" actId="962"/>
        <pc:sldMkLst>
          <pc:docMk/>
          <pc:sldMk cId="404811173" sldId="268"/>
        </pc:sldMkLst>
        <pc:spChg chg="ord">
          <ac:chgData name="DeSoto-Silva, Kendra" userId="717d2bf5-6fbc-4bdf-a1d3-589f649548e9" providerId="ADAL" clId="{5C43D802-34CE-4557-90C9-D8497F73BD02}" dt="2025-12-01T22:20:07.112" v="380" actId="13244"/>
          <ac:spMkLst>
            <pc:docMk/>
            <pc:sldMk cId="404811173" sldId="268"/>
            <ac:spMk id="4" creationId="{F7247CF7-B723-F8D6-EBE0-85C4D124367E}"/>
          </ac:spMkLst>
        </pc:spChg>
        <pc:picChg chg="mod">
          <ac:chgData name="DeSoto-Silva, Kendra" userId="717d2bf5-6fbc-4bdf-a1d3-589f649548e9" providerId="ADAL" clId="{5C43D802-34CE-4557-90C9-D8497F73BD02}" dt="2025-12-01T22:20:28.348" v="381" actId="962"/>
          <ac:picMkLst>
            <pc:docMk/>
            <pc:sldMk cId="404811173" sldId="268"/>
            <ac:picMk id="9" creationId="{AEE1D0D8-A310-0872-D449-21855D515586}"/>
          </ac:picMkLst>
        </pc:picChg>
      </pc:sldChg>
      <pc:sldChg chg="modSp mod">
        <pc:chgData name="DeSoto-Silva, Kendra" userId="717d2bf5-6fbc-4bdf-a1d3-589f649548e9" providerId="ADAL" clId="{5C43D802-34CE-4557-90C9-D8497F73BD02}" dt="2025-12-01T22:21:40.058" v="589" actId="962"/>
        <pc:sldMkLst>
          <pc:docMk/>
          <pc:sldMk cId="799585695" sldId="269"/>
        </pc:sldMkLst>
        <pc:spChg chg="ord">
          <ac:chgData name="DeSoto-Silva, Kendra" userId="717d2bf5-6fbc-4bdf-a1d3-589f649548e9" providerId="ADAL" clId="{5C43D802-34CE-4557-90C9-D8497F73BD02}" dt="2025-12-01T22:20:50.351" v="384" actId="13244"/>
          <ac:spMkLst>
            <pc:docMk/>
            <pc:sldMk cId="799585695" sldId="269"/>
            <ac:spMk id="4" creationId="{4870398D-A1B9-C9BA-E91A-07E614B6D5AE}"/>
          </ac:spMkLst>
        </pc:spChg>
        <pc:picChg chg="mod">
          <ac:chgData name="DeSoto-Silva, Kendra" userId="717d2bf5-6fbc-4bdf-a1d3-589f649548e9" providerId="ADAL" clId="{5C43D802-34CE-4557-90C9-D8497F73BD02}" dt="2025-12-01T22:21:40.058" v="589" actId="962"/>
          <ac:picMkLst>
            <pc:docMk/>
            <pc:sldMk cId="799585695" sldId="269"/>
            <ac:picMk id="8" creationId="{973827B5-787D-3A03-1573-6233871B16FC}"/>
          </ac:picMkLst>
        </pc:picChg>
        <pc:picChg chg="mod">
          <ac:chgData name="DeSoto-Silva, Kendra" userId="717d2bf5-6fbc-4bdf-a1d3-589f649548e9" providerId="ADAL" clId="{5C43D802-34CE-4557-90C9-D8497F73BD02}" dt="2025-12-01T22:21:21.100" v="477" actId="962"/>
          <ac:picMkLst>
            <pc:docMk/>
            <pc:sldMk cId="799585695" sldId="269"/>
            <ac:picMk id="10" creationId="{DF10D36C-9DB4-3642-5767-21111627E046}"/>
          </ac:picMkLst>
        </pc:picChg>
        <pc:picChg chg="mod">
          <ac:chgData name="DeSoto-Silva, Kendra" userId="717d2bf5-6fbc-4bdf-a1d3-589f649548e9" providerId="ADAL" clId="{5C43D802-34CE-4557-90C9-D8497F73BD02}" dt="2025-12-01T22:20:57.841" v="385" actId="962"/>
          <ac:picMkLst>
            <pc:docMk/>
            <pc:sldMk cId="799585695" sldId="269"/>
            <ac:picMk id="1028" creationId="{4A8336E9-667B-F929-B4E8-5FF73AACB33C}"/>
          </ac:picMkLst>
        </pc:picChg>
      </pc:sldChg>
      <pc:sldChg chg="modSp mod">
        <pc:chgData name="DeSoto-Silva, Kendra" userId="717d2bf5-6fbc-4bdf-a1d3-589f649548e9" providerId="ADAL" clId="{5C43D802-34CE-4557-90C9-D8497F73BD02}" dt="2025-12-01T22:22:48.694" v="600" actId="13244"/>
        <pc:sldMkLst>
          <pc:docMk/>
          <pc:sldMk cId="2538361465" sldId="270"/>
        </pc:sldMkLst>
        <pc:spChg chg="ord">
          <ac:chgData name="DeSoto-Silva, Kendra" userId="717d2bf5-6fbc-4bdf-a1d3-589f649548e9" providerId="ADAL" clId="{5C43D802-34CE-4557-90C9-D8497F73BD02}" dt="2025-12-01T22:22:48.694" v="600" actId="13244"/>
          <ac:spMkLst>
            <pc:docMk/>
            <pc:sldMk cId="2538361465" sldId="270"/>
            <ac:spMk id="4" creationId="{F7247CF7-B723-F8D6-EBE0-85C4D124367E}"/>
          </ac:spMkLst>
        </pc:spChg>
      </pc:sldChg>
      <pc:sldChg chg="modSp mod">
        <pc:chgData name="DeSoto-Silva, Kendra" userId="717d2bf5-6fbc-4bdf-a1d3-589f649548e9" providerId="ADAL" clId="{5C43D802-34CE-4557-90C9-D8497F73BD02}" dt="2025-12-01T22:19:32.223" v="375" actId="13244"/>
        <pc:sldMkLst>
          <pc:docMk/>
          <pc:sldMk cId="207588122" sldId="271"/>
        </pc:sldMkLst>
        <pc:spChg chg="ord">
          <ac:chgData name="DeSoto-Silva, Kendra" userId="717d2bf5-6fbc-4bdf-a1d3-589f649548e9" providerId="ADAL" clId="{5C43D802-34CE-4557-90C9-D8497F73BD02}" dt="2025-12-01T22:19:32.223" v="375" actId="13244"/>
          <ac:spMkLst>
            <pc:docMk/>
            <pc:sldMk cId="207588122" sldId="271"/>
            <ac:spMk id="4" creationId="{F7247CF7-B723-F8D6-EBE0-85C4D124367E}"/>
          </ac:spMkLst>
        </pc:spChg>
      </pc:sldChg>
      <pc:sldChg chg="delSp modSp mod">
        <pc:chgData name="DeSoto-Silva, Kendra" userId="717d2bf5-6fbc-4bdf-a1d3-589f649548e9" providerId="ADAL" clId="{5C43D802-34CE-4557-90C9-D8497F73BD02}" dt="2025-12-01T22:22:29.462" v="599" actId="478"/>
        <pc:sldMkLst>
          <pc:docMk/>
          <pc:sldMk cId="197443635" sldId="272"/>
        </pc:sldMkLst>
        <pc:spChg chg="del">
          <ac:chgData name="DeSoto-Silva, Kendra" userId="717d2bf5-6fbc-4bdf-a1d3-589f649548e9" providerId="ADAL" clId="{5C43D802-34CE-4557-90C9-D8497F73BD02}" dt="2025-12-01T22:22:19.017" v="595" actId="478"/>
          <ac:spMkLst>
            <pc:docMk/>
            <pc:sldMk cId="197443635" sldId="272"/>
            <ac:spMk id="4" creationId="{C0137389-C52F-9CBA-D1ED-C6B20A91BF5B}"/>
          </ac:spMkLst>
        </pc:spChg>
        <pc:spChg chg="ord">
          <ac:chgData name="DeSoto-Silva, Kendra" userId="717d2bf5-6fbc-4bdf-a1d3-589f649548e9" providerId="ADAL" clId="{5C43D802-34CE-4557-90C9-D8497F73BD02}" dt="2025-12-01T22:21:57.362" v="590" actId="13244"/>
          <ac:spMkLst>
            <pc:docMk/>
            <pc:sldMk cId="197443635" sldId="272"/>
            <ac:spMk id="5" creationId="{840648DA-E2B3-EBFB-9C3A-968DD457DA58}"/>
          </ac:spMkLst>
        </pc:spChg>
        <pc:spChg chg="del">
          <ac:chgData name="DeSoto-Silva, Kendra" userId="717d2bf5-6fbc-4bdf-a1d3-589f649548e9" providerId="ADAL" clId="{5C43D802-34CE-4557-90C9-D8497F73BD02}" dt="2025-12-01T22:22:24.936" v="597" actId="478"/>
          <ac:spMkLst>
            <pc:docMk/>
            <pc:sldMk cId="197443635" sldId="272"/>
            <ac:spMk id="8" creationId="{2FD0EC0C-8A9C-D64D-D4CC-02A2B6EBC967}"/>
          </ac:spMkLst>
        </pc:spChg>
        <pc:spChg chg="del">
          <ac:chgData name="DeSoto-Silva, Kendra" userId="717d2bf5-6fbc-4bdf-a1d3-589f649548e9" providerId="ADAL" clId="{5C43D802-34CE-4557-90C9-D8497F73BD02}" dt="2025-12-01T22:22:17.887" v="594" actId="478"/>
          <ac:spMkLst>
            <pc:docMk/>
            <pc:sldMk cId="197443635" sldId="272"/>
            <ac:spMk id="9" creationId="{51686986-33D3-4EF3-AB9F-CE2F28FB2632}"/>
          </ac:spMkLst>
        </pc:spChg>
        <pc:spChg chg="del">
          <ac:chgData name="DeSoto-Silva, Kendra" userId="717d2bf5-6fbc-4bdf-a1d3-589f649548e9" providerId="ADAL" clId="{5C43D802-34CE-4557-90C9-D8497F73BD02}" dt="2025-12-01T22:22:17.092" v="593" actId="478"/>
          <ac:spMkLst>
            <pc:docMk/>
            <pc:sldMk cId="197443635" sldId="272"/>
            <ac:spMk id="10" creationId="{DA8BFE47-7818-0A41-2121-8A6708336465}"/>
          </ac:spMkLst>
        </pc:spChg>
        <pc:spChg chg="del">
          <ac:chgData name="DeSoto-Silva, Kendra" userId="717d2bf5-6fbc-4bdf-a1d3-589f649548e9" providerId="ADAL" clId="{5C43D802-34CE-4557-90C9-D8497F73BD02}" dt="2025-12-01T22:22:28.267" v="598" actId="478"/>
          <ac:spMkLst>
            <pc:docMk/>
            <pc:sldMk cId="197443635" sldId="272"/>
            <ac:spMk id="11" creationId="{B853BD9B-DDDE-2519-5D10-45C08B086CF4}"/>
          </ac:spMkLst>
        </pc:spChg>
        <pc:spChg chg="del">
          <ac:chgData name="DeSoto-Silva, Kendra" userId="717d2bf5-6fbc-4bdf-a1d3-589f649548e9" providerId="ADAL" clId="{5C43D802-34CE-4557-90C9-D8497F73BD02}" dt="2025-12-01T22:22:15.242" v="592" actId="478"/>
          <ac:spMkLst>
            <pc:docMk/>
            <pc:sldMk cId="197443635" sldId="272"/>
            <ac:spMk id="12" creationId="{2E21B8AD-EF65-37A3-7347-1BF1F75856B7}"/>
          </ac:spMkLst>
        </pc:spChg>
        <pc:spChg chg="del">
          <ac:chgData name="DeSoto-Silva, Kendra" userId="717d2bf5-6fbc-4bdf-a1d3-589f649548e9" providerId="ADAL" clId="{5C43D802-34CE-4557-90C9-D8497F73BD02}" dt="2025-12-01T22:22:14.283" v="591" actId="478"/>
          <ac:spMkLst>
            <pc:docMk/>
            <pc:sldMk cId="197443635" sldId="272"/>
            <ac:spMk id="13" creationId="{281BC84E-6A09-F2A9-4140-FDFC33C2B380}"/>
          </ac:spMkLst>
        </pc:spChg>
        <pc:spChg chg="del">
          <ac:chgData name="DeSoto-Silva, Kendra" userId="717d2bf5-6fbc-4bdf-a1d3-589f649548e9" providerId="ADAL" clId="{5C43D802-34CE-4557-90C9-D8497F73BD02}" dt="2025-12-01T22:22:21.220" v="596" actId="478"/>
          <ac:spMkLst>
            <pc:docMk/>
            <pc:sldMk cId="197443635" sldId="272"/>
            <ac:spMk id="14" creationId="{BD0CF71A-E9CB-6DC6-FCEE-F6A18DD32FB7}"/>
          </ac:spMkLst>
        </pc:spChg>
        <pc:spChg chg="del">
          <ac:chgData name="DeSoto-Silva, Kendra" userId="717d2bf5-6fbc-4bdf-a1d3-589f649548e9" providerId="ADAL" clId="{5C43D802-34CE-4557-90C9-D8497F73BD02}" dt="2025-12-01T22:22:29.462" v="599" actId="478"/>
          <ac:spMkLst>
            <pc:docMk/>
            <pc:sldMk cId="197443635" sldId="272"/>
            <ac:spMk id="15" creationId="{B42330F8-BF86-F177-E10F-3D0A5C6A9FF3}"/>
          </ac:spMkLst>
        </pc:spChg>
      </pc:sldChg>
      <pc:sldChg chg="modSp mod">
        <pc:chgData name="DeSoto-Silva, Kendra" userId="717d2bf5-6fbc-4bdf-a1d3-589f649548e9" providerId="ADAL" clId="{5C43D802-34CE-4557-90C9-D8497F73BD02}" dt="2025-12-01T22:19:20.290" v="374" actId="1076"/>
        <pc:sldMkLst>
          <pc:docMk/>
          <pc:sldMk cId="3501833238" sldId="273"/>
        </pc:sldMkLst>
        <pc:spChg chg="ord">
          <ac:chgData name="DeSoto-Silva, Kendra" userId="717d2bf5-6fbc-4bdf-a1d3-589f649548e9" providerId="ADAL" clId="{5C43D802-34CE-4557-90C9-D8497F73BD02}" dt="2025-12-01T22:18:36.917" v="258" actId="13244"/>
          <ac:spMkLst>
            <pc:docMk/>
            <pc:sldMk cId="3501833238" sldId="273"/>
            <ac:spMk id="4" creationId="{9228CD2E-A840-F360-191E-E7478426AAD1}"/>
          </ac:spMkLst>
        </pc:spChg>
        <pc:spChg chg="ord">
          <ac:chgData name="DeSoto-Silva, Kendra" userId="717d2bf5-6fbc-4bdf-a1d3-589f649548e9" providerId="ADAL" clId="{5C43D802-34CE-4557-90C9-D8497F73BD02}" dt="2025-12-01T22:18:30.844" v="257" actId="13244"/>
          <ac:spMkLst>
            <pc:docMk/>
            <pc:sldMk cId="3501833238" sldId="273"/>
            <ac:spMk id="5" creationId="{5C31C83F-739D-D5CB-460F-5E43938D0C33}"/>
          </ac:spMkLst>
        </pc:spChg>
        <pc:picChg chg="mod">
          <ac:chgData name="DeSoto-Silva, Kendra" userId="717d2bf5-6fbc-4bdf-a1d3-589f649548e9" providerId="ADAL" clId="{5C43D802-34CE-4557-90C9-D8497F73BD02}" dt="2025-12-01T22:19:16.399" v="373" actId="962"/>
          <ac:picMkLst>
            <pc:docMk/>
            <pc:sldMk cId="3501833238" sldId="273"/>
            <ac:picMk id="38" creationId="{A62D87BC-2E6A-D24C-3806-53E5BF26A7AB}"/>
          </ac:picMkLst>
        </pc:picChg>
        <pc:picChg chg="mod">
          <ac:chgData name="DeSoto-Silva, Kendra" userId="717d2bf5-6fbc-4bdf-a1d3-589f649548e9" providerId="ADAL" clId="{5C43D802-34CE-4557-90C9-D8497F73BD02}" dt="2025-12-01T22:19:20.290" v="374" actId="1076"/>
          <ac:picMkLst>
            <pc:docMk/>
            <pc:sldMk cId="3501833238" sldId="273"/>
            <ac:picMk id="39" creationId="{5C26F317-4168-AC3A-DC82-F7362CCDA7F2}"/>
          </ac:picMkLst>
        </pc:picChg>
        <pc:picChg chg="mod ord">
          <ac:chgData name="DeSoto-Silva, Kendra" userId="717d2bf5-6fbc-4bdf-a1d3-589f649548e9" providerId="ADAL" clId="{5C43D802-34CE-4557-90C9-D8497F73BD02}" dt="2025-12-01T22:18:57.021" v="296" actId="962"/>
          <ac:picMkLst>
            <pc:docMk/>
            <pc:sldMk cId="3501833238" sldId="273"/>
            <ac:picMk id="40" creationId="{901D684F-7326-62B1-4BF9-1C35A57D333C}"/>
          </ac:picMkLst>
        </pc:picChg>
      </pc:sldChg>
      <pc:sldChg chg="modSp mod">
        <pc:chgData name="DeSoto-Silva, Kendra" userId="717d2bf5-6fbc-4bdf-a1d3-589f649548e9" providerId="ADAL" clId="{5C43D802-34CE-4557-90C9-D8497F73BD02}" dt="2025-12-01T22:23:58.344" v="601" actId="13244"/>
        <pc:sldMkLst>
          <pc:docMk/>
          <pc:sldMk cId="2667248484" sldId="275"/>
        </pc:sldMkLst>
        <pc:spChg chg="ord">
          <ac:chgData name="DeSoto-Silva, Kendra" userId="717d2bf5-6fbc-4bdf-a1d3-589f649548e9" providerId="ADAL" clId="{5C43D802-34CE-4557-90C9-D8497F73BD02}" dt="2025-12-01T22:23:58.344" v="601" actId="13244"/>
          <ac:spMkLst>
            <pc:docMk/>
            <pc:sldMk cId="2667248484" sldId="275"/>
            <ac:spMk id="4" creationId="{5C0A8F55-8D0D-3980-989C-6C334BCE81A7}"/>
          </ac:spMkLst>
        </pc:spChg>
      </pc:sldChg>
      <pc:sldChg chg="modSp mod">
        <pc:chgData name="DeSoto-Silva, Kendra" userId="717d2bf5-6fbc-4bdf-a1d3-589f649548e9" providerId="ADAL" clId="{5C43D802-34CE-4557-90C9-D8497F73BD02}" dt="2025-12-01T22:20:39.737" v="382" actId="13244"/>
        <pc:sldMkLst>
          <pc:docMk/>
          <pc:sldMk cId="3373844729" sldId="276"/>
        </pc:sldMkLst>
        <pc:spChg chg="ord">
          <ac:chgData name="DeSoto-Silva, Kendra" userId="717d2bf5-6fbc-4bdf-a1d3-589f649548e9" providerId="ADAL" clId="{5C43D802-34CE-4557-90C9-D8497F73BD02}" dt="2025-12-01T22:20:39.737" v="382" actId="13244"/>
          <ac:spMkLst>
            <pc:docMk/>
            <pc:sldMk cId="3373844729" sldId="276"/>
            <ac:spMk id="4" creationId="{E7895B47-4D8C-DD03-EB28-56A66625FFD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72453401223968"/>
          <c:y val="0.10697395912745819"/>
          <c:w val="0.63867591595810536"/>
          <c:h val="0.81821636807094356"/>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16-4FA7-9890-B48F5BCA3C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16-4FA7-9890-B48F5BCA3C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16-4FA7-9890-B48F5BCA3C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16-4FA7-9890-B48F5BCA3C0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General Funds</c:v>
                </c:pt>
                <c:pt idx="1">
                  <c:v>ARPA</c:v>
                </c:pt>
                <c:pt idx="2">
                  <c:v>Other Funds</c:v>
                </c:pt>
                <c:pt idx="3">
                  <c:v>Grants</c:v>
                </c:pt>
              </c:strCache>
            </c:strRef>
          </c:cat>
          <c:val>
            <c:numRef>
              <c:f>Sheet1!$B$2:$B$5</c:f>
              <c:numCache>
                <c:formatCode>0%</c:formatCode>
                <c:ptCount val="4"/>
                <c:pt idx="0">
                  <c:v>0.69</c:v>
                </c:pt>
                <c:pt idx="1">
                  <c:v>0.19</c:v>
                </c:pt>
                <c:pt idx="2">
                  <c:v>0.06</c:v>
                </c:pt>
                <c:pt idx="3">
                  <c:v>0.06</c:v>
                </c:pt>
              </c:numCache>
            </c:numRef>
          </c:val>
          <c:extLst>
            <c:ext xmlns:c16="http://schemas.microsoft.com/office/drawing/2014/chart" uri="{C3380CC4-5D6E-409C-BE32-E72D297353CC}">
              <c16:uniqueId val="{00000000-F844-44AF-B278-CAA8B1A5AC9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23159207072800111"/>
          <c:y val="0.93321301331626261"/>
          <c:w val="0.69251761292996283"/>
          <c:h val="5.09082452552882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C_1820EDA5.xml><?xml version="1.0" encoding="utf-8"?>
<p188:cmLst xmlns:a="http://schemas.openxmlformats.org/drawingml/2006/main" xmlns:r="http://schemas.openxmlformats.org/officeDocument/2006/relationships" xmlns:p188="http://schemas.microsoft.com/office/powerpoint/2018/8/main">
  <p188:cm id="{ED2B6301-E258-4241-A3E2-2D39AB3C03DC}" authorId="{1509D975-0DC8-5FFF-9963-3627255F9ADE}" created="2025-11-24T22:34:00.290">
    <ac:txMkLst xmlns:ac="http://schemas.microsoft.com/office/drawing/2013/main/command">
      <pc:docMk xmlns:pc="http://schemas.microsoft.com/office/powerpoint/2013/main/command"/>
      <pc:sldMk xmlns:pc="http://schemas.microsoft.com/office/powerpoint/2013/main/command" cId="404811173" sldId="268"/>
      <ac:spMk id="6" creationId="{6A9F3139-2D8E-98FF-7073-04CC65971CC6}"/>
      <ac:txMk cp="0">
        <ac:context len="55" hash="3359417165"/>
      </ac:txMk>
    </ac:txMkLst>
    <p188:pos x="9440333" y="550333"/>
    <p188:replyLst>
      <p188:reply id="{0CE89010-DE4F-41A4-AEB8-FB947F8468F3}" authorId="{78ED2BF0-1620-3AFC-EB4F-B6D242FB326A}" created="2025-11-24T23:51:29.848">
        <p188:txBody>
          <a:bodyPr/>
          <a:lstStyle/>
          <a:p>
            <a:r>
              <a:rPr lang="en-US"/>
              <a:t>Yes, let's see what that looks like</a:t>
            </a:r>
          </a:p>
        </p188:txBody>
      </p188:reply>
      <p188:reply id="{0C4AFA3D-0BEE-4093-9D7A-ABB3EA0A09E3}" authorId="{8821B113-5154-E508-3AE5-DBC44581BB23}" created="2025-11-25T16:40:42.162">
        <p188:txBody>
          <a:bodyPr/>
          <a:lstStyle/>
          <a:p>
            <a:r>
              <a:rPr lang="en-US"/>
              <a:t>[@Elaine Wiseman] Added! I shortened it as much as I thought I could. The details are all in the notes below.</a:t>
            </a:r>
          </a:p>
        </p188:txBody>
      </p188:reply>
    </p188:replyLst>
    <p188:txBody>
      <a:bodyPr/>
      <a:lstStyle/>
      <a:p>
        <a:r>
          <a:rPr lang="en-US"/>
          <a:t>[@Elaine Wiseman] On this slide, do you want me to add all the incentives/programs the City created to support affordable housing? We have the one pager from DS with it all listed out. </a:t>
        </a:r>
      </a:p>
    </p188:txBody>
  </p188:cm>
</p188:cmLst>
</file>

<file path=ppt/comments/modernComment_10D_2FA8B59F.xml><?xml version="1.0" encoding="utf-8"?>
<p188:cmLst xmlns:a="http://schemas.openxmlformats.org/drawingml/2006/main" xmlns:r="http://schemas.openxmlformats.org/officeDocument/2006/relationships" xmlns:p188="http://schemas.microsoft.com/office/powerpoint/2018/8/main">
  <p188:cm id="{58400F2A-A6BF-4C3E-91DD-1303E4B0A34E}" authorId="{78ED2BF0-1620-3AFC-EB4F-B6D242FB326A}" created="2025-11-24T18:12:15.832" startDate="2025-11-24T21:31:22.139" dueDate="2025-11-24T21:31:22.139" assignedTo="{7A4EA3D5-C1C7-03EC-AB92-20D493C67AD7}" title="@Elaine Wiseman I believe these numbers are accurate now. Do I need to make this pretty, or is it going to Comms? ">
    <ac:deMkLst xmlns:ac="http://schemas.microsoft.com/office/drawing/2013/main/command">
      <pc:docMk xmlns:pc="http://schemas.microsoft.com/office/powerpoint/2013/main/command"/>
      <pc:sldMk xmlns:pc="http://schemas.microsoft.com/office/powerpoint/2013/main/command" cId="799585695" sldId="269"/>
      <ac:spMk id="6" creationId="{E5BEE3E0-675D-CB64-A4B9-FAE553DE8284}"/>
    </ac:deMkLst>
    <p188:replyLst>
      <p188:reply id="{02C67E9C-0345-4D9F-8C66-466DD7435DFB}" authorId="{6CDB0680-5BFF-325F-0900-419B7508D9B8}" created="2025-11-24T21:31:22.139">
        <p188:txBody>
          <a:bodyPr/>
          <a:lstStyle/>
          <a:p>
            <a:r>
              <a:rPr lang="en-US"/>
              <a:t>[@Elaine Wiseman] I believe these numbers are accurate now. Do I need to make this pretty, or is it going to Comms? </a:t>
            </a:r>
          </a:p>
        </p188:txBody>
      </p188:reply>
      <p188:reply id="{6ACA7C47-CDF9-4421-8489-FFAD13433926}" authorId="{78ED2BF0-1620-3AFC-EB4F-B6D242FB326A}" created="2025-11-24T21:43:57.080">
        <p188:txBody>
          <a:bodyPr/>
          <a:lstStyle/>
          <a:p>
            <a:r>
              <a:rPr lang="en-US"/>
              <a:t>[@Cori Fisher] is this going to comms?</a:t>
            </a:r>
          </a:p>
        </p188:txBody>
      </p188:reply>
      <p188:reply id="{89713089-6038-4A81-B89A-348887CD3C56}" authorId="{78ED2BF0-1620-3AFC-EB4F-B6D242FB326A}" created="2025-11-24T21:44:29.612">
        <p188:txBody>
          <a:bodyPr/>
          <a:lstStyle/>
          <a:p>
            <a:r>
              <a:rPr lang="en-US"/>
              <a:t>[@Julie Henderson] please add the dates this covers</a:t>
            </a:r>
          </a:p>
        </p188:txBody>
        <p188:extLst>
          <p:ext xmlns:p="http://schemas.openxmlformats.org/presentationml/2006/main" uri="{57CB4572-C831-44C2-8A1C-0ADB6CCDFE69}">
            <p223:reactions xmlns:p223="http://schemas.microsoft.com/office/powerpoint/2022/03/main">
              <p223:rxn type="👍">
                <p223:instance time="2025-11-24T21:58:03.346" authorId="{6CDB0680-5BFF-325F-0900-419B7508D9B8}"/>
              </p223:rxn>
            </p223:reactions>
          </p:ext>
        </p188:extLst>
      </p188:reply>
      <p188:reply id="{06B5AF74-84FD-453C-99DE-D697B4EC12B7}" authorId="{1509D975-0DC8-5FFF-9963-3627255F9ADE}" created="2025-11-24T21:47:13.005">
        <p188:txBody>
          <a:bodyPr/>
          <a:lstStyle/>
          <a:p>
            <a:r>
              <a:rPr lang="en-US"/>
              <a:t>[@Elaine Wiseman] Yes I will send it to Comms once all the information is completed. Rebecca can't promise a ton of help, but she's willing to look and see what she can do.</a:t>
            </a:r>
          </a:p>
        </p188:txBody>
      </p188:reply>
    </p188:replyLst>
    <p188:txBody>
      <a:bodyPr/>
      <a:lstStyle/>
      <a:p>
        <a:r>
          <a:rPr lang="en-US"/>
          <a:t>[@Julie Henderson] are you still working on this number?</a:t>
        </a:r>
      </a:p>
    </p188:txBody>
    <p188:extLst>
      <p:ext xmlns:p="http://schemas.openxmlformats.org/presentationml/2006/main" uri="{5BB2D875-25FF-4072-B9AC-8F64D62656EB}">
        <p228:taskDetails xmlns:p228="http://schemas.microsoft.com/office/powerpoint/2022/08/main">
          <p228:history>
            <p228:event time="2025-11-24T21:31:22.139" id="{943B3167-B172-4267-A2ED-AC6621D8ADBA}">
              <p228:atrbtn authorId="{6CDB0680-5BFF-325F-0900-419B7508D9B8}"/>
              <p228:anchr>
                <p228:comment id="{02C67E9C-0345-4D9F-8C66-466DD7435DFB}"/>
              </p228:anchr>
              <p228:add/>
            </p228:event>
            <p228:event time="2025-11-24T21:31:22.139" id="{960EE3F6-A4EB-42E2-AAE1-2447D39A2E39}">
              <p228:atrbtn authorId="{6CDB0680-5BFF-325F-0900-419B7508D9B8}"/>
              <p228:anchr>
                <p228:comment id="{02C67E9C-0345-4D9F-8C66-466DD7435DFB}"/>
              </p228:anchr>
              <p228:asgn authorId="{7A4EA3D5-C1C7-03EC-AB92-20D493C67AD7}"/>
            </p228:event>
            <p228:event time="2025-11-24T21:31:22.139" id="{87C47E54-63C8-4A59-AD5A-C29153FE52AE}">
              <p228:atrbtn authorId="{6CDB0680-5BFF-325F-0900-419B7508D9B8}"/>
              <p228:anchr>
                <p228:comment id="{02C67E9C-0345-4D9F-8C66-466DD7435DFB}"/>
              </p228:anchr>
              <p228:date stDt="2025-11-24T21:31:22.139" endDt="2025-11-24T21:31:22.139"/>
            </p228:event>
            <p228:event time="2025-11-24T21:31:22.139" id="{F479DF9B-5004-4510-B2C6-1D3110D791AC}">
              <p228:atrbtn authorId="{6CDB0680-5BFF-325F-0900-419B7508D9B8}"/>
              <p228:anchr>
                <p228:comment id="{02C67E9C-0345-4D9F-8C66-466DD7435DFB}"/>
              </p228:anchr>
              <p228:title val="@Elaine Wiseman I believe these numbers are accurate now. Do I need to make this pretty, or is it going to Comms? "/>
            </p228:event>
          </p228:history>
        </p228:taskDetails>
      </p:ext>
    </p188:extLst>
  </p188:cm>
  <p188:cm id="{44C2F889-F72F-4917-AF11-CE797473C4FA}" authorId="{78ED2BF0-1620-3AFC-EB4F-B6D242FB326A}" created="2025-11-24T18:12:35.378">
    <ac:deMkLst xmlns:ac="http://schemas.microsoft.com/office/drawing/2013/main/command">
      <pc:docMk xmlns:pc="http://schemas.microsoft.com/office/powerpoint/2013/main/command"/>
      <pc:sldMk xmlns:pc="http://schemas.microsoft.com/office/powerpoint/2013/main/command" cId="799585695" sldId="269"/>
      <ac:spMk id="6" creationId="{E5BEE3E0-675D-CB64-A4B9-FAE553DE8284}"/>
    </ac:deMkLst>
    <p188:replyLst>
      <p188:reply id="{CB6726D5-7B7D-4A44-BB71-75AD3AB6286D}" authorId="{6CDB0680-5BFF-325F-0900-419B7508D9B8}" created="2025-11-24T21:31:37.975">
        <p188:txBody>
          <a:bodyPr/>
          <a:lstStyle/>
          <a:p>
            <a:r>
              <a:rPr lang="en-US"/>
              <a:t>[@Elaine Wiseman] Yes</a:t>
            </a:r>
          </a:p>
        </p188:txBody>
      </p188:reply>
    </p188:replyLst>
    <p188:txBody>
      <a:bodyPr/>
      <a:lstStyle/>
      <a:p>
        <a:r>
          <a:rPr lang="en-US"/>
          <a:t>[@Julie Henderson] same question as above</a:t>
        </a:r>
      </a:p>
    </p188:txBody>
  </p188:cm>
</p188:cmLst>
</file>

<file path=ppt/comments/modernComment_10E_974C5279.xml><?xml version="1.0" encoding="utf-8"?>
<p188:cmLst xmlns:a="http://schemas.openxmlformats.org/drawingml/2006/main" xmlns:r="http://schemas.openxmlformats.org/officeDocument/2006/relationships" xmlns:p188="http://schemas.microsoft.com/office/powerpoint/2018/8/main">
  <p188:cm id="{1CF4B215-6ECA-4DB9-8D68-99998136C817}" authorId="{78ED2BF0-1620-3AFC-EB4F-B6D242FB326A}" status="resolved" created="2025-11-24T18:11:32.769" complete="100000">
    <ac:deMkLst xmlns:ac="http://schemas.microsoft.com/office/drawing/2013/main/command">
      <pc:docMk xmlns:pc="http://schemas.microsoft.com/office/powerpoint/2013/main/command"/>
      <pc:sldMk xmlns:pc="http://schemas.microsoft.com/office/powerpoint/2013/main/command" cId="2538361465" sldId="270"/>
      <ac:spMk id="6" creationId="{B4730317-ECDC-5EF0-39C9-825B6DA60957}"/>
    </ac:deMkLst>
    <p188:txBody>
      <a:bodyPr/>
      <a:lstStyle/>
      <a:p>
        <a:r>
          <a:rPr lang="en-US"/>
          <a:t>[@Ciera Dills] need to add dates this data covers</a:t>
        </a:r>
      </a:p>
    </p188:txBody>
    <p188:extLst>
      <p:ext xmlns:p="http://schemas.openxmlformats.org/presentationml/2006/main" uri="{57CB4572-C831-44C2-8A1C-0ADB6CCDFE69}">
        <p223:reactions xmlns:p223="http://schemas.microsoft.com/office/powerpoint/2022/03/main">
          <p223:rxn type="👍">
            <p223:instance time="2025-11-24T18:17:04.799" authorId="{9060AD58-B12B-E815-8A8E-9F16121894B3}"/>
          </p223:rxn>
        </p223:reactions>
      </p:ext>
    </p188:extLst>
  </p188:cm>
  <p188:cm id="{DD7F26AB-6C37-4197-84F1-2CCBE7A846CC}" authorId="{8821B113-5154-E508-3AE5-DBC44581BB23}" status="resolved" created="2025-11-25T17:04:00.520" complete="100000">
    <pc:sldMkLst xmlns:pc="http://schemas.microsoft.com/office/powerpoint/2013/main/command">
      <pc:docMk/>
      <pc:sldMk cId="2538361465" sldId="270"/>
    </pc:sldMkLst>
    <p188:txBody>
      <a:bodyPr/>
      <a:lstStyle/>
      <a:p>
        <a:r>
          <a:rPr lang="en-US"/>
          <a:t>[@Ciera Dills] When you get in this morning can you fix this one? I’m not sure what happened here...</a:t>
        </a:r>
      </a:p>
    </p188:txBody>
  </p188:cm>
</p188:cmLst>
</file>

<file path=ppt/comments/modernComment_110_BC4C033.xml><?xml version="1.0" encoding="utf-8"?>
<p188:cmLst xmlns:a="http://schemas.openxmlformats.org/drawingml/2006/main" xmlns:r="http://schemas.openxmlformats.org/officeDocument/2006/relationships" xmlns:p188="http://schemas.microsoft.com/office/powerpoint/2018/8/main">
  <p188:cm id="{B3263D6A-6699-4A62-911E-F283496C2355}" authorId="{9060AD58-B12B-E815-8A8E-9F16121894B3}" created="2025-11-21T19:22:34.526">
    <pc:sldMkLst xmlns:pc="http://schemas.microsoft.com/office/powerpoint/2013/main/command">
      <pc:docMk/>
      <pc:sldMk cId="197443635" sldId="272"/>
    </pc:sldMkLst>
    <p188:txBody>
      <a:bodyPr/>
      <a:lstStyle/>
      <a:p>
        <a:r>
          <a:rPr lang="en-US"/>
          <a:t>[@Elaine Wiseman] [@Cori Fisher] [@Monica Kirch] This number includes senior program and housing court since they received "rental assistance" if we take out seniors (174) and housing court (105) then the total is 5,780. Let me know which number you want to showcase here.</a:t>
        </a:r>
      </a:p>
    </p188:txBody>
  </p188:cm>
  <p188:cm id="{8FE81DDE-9685-4246-91BC-B24960226B84}" authorId="{78ED2BF0-1620-3AFC-EB4F-B6D242FB326A}" created="2025-11-24T18:13:51.457">
    <ac:deMkLst xmlns:ac="http://schemas.microsoft.com/office/drawing/2013/main/command">
      <pc:docMk xmlns:pc="http://schemas.microsoft.com/office/powerpoint/2013/main/command"/>
      <pc:sldMk xmlns:pc="http://schemas.microsoft.com/office/powerpoint/2013/main/command" cId="197443635" sldId="272"/>
      <ac:spMk id="3" creationId="{FC90459B-7B06-5901-98F3-A4116229DF42}"/>
    </ac:deMkLst>
    <p188:replyLst>
      <p188:reply id="{7E5B6185-9BB6-49D8-BE0A-06CA232659C1}" authorId="{9060AD58-B12B-E815-8A8E-9F16121894B3}" created="2025-11-24T18:26:31.730">
        <p188:txBody>
          <a:bodyPr/>
          <a:lstStyle/>
          <a:p>
            <a:r>
              <a:rPr lang="en-US"/>
              <a:t>Correct</a:t>
            </a:r>
          </a:p>
        </p188:txBody>
      </p188:reply>
    </p188:replyLst>
    <p188:txBody>
      <a:bodyPr/>
      <a:lstStyle/>
      <a:p>
        <a:r>
          <a:rPr lang="en-US"/>
          <a:t>[@Ciera Dills] [@Cori Fisher] this is data from July 1, 2020-June 30, 25 correct?</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F31C4-F7BD-4415-AFD9-5D7384DC1513}"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020D86D4-5B25-4248-A800-36CFE284BA41}">
      <dgm:prSet phldrT="[Text]" phldr="0" custT="1"/>
      <dgm:spPr/>
      <dgm:t>
        <a:bodyPr/>
        <a:lstStyle/>
        <a:p>
          <a:pPr algn="ctr"/>
          <a:r>
            <a:rPr lang="en-US" sz="2000"/>
            <a:t>2004 – 2020</a:t>
          </a:r>
        </a:p>
        <a:p>
          <a:pPr algn="ctr"/>
          <a:r>
            <a:rPr lang="en-US" sz="1400"/>
            <a:t>Reno = Lead agency for homelessness</a:t>
          </a:r>
        </a:p>
      </dgm:t>
    </dgm:pt>
    <dgm:pt modelId="{87183231-E8EE-40E6-BF9F-1AF7F9630B53}" type="parTrans" cxnId="{51245CC4-4D1E-4D33-B74E-34D9E0DFCDC6}">
      <dgm:prSet/>
      <dgm:spPr/>
      <dgm:t>
        <a:bodyPr/>
        <a:lstStyle/>
        <a:p>
          <a:endParaRPr lang="en-US"/>
        </a:p>
      </dgm:t>
    </dgm:pt>
    <dgm:pt modelId="{C53400DE-4477-497D-9117-CA5B2649BB6E}" type="sibTrans" cxnId="{51245CC4-4D1E-4D33-B74E-34D9E0DFCDC6}">
      <dgm:prSet/>
      <dgm:spPr/>
      <dgm:t>
        <a:bodyPr/>
        <a:lstStyle/>
        <a:p>
          <a:endParaRPr lang="en-US"/>
        </a:p>
      </dgm:t>
    </dgm:pt>
    <dgm:pt modelId="{4805BCFB-B7D2-4BC1-9B0E-E0B17A502221}">
      <dgm:prSet phldrT="[Text]" phldr="0" custT="1"/>
      <dgm:spPr/>
      <dgm:t>
        <a:bodyPr/>
        <a:lstStyle/>
        <a:p>
          <a:pPr algn="ctr"/>
          <a:r>
            <a:rPr lang="en-US" sz="2000"/>
            <a:t>2021 – Present</a:t>
          </a:r>
        </a:p>
        <a:p>
          <a:pPr algn="ctr"/>
          <a:r>
            <a:rPr lang="en-US" sz="1400"/>
            <a:t>Washoe County = Lead agency on homelessness</a:t>
          </a:r>
        </a:p>
      </dgm:t>
    </dgm:pt>
    <dgm:pt modelId="{40DDD377-9437-4B62-B6ED-924493D103BB}" type="parTrans" cxnId="{5D949A7D-A7C9-44B7-9620-1D409E1CB59D}">
      <dgm:prSet/>
      <dgm:spPr/>
      <dgm:t>
        <a:bodyPr/>
        <a:lstStyle/>
        <a:p>
          <a:endParaRPr lang="en-US"/>
        </a:p>
      </dgm:t>
    </dgm:pt>
    <dgm:pt modelId="{3B172BEA-52A3-4BF9-BDB0-BEC0446BD5FF}" type="sibTrans" cxnId="{5D949A7D-A7C9-44B7-9620-1D409E1CB59D}">
      <dgm:prSet/>
      <dgm:spPr/>
      <dgm:t>
        <a:bodyPr/>
        <a:lstStyle/>
        <a:p>
          <a:endParaRPr lang="en-US"/>
        </a:p>
      </dgm:t>
    </dgm:pt>
    <dgm:pt modelId="{D30CA8B6-EA30-4664-A4B8-2C43FC6CFB2C}" type="pres">
      <dgm:prSet presAssocID="{3E2F31C4-F7BD-4415-AFD9-5D7384DC1513}" presName="Name0" presStyleCnt="0">
        <dgm:presLayoutVars>
          <dgm:dir/>
          <dgm:resizeHandles val="exact"/>
        </dgm:presLayoutVars>
      </dgm:prSet>
      <dgm:spPr/>
    </dgm:pt>
    <dgm:pt modelId="{A842153D-C155-4ADF-84B2-3452062914BA}" type="pres">
      <dgm:prSet presAssocID="{020D86D4-5B25-4248-A800-36CFE284BA41}" presName="node" presStyleLbl="node1" presStyleIdx="0" presStyleCnt="2" custScaleY="34508">
        <dgm:presLayoutVars>
          <dgm:bulletEnabled val="1"/>
        </dgm:presLayoutVars>
      </dgm:prSet>
      <dgm:spPr/>
    </dgm:pt>
    <dgm:pt modelId="{CDA77B81-9172-4528-8E9F-706EA3E26027}" type="pres">
      <dgm:prSet presAssocID="{C53400DE-4477-497D-9117-CA5B2649BB6E}" presName="sibTrans" presStyleLbl="sibTrans2D1" presStyleIdx="0" presStyleCnt="1"/>
      <dgm:spPr/>
    </dgm:pt>
    <dgm:pt modelId="{E48C5B8D-DC50-4C2A-B8A9-1BD88BFB5886}" type="pres">
      <dgm:prSet presAssocID="{C53400DE-4477-497D-9117-CA5B2649BB6E}" presName="connectorText" presStyleLbl="sibTrans2D1" presStyleIdx="0" presStyleCnt="1"/>
      <dgm:spPr/>
    </dgm:pt>
    <dgm:pt modelId="{6BD9C21A-8BB3-45A6-8769-5C6B204FA4BC}" type="pres">
      <dgm:prSet presAssocID="{4805BCFB-B7D2-4BC1-9B0E-E0B17A502221}" presName="node" presStyleLbl="node1" presStyleIdx="1" presStyleCnt="2" custScaleY="31563">
        <dgm:presLayoutVars>
          <dgm:bulletEnabled val="1"/>
        </dgm:presLayoutVars>
      </dgm:prSet>
      <dgm:spPr/>
    </dgm:pt>
  </dgm:ptLst>
  <dgm:cxnLst>
    <dgm:cxn modelId="{4B817419-18F2-4530-8A65-1833C2C24978}" type="presOf" srcId="{020D86D4-5B25-4248-A800-36CFE284BA41}" destId="{A842153D-C155-4ADF-84B2-3452062914BA}" srcOrd="0" destOrd="0" presId="urn:microsoft.com/office/officeart/2005/8/layout/process1"/>
    <dgm:cxn modelId="{F7363E1F-3AD5-445E-B0BA-289B64CC71B5}" type="presOf" srcId="{C53400DE-4477-497D-9117-CA5B2649BB6E}" destId="{CDA77B81-9172-4528-8E9F-706EA3E26027}" srcOrd="0" destOrd="0" presId="urn:microsoft.com/office/officeart/2005/8/layout/process1"/>
    <dgm:cxn modelId="{3396395E-A656-4EFA-9258-B5917AC42CA8}" type="presOf" srcId="{3E2F31C4-F7BD-4415-AFD9-5D7384DC1513}" destId="{D30CA8B6-EA30-4664-A4B8-2C43FC6CFB2C}" srcOrd="0" destOrd="0" presId="urn:microsoft.com/office/officeart/2005/8/layout/process1"/>
    <dgm:cxn modelId="{6475B349-A6BA-49BC-BEC6-891B1437324A}" type="presOf" srcId="{C53400DE-4477-497D-9117-CA5B2649BB6E}" destId="{E48C5B8D-DC50-4C2A-B8A9-1BD88BFB5886}" srcOrd="1" destOrd="0" presId="urn:microsoft.com/office/officeart/2005/8/layout/process1"/>
    <dgm:cxn modelId="{5D949A7D-A7C9-44B7-9620-1D409E1CB59D}" srcId="{3E2F31C4-F7BD-4415-AFD9-5D7384DC1513}" destId="{4805BCFB-B7D2-4BC1-9B0E-E0B17A502221}" srcOrd="1" destOrd="0" parTransId="{40DDD377-9437-4B62-B6ED-924493D103BB}" sibTransId="{3B172BEA-52A3-4BF9-BDB0-BEC0446BD5FF}"/>
    <dgm:cxn modelId="{51245CC4-4D1E-4D33-B74E-34D9E0DFCDC6}" srcId="{3E2F31C4-F7BD-4415-AFD9-5D7384DC1513}" destId="{020D86D4-5B25-4248-A800-36CFE284BA41}" srcOrd="0" destOrd="0" parTransId="{87183231-E8EE-40E6-BF9F-1AF7F9630B53}" sibTransId="{C53400DE-4477-497D-9117-CA5B2649BB6E}"/>
    <dgm:cxn modelId="{902D27CC-10BF-4BFF-9B85-AB9C59DE0163}" type="presOf" srcId="{4805BCFB-B7D2-4BC1-9B0E-E0B17A502221}" destId="{6BD9C21A-8BB3-45A6-8769-5C6B204FA4BC}" srcOrd="0" destOrd="0" presId="urn:microsoft.com/office/officeart/2005/8/layout/process1"/>
    <dgm:cxn modelId="{6799DBD2-E5C7-4C1C-91A4-1970562CEB21}" type="presParOf" srcId="{D30CA8B6-EA30-4664-A4B8-2C43FC6CFB2C}" destId="{A842153D-C155-4ADF-84B2-3452062914BA}" srcOrd="0" destOrd="0" presId="urn:microsoft.com/office/officeart/2005/8/layout/process1"/>
    <dgm:cxn modelId="{6314661C-F783-42D5-B2F0-3304957636AA}" type="presParOf" srcId="{D30CA8B6-EA30-4664-A4B8-2C43FC6CFB2C}" destId="{CDA77B81-9172-4528-8E9F-706EA3E26027}" srcOrd="1" destOrd="0" presId="urn:microsoft.com/office/officeart/2005/8/layout/process1"/>
    <dgm:cxn modelId="{FD747BD3-6E21-4AD2-8949-4F630AA5B7C9}" type="presParOf" srcId="{CDA77B81-9172-4528-8E9F-706EA3E26027}" destId="{E48C5B8D-DC50-4C2A-B8A9-1BD88BFB5886}" srcOrd="0" destOrd="0" presId="urn:microsoft.com/office/officeart/2005/8/layout/process1"/>
    <dgm:cxn modelId="{05A15469-E2CB-4E76-BE80-550FBAB86950}" type="presParOf" srcId="{D30CA8B6-EA30-4664-A4B8-2C43FC6CFB2C}" destId="{6BD9C21A-8BB3-45A6-8769-5C6B204FA4B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F6536-FA62-4113-BEC2-8F16160A4DF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F8F962B-0003-444F-BE97-0D999054AAA1}">
      <dgm:prSet phldrT="[Text]" phldr="0" custT="1"/>
      <dgm:spPr>
        <a:solidFill>
          <a:srgbClr val="F6B619"/>
        </a:solidFill>
        <a:ln>
          <a:solidFill>
            <a:srgbClr val="F6B619"/>
          </a:solidFill>
        </a:ln>
      </dgm:spPr>
      <dgm:t>
        <a:bodyPr/>
        <a:lstStyle/>
        <a:p>
          <a:r>
            <a:rPr lang="en-US" sz="2000" b="1"/>
            <a:t>General Fund - $5,129,048</a:t>
          </a:r>
        </a:p>
      </dgm:t>
    </dgm:pt>
    <dgm:pt modelId="{FA5A5706-D0B4-4B59-98F5-B6AD8C565915}" type="parTrans" cxnId="{C0E719A6-269C-4FCD-9621-167E062D8A3E}">
      <dgm:prSet/>
      <dgm:spPr/>
      <dgm:t>
        <a:bodyPr/>
        <a:lstStyle/>
        <a:p>
          <a:endParaRPr lang="en-US"/>
        </a:p>
      </dgm:t>
    </dgm:pt>
    <dgm:pt modelId="{A8DB830E-334B-4CF5-89BE-9D1C19E37C4F}" type="sibTrans" cxnId="{C0E719A6-269C-4FCD-9621-167E062D8A3E}">
      <dgm:prSet/>
      <dgm:spPr/>
      <dgm:t>
        <a:bodyPr/>
        <a:lstStyle/>
        <a:p>
          <a:endParaRPr lang="en-US"/>
        </a:p>
      </dgm:t>
    </dgm:pt>
    <dgm:pt modelId="{658ADAD4-8C36-4F4C-AD49-1EC50D02B21A}">
      <dgm:prSet phldrT="[Text]" phldr="0"/>
      <dgm:spPr/>
      <dgm:t>
        <a:bodyPr/>
        <a:lstStyle/>
        <a:p>
          <a:endParaRPr lang="en-US"/>
        </a:p>
      </dgm:t>
    </dgm:pt>
    <dgm:pt modelId="{C07B9EEA-A07B-4C5C-AD69-F6A84DD2E918}" type="parTrans" cxnId="{7F631002-FEBC-4318-A8E2-581BB936D59C}">
      <dgm:prSet/>
      <dgm:spPr/>
      <dgm:t>
        <a:bodyPr/>
        <a:lstStyle/>
        <a:p>
          <a:endParaRPr lang="en-US"/>
        </a:p>
      </dgm:t>
    </dgm:pt>
    <dgm:pt modelId="{7196488B-5AC3-4A3D-97E3-AA508152F8F8}" type="sibTrans" cxnId="{7F631002-FEBC-4318-A8E2-581BB936D59C}">
      <dgm:prSet/>
      <dgm:spPr/>
      <dgm:t>
        <a:bodyPr/>
        <a:lstStyle/>
        <a:p>
          <a:endParaRPr lang="en-US"/>
        </a:p>
      </dgm:t>
    </dgm:pt>
    <dgm:pt modelId="{19D4C668-F891-4085-9319-5564E73DE032}">
      <dgm:prSet phldrT="[Text]" phldr="0" custT="1"/>
      <dgm:spPr>
        <a:solidFill>
          <a:srgbClr val="14264D"/>
        </a:solidFill>
        <a:ln>
          <a:solidFill>
            <a:schemeClr val="accent2"/>
          </a:solidFill>
        </a:ln>
      </dgm:spPr>
      <dgm:t>
        <a:bodyPr/>
        <a:lstStyle/>
        <a:p>
          <a:r>
            <a:rPr lang="en-US" sz="2000" b="1"/>
            <a:t>ARPA  - $1,401,671</a:t>
          </a:r>
        </a:p>
      </dgm:t>
    </dgm:pt>
    <dgm:pt modelId="{8120943E-9332-43BB-98FB-4E17AC4BF1EE}" type="parTrans" cxnId="{5C2B79BE-B67B-444D-947F-CC382FDA524B}">
      <dgm:prSet/>
      <dgm:spPr/>
      <dgm:t>
        <a:bodyPr/>
        <a:lstStyle/>
        <a:p>
          <a:endParaRPr lang="en-US"/>
        </a:p>
      </dgm:t>
    </dgm:pt>
    <dgm:pt modelId="{9A2B58CF-4C6A-4977-9C7C-53D10E3A54DD}" type="sibTrans" cxnId="{5C2B79BE-B67B-444D-947F-CC382FDA524B}">
      <dgm:prSet/>
      <dgm:spPr/>
      <dgm:t>
        <a:bodyPr/>
        <a:lstStyle/>
        <a:p>
          <a:endParaRPr lang="en-US"/>
        </a:p>
      </dgm:t>
    </dgm:pt>
    <dgm:pt modelId="{F44D8B36-61E6-4F1A-972F-DB38E2D55333}">
      <dgm:prSet phldrT="[Text]" phldr="0" custT="1"/>
      <dgm:spPr/>
      <dgm:t>
        <a:bodyPr/>
        <a:lstStyle/>
        <a:p>
          <a:r>
            <a:rPr lang="en-US" sz="2000" b="1"/>
            <a:t>Grants - $442,359</a:t>
          </a:r>
        </a:p>
      </dgm:t>
    </dgm:pt>
    <dgm:pt modelId="{25FFA714-5738-4DA9-B386-853134695472}" type="parTrans" cxnId="{3672CB87-9C95-4AE0-ADB1-5FD30144BD74}">
      <dgm:prSet/>
      <dgm:spPr/>
      <dgm:t>
        <a:bodyPr/>
        <a:lstStyle/>
        <a:p>
          <a:endParaRPr lang="en-US"/>
        </a:p>
      </dgm:t>
    </dgm:pt>
    <dgm:pt modelId="{4E3932CF-A82E-4DC1-8836-4C5378770855}" type="sibTrans" cxnId="{3672CB87-9C95-4AE0-ADB1-5FD30144BD74}">
      <dgm:prSet/>
      <dgm:spPr/>
      <dgm:t>
        <a:bodyPr/>
        <a:lstStyle/>
        <a:p>
          <a:endParaRPr lang="en-US"/>
        </a:p>
      </dgm:t>
    </dgm:pt>
    <dgm:pt modelId="{8FA09A44-D992-4AD7-85BA-223E92E1217C}">
      <dgm:prSet phldrT="[Text]" custT="1"/>
      <dgm:spPr>
        <a:solidFill>
          <a:schemeClr val="accent3"/>
        </a:solidFill>
        <a:ln>
          <a:solidFill>
            <a:schemeClr val="accent3"/>
          </a:solidFill>
        </a:ln>
      </dgm:spPr>
      <dgm:t>
        <a:bodyPr/>
        <a:lstStyle/>
        <a:p>
          <a:r>
            <a:rPr lang="en-US" sz="2000" b="1"/>
            <a:t>Other Funds - $495,092</a:t>
          </a:r>
        </a:p>
      </dgm:t>
    </dgm:pt>
    <dgm:pt modelId="{2C1C27F4-B98F-47C6-B2A7-37B8A7580020}" type="parTrans" cxnId="{1351937D-76E9-403D-AFEE-FD8FEC566233}">
      <dgm:prSet/>
      <dgm:spPr/>
      <dgm:t>
        <a:bodyPr/>
        <a:lstStyle/>
        <a:p>
          <a:endParaRPr lang="en-US"/>
        </a:p>
      </dgm:t>
    </dgm:pt>
    <dgm:pt modelId="{C6D2B03C-835C-4BC9-B96B-53C080C4708A}" type="sibTrans" cxnId="{1351937D-76E9-403D-AFEE-FD8FEC566233}">
      <dgm:prSet/>
      <dgm:spPr/>
      <dgm:t>
        <a:bodyPr/>
        <a:lstStyle/>
        <a:p>
          <a:endParaRPr lang="en-US"/>
        </a:p>
      </dgm:t>
    </dgm:pt>
    <dgm:pt modelId="{F3FB88F0-7D15-4880-8ADA-8853C7D7893C}">
      <dgm:prSet phldrT="[Text]" phldr="0"/>
      <dgm:spPr/>
      <dgm:t>
        <a:bodyPr/>
        <a:lstStyle/>
        <a:p>
          <a:r>
            <a:rPr lang="en-US"/>
            <a:t>Housing and Neighborhood Development - $50,000</a:t>
          </a:r>
        </a:p>
      </dgm:t>
    </dgm:pt>
    <dgm:pt modelId="{66F317E2-B37E-422C-B81F-89D5B75E5E02}" type="parTrans" cxnId="{BB784520-403F-4E26-9047-CEC9FF17E7B9}">
      <dgm:prSet/>
      <dgm:spPr/>
      <dgm:t>
        <a:bodyPr/>
        <a:lstStyle/>
        <a:p>
          <a:endParaRPr lang="en-US"/>
        </a:p>
      </dgm:t>
    </dgm:pt>
    <dgm:pt modelId="{1B215779-40FF-4723-9CE8-E869C518EB06}" type="sibTrans" cxnId="{BB784520-403F-4E26-9047-CEC9FF17E7B9}">
      <dgm:prSet/>
      <dgm:spPr/>
      <dgm:t>
        <a:bodyPr/>
        <a:lstStyle/>
        <a:p>
          <a:endParaRPr lang="en-US"/>
        </a:p>
      </dgm:t>
    </dgm:pt>
    <dgm:pt modelId="{3C132915-B80E-4ECF-9CC1-321587A3BBEB}">
      <dgm:prSet phldrT="[Text]" phldr="0"/>
      <dgm:spPr/>
      <dgm:t>
        <a:bodyPr/>
        <a:lstStyle/>
        <a:p>
          <a:r>
            <a:rPr lang="en-US"/>
            <a:t>Reno Police, Fire, &amp; Security - $2,491,463</a:t>
          </a:r>
        </a:p>
      </dgm:t>
    </dgm:pt>
    <dgm:pt modelId="{41338CA4-DA46-4243-8A7E-35EFEAEDD2FD}" type="parTrans" cxnId="{67634880-CF65-4F0D-87AB-701FC5675B8B}">
      <dgm:prSet/>
      <dgm:spPr/>
      <dgm:t>
        <a:bodyPr/>
        <a:lstStyle/>
        <a:p>
          <a:endParaRPr lang="en-US"/>
        </a:p>
      </dgm:t>
    </dgm:pt>
    <dgm:pt modelId="{EFE3096C-F298-4492-B6D7-70EFC5F31E2F}" type="sibTrans" cxnId="{67634880-CF65-4F0D-87AB-701FC5675B8B}">
      <dgm:prSet/>
      <dgm:spPr/>
      <dgm:t>
        <a:bodyPr/>
        <a:lstStyle/>
        <a:p>
          <a:endParaRPr lang="en-US"/>
        </a:p>
      </dgm:t>
    </dgm:pt>
    <dgm:pt modelId="{310E762C-7E03-492F-BF76-D2262C50C5C4}">
      <dgm:prSet phldrT="[Text]" phldr="0"/>
      <dgm:spPr/>
      <dgm:t>
        <a:bodyPr/>
        <a:lstStyle/>
        <a:p>
          <a:r>
            <a:rPr lang="en-US"/>
            <a:t>Community Engagement &amp; Services - $1,275,492</a:t>
          </a:r>
        </a:p>
      </dgm:t>
    </dgm:pt>
    <dgm:pt modelId="{62251329-B3FD-4F33-AD93-E2CD28F5A754}" type="parTrans" cxnId="{47E46348-9540-48D5-BDA3-3A5397FD6686}">
      <dgm:prSet/>
      <dgm:spPr/>
      <dgm:t>
        <a:bodyPr/>
        <a:lstStyle/>
        <a:p>
          <a:endParaRPr lang="en-US"/>
        </a:p>
      </dgm:t>
    </dgm:pt>
    <dgm:pt modelId="{EB786DCB-C060-4704-9247-CCA3DDDEC496}" type="sibTrans" cxnId="{47E46348-9540-48D5-BDA3-3A5397FD6686}">
      <dgm:prSet/>
      <dgm:spPr/>
      <dgm:t>
        <a:bodyPr/>
        <a:lstStyle/>
        <a:p>
          <a:endParaRPr lang="en-US"/>
        </a:p>
      </dgm:t>
    </dgm:pt>
    <dgm:pt modelId="{E3CE7B0D-559F-4C5A-A324-335B692C46A4}">
      <dgm:prSet phldrT="[Text]" phldr="0"/>
      <dgm:spPr/>
      <dgm:t>
        <a:bodyPr/>
        <a:lstStyle/>
        <a:p>
          <a:r>
            <a:rPr lang="en-US"/>
            <a:t>Parks and Recreation - $512,591.00</a:t>
          </a:r>
        </a:p>
      </dgm:t>
    </dgm:pt>
    <dgm:pt modelId="{177EBB69-BA57-467B-964C-B50905A421B6}" type="parTrans" cxnId="{10BAF53C-2A47-4842-81DE-307391E34B15}">
      <dgm:prSet/>
      <dgm:spPr/>
      <dgm:t>
        <a:bodyPr/>
        <a:lstStyle/>
        <a:p>
          <a:endParaRPr lang="en-US"/>
        </a:p>
      </dgm:t>
    </dgm:pt>
    <dgm:pt modelId="{5B6AAFBA-343D-42FE-9088-790223D623A2}" type="sibTrans" cxnId="{10BAF53C-2A47-4842-81DE-307391E34B15}">
      <dgm:prSet/>
      <dgm:spPr/>
      <dgm:t>
        <a:bodyPr/>
        <a:lstStyle/>
        <a:p>
          <a:endParaRPr lang="en-US"/>
        </a:p>
      </dgm:t>
    </dgm:pt>
    <dgm:pt modelId="{D4D149B1-81F4-49D5-B08A-9B3421A7806D}">
      <dgm:prSet phldrT="[Text]" phldr="0"/>
      <dgm:spPr/>
      <dgm:t>
        <a:bodyPr/>
        <a:lstStyle/>
        <a:p>
          <a:r>
            <a:rPr lang="en-US"/>
            <a:t>Municipal Court - $550,297</a:t>
          </a:r>
        </a:p>
      </dgm:t>
    </dgm:pt>
    <dgm:pt modelId="{A8C5D3BC-BCBD-4068-AD0F-367AF35FFB42}" type="parTrans" cxnId="{371B8AC5-AC0B-461D-9B56-5EA9F53B9640}">
      <dgm:prSet/>
      <dgm:spPr/>
      <dgm:t>
        <a:bodyPr/>
        <a:lstStyle/>
        <a:p>
          <a:endParaRPr lang="en-US"/>
        </a:p>
      </dgm:t>
    </dgm:pt>
    <dgm:pt modelId="{33BFAF7B-762B-4023-A22D-80FA754B3350}" type="sibTrans" cxnId="{371B8AC5-AC0B-461D-9B56-5EA9F53B9640}">
      <dgm:prSet/>
      <dgm:spPr/>
      <dgm:t>
        <a:bodyPr/>
        <a:lstStyle/>
        <a:p>
          <a:endParaRPr lang="en-US"/>
        </a:p>
      </dgm:t>
    </dgm:pt>
    <dgm:pt modelId="{265E23CB-9BA1-424E-9D16-2D0E4596CD3D}">
      <dgm:prSet phldrT="[Text]" phldr="0"/>
      <dgm:spPr/>
      <dgm:t>
        <a:bodyPr/>
        <a:lstStyle/>
        <a:p>
          <a:endParaRPr lang="en-US"/>
        </a:p>
      </dgm:t>
    </dgm:pt>
    <dgm:pt modelId="{0350BF72-7E9C-429A-BBB6-33EC27726519}" type="parTrans" cxnId="{14EAE714-C875-4C67-ACDB-AA0A3C39074F}">
      <dgm:prSet/>
      <dgm:spPr/>
      <dgm:t>
        <a:bodyPr/>
        <a:lstStyle/>
        <a:p>
          <a:endParaRPr lang="en-US"/>
        </a:p>
      </dgm:t>
    </dgm:pt>
    <dgm:pt modelId="{6C9AC108-59AF-4674-B3CD-B5EBD896E1E3}" type="sibTrans" cxnId="{14EAE714-C875-4C67-ACDB-AA0A3C39074F}">
      <dgm:prSet/>
      <dgm:spPr/>
      <dgm:t>
        <a:bodyPr/>
        <a:lstStyle/>
        <a:p>
          <a:endParaRPr lang="en-US"/>
        </a:p>
      </dgm:t>
    </dgm:pt>
    <dgm:pt modelId="{5F84A963-2D88-490F-895F-91F5F4E31C8C}">
      <dgm:prSet phldrT="[Text]" phldr="0"/>
      <dgm:spPr/>
      <dgm:t>
        <a:bodyPr/>
        <a:lstStyle/>
        <a:p>
          <a:r>
            <a:rPr lang="en-US"/>
            <a:t>City Attorney’s Office - $249,205</a:t>
          </a:r>
        </a:p>
      </dgm:t>
    </dgm:pt>
    <dgm:pt modelId="{8E895F0C-6334-4E53-B560-5B20DEA04A53}" type="parTrans" cxnId="{B6E1FAA8-69F8-425C-9901-6DB762BFE66A}">
      <dgm:prSet/>
      <dgm:spPr/>
      <dgm:t>
        <a:bodyPr/>
        <a:lstStyle/>
        <a:p>
          <a:endParaRPr lang="en-US"/>
        </a:p>
      </dgm:t>
    </dgm:pt>
    <dgm:pt modelId="{5C8C2881-19D6-4707-93D5-E8D55AE89EB7}" type="sibTrans" cxnId="{B6E1FAA8-69F8-425C-9901-6DB762BFE66A}">
      <dgm:prSet/>
      <dgm:spPr/>
      <dgm:t>
        <a:bodyPr/>
        <a:lstStyle/>
        <a:p>
          <a:endParaRPr lang="en-US"/>
        </a:p>
      </dgm:t>
    </dgm:pt>
    <dgm:pt modelId="{54FAB036-F873-4F68-A14F-40F4E314477B}" type="pres">
      <dgm:prSet presAssocID="{6AEF6536-FA62-4113-BEC2-8F16160A4DF7}" presName="linear" presStyleCnt="0">
        <dgm:presLayoutVars>
          <dgm:animLvl val="lvl"/>
          <dgm:resizeHandles val="exact"/>
        </dgm:presLayoutVars>
      </dgm:prSet>
      <dgm:spPr/>
    </dgm:pt>
    <dgm:pt modelId="{0B9C8CD6-F3AE-4C25-B5F2-270B204DABF4}" type="pres">
      <dgm:prSet presAssocID="{9F8F962B-0003-444F-BE97-0D999054AAA1}" presName="parentText" presStyleLbl="node1" presStyleIdx="0" presStyleCnt="4" custLinFactNeighborY="7927">
        <dgm:presLayoutVars>
          <dgm:chMax val="0"/>
          <dgm:bulletEnabled val="1"/>
        </dgm:presLayoutVars>
      </dgm:prSet>
      <dgm:spPr/>
    </dgm:pt>
    <dgm:pt modelId="{E37649CB-C9F7-4A6D-B63F-81CAB0BFA238}" type="pres">
      <dgm:prSet presAssocID="{9F8F962B-0003-444F-BE97-0D999054AAA1}" presName="childText" presStyleLbl="revTx" presStyleIdx="0" presStyleCnt="1" custScaleY="36423">
        <dgm:presLayoutVars>
          <dgm:bulletEnabled val="1"/>
        </dgm:presLayoutVars>
      </dgm:prSet>
      <dgm:spPr/>
    </dgm:pt>
    <dgm:pt modelId="{80A4B155-2F0F-42C3-B55F-AB52516AA25B}" type="pres">
      <dgm:prSet presAssocID="{19D4C668-F891-4085-9319-5564E73DE032}" presName="parentText" presStyleLbl="node1" presStyleIdx="1" presStyleCnt="4" custLinFactNeighborY="-90293">
        <dgm:presLayoutVars>
          <dgm:chMax val="0"/>
          <dgm:bulletEnabled val="1"/>
        </dgm:presLayoutVars>
      </dgm:prSet>
      <dgm:spPr/>
    </dgm:pt>
    <dgm:pt modelId="{F5EB3BF1-1F02-4D02-A329-C2878F211996}" type="pres">
      <dgm:prSet presAssocID="{9A2B58CF-4C6A-4977-9C7C-53D10E3A54DD}" presName="spacer" presStyleCnt="0"/>
      <dgm:spPr/>
    </dgm:pt>
    <dgm:pt modelId="{B7442368-48C8-49FC-90E9-5910F15B0DE7}" type="pres">
      <dgm:prSet presAssocID="{F44D8B36-61E6-4F1A-972F-DB38E2D55333}" presName="parentText" presStyleLbl="node1" presStyleIdx="2" presStyleCnt="4" custLinFactNeighborY="0">
        <dgm:presLayoutVars>
          <dgm:chMax val="0"/>
          <dgm:bulletEnabled val="1"/>
        </dgm:presLayoutVars>
      </dgm:prSet>
      <dgm:spPr/>
    </dgm:pt>
    <dgm:pt modelId="{69EDAF36-CF19-4622-B6AC-0552DEB2CD12}" type="pres">
      <dgm:prSet presAssocID="{4E3932CF-A82E-4DC1-8836-4C5378770855}" presName="spacer" presStyleCnt="0"/>
      <dgm:spPr/>
    </dgm:pt>
    <dgm:pt modelId="{1A358898-8548-4489-88CB-2D2A43AED4DD}" type="pres">
      <dgm:prSet presAssocID="{8FA09A44-D992-4AD7-85BA-223E92E1217C}" presName="parentText" presStyleLbl="node1" presStyleIdx="3" presStyleCnt="4">
        <dgm:presLayoutVars>
          <dgm:chMax val="0"/>
          <dgm:bulletEnabled val="1"/>
        </dgm:presLayoutVars>
      </dgm:prSet>
      <dgm:spPr/>
    </dgm:pt>
  </dgm:ptLst>
  <dgm:cxnLst>
    <dgm:cxn modelId="{B73EE500-413B-4FD3-B3AA-1D8FBF8D72AD}" type="presOf" srcId="{9F8F962B-0003-444F-BE97-0D999054AAA1}" destId="{0B9C8CD6-F3AE-4C25-B5F2-270B204DABF4}" srcOrd="0" destOrd="0" presId="urn:microsoft.com/office/officeart/2005/8/layout/vList2"/>
    <dgm:cxn modelId="{7F631002-FEBC-4318-A8E2-581BB936D59C}" srcId="{9F8F962B-0003-444F-BE97-0D999054AAA1}" destId="{658ADAD4-8C36-4F4C-AD49-1EC50D02B21A}" srcOrd="0" destOrd="0" parTransId="{C07B9EEA-A07B-4C5C-AD69-F6A84DD2E918}" sibTransId="{7196488B-5AC3-4A3D-97E3-AA508152F8F8}"/>
    <dgm:cxn modelId="{14EAE714-C875-4C67-ACDB-AA0A3C39074F}" srcId="{9F8F962B-0003-444F-BE97-0D999054AAA1}" destId="{265E23CB-9BA1-424E-9D16-2D0E4596CD3D}" srcOrd="1" destOrd="0" parTransId="{0350BF72-7E9C-429A-BBB6-33EC27726519}" sibTransId="{6C9AC108-59AF-4674-B3CD-B5EBD896E1E3}"/>
    <dgm:cxn modelId="{40E1E218-053C-40C2-BD46-B960C6A71C5F}" type="presOf" srcId="{6AEF6536-FA62-4113-BEC2-8F16160A4DF7}" destId="{54FAB036-F873-4F68-A14F-40F4E314477B}" srcOrd="0" destOrd="0" presId="urn:microsoft.com/office/officeart/2005/8/layout/vList2"/>
    <dgm:cxn modelId="{BB784520-403F-4E26-9047-CEC9FF17E7B9}" srcId="{9F8F962B-0003-444F-BE97-0D999054AAA1}" destId="{F3FB88F0-7D15-4880-8ADA-8853C7D7893C}" srcOrd="4" destOrd="0" parTransId="{66F317E2-B37E-422C-B81F-89D5B75E5E02}" sibTransId="{1B215779-40FF-4723-9CE8-E869C518EB06}"/>
    <dgm:cxn modelId="{6CB2E12A-9F4A-46BC-9E77-E9B27F277672}" type="presOf" srcId="{D4D149B1-81F4-49D5-B08A-9B3421A7806D}" destId="{E37649CB-C9F7-4A6D-B63F-81CAB0BFA238}" srcOrd="0" destOrd="6" presId="urn:microsoft.com/office/officeart/2005/8/layout/vList2"/>
    <dgm:cxn modelId="{ECCFF132-56D4-4F73-AA92-52792CA1186B}" type="presOf" srcId="{19D4C668-F891-4085-9319-5564E73DE032}" destId="{80A4B155-2F0F-42C3-B55F-AB52516AA25B}" srcOrd="0" destOrd="0" presId="urn:microsoft.com/office/officeart/2005/8/layout/vList2"/>
    <dgm:cxn modelId="{10BAF53C-2A47-4842-81DE-307391E34B15}" srcId="{9F8F962B-0003-444F-BE97-0D999054AAA1}" destId="{E3CE7B0D-559F-4C5A-A324-335B692C46A4}" srcOrd="7" destOrd="0" parTransId="{177EBB69-BA57-467B-964C-B50905A421B6}" sibTransId="{5B6AAFBA-343D-42FE-9088-790223D623A2}"/>
    <dgm:cxn modelId="{4EDD515C-704F-4052-94F7-398B02CE66B5}" type="presOf" srcId="{658ADAD4-8C36-4F4C-AD49-1EC50D02B21A}" destId="{E37649CB-C9F7-4A6D-B63F-81CAB0BFA238}" srcOrd="0" destOrd="0" presId="urn:microsoft.com/office/officeart/2005/8/layout/vList2"/>
    <dgm:cxn modelId="{47E46348-9540-48D5-BDA3-3A5397FD6686}" srcId="{9F8F962B-0003-444F-BE97-0D999054AAA1}" destId="{310E762C-7E03-492F-BF76-D2262C50C5C4}" srcOrd="3" destOrd="0" parTransId="{62251329-B3FD-4F33-AD93-E2CD28F5A754}" sibTransId="{EB786DCB-C060-4704-9247-CCA3DDDEC496}"/>
    <dgm:cxn modelId="{237B1175-2EC8-4CC8-9C07-1F95C8E8ADE7}" type="presOf" srcId="{8FA09A44-D992-4AD7-85BA-223E92E1217C}" destId="{1A358898-8548-4489-88CB-2D2A43AED4DD}" srcOrd="0" destOrd="0" presId="urn:microsoft.com/office/officeart/2005/8/layout/vList2"/>
    <dgm:cxn modelId="{3825FC78-47F3-48D1-965B-F1F3D14ABBE4}" type="presOf" srcId="{265E23CB-9BA1-424E-9D16-2D0E4596CD3D}" destId="{E37649CB-C9F7-4A6D-B63F-81CAB0BFA238}" srcOrd="0" destOrd="1" presId="urn:microsoft.com/office/officeart/2005/8/layout/vList2"/>
    <dgm:cxn modelId="{92DBC979-C212-49F4-AE6B-780D3C1334AB}" type="presOf" srcId="{F44D8B36-61E6-4F1A-972F-DB38E2D55333}" destId="{B7442368-48C8-49FC-90E9-5910F15B0DE7}" srcOrd="0" destOrd="0" presId="urn:microsoft.com/office/officeart/2005/8/layout/vList2"/>
    <dgm:cxn modelId="{1351937D-76E9-403D-AFEE-FD8FEC566233}" srcId="{6AEF6536-FA62-4113-BEC2-8F16160A4DF7}" destId="{8FA09A44-D992-4AD7-85BA-223E92E1217C}" srcOrd="3" destOrd="0" parTransId="{2C1C27F4-B98F-47C6-B2A7-37B8A7580020}" sibTransId="{C6D2B03C-835C-4BC9-B96B-53C080C4708A}"/>
    <dgm:cxn modelId="{67634880-CF65-4F0D-87AB-701FC5675B8B}" srcId="{9F8F962B-0003-444F-BE97-0D999054AAA1}" destId="{3C132915-B80E-4ECF-9CC1-321587A3BBEB}" srcOrd="5" destOrd="0" parTransId="{41338CA4-DA46-4243-8A7E-35EFEAEDD2FD}" sibTransId="{EFE3096C-F298-4492-B6D7-70EFC5F31E2F}"/>
    <dgm:cxn modelId="{3672CB87-9C95-4AE0-ADB1-5FD30144BD74}" srcId="{6AEF6536-FA62-4113-BEC2-8F16160A4DF7}" destId="{F44D8B36-61E6-4F1A-972F-DB38E2D55333}" srcOrd="2" destOrd="0" parTransId="{25FFA714-5738-4DA9-B386-853134695472}" sibTransId="{4E3932CF-A82E-4DC1-8836-4C5378770855}"/>
    <dgm:cxn modelId="{C0E719A6-269C-4FCD-9621-167E062D8A3E}" srcId="{6AEF6536-FA62-4113-BEC2-8F16160A4DF7}" destId="{9F8F962B-0003-444F-BE97-0D999054AAA1}" srcOrd="0" destOrd="0" parTransId="{FA5A5706-D0B4-4B59-98F5-B6AD8C565915}" sibTransId="{A8DB830E-334B-4CF5-89BE-9D1C19E37C4F}"/>
    <dgm:cxn modelId="{B6E1FAA8-69F8-425C-9901-6DB762BFE66A}" srcId="{9F8F962B-0003-444F-BE97-0D999054AAA1}" destId="{5F84A963-2D88-490F-895F-91F5F4E31C8C}" srcOrd="2" destOrd="0" parTransId="{8E895F0C-6334-4E53-B560-5B20DEA04A53}" sibTransId="{5C8C2881-19D6-4707-93D5-E8D55AE89EB7}"/>
    <dgm:cxn modelId="{5C2B79BE-B67B-444D-947F-CC382FDA524B}" srcId="{6AEF6536-FA62-4113-BEC2-8F16160A4DF7}" destId="{19D4C668-F891-4085-9319-5564E73DE032}" srcOrd="1" destOrd="0" parTransId="{8120943E-9332-43BB-98FB-4E17AC4BF1EE}" sibTransId="{9A2B58CF-4C6A-4977-9C7C-53D10E3A54DD}"/>
    <dgm:cxn modelId="{371B8AC5-AC0B-461D-9B56-5EA9F53B9640}" srcId="{9F8F962B-0003-444F-BE97-0D999054AAA1}" destId="{D4D149B1-81F4-49D5-B08A-9B3421A7806D}" srcOrd="6" destOrd="0" parTransId="{A8C5D3BC-BCBD-4068-AD0F-367AF35FFB42}" sibTransId="{33BFAF7B-762B-4023-A22D-80FA754B3350}"/>
    <dgm:cxn modelId="{D49342DF-E30C-4212-86C4-12E3CD80B6CE}" type="presOf" srcId="{5F84A963-2D88-490F-895F-91F5F4E31C8C}" destId="{E37649CB-C9F7-4A6D-B63F-81CAB0BFA238}" srcOrd="0" destOrd="2" presId="urn:microsoft.com/office/officeart/2005/8/layout/vList2"/>
    <dgm:cxn modelId="{201C04E9-D061-4171-8001-DD4C60D0FC67}" type="presOf" srcId="{F3FB88F0-7D15-4880-8ADA-8853C7D7893C}" destId="{E37649CB-C9F7-4A6D-B63F-81CAB0BFA238}" srcOrd="0" destOrd="4" presId="urn:microsoft.com/office/officeart/2005/8/layout/vList2"/>
    <dgm:cxn modelId="{0C262FE9-5599-4D21-8103-FC5615C3093D}" type="presOf" srcId="{310E762C-7E03-492F-BF76-D2262C50C5C4}" destId="{E37649CB-C9F7-4A6D-B63F-81CAB0BFA238}" srcOrd="0" destOrd="3" presId="urn:microsoft.com/office/officeart/2005/8/layout/vList2"/>
    <dgm:cxn modelId="{87B11CEB-A0F4-402C-B999-DE3FB5ECD776}" type="presOf" srcId="{E3CE7B0D-559F-4C5A-A324-335B692C46A4}" destId="{E37649CB-C9F7-4A6D-B63F-81CAB0BFA238}" srcOrd="0" destOrd="7" presId="urn:microsoft.com/office/officeart/2005/8/layout/vList2"/>
    <dgm:cxn modelId="{11DD4CF0-3969-431C-8C5F-C966FD7AA8ED}" type="presOf" srcId="{3C132915-B80E-4ECF-9CC1-321587A3BBEB}" destId="{E37649CB-C9F7-4A6D-B63F-81CAB0BFA238}" srcOrd="0" destOrd="5" presId="urn:microsoft.com/office/officeart/2005/8/layout/vList2"/>
    <dgm:cxn modelId="{5BAD1A90-0816-4DAF-8A93-A903BC431BCA}" type="presParOf" srcId="{54FAB036-F873-4F68-A14F-40F4E314477B}" destId="{0B9C8CD6-F3AE-4C25-B5F2-270B204DABF4}" srcOrd="0" destOrd="0" presId="urn:microsoft.com/office/officeart/2005/8/layout/vList2"/>
    <dgm:cxn modelId="{06D99A22-ECBD-4A08-840E-952D77FEF629}" type="presParOf" srcId="{54FAB036-F873-4F68-A14F-40F4E314477B}" destId="{E37649CB-C9F7-4A6D-B63F-81CAB0BFA238}" srcOrd="1" destOrd="0" presId="urn:microsoft.com/office/officeart/2005/8/layout/vList2"/>
    <dgm:cxn modelId="{946E5A3C-C143-4374-8449-F59EC680193B}" type="presParOf" srcId="{54FAB036-F873-4F68-A14F-40F4E314477B}" destId="{80A4B155-2F0F-42C3-B55F-AB52516AA25B}" srcOrd="2" destOrd="0" presId="urn:microsoft.com/office/officeart/2005/8/layout/vList2"/>
    <dgm:cxn modelId="{AD90741C-0FDC-4C3A-9026-33B9E668CBF3}" type="presParOf" srcId="{54FAB036-F873-4F68-A14F-40F4E314477B}" destId="{F5EB3BF1-1F02-4D02-A329-C2878F211996}" srcOrd="3" destOrd="0" presId="urn:microsoft.com/office/officeart/2005/8/layout/vList2"/>
    <dgm:cxn modelId="{D58B172E-8766-4AF9-B788-39C08B929E80}" type="presParOf" srcId="{54FAB036-F873-4F68-A14F-40F4E314477B}" destId="{B7442368-48C8-49FC-90E9-5910F15B0DE7}" srcOrd="4" destOrd="0" presId="urn:microsoft.com/office/officeart/2005/8/layout/vList2"/>
    <dgm:cxn modelId="{980896A6-52C2-4D03-9011-613F19127DF2}" type="presParOf" srcId="{54FAB036-F873-4F68-A14F-40F4E314477B}" destId="{69EDAF36-CF19-4622-B6AC-0552DEB2CD12}" srcOrd="5" destOrd="0" presId="urn:microsoft.com/office/officeart/2005/8/layout/vList2"/>
    <dgm:cxn modelId="{01E4FCFC-C42A-47EE-BB7D-A8EC7DB4988B}" type="presParOf" srcId="{54FAB036-F873-4F68-A14F-40F4E314477B}" destId="{1A358898-8548-4489-88CB-2D2A43AED4D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83A0C3-14E3-479C-9B52-9904CAC2B9C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3F39258-C4E9-464D-B882-D7F2C0BA26A8}">
      <dgm:prSet phldrT="[Text]" phldr="0" custT="1"/>
      <dgm:spPr/>
      <dgm:t>
        <a:bodyPr/>
        <a:lstStyle/>
        <a:p>
          <a:pPr rtl="0"/>
          <a:r>
            <a:rPr lang="en-US" sz="1600">
              <a:latin typeface="Arial" panose="020B0604020202020204"/>
            </a:rPr>
            <a:t>City of Reno</a:t>
          </a:r>
        </a:p>
      </dgm:t>
    </dgm:pt>
    <dgm:pt modelId="{1030E174-3122-4A97-81F6-93D36417D922}" type="parTrans" cxnId="{4AF22FA5-9C16-49D7-AF5D-7CAD6D189CE7}">
      <dgm:prSet/>
      <dgm:spPr/>
      <dgm:t>
        <a:bodyPr/>
        <a:lstStyle/>
        <a:p>
          <a:endParaRPr lang="en-US"/>
        </a:p>
      </dgm:t>
    </dgm:pt>
    <dgm:pt modelId="{5CC0A483-717E-44B9-855B-49999DA8882D}" type="sibTrans" cxnId="{4AF22FA5-9C16-49D7-AF5D-7CAD6D189CE7}">
      <dgm:prSet/>
      <dgm:spPr/>
      <dgm:t>
        <a:bodyPr/>
        <a:lstStyle/>
        <a:p>
          <a:endParaRPr lang="en-US"/>
        </a:p>
      </dgm:t>
    </dgm:pt>
    <dgm:pt modelId="{457D6711-116E-40B3-BC8B-43A92A93AE72}">
      <dgm:prSet phldrT="[Text]" phldr="0" custT="1"/>
      <dgm:spPr/>
      <dgm:t>
        <a:bodyPr/>
        <a:lstStyle/>
        <a:p>
          <a:pPr rtl="0"/>
          <a:r>
            <a:rPr lang="en-US" sz="1600">
              <a:latin typeface="Arial" panose="020B0604020202020204"/>
            </a:rPr>
            <a:t>City of Sparks</a:t>
          </a:r>
        </a:p>
      </dgm:t>
    </dgm:pt>
    <dgm:pt modelId="{F55B63EB-3816-44BD-9670-44FC86BB5FD0}" type="parTrans" cxnId="{7326507A-5C0D-42A2-AC7E-82DFF29F2647}">
      <dgm:prSet/>
      <dgm:spPr/>
      <dgm:t>
        <a:bodyPr/>
        <a:lstStyle/>
        <a:p>
          <a:endParaRPr lang="en-US"/>
        </a:p>
      </dgm:t>
    </dgm:pt>
    <dgm:pt modelId="{AB71C8FB-EA2A-48FF-8841-F230FF74B94F}" type="sibTrans" cxnId="{7326507A-5C0D-42A2-AC7E-82DFF29F2647}">
      <dgm:prSet/>
      <dgm:spPr/>
      <dgm:t>
        <a:bodyPr/>
        <a:lstStyle/>
        <a:p>
          <a:endParaRPr lang="en-US"/>
        </a:p>
      </dgm:t>
    </dgm:pt>
    <dgm:pt modelId="{154540CF-0BF2-4FCE-9E62-6DF01A9FEA83}">
      <dgm:prSet phldr="0" custT="1"/>
      <dgm:spPr/>
      <dgm:t>
        <a:bodyPr/>
        <a:lstStyle/>
        <a:p>
          <a:pPr rtl="0"/>
          <a:r>
            <a:rPr lang="en-US" sz="900">
              <a:latin typeface="Arial" panose="020B0604020202020204"/>
            </a:rPr>
            <a:t>Unincorporated </a:t>
          </a:r>
        </a:p>
        <a:p>
          <a:pPr rtl="0"/>
          <a:r>
            <a:rPr lang="en-US" sz="900">
              <a:latin typeface="Arial" panose="020B0604020202020204"/>
            </a:rPr>
            <a:t>Washoe County</a:t>
          </a:r>
        </a:p>
      </dgm:t>
    </dgm:pt>
    <dgm:pt modelId="{B4BCE649-5052-41BB-962D-1C0D8277894E}" type="parTrans" cxnId="{96E5E829-45FB-41FB-8C23-9B8D1B45D4A2}">
      <dgm:prSet/>
      <dgm:spPr/>
      <dgm:t>
        <a:bodyPr/>
        <a:lstStyle/>
        <a:p>
          <a:endParaRPr lang="en-US"/>
        </a:p>
      </dgm:t>
    </dgm:pt>
    <dgm:pt modelId="{F09DEC3E-1BF3-4780-A356-B7B482400893}" type="sibTrans" cxnId="{96E5E829-45FB-41FB-8C23-9B8D1B45D4A2}">
      <dgm:prSet/>
      <dgm:spPr/>
      <dgm:t>
        <a:bodyPr/>
        <a:lstStyle/>
        <a:p>
          <a:endParaRPr lang="en-US"/>
        </a:p>
      </dgm:t>
    </dgm:pt>
    <dgm:pt modelId="{B9234607-77E9-41F6-A6ED-2AEA8AAD0542}">
      <dgm:prSet phldr="0"/>
      <dgm:spPr/>
      <dgm:t>
        <a:bodyPr anchor="t"/>
        <a:lstStyle/>
        <a:p>
          <a:pPr algn="l" rtl="0"/>
          <a:r>
            <a:rPr lang="en-US">
              <a:latin typeface="Arial" panose="020B0604020202020204"/>
            </a:rPr>
            <a:t>$14,909,888 Expended</a:t>
          </a:r>
        </a:p>
      </dgm:t>
    </dgm:pt>
    <dgm:pt modelId="{6ED44C82-A2DC-49FA-B926-CEA558E14747}" type="parTrans" cxnId="{9E33D733-F233-4DD2-930B-40124AC47FB9}">
      <dgm:prSet/>
      <dgm:spPr/>
      <dgm:t>
        <a:bodyPr/>
        <a:lstStyle/>
        <a:p>
          <a:endParaRPr lang="en-US"/>
        </a:p>
      </dgm:t>
    </dgm:pt>
    <dgm:pt modelId="{6DE97842-A0B9-4A11-9D3F-E20F745E169A}" type="sibTrans" cxnId="{9E33D733-F233-4DD2-930B-40124AC47FB9}">
      <dgm:prSet/>
      <dgm:spPr/>
      <dgm:t>
        <a:bodyPr/>
        <a:lstStyle/>
        <a:p>
          <a:endParaRPr lang="en-US"/>
        </a:p>
      </dgm:t>
    </dgm:pt>
    <dgm:pt modelId="{225CC5A4-724B-47EB-9332-61FC1F0A4687}">
      <dgm:prSet phldr="0"/>
      <dgm:spPr/>
      <dgm:t>
        <a:bodyPr anchor="t"/>
        <a:lstStyle/>
        <a:p>
          <a:pPr rtl="0"/>
          <a:r>
            <a:rPr lang="en-US">
              <a:latin typeface="Arial" panose="020B0604020202020204"/>
            </a:rPr>
            <a:t>$335,147 Expended</a:t>
          </a:r>
        </a:p>
      </dgm:t>
    </dgm:pt>
    <dgm:pt modelId="{EB7C9423-37E5-4D39-A870-56A4D4F8862B}" type="parTrans" cxnId="{63E260FE-2965-4CED-AED7-6FE00B81D00C}">
      <dgm:prSet/>
      <dgm:spPr/>
      <dgm:t>
        <a:bodyPr/>
        <a:lstStyle/>
        <a:p>
          <a:endParaRPr lang="en-US"/>
        </a:p>
      </dgm:t>
    </dgm:pt>
    <dgm:pt modelId="{AFB9E2A8-EF94-4287-8311-F98472D3807D}" type="sibTrans" cxnId="{63E260FE-2965-4CED-AED7-6FE00B81D00C}">
      <dgm:prSet/>
      <dgm:spPr/>
      <dgm:t>
        <a:bodyPr/>
        <a:lstStyle/>
        <a:p>
          <a:endParaRPr lang="en-US"/>
        </a:p>
      </dgm:t>
    </dgm:pt>
    <dgm:pt modelId="{0F662D0E-1945-43F8-BEAD-27A171610214}">
      <dgm:prSet phldr="0"/>
      <dgm:spPr/>
      <dgm:t>
        <a:bodyPr/>
        <a:lstStyle/>
        <a:p>
          <a:r>
            <a:rPr lang="en-US">
              <a:latin typeface="Arial" panose="020B0604020202020204"/>
            </a:rPr>
            <a:t>5901 Households</a:t>
          </a:r>
          <a:endParaRPr lang="en-US"/>
        </a:p>
      </dgm:t>
    </dgm:pt>
    <dgm:pt modelId="{47267E0B-0390-4390-AF09-38C4A1C4EE3C}" type="parTrans" cxnId="{EDA149ED-DBBD-46F3-B5C1-FBBA4E670A9F}">
      <dgm:prSet/>
      <dgm:spPr/>
      <dgm:t>
        <a:bodyPr/>
        <a:lstStyle/>
        <a:p>
          <a:endParaRPr lang="en-US"/>
        </a:p>
      </dgm:t>
    </dgm:pt>
    <dgm:pt modelId="{403A3DE8-8432-4FEB-9E5E-1F1402463463}" type="sibTrans" cxnId="{EDA149ED-DBBD-46F3-B5C1-FBBA4E670A9F}">
      <dgm:prSet/>
      <dgm:spPr/>
      <dgm:t>
        <a:bodyPr/>
        <a:lstStyle/>
        <a:p>
          <a:endParaRPr lang="en-US"/>
        </a:p>
      </dgm:t>
    </dgm:pt>
    <dgm:pt modelId="{2406F515-F785-4FF8-B706-C3EB31B9BC76}">
      <dgm:prSet phldr="0"/>
      <dgm:spPr/>
      <dgm:t>
        <a:bodyPr/>
        <a:lstStyle/>
        <a:p>
          <a:pPr rtl="0"/>
          <a:r>
            <a:rPr lang="en-US">
              <a:latin typeface="Arial" panose="020B0604020202020204"/>
            </a:rPr>
            <a:t>656 Households</a:t>
          </a:r>
        </a:p>
      </dgm:t>
    </dgm:pt>
    <dgm:pt modelId="{D15214FB-7B28-4B0A-B6D3-CFBD52C1BCC6}" type="parTrans" cxnId="{71192ECB-7847-4630-BD17-4AC109300CEA}">
      <dgm:prSet/>
      <dgm:spPr/>
      <dgm:t>
        <a:bodyPr/>
        <a:lstStyle/>
        <a:p>
          <a:endParaRPr lang="en-US"/>
        </a:p>
      </dgm:t>
    </dgm:pt>
    <dgm:pt modelId="{8F6D2E82-7454-48A7-BA2D-7DF147DAC1A2}" type="sibTrans" cxnId="{71192ECB-7847-4630-BD17-4AC109300CEA}">
      <dgm:prSet/>
      <dgm:spPr/>
      <dgm:t>
        <a:bodyPr/>
        <a:lstStyle/>
        <a:p>
          <a:endParaRPr lang="en-US"/>
        </a:p>
      </dgm:t>
    </dgm:pt>
    <dgm:pt modelId="{6F3FE826-5F14-4B3A-B0AC-324F15D05B37}">
      <dgm:prSet phldr="0"/>
      <dgm:spPr/>
      <dgm:t>
        <a:bodyPr/>
        <a:lstStyle/>
        <a:p>
          <a:r>
            <a:rPr lang="en-US">
              <a:latin typeface="Arial" panose="020B0604020202020204"/>
            </a:rPr>
            <a:t>$1,775,888 Expended</a:t>
          </a:r>
          <a:endParaRPr lang="en-US"/>
        </a:p>
      </dgm:t>
    </dgm:pt>
    <dgm:pt modelId="{26C47F84-ECE1-453A-B6FC-4E0F68D27F80}" type="parTrans" cxnId="{FDBD4B2B-6450-4C2F-9476-CA093ED248D2}">
      <dgm:prSet/>
      <dgm:spPr/>
      <dgm:t>
        <a:bodyPr/>
        <a:lstStyle/>
        <a:p>
          <a:endParaRPr lang="en-US"/>
        </a:p>
      </dgm:t>
    </dgm:pt>
    <dgm:pt modelId="{63781CB7-9C8E-44B9-A642-87E4D94A8CE6}" type="sibTrans" cxnId="{FDBD4B2B-6450-4C2F-9476-CA093ED248D2}">
      <dgm:prSet/>
      <dgm:spPr/>
      <dgm:t>
        <a:bodyPr/>
        <a:lstStyle/>
        <a:p>
          <a:endParaRPr lang="en-US"/>
        </a:p>
      </dgm:t>
    </dgm:pt>
    <dgm:pt modelId="{2F4C26F5-BADE-4C61-A932-DB535229D29F}">
      <dgm:prSet phldr="0"/>
      <dgm:spPr/>
      <dgm:t>
        <a:bodyPr/>
        <a:lstStyle/>
        <a:p>
          <a:r>
            <a:rPr lang="en-US">
              <a:latin typeface="Arial" panose="020B0604020202020204"/>
            </a:rPr>
            <a:t> 137 Households</a:t>
          </a:r>
          <a:endParaRPr lang="en-US"/>
        </a:p>
      </dgm:t>
    </dgm:pt>
    <dgm:pt modelId="{895F6F56-D99A-4CD8-9ED9-50E7B2A8E51F}" type="parTrans" cxnId="{1E632643-C48F-4548-A46C-4A55C7705FBE}">
      <dgm:prSet/>
      <dgm:spPr/>
      <dgm:t>
        <a:bodyPr/>
        <a:lstStyle/>
        <a:p>
          <a:endParaRPr lang="en-US"/>
        </a:p>
      </dgm:t>
    </dgm:pt>
    <dgm:pt modelId="{C0AC15BD-2090-45D3-B3C6-36D40F74D0C4}" type="sibTrans" cxnId="{1E632643-C48F-4548-A46C-4A55C7705FBE}">
      <dgm:prSet/>
      <dgm:spPr/>
      <dgm:t>
        <a:bodyPr/>
        <a:lstStyle/>
        <a:p>
          <a:endParaRPr lang="en-US"/>
        </a:p>
      </dgm:t>
    </dgm:pt>
    <dgm:pt modelId="{D0B232A2-9091-4C3E-B82E-AF92A0A655F3}" type="pres">
      <dgm:prSet presAssocID="{9083A0C3-14E3-479C-9B52-9904CAC2B9C5}" presName="list" presStyleCnt="0">
        <dgm:presLayoutVars>
          <dgm:dir/>
          <dgm:animLvl val="lvl"/>
        </dgm:presLayoutVars>
      </dgm:prSet>
      <dgm:spPr/>
    </dgm:pt>
    <dgm:pt modelId="{A4B293F7-D425-4325-BE61-AE1574715B7C}" type="pres">
      <dgm:prSet presAssocID="{A3F39258-C4E9-464D-B882-D7F2C0BA26A8}" presName="posSpace" presStyleCnt="0"/>
      <dgm:spPr/>
    </dgm:pt>
    <dgm:pt modelId="{823B86A9-9567-4DCD-962F-BC7ACB83B65C}" type="pres">
      <dgm:prSet presAssocID="{A3F39258-C4E9-464D-B882-D7F2C0BA26A8}" presName="vertFlow" presStyleCnt="0"/>
      <dgm:spPr/>
    </dgm:pt>
    <dgm:pt modelId="{2911347F-B6C1-49A6-837F-7C1CA1C6E7DD}" type="pres">
      <dgm:prSet presAssocID="{A3F39258-C4E9-464D-B882-D7F2C0BA26A8}" presName="topSpace" presStyleCnt="0"/>
      <dgm:spPr/>
    </dgm:pt>
    <dgm:pt modelId="{7DB52B0D-8BDE-41DD-9EF4-4755B37F4625}" type="pres">
      <dgm:prSet presAssocID="{A3F39258-C4E9-464D-B882-D7F2C0BA26A8}" presName="firstComp" presStyleCnt="0"/>
      <dgm:spPr/>
    </dgm:pt>
    <dgm:pt modelId="{E1EB4671-0DCA-414B-83A8-6849F6FF03BC}" type="pres">
      <dgm:prSet presAssocID="{A3F39258-C4E9-464D-B882-D7F2C0BA26A8}" presName="firstChild" presStyleLbl="bgAccFollowNode1" presStyleIdx="0" presStyleCnt="6"/>
      <dgm:spPr/>
    </dgm:pt>
    <dgm:pt modelId="{01DD6593-7AFD-4976-B66B-BDBDC20EB2A3}" type="pres">
      <dgm:prSet presAssocID="{A3F39258-C4E9-464D-B882-D7F2C0BA26A8}" presName="firstChildTx" presStyleLbl="bgAccFollowNode1" presStyleIdx="0" presStyleCnt="6">
        <dgm:presLayoutVars>
          <dgm:bulletEnabled val="1"/>
        </dgm:presLayoutVars>
      </dgm:prSet>
      <dgm:spPr/>
    </dgm:pt>
    <dgm:pt modelId="{F13E100B-9CAF-4FDB-88A6-146E0EE1EB47}" type="pres">
      <dgm:prSet presAssocID="{B9234607-77E9-41F6-A6ED-2AEA8AAD0542}" presName="comp" presStyleCnt="0"/>
      <dgm:spPr/>
    </dgm:pt>
    <dgm:pt modelId="{694FDEAC-7EC4-40CD-8A38-86658BD61182}" type="pres">
      <dgm:prSet presAssocID="{B9234607-77E9-41F6-A6ED-2AEA8AAD0542}" presName="child" presStyleLbl="bgAccFollowNode1" presStyleIdx="1" presStyleCnt="6"/>
      <dgm:spPr/>
    </dgm:pt>
    <dgm:pt modelId="{F8B12C23-6C4A-4845-8A93-501471F513C6}" type="pres">
      <dgm:prSet presAssocID="{B9234607-77E9-41F6-A6ED-2AEA8AAD0542}" presName="childTx" presStyleLbl="bgAccFollowNode1" presStyleIdx="1" presStyleCnt="6">
        <dgm:presLayoutVars>
          <dgm:bulletEnabled val="1"/>
        </dgm:presLayoutVars>
      </dgm:prSet>
      <dgm:spPr/>
    </dgm:pt>
    <dgm:pt modelId="{E3A9327C-CC8A-4612-B5A8-E458940235C9}" type="pres">
      <dgm:prSet presAssocID="{A3F39258-C4E9-464D-B882-D7F2C0BA26A8}" presName="negSpace" presStyleCnt="0"/>
      <dgm:spPr/>
    </dgm:pt>
    <dgm:pt modelId="{A1B4AF01-B6FE-418D-8DA1-408DB11CFF93}" type="pres">
      <dgm:prSet presAssocID="{A3F39258-C4E9-464D-B882-D7F2C0BA26A8}" presName="circle" presStyleLbl="node1" presStyleIdx="0" presStyleCnt="3"/>
      <dgm:spPr/>
    </dgm:pt>
    <dgm:pt modelId="{2B913D0E-D6F4-47A8-A08F-65E6B59D8156}" type="pres">
      <dgm:prSet presAssocID="{5CC0A483-717E-44B9-855B-49999DA8882D}" presName="transSpace" presStyleCnt="0"/>
      <dgm:spPr/>
    </dgm:pt>
    <dgm:pt modelId="{BF2AF224-CB73-48C0-95FF-4CA6F44101C6}" type="pres">
      <dgm:prSet presAssocID="{457D6711-116E-40B3-BC8B-43A92A93AE72}" presName="posSpace" presStyleCnt="0"/>
      <dgm:spPr/>
    </dgm:pt>
    <dgm:pt modelId="{CA765850-AFDE-4534-9B93-BB7B6981F96F}" type="pres">
      <dgm:prSet presAssocID="{457D6711-116E-40B3-BC8B-43A92A93AE72}" presName="vertFlow" presStyleCnt="0"/>
      <dgm:spPr/>
    </dgm:pt>
    <dgm:pt modelId="{75F28458-6A58-4FB2-B7F4-E550D3663B11}" type="pres">
      <dgm:prSet presAssocID="{457D6711-116E-40B3-BC8B-43A92A93AE72}" presName="topSpace" presStyleCnt="0"/>
      <dgm:spPr/>
    </dgm:pt>
    <dgm:pt modelId="{A356B095-870C-477E-BD74-31FB2A0A7801}" type="pres">
      <dgm:prSet presAssocID="{457D6711-116E-40B3-BC8B-43A92A93AE72}" presName="firstComp" presStyleCnt="0"/>
      <dgm:spPr/>
    </dgm:pt>
    <dgm:pt modelId="{8BD457E2-598A-4EB8-9A63-7C80EB8AF951}" type="pres">
      <dgm:prSet presAssocID="{457D6711-116E-40B3-BC8B-43A92A93AE72}" presName="firstChild" presStyleLbl="bgAccFollowNode1" presStyleIdx="2" presStyleCnt="6"/>
      <dgm:spPr/>
    </dgm:pt>
    <dgm:pt modelId="{809B7BF7-E159-4F91-B80D-94A2C5BA3467}" type="pres">
      <dgm:prSet presAssocID="{457D6711-116E-40B3-BC8B-43A92A93AE72}" presName="firstChildTx" presStyleLbl="bgAccFollowNode1" presStyleIdx="2" presStyleCnt="6">
        <dgm:presLayoutVars>
          <dgm:bulletEnabled val="1"/>
        </dgm:presLayoutVars>
      </dgm:prSet>
      <dgm:spPr/>
    </dgm:pt>
    <dgm:pt modelId="{E9C3E850-A5DB-4656-95F5-E3EED8E758AB}" type="pres">
      <dgm:prSet presAssocID="{6F3FE826-5F14-4B3A-B0AC-324F15D05B37}" presName="comp" presStyleCnt="0"/>
      <dgm:spPr/>
    </dgm:pt>
    <dgm:pt modelId="{F50C7EDA-4B46-44A2-8019-2617FCF78A77}" type="pres">
      <dgm:prSet presAssocID="{6F3FE826-5F14-4B3A-B0AC-324F15D05B37}" presName="child" presStyleLbl="bgAccFollowNode1" presStyleIdx="3" presStyleCnt="6"/>
      <dgm:spPr/>
    </dgm:pt>
    <dgm:pt modelId="{45966491-31CE-4AC8-B2D4-C9A3E2FBA08E}" type="pres">
      <dgm:prSet presAssocID="{6F3FE826-5F14-4B3A-B0AC-324F15D05B37}" presName="childTx" presStyleLbl="bgAccFollowNode1" presStyleIdx="3" presStyleCnt="6">
        <dgm:presLayoutVars>
          <dgm:bulletEnabled val="1"/>
        </dgm:presLayoutVars>
      </dgm:prSet>
      <dgm:spPr/>
    </dgm:pt>
    <dgm:pt modelId="{EF50BABD-A530-4910-9F83-6CA325E95F1D}" type="pres">
      <dgm:prSet presAssocID="{457D6711-116E-40B3-BC8B-43A92A93AE72}" presName="negSpace" presStyleCnt="0"/>
      <dgm:spPr/>
    </dgm:pt>
    <dgm:pt modelId="{05D97C27-6BC5-4FB8-99B6-02E231665BC1}" type="pres">
      <dgm:prSet presAssocID="{457D6711-116E-40B3-BC8B-43A92A93AE72}" presName="circle" presStyleLbl="node1" presStyleIdx="1" presStyleCnt="3"/>
      <dgm:spPr/>
    </dgm:pt>
    <dgm:pt modelId="{58C2096E-674D-4D44-BFE7-5047AD4D73AF}" type="pres">
      <dgm:prSet presAssocID="{AB71C8FB-EA2A-48FF-8841-F230FF74B94F}" presName="transSpace" presStyleCnt="0"/>
      <dgm:spPr/>
    </dgm:pt>
    <dgm:pt modelId="{45CF00BC-A6B1-4EFB-91CD-3BE24CDD486E}" type="pres">
      <dgm:prSet presAssocID="{154540CF-0BF2-4FCE-9E62-6DF01A9FEA83}" presName="posSpace" presStyleCnt="0"/>
      <dgm:spPr/>
    </dgm:pt>
    <dgm:pt modelId="{AF28ADC6-4576-4A9C-857C-EEE30DAD106B}" type="pres">
      <dgm:prSet presAssocID="{154540CF-0BF2-4FCE-9E62-6DF01A9FEA83}" presName="vertFlow" presStyleCnt="0"/>
      <dgm:spPr/>
    </dgm:pt>
    <dgm:pt modelId="{DC5F24F2-05CF-4514-920C-129AA4DFCF1A}" type="pres">
      <dgm:prSet presAssocID="{154540CF-0BF2-4FCE-9E62-6DF01A9FEA83}" presName="topSpace" presStyleCnt="0"/>
      <dgm:spPr/>
    </dgm:pt>
    <dgm:pt modelId="{6C60351C-4496-4584-B7C6-1B4E0CA2DD27}" type="pres">
      <dgm:prSet presAssocID="{154540CF-0BF2-4FCE-9E62-6DF01A9FEA83}" presName="firstComp" presStyleCnt="0"/>
      <dgm:spPr/>
    </dgm:pt>
    <dgm:pt modelId="{D462A899-252C-4563-948D-DA38399AEC52}" type="pres">
      <dgm:prSet presAssocID="{154540CF-0BF2-4FCE-9E62-6DF01A9FEA83}" presName="firstChild" presStyleLbl="bgAccFollowNode1" presStyleIdx="4" presStyleCnt="6"/>
      <dgm:spPr/>
    </dgm:pt>
    <dgm:pt modelId="{C548F1A8-7A9B-4D1B-B472-DC74AD4938B9}" type="pres">
      <dgm:prSet presAssocID="{154540CF-0BF2-4FCE-9E62-6DF01A9FEA83}" presName="firstChildTx" presStyleLbl="bgAccFollowNode1" presStyleIdx="4" presStyleCnt="6">
        <dgm:presLayoutVars>
          <dgm:bulletEnabled val="1"/>
        </dgm:presLayoutVars>
      </dgm:prSet>
      <dgm:spPr/>
    </dgm:pt>
    <dgm:pt modelId="{55EB98D8-F280-414D-B63A-AF488DC0FBCB}" type="pres">
      <dgm:prSet presAssocID="{225CC5A4-724B-47EB-9332-61FC1F0A4687}" presName="comp" presStyleCnt="0"/>
      <dgm:spPr/>
    </dgm:pt>
    <dgm:pt modelId="{CA04CDBE-0612-4CD2-9E85-D3963D751AB5}" type="pres">
      <dgm:prSet presAssocID="{225CC5A4-724B-47EB-9332-61FC1F0A4687}" presName="child" presStyleLbl="bgAccFollowNode1" presStyleIdx="5" presStyleCnt="6"/>
      <dgm:spPr/>
    </dgm:pt>
    <dgm:pt modelId="{12C3F0EE-37C8-4968-AB05-9F3CE8F09D75}" type="pres">
      <dgm:prSet presAssocID="{225CC5A4-724B-47EB-9332-61FC1F0A4687}" presName="childTx" presStyleLbl="bgAccFollowNode1" presStyleIdx="5" presStyleCnt="6">
        <dgm:presLayoutVars>
          <dgm:bulletEnabled val="1"/>
        </dgm:presLayoutVars>
      </dgm:prSet>
      <dgm:spPr/>
    </dgm:pt>
    <dgm:pt modelId="{180BFB5F-1D1A-44E0-BB7F-A94E1919B9B8}" type="pres">
      <dgm:prSet presAssocID="{154540CF-0BF2-4FCE-9E62-6DF01A9FEA83}" presName="negSpace" presStyleCnt="0"/>
      <dgm:spPr/>
    </dgm:pt>
    <dgm:pt modelId="{CA98CCD4-4142-4BE9-BA65-17BFF53273FE}" type="pres">
      <dgm:prSet presAssocID="{154540CF-0BF2-4FCE-9E62-6DF01A9FEA83}" presName="circle" presStyleLbl="node1" presStyleIdx="2" presStyleCnt="3"/>
      <dgm:spPr/>
    </dgm:pt>
  </dgm:ptLst>
  <dgm:cxnLst>
    <dgm:cxn modelId="{3F6DA604-0CB8-4887-8481-C45192E2E3DC}" type="presOf" srcId="{457D6711-116E-40B3-BC8B-43A92A93AE72}" destId="{05D97C27-6BC5-4FB8-99B6-02E231665BC1}" srcOrd="0" destOrd="0" presId="urn:microsoft.com/office/officeart/2005/8/layout/hList9"/>
    <dgm:cxn modelId="{AB08AD22-F3F0-4FC2-99DA-E3A57ED23EF9}" type="presOf" srcId="{2F4C26F5-BADE-4C61-A932-DB535229D29F}" destId="{D462A899-252C-4563-948D-DA38399AEC52}" srcOrd="0" destOrd="0" presId="urn:microsoft.com/office/officeart/2005/8/layout/hList9"/>
    <dgm:cxn modelId="{96E5E829-45FB-41FB-8C23-9B8D1B45D4A2}" srcId="{9083A0C3-14E3-479C-9B52-9904CAC2B9C5}" destId="{154540CF-0BF2-4FCE-9E62-6DF01A9FEA83}" srcOrd="2" destOrd="0" parTransId="{B4BCE649-5052-41BB-962D-1C0D8277894E}" sibTransId="{F09DEC3E-1BF3-4780-A356-B7B482400893}"/>
    <dgm:cxn modelId="{FDBD4B2B-6450-4C2F-9476-CA093ED248D2}" srcId="{457D6711-116E-40B3-BC8B-43A92A93AE72}" destId="{6F3FE826-5F14-4B3A-B0AC-324F15D05B37}" srcOrd="1" destOrd="0" parTransId="{26C47F84-ECE1-453A-B6FC-4E0F68D27F80}" sibTransId="{63781CB7-9C8E-44B9-A642-87E4D94A8CE6}"/>
    <dgm:cxn modelId="{9E33D733-F233-4DD2-930B-40124AC47FB9}" srcId="{A3F39258-C4E9-464D-B882-D7F2C0BA26A8}" destId="{B9234607-77E9-41F6-A6ED-2AEA8AAD0542}" srcOrd="1" destOrd="0" parTransId="{6ED44C82-A2DC-49FA-B926-CEA558E14747}" sibTransId="{6DE97842-A0B9-4A11-9D3F-E20F745E169A}"/>
    <dgm:cxn modelId="{1389983B-EF91-40DF-B0BC-F250F500B124}" type="presOf" srcId="{6F3FE826-5F14-4B3A-B0AC-324F15D05B37}" destId="{F50C7EDA-4B46-44A2-8019-2617FCF78A77}" srcOrd="0" destOrd="0" presId="urn:microsoft.com/office/officeart/2005/8/layout/hList9"/>
    <dgm:cxn modelId="{1E632643-C48F-4548-A46C-4A55C7705FBE}" srcId="{154540CF-0BF2-4FCE-9E62-6DF01A9FEA83}" destId="{2F4C26F5-BADE-4C61-A932-DB535229D29F}" srcOrd="0" destOrd="0" parTransId="{895F6F56-D99A-4CD8-9ED9-50E7B2A8E51F}" sibTransId="{C0AC15BD-2090-45D3-B3C6-36D40F74D0C4}"/>
    <dgm:cxn modelId="{D50A4C47-7534-4DD9-BCBF-278FFACE7327}" type="presOf" srcId="{2406F515-F785-4FF8-B706-C3EB31B9BC76}" destId="{8BD457E2-598A-4EB8-9A63-7C80EB8AF951}" srcOrd="0" destOrd="0" presId="urn:microsoft.com/office/officeart/2005/8/layout/hList9"/>
    <dgm:cxn modelId="{55D28B78-4DC5-40A7-8219-B2530CE263AA}" type="presOf" srcId="{2F4C26F5-BADE-4C61-A932-DB535229D29F}" destId="{C548F1A8-7A9B-4D1B-B472-DC74AD4938B9}" srcOrd="1" destOrd="0" presId="urn:microsoft.com/office/officeart/2005/8/layout/hList9"/>
    <dgm:cxn modelId="{7326507A-5C0D-42A2-AC7E-82DFF29F2647}" srcId="{9083A0C3-14E3-479C-9B52-9904CAC2B9C5}" destId="{457D6711-116E-40B3-BC8B-43A92A93AE72}" srcOrd="1" destOrd="0" parTransId="{F55B63EB-3816-44BD-9670-44FC86BB5FD0}" sibTransId="{AB71C8FB-EA2A-48FF-8841-F230FF74B94F}"/>
    <dgm:cxn modelId="{D047937A-2B3C-49BE-8E87-C0177D7345BD}" type="presOf" srcId="{A3F39258-C4E9-464D-B882-D7F2C0BA26A8}" destId="{A1B4AF01-B6FE-418D-8DA1-408DB11CFF93}" srcOrd="0" destOrd="0" presId="urn:microsoft.com/office/officeart/2005/8/layout/hList9"/>
    <dgm:cxn modelId="{02759A7A-2192-4508-BAED-0D01046724E7}" type="presOf" srcId="{9083A0C3-14E3-479C-9B52-9904CAC2B9C5}" destId="{D0B232A2-9091-4C3E-B82E-AF92A0A655F3}" srcOrd="0" destOrd="0" presId="urn:microsoft.com/office/officeart/2005/8/layout/hList9"/>
    <dgm:cxn modelId="{85051B84-2E02-4862-9676-21700A2A1AAF}" type="presOf" srcId="{225CC5A4-724B-47EB-9332-61FC1F0A4687}" destId="{CA04CDBE-0612-4CD2-9E85-D3963D751AB5}" srcOrd="0" destOrd="0" presId="urn:microsoft.com/office/officeart/2005/8/layout/hList9"/>
    <dgm:cxn modelId="{4AF22FA5-9C16-49D7-AF5D-7CAD6D189CE7}" srcId="{9083A0C3-14E3-479C-9B52-9904CAC2B9C5}" destId="{A3F39258-C4E9-464D-B882-D7F2C0BA26A8}" srcOrd="0" destOrd="0" parTransId="{1030E174-3122-4A97-81F6-93D36417D922}" sibTransId="{5CC0A483-717E-44B9-855B-49999DA8882D}"/>
    <dgm:cxn modelId="{7A7C0FB4-6D7A-48F4-80F0-F399B1BB0138}" type="presOf" srcId="{6F3FE826-5F14-4B3A-B0AC-324F15D05B37}" destId="{45966491-31CE-4AC8-B2D4-C9A3E2FBA08E}" srcOrd="1" destOrd="0" presId="urn:microsoft.com/office/officeart/2005/8/layout/hList9"/>
    <dgm:cxn modelId="{059B06B8-E644-42D0-B7DF-2AB4A007742A}" type="presOf" srcId="{154540CF-0BF2-4FCE-9E62-6DF01A9FEA83}" destId="{CA98CCD4-4142-4BE9-BA65-17BFF53273FE}" srcOrd="0" destOrd="0" presId="urn:microsoft.com/office/officeart/2005/8/layout/hList9"/>
    <dgm:cxn modelId="{F98C34BF-F4BC-4FDF-8BF2-6022F8A13923}" type="presOf" srcId="{225CC5A4-724B-47EB-9332-61FC1F0A4687}" destId="{12C3F0EE-37C8-4968-AB05-9F3CE8F09D75}" srcOrd="1" destOrd="0" presId="urn:microsoft.com/office/officeart/2005/8/layout/hList9"/>
    <dgm:cxn modelId="{7803DBC7-6B4A-474F-BC22-9523CE333D1A}" type="presOf" srcId="{B9234607-77E9-41F6-A6ED-2AEA8AAD0542}" destId="{F8B12C23-6C4A-4845-8A93-501471F513C6}" srcOrd="1" destOrd="0" presId="urn:microsoft.com/office/officeart/2005/8/layout/hList9"/>
    <dgm:cxn modelId="{71192ECB-7847-4630-BD17-4AC109300CEA}" srcId="{457D6711-116E-40B3-BC8B-43A92A93AE72}" destId="{2406F515-F785-4FF8-B706-C3EB31B9BC76}" srcOrd="0" destOrd="0" parTransId="{D15214FB-7B28-4B0A-B6D3-CFBD52C1BCC6}" sibTransId="{8F6D2E82-7454-48A7-BA2D-7DF147DAC1A2}"/>
    <dgm:cxn modelId="{B08A15E0-B23F-46F1-850F-E08FBCA297CD}" type="presOf" srcId="{0F662D0E-1945-43F8-BEAD-27A171610214}" destId="{E1EB4671-0DCA-414B-83A8-6849F6FF03BC}" srcOrd="0" destOrd="0" presId="urn:microsoft.com/office/officeart/2005/8/layout/hList9"/>
    <dgm:cxn modelId="{DF694CE5-BAD2-43A3-82EB-6EABC6381EC8}" type="presOf" srcId="{0F662D0E-1945-43F8-BEAD-27A171610214}" destId="{01DD6593-7AFD-4976-B66B-BDBDC20EB2A3}" srcOrd="1" destOrd="0" presId="urn:microsoft.com/office/officeart/2005/8/layout/hList9"/>
    <dgm:cxn modelId="{EDA149ED-DBBD-46F3-B5C1-FBBA4E670A9F}" srcId="{A3F39258-C4E9-464D-B882-D7F2C0BA26A8}" destId="{0F662D0E-1945-43F8-BEAD-27A171610214}" srcOrd="0" destOrd="0" parTransId="{47267E0B-0390-4390-AF09-38C4A1C4EE3C}" sibTransId="{403A3DE8-8432-4FEB-9E5E-1F1402463463}"/>
    <dgm:cxn modelId="{67D4CFFC-B08B-45EE-B062-071239080646}" type="presOf" srcId="{2406F515-F785-4FF8-B706-C3EB31B9BC76}" destId="{809B7BF7-E159-4F91-B80D-94A2C5BA3467}" srcOrd="1" destOrd="0" presId="urn:microsoft.com/office/officeart/2005/8/layout/hList9"/>
    <dgm:cxn modelId="{1E5479FD-B7A1-4579-A4DC-470976B97F0B}" type="presOf" srcId="{B9234607-77E9-41F6-A6ED-2AEA8AAD0542}" destId="{694FDEAC-7EC4-40CD-8A38-86658BD61182}" srcOrd="0" destOrd="0" presId="urn:microsoft.com/office/officeart/2005/8/layout/hList9"/>
    <dgm:cxn modelId="{63E260FE-2965-4CED-AED7-6FE00B81D00C}" srcId="{154540CF-0BF2-4FCE-9E62-6DF01A9FEA83}" destId="{225CC5A4-724B-47EB-9332-61FC1F0A4687}" srcOrd="1" destOrd="0" parTransId="{EB7C9423-37E5-4D39-A870-56A4D4F8862B}" sibTransId="{AFB9E2A8-EF94-4287-8311-F98472D3807D}"/>
    <dgm:cxn modelId="{81EA0EA7-C7F3-4EF6-BA19-0863BCB14D1A}" type="presParOf" srcId="{D0B232A2-9091-4C3E-B82E-AF92A0A655F3}" destId="{A4B293F7-D425-4325-BE61-AE1574715B7C}" srcOrd="0" destOrd="0" presId="urn:microsoft.com/office/officeart/2005/8/layout/hList9"/>
    <dgm:cxn modelId="{E4D50B82-FB3E-4A32-9708-1D25D5C56E1B}" type="presParOf" srcId="{D0B232A2-9091-4C3E-B82E-AF92A0A655F3}" destId="{823B86A9-9567-4DCD-962F-BC7ACB83B65C}" srcOrd="1" destOrd="0" presId="urn:microsoft.com/office/officeart/2005/8/layout/hList9"/>
    <dgm:cxn modelId="{6CABD830-4627-402B-B907-7179DF55B77D}" type="presParOf" srcId="{823B86A9-9567-4DCD-962F-BC7ACB83B65C}" destId="{2911347F-B6C1-49A6-837F-7C1CA1C6E7DD}" srcOrd="0" destOrd="0" presId="urn:microsoft.com/office/officeart/2005/8/layout/hList9"/>
    <dgm:cxn modelId="{475EB734-2E73-4227-8707-B90F65133D54}" type="presParOf" srcId="{823B86A9-9567-4DCD-962F-BC7ACB83B65C}" destId="{7DB52B0D-8BDE-41DD-9EF4-4755B37F4625}" srcOrd="1" destOrd="0" presId="urn:microsoft.com/office/officeart/2005/8/layout/hList9"/>
    <dgm:cxn modelId="{76047F7C-8257-4AC4-BD10-F397962F4243}" type="presParOf" srcId="{7DB52B0D-8BDE-41DD-9EF4-4755B37F4625}" destId="{E1EB4671-0DCA-414B-83A8-6849F6FF03BC}" srcOrd="0" destOrd="0" presId="urn:microsoft.com/office/officeart/2005/8/layout/hList9"/>
    <dgm:cxn modelId="{307A05CF-D21E-4C42-845E-96DE4C93FC06}" type="presParOf" srcId="{7DB52B0D-8BDE-41DD-9EF4-4755B37F4625}" destId="{01DD6593-7AFD-4976-B66B-BDBDC20EB2A3}" srcOrd="1" destOrd="0" presId="urn:microsoft.com/office/officeart/2005/8/layout/hList9"/>
    <dgm:cxn modelId="{4A632639-F22D-4808-945B-9CEFEA5AFD93}" type="presParOf" srcId="{823B86A9-9567-4DCD-962F-BC7ACB83B65C}" destId="{F13E100B-9CAF-4FDB-88A6-146E0EE1EB47}" srcOrd="2" destOrd="0" presId="urn:microsoft.com/office/officeart/2005/8/layout/hList9"/>
    <dgm:cxn modelId="{B8574591-3DEF-4198-B44B-0CD242CF0855}" type="presParOf" srcId="{F13E100B-9CAF-4FDB-88A6-146E0EE1EB47}" destId="{694FDEAC-7EC4-40CD-8A38-86658BD61182}" srcOrd="0" destOrd="0" presId="urn:microsoft.com/office/officeart/2005/8/layout/hList9"/>
    <dgm:cxn modelId="{BAD81049-CBE6-4C20-86FD-3BA84E8A9692}" type="presParOf" srcId="{F13E100B-9CAF-4FDB-88A6-146E0EE1EB47}" destId="{F8B12C23-6C4A-4845-8A93-501471F513C6}" srcOrd="1" destOrd="0" presId="urn:microsoft.com/office/officeart/2005/8/layout/hList9"/>
    <dgm:cxn modelId="{3E3DCD25-7DB9-41D5-BCDE-57142D17C4B1}" type="presParOf" srcId="{D0B232A2-9091-4C3E-B82E-AF92A0A655F3}" destId="{E3A9327C-CC8A-4612-B5A8-E458940235C9}" srcOrd="2" destOrd="0" presId="urn:microsoft.com/office/officeart/2005/8/layout/hList9"/>
    <dgm:cxn modelId="{C3A58712-7B80-4220-999F-1523896B33C3}" type="presParOf" srcId="{D0B232A2-9091-4C3E-B82E-AF92A0A655F3}" destId="{A1B4AF01-B6FE-418D-8DA1-408DB11CFF93}" srcOrd="3" destOrd="0" presId="urn:microsoft.com/office/officeart/2005/8/layout/hList9"/>
    <dgm:cxn modelId="{227BD183-0E47-4149-924A-385B34E7071C}" type="presParOf" srcId="{D0B232A2-9091-4C3E-B82E-AF92A0A655F3}" destId="{2B913D0E-D6F4-47A8-A08F-65E6B59D8156}" srcOrd="4" destOrd="0" presId="urn:microsoft.com/office/officeart/2005/8/layout/hList9"/>
    <dgm:cxn modelId="{1984FFF0-EAEC-487F-A61C-E77810BD2958}" type="presParOf" srcId="{D0B232A2-9091-4C3E-B82E-AF92A0A655F3}" destId="{BF2AF224-CB73-48C0-95FF-4CA6F44101C6}" srcOrd="5" destOrd="0" presId="urn:microsoft.com/office/officeart/2005/8/layout/hList9"/>
    <dgm:cxn modelId="{45250CFB-26EB-47CB-81E8-CCE15590E510}" type="presParOf" srcId="{D0B232A2-9091-4C3E-B82E-AF92A0A655F3}" destId="{CA765850-AFDE-4534-9B93-BB7B6981F96F}" srcOrd="6" destOrd="0" presId="urn:microsoft.com/office/officeart/2005/8/layout/hList9"/>
    <dgm:cxn modelId="{2D475EB2-81BB-4633-A364-F0E33BE442A8}" type="presParOf" srcId="{CA765850-AFDE-4534-9B93-BB7B6981F96F}" destId="{75F28458-6A58-4FB2-B7F4-E550D3663B11}" srcOrd="0" destOrd="0" presId="urn:microsoft.com/office/officeart/2005/8/layout/hList9"/>
    <dgm:cxn modelId="{3E5158C9-DB37-42C0-9F95-B39DCB62EDBA}" type="presParOf" srcId="{CA765850-AFDE-4534-9B93-BB7B6981F96F}" destId="{A356B095-870C-477E-BD74-31FB2A0A7801}" srcOrd="1" destOrd="0" presId="urn:microsoft.com/office/officeart/2005/8/layout/hList9"/>
    <dgm:cxn modelId="{B0D07497-2443-46F2-9122-A168E3B84D1F}" type="presParOf" srcId="{A356B095-870C-477E-BD74-31FB2A0A7801}" destId="{8BD457E2-598A-4EB8-9A63-7C80EB8AF951}" srcOrd="0" destOrd="0" presId="urn:microsoft.com/office/officeart/2005/8/layout/hList9"/>
    <dgm:cxn modelId="{D1DD4161-9A98-462E-8EB3-789F196C8C02}" type="presParOf" srcId="{A356B095-870C-477E-BD74-31FB2A0A7801}" destId="{809B7BF7-E159-4F91-B80D-94A2C5BA3467}" srcOrd="1" destOrd="0" presId="urn:microsoft.com/office/officeart/2005/8/layout/hList9"/>
    <dgm:cxn modelId="{5E0696EF-265A-4378-A984-E6DD73B0BAAB}" type="presParOf" srcId="{CA765850-AFDE-4534-9B93-BB7B6981F96F}" destId="{E9C3E850-A5DB-4656-95F5-E3EED8E758AB}" srcOrd="2" destOrd="0" presId="urn:microsoft.com/office/officeart/2005/8/layout/hList9"/>
    <dgm:cxn modelId="{2152080A-52B0-4AE1-B932-9622C6E51CA0}" type="presParOf" srcId="{E9C3E850-A5DB-4656-95F5-E3EED8E758AB}" destId="{F50C7EDA-4B46-44A2-8019-2617FCF78A77}" srcOrd="0" destOrd="0" presId="urn:microsoft.com/office/officeart/2005/8/layout/hList9"/>
    <dgm:cxn modelId="{D00A6327-78D0-44D7-89DE-4BDD5F3B6A89}" type="presParOf" srcId="{E9C3E850-A5DB-4656-95F5-E3EED8E758AB}" destId="{45966491-31CE-4AC8-B2D4-C9A3E2FBA08E}" srcOrd="1" destOrd="0" presId="urn:microsoft.com/office/officeart/2005/8/layout/hList9"/>
    <dgm:cxn modelId="{417C5217-159B-4633-81AC-00AB51C6B419}" type="presParOf" srcId="{D0B232A2-9091-4C3E-B82E-AF92A0A655F3}" destId="{EF50BABD-A530-4910-9F83-6CA325E95F1D}" srcOrd="7" destOrd="0" presId="urn:microsoft.com/office/officeart/2005/8/layout/hList9"/>
    <dgm:cxn modelId="{F2A2C0C0-FBB3-4363-93A6-36E3EBF5848D}" type="presParOf" srcId="{D0B232A2-9091-4C3E-B82E-AF92A0A655F3}" destId="{05D97C27-6BC5-4FB8-99B6-02E231665BC1}" srcOrd="8" destOrd="0" presId="urn:microsoft.com/office/officeart/2005/8/layout/hList9"/>
    <dgm:cxn modelId="{C630E9A0-C189-4B30-9678-4F59134DDCBE}" type="presParOf" srcId="{D0B232A2-9091-4C3E-B82E-AF92A0A655F3}" destId="{58C2096E-674D-4D44-BFE7-5047AD4D73AF}" srcOrd="9" destOrd="0" presId="urn:microsoft.com/office/officeart/2005/8/layout/hList9"/>
    <dgm:cxn modelId="{D6F4DC49-0C4B-45EC-8815-E66EB149EA4E}" type="presParOf" srcId="{D0B232A2-9091-4C3E-B82E-AF92A0A655F3}" destId="{45CF00BC-A6B1-4EFB-91CD-3BE24CDD486E}" srcOrd="10" destOrd="0" presId="urn:microsoft.com/office/officeart/2005/8/layout/hList9"/>
    <dgm:cxn modelId="{687EBD6D-0778-45C6-818C-A0B799CB5FC5}" type="presParOf" srcId="{D0B232A2-9091-4C3E-B82E-AF92A0A655F3}" destId="{AF28ADC6-4576-4A9C-857C-EEE30DAD106B}" srcOrd="11" destOrd="0" presId="urn:microsoft.com/office/officeart/2005/8/layout/hList9"/>
    <dgm:cxn modelId="{0E158621-30A3-4C1B-AC78-133576C11783}" type="presParOf" srcId="{AF28ADC6-4576-4A9C-857C-EEE30DAD106B}" destId="{DC5F24F2-05CF-4514-920C-129AA4DFCF1A}" srcOrd="0" destOrd="0" presId="urn:microsoft.com/office/officeart/2005/8/layout/hList9"/>
    <dgm:cxn modelId="{AC5D1F4F-36A9-43B3-988D-B12DB6A8CA19}" type="presParOf" srcId="{AF28ADC6-4576-4A9C-857C-EEE30DAD106B}" destId="{6C60351C-4496-4584-B7C6-1B4E0CA2DD27}" srcOrd="1" destOrd="0" presId="urn:microsoft.com/office/officeart/2005/8/layout/hList9"/>
    <dgm:cxn modelId="{80CD157F-BC66-47F0-93B8-2B4A3C727BC4}" type="presParOf" srcId="{6C60351C-4496-4584-B7C6-1B4E0CA2DD27}" destId="{D462A899-252C-4563-948D-DA38399AEC52}" srcOrd="0" destOrd="0" presId="urn:microsoft.com/office/officeart/2005/8/layout/hList9"/>
    <dgm:cxn modelId="{BAC889A4-19FA-418D-9F37-7A5D5E436B30}" type="presParOf" srcId="{6C60351C-4496-4584-B7C6-1B4E0CA2DD27}" destId="{C548F1A8-7A9B-4D1B-B472-DC74AD4938B9}" srcOrd="1" destOrd="0" presId="urn:microsoft.com/office/officeart/2005/8/layout/hList9"/>
    <dgm:cxn modelId="{95DB04E6-CD32-4A2F-8E1F-8ACA3B5A77B7}" type="presParOf" srcId="{AF28ADC6-4576-4A9C-857C-EEE30DAD106B}" destId="{55EB98D8-F280-414D-B63A-AF488DC0FBCB}" srcOrd="2" destOrd="0" presId="urn:microsoft.com/office/officeart/2005/8/layout/hList9"/>
    <dgm:cxn modelId="{6D4F4F93-FC5C-453E-B87A-03162E603CA2}" type="presParOf" srcId="{55EB98D8-F280-414D-B63A-AF488DC0FBCB}" destId="{CA04CDBE-0612-4CD2-9E85-D3963D751AB5}" srcOrd="0" destOrd="0" presId="urn:microsoft.com/office/officeart/2005/8/layout/hList9"/>
    <dgm:cxn modelId="{BBE0A6A1-C3C9-4EFF-971B-8A800038C137}" type="presParOf" srcId="{55EB98D8-F280-414D-B63A-AF488DC0FBCB}" destId="{12C3F0EE-37C8-4968-AB05-9F3CE8F09D75}" srcOrd="1" destOrd="0" presId="urn:microsoft.com/office/officeart/2005/8/layout/hList9"/>
    <dgm:cxn modelId="{7E1AB3F4-115A-4E05-A7AA-D6638EA1CBB8}" type="presParOf" srcId="{D0B232A2-9091-4C3E-B82E-AF92A0A655F3}" destId="{180BFB5F-1D1A-44E0-BB7F-A94E1919B9B8}" srcOrd="12" destOrd="0" presId="urn:microsoft.com/office/officeart/2005/8/layout/hList9"/>
    <dgm:cxn modelId="{71B5D2FC-5DA6-46C8-87FC-8534EB709E2D}" type="presParOf" srcId="{D0B232A2-9091-4C3E-B82E-AF92A0A655F3}" destId="{CA98CCD4-4142-4BE9-BA65-17BFF53273FE}" srcOrd="1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2153D-C155-4ADF-84B2-3452062914BA}">
      <dsp:nvSpPr>
        <dsp:cNvPr id="0" name=""/>
        <dsp:cNvSpPr/>
      </dsp:nvSpPr>
      <dsp:spPr>
        <a:xfrm>
          <a:off x="1933" y="173307"/>
          <a:ext cx="4122399" cy="8535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2004 – 2020</a:t>
          </a:r>
        </a:p>
        <a:p>
          <a:pPr marL="0" lvl="0" indent="0" algn="ctr" defTabSz="889000">
            <a:lnSpc>
              <a:spcPct val="90000"/>
            </a:lnSpc>
            <a:spcBef>
              <a:spcPct val="0"/>
            </a:spcBef>
            <a:spcAft>
              <a:spcPct val="35000"/>
            </a:spcAft>
            <a:buNone/>
          </a:pPr>
          <a:r>
            <a:rPr lang="en-US" sz="1400" kern="1200"/>
            <a:t>Reno = Lead agency for homelessness</a:t>
          </a:r>
        </a:p>
      </dsp:txBody>
      <dsp:txXfrm>
        <a:off x="26932" y="198306"/>
        <a:ext cx="4072401" cy="803536"/>
      </dsp:txXfrm>
    </dsp:sp>
    <dsp:sp modelId="{CDA77B81-9172-4528-8E9F-706EA3E26027}">
      <dsp:nvSpPr>
        <dsp:cNvPr id="0" name=""/>
        <dsp:cNvSpPr/>
      </dsp:nvSpPr>
      <dsp:spPr>
        <a:xfrm>
          <a:off x="4536573" y="88897"/>
          <a:ext cx="873948" cy="10223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4536573" y="293368"/>
        <a:ext cx="611764" cy="613413"/>
      </dsp:txXfrm>
    </dsp:sp>
    <dsp:sp modelId="{6BD9C21A-8BB3-45A6-8769-5C6B204FA4BC}">
      <dsp:nvSpPr>
        <dsp:cNvPr id="0" name=""/>
        <dsp:cNvSpPr/>
      </dsp:nvSpPr>
      <dsp:spPr>
        <a:xfrm>
          <a:off x="5773292" y="209729"/>
          <a:ext cx="4122399" cy="7806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2021 – Present</a:t>
          </a:r>
        </a:p>
        <a:p>
          <a:pPr marL="0" lvl="0" indent="0" algn="ctr" defTabSz="889000">
            <a:lnSpc>
              <a:spcPct val="90000"/>
            </a:lnSpc>
            <a:spcBef>
              <a:spcPct val="0"/>
            </a:spcBef>
            <a:spcAft>
              <a:spcPct val="35000"/>
            </a:spcAft>
            <a:buNone/>
          </a:pPr>
          <a:r>
            <a:rPr lang="en-US" sz="1400" kern="1200"/>
            <a:t>Washoe County = Lead agency on homelessness</a:t>
          </a:r>
        </a:p>
      </dsp:txBody>
      <dsp:txXfrm>
        <a:off x="5796158" y="232595"/>
        <a:ext cx="4076667" cy="734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C8CD6-F3AE-4C25-B5F2-270B204DABF4}">
      <dsp:nvSpPr>
        <dsp:cNvPr id="0" name=""/>
        <dsp:cNvSpPr/>
      </dsp:nvSpPr>
      <dsp:spPr>
        <a:xfrm>
          <a:off x="0" y="481557"/>
          <a:ext cx="5562928" cy="655200"/>
        </a:xfrm>
        <a:prstGeom prst="roundRect">
          <a:avLst/>
        </a:prstGeom>
        <a:solidFill>
          <a:srgbClr val="F6B619"/>
        </a:solidFill>
        <a:ln w="12700" cap="flat" cmpd="sng" algn="ctr">
          <a:solidFill>
            <a:srgbClr val="F6B6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General Fund - $5,129,048</a:t>
          </a:r>
        </a:p>
      </dsp:txBody>
      <dsp:txXfrm>
        <a:off x="31984" y="513541"/>
        <a:ext cx="5498960" cy="591232"/>
      </dsp:txXfrm>
    </dsp:sp>
    <dsp:sp modelId="{E37649CB-C9F7-4A6D-B63F-81CAB0BFA238}">
      <dsp:nvSpPr>
        <dsp:cNvPr id="0" name=""/>
        <dsp:cNvSpPr/>
      </dsp:nvSpPr>
      <dsp:spPr>
        <a:xfrm>
          <a:off x="0" y="746226"/>
          <a:ext cx="5562928" cy="179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23"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a:p>
        <a:p>
          <a:pPr marL="114300" lvl="1" indent="-114300" algn="l" defTabSz="577850">
            <a:lnSpc>
              <a:spcPct val="90000"/>
            </a:lnSpc>
            <a:spcBef>
              <a:spcPct val="0"/>
            </a:spcBef>
            <a:spcAft>
              <a:spcPct val="20000"/>
            </a:spcAft>
            <a:buChar char="•"/>
          </a:pPr>
          <a:endParaRPr lang="en-US" sz="1300" kern="1200"/>
        </a:p>
        <a:p>
          <a:pPr marL="114300" lvl="1" indent="-114300" algn="l" defTabSz="577850">
            <a:lnSpc>
              <a:spcPct val="90000"/>
            </a:lnSpc>
            <a:spcBef>
              <a:spcPct val="0"/>
            </a:spcBef>
            <a:spcAft>
              <a:spcPct val="20000"/>
            </a:spcAft>
            <a:buChar char="•"/>
          </a:pPr>
          <a:r>
            <a:rPr lang="en-US" sz="1300" kern="1200"/>
            <a:t>City Attorney’s Office - $249,205</a:t>
          </a:r>
        </a:p>
        <a:p>
          <a:pPr marL="114300" lvl="1" indent="-114300" algn="l" defTabSz="577850">
            <a:lnSpc>
              <a:spcPct val="90000"/>
            </a:lnSpc>
            <a:spcBef>
              <a:spcPct val="0"/>
            </a:spcBef>
            <a:spcAft>
              <a:spcPct val="20000"/>
            </a:spcAft>
            <a:buChar char="•"/>
          </a:pPr>
          <a:r>
            <a:rPr lang="en-US" sz="1300" kern="1200"/>
            <a:t>Community Engagement &amp; Services - $1,275,492</a:t>
          </a:r>
        </a:p>
        <a:p>
          <a:pPr marL="114300" lvl="1" indent="-114300" algn="l" defTabSz="577850">
            <a:lnSpc>
              <a:spcPct val="90000"/>
            </a:lnSpc>
            <a:spcBef>
              <a:spcPct val="0"/>
            </a:spcBef>
            <a:spcAft>
              <a:spcPct val="20000"/>
            </a:spcAft>
            <a:buChar char="•"/>
          </a:pPr>
          <a:r>
            <a:rPr lang="en-US" sz="1300" kern="1200"/>
            <a:t>Housing and Neighborhood Development - $50,000</a:t>
          </a:r>
        </a:p>
        <a:p>
          <a:pPr marL="114300" lvl="1" indent="-114300" algn="l" defTabSz="577850">
            <a:lnSpc>
              <a:spcPct val="90000"/>
            </a:lnSpc>
            <a:spcBef>
              <a:spcPct val="0"/>
            </a:spcBef>
            <a:spcAft>
              <a:spcPct val="20000"/>
            </a:spcAft>
            <a:buChar char="•"/>
          </a:pPr>
          <a:r>
            <a:rPr lang="en-US" sz="1300" kern="1200"/>
            <a:t>Reno Police, Fire, &amp; Security - $2,491,463</a:t>
          </a:r>
        </a:p>
        <a:p>
          <a:pPr marL="114300" lvl="1" indent="-114300" algn="l" defTabSz="577850">
            <a:lnSpc>
              <a:spcPct val="90000"/>
            </a:lnSpc>
            <a:spcBef>
              <a:spcPct val="0"/>
            </a:spcBef>
            <a:spcAft>
              <a:spcPct val="20000"/>
            </a:spcAft>
            <a:buChar char="•"/>
          </a:pPr>
          <a:r>
            <a:rPr lang="en-US" sz="1300" kern="1200"/>
            <a:t>Municipal Court - $550,297</a:t>
          </a:r>
        </a:p>
        <a:p>
          <a:pPr marL="114300" lvl="1" indent="-114300" algn="l" defTabSz="577850">
            <a:lnSpc>
              <a:spcPct val="90000"/>
            </a:lnSpc>
            <a:spcBef>
              <a:spcPct val="0"/>
            </a:spcBef>
            <a:spcAft>
              <a:spcPct val="20000"/>
            </a:spcAft>
            <a:buChar char="•"/>
          </a:pPr>
          <a:r>
            <a:rPr lang="en-US" sz="1300" kern="1200"/>
            <a:t>Parks and Recreation - $512,591.00</a:t>
          </a:r>
        </a:p>
      </dsp:txBody>
      <dsp:txXfrm>
        <a:off x="0" y="746226"/>
        <a:ext cx="5562928" cy="1794415"/>
      </dsp:txXfrm>
    </dsp:sp>
    <dsp:sp modelId="{80A4B155-2F0F-42C3-B55F-AB52516AA25B}">
      <dsp:nvSpPr>
        <dsp:cNvPr id="0" name=""/>
        <dsp:cNvSpPr/>
      </dsp:nvSpPr>
      <dsp:spPr>
        <a:xfrm>
          <a:off x="0" y="2449626"/>
          <a:ext cx="5562928" cy="655200"/>
        </a:xfrm>
        <a:prstGeom prst="roundRect">
          <a:avLst/>
        </a:prstGeom>
        <a:solidFill>
          <a:srgbClr val="14264D"/>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ARPA  - $1,401,671</a:t>
          </a:r>
        </a:p>
      </dsp:txBody>
      <dsp:txXfrm>
        <a:off x="31984" y="2481610"/>
        <a:ext cx="5498960" cy="591232"/>
      </dsp:txXfrm>
    </dsp:sp>
    <dsp:sp modelId="{B7442368-48C8-49FC-90E9-5910F15B0DE7}">
      <dsp:nvSpPr>
        <dsp:cNvPr id="0" name=""/>
        <dsp:cNvSpPr/>
      </dsp:nvSpPr>
      <dsp:spPr>
        <a:xfrm>
          <a:off x="0" y="3296641"/>
          <a:ext cx="5562928" cy="655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Grants - $442,359</a:t>
          </a:r>
        </a:p>
      </dsp:txBody>
      <dsp:txXfrm>
        <a:off x="31984" y="3328625"/>
        <a:ext cx="5498960" cy="591232"/>
      </dsp:txXfrm>
    </dsp:sp>
    <dsp:sp modelId="{1A358898-8548-4489-88CB-2D2A43AED4DD}">
      <dsp:nvSpPr>
        <dsp:cNvPr id="0" name=""/>
        <dsp:cNvSpPr/>
      </dsp:nvSpPr>
      <dsp:spPr>
        <a:xfrm>
          <a:off x="0" y="4052641"/>
          <a:ext cx="5562928" cy="655200"/>
        </a:xfrm>
        <a:prstGeom prst="round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Other Funds - $495,092</a:t>
          </a:r>
        </a:p>
      </dsp:txBody>
      <dsp:txXfrm>
        <a:off x="31984" y="4084625"/>
        <a:ext cx="5498960" cy="591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B4671-0DCA-414B-83A8-6849F6FF03BC}">
      <dsp:nvSpPr>
        <dsp:cNvPr id="0" name=""/>
        <dsp:cNvSpPr/>
      </dsp:nvSpPr>
      <dsp:spPr>
        <a:xfrm>
          <a:off x="905324" y="1722245"/>
          <a:ext cx="1696160" cy="1131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a:rPr>
            <a:t>5901 Households</a:t>
          </a:r>
          <a:endParaRPr lang="en-US" sz="1800" kern="1200"/>
        </a:p>
      </dsp:txBody>
      <dsp:txXfrm>
        <a:off x="1176710" y="1722245"/>
        <a:ext cx="1424774" cy="1131339"/>
      </dsp:txXfrm>
    </dsp:sp>
    <dsp:sp modelId="{694FDEAC-7EC4-40CD-8A38-86658BD61182}">
      <dsp:nvSpPr>
        <dsp:cNvPr id="0" name=""/>
        <dsp:cNvSpPr/>
      </dsp:nvSpPr>
      <dsp:spPr>
        <a:xfrm>
          <a:off x="905324" y="2853584"/>
          <a:ext cx="1696160" cy="1131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kern="1200">
              <a:latin typeface="Arial" panose="020B0604020202020204"/>
            </a:rPr>
            <a:t>$14,909,888 Expended</a:t>
          </a:r>
        </a:p>
      </dsp:txBody>
      <dsp:txXfrm>
        <a:off x="1176710" y="2853584"/>
        <a:ext cx="1424774" cy="1131339"/>
      </dsp:txXfrm>
    </dsp:sp>
    <dsp:sp modelId="{A1B4AF01-B6FE-418D-8DA1-408DB11CFF93}">
      <dsp:nvSpPr>
        <dsp:cNvPr id="0" name=""/>
        <dsp:cNvSpPr/>
      </dsp:nvSpPr>
      <dsp:spPr>
        <a:xfrm>
          <a:off x="705" y="1269936"/>
          <a:ext cx="1130773" cy="11307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panose="020B0604020202020204"/>
            </a:rPr>
            <a:t>City of Reno</a:t>
          </a:r>
        </a:p>
      </dsp:txBody>
      <dsp:txXfrm>
        <a:off x="166303" y="1435534"/>
        <a:ext cx="799577" cy="799577"/>
      </dsp:txXfrm>
    </dsp:sp>
    <dsp:sp modelId="{8BD457E2-598A-4EB8-9A63-7C80EB8AF951}">
      <dsp:nvSpPr>
        <dsp:cNvPr id="0" name=""/>
        <dsp:cNvSpPr/>
      </dsp:nvSpPr>
      <dsp:spPr>
        <a:xfrm>
          <a:off x="3732258" y="1722245"/>
          <a:ext cx="1696160" cy="1131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kern="1200">
              <a:latin typeface="Arial" panose="020B0604020202020204"/>
            </a:rPr>
            <a:t>656 Households</a:t>
          </a:r>
        </a:p>
      </dsp:txBody>
      <dsp:txXfrm>
        <a:off x="4003644" y="1722245"/>
        <a:ext cx="1424774" cy="1131339"/>
      </dsp:txXfrm>
    </dsp:sp>
    <dsp:sp modelId="{F50C7EDA-4B46-44A2-8019-2617FCF78A77}">
      <dsp:nvSpPr>
        <dsp:cNvPr id="0" name=""/>
        <dsp:cNvSpPr/>
      </dsp:nvSpPr>
      <dsp:spPr>
        <a:xfrm>
          <a:off x="3732258" y="2853584"/>
          <a:ext cx="1696160" cy="1131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a:rPr>
            <a:t>$1,775,888 Expended</a:t>
          </a:r>
          <a:endParaRPr lang="en-US" sz="1800" kern="1200"/>
        </a:p>
      </dsp:txBody>
      <dsp:txXfrm>
        <a:off x="4003644" y="2853584"/>
        <a:ext cx="1424774" cy="1131339"/>
      </dsp:txXfrm>
    </dsp:sp>
    <dsp:sp modelId="{05D97C27-6BC5-4FB8-99B6-02E231665BC1}">
      <dsp:nvSpPr>
        <dsp:cNvPr id="0" name=""/>
        <dsp:cNvSpPr/>
      </dsp:nvSpPr>
      <dsp:spPr>
        <a:xfrm>
          <a:off x="2827639" y="1269936"/>
          <a:ext cx="1130773" cy="11307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panose="020B0604020202020204"/>
            </a:rPr>
            <a:t>City of Sparks</a:t>
          </a:r>
        </a:p>
      </dsp:txBody>
      <dsp:txXfrm>
        <a:off x="2993237" y="1435534"/>
        <a:ext cx="799577" cy="799577"/>
      </dsp:txXfrm>
    </dsp:sp>
    <dsp:sp modelId="{D462A899-252C-4563-948D-DA38399AEC52}">
      <dsp:nvSpPr>
        <dsp:cNvPr id="0" name=""/>
        <dsp:cNvSpPr/>
      </dsp:nvSpPr>
      <dsp:spPr>
        <a:xfrm>
          <a:off x="6559192" y="1722245"/>
          <a:ext cx="1696160" cy="1131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a:rPr>
            <a:t> 137 Households</a:t>
          </a:r>
          <a:endParaRPr lang="en-US" sz="1800" kern="1200"/>
        </a:p>
      </dsp:txBody>
      <dsp:txXfrm>
        <a:off x="6830578" y="1722245"/>
        <a:ext cx="1424774" cy="1131339"/>
      </dsp:txXfrm>
    </dsp:sp>
    <dsp:sp modelId="{CA04CDBE-0612-4CD2-9E85-D3963D751AB5}">
      <dsp:nvSpPr>
        <dsp:cNvPr id="0" name=""/>
        <dsp:cNvSpPr/>
      </dsp:nvSpPr>
      <dsp:spPr>
        <a:xfrm>
          <a:off x="6559192" y="2853584"/>
          <a:ext cx="1696160" cy="1131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kern="1200">
              <a:latin typeface="Arial" panose="020B0604020202020204"/>
            </a:rPr>
            <a:t>$335,147 Expended</a:t>
          </a:r>
        </a:p>
      </dsp:txBody>
      <dsp:txXfrm>
        <a:off x="6830578" y="2853584"/>
        <a:ext cx="1424774" cy="1131339"/>
      </dsp:txXfrm>
    </dsp:sp>
    <dsp:sp modelId="{CA98CCD4-4142-4BE9-BA65-17BFF53273FE}">
      <dsp:nvSpPr>
        <dsp:cNvPr id="0" name=""/>
        <dsp:cNvSpPr/>
      </dsp:nvSpPr>
      <dsp:spPr>
        <a:xfrm>
          <a:off x="5654574" y="1269936"/>
          <a:ext cx="1130773" cy="11307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panose="020B0604020202020204"/>
            </a:rPr>
            <a:t>Unincorporated </a:t>
          </a:r>
        </a:p>
        <a:p>
          <a:pPr marL="0" lvl="0" indent="0" algn="ctr" defTabSz="400050" rtl="0">
            <a:lnSpc>
              <a:spcPct val="90000"/>
            </a:lnSpc>
            <a:spcBef>
              <a:spcPct val="0"/>
            </a:spcBef>
            <a:spcAft>
              <a:spcPct val="35000"/>
            </a:spcAft>
            <a:buNone/>
          </a:pPr>
          <a:r>
            <a:rPr lang="en-US" sz="900" kern="1200">
              <a:latin typeface="Arial" panose="020B0604020202020204"/>
            </a:rPr>
            <a:t>Washoe County</a:t>
          </a:r>
        </a:p>
      </dsp:txBody>
      <dsp:txXfrm>
        <a:off x="5820172" y="1435534"/>
        <a:ext cx="799577" cy="7995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4FD0EA-BB31-449C-9828-887E57BE0A4F}" type="datetimeFigureOut">
              <a:rPr lang="en-US" smtClean="0"/>
              <a:t>12/1/2025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B7FCDA-C15D-4DFE-A320-5B7E306D97C4}" type="slidenum">
              <a:rPr lang="en-US" smtClean="0"/>
              <a:t>‹#›</a:t>
            </a:fld>
            <a:endParaRPr lang="en-US"/>
          </a:p>
        </p:txBody>
      </p:sp>
    </p:spTree>
    <p:extLst>
      <p:ext uri="{BB962C8B-B14F-4D97-AF65-F5344CB8AC3E}">
        <p14:creationId xmlns:p14="http://schemas.microsoft.com/office/powerpoint/2010/main" val="3201982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4A977-1A9A-4C5E-A313-DF2971F1F8CA}"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23389-7E5D-4957-BAE2-DC4EE690F071}" type="slidenum">
              <a:rPr lang="en-US" smtClean="0"/>
              <a:t>‹#›</a:t>
            </a:fld>
            <a:endParaRPr lang="en-US"/>
          </a:p>
        </p:txBody>
      </p:sp>
    </p:spTree>
    <p:extLst>
      <p:ext uri="{BB962C8B-B14F-4D97-AF65-F5344CB8AC3E}">
        <p14:creationId xmlns:p14="http://schemas.microsoft.com/office/powerpoint/2010/main" val="77533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C:\Users\FisherC\Downloads\FINAL_City_of_Reno_Housing_Needs_Assessment_September_2025%20(4).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xperience.arcgis.com/experience/3648fb373dbb4fe58c972d8aad8316c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August 2004 – November 2020: City of reno is the lead agency for homelessness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November 2020 - An interlocal agreement (through June 2021) established an initial transfer of homeless services and shelter operations to Washoe County, including shifting the lead entity role for the CoC.</a:t>
            </a:r>
          </a:p>
          <a:p>
            <a:pPr lvl="0" algn="l"/>
            <a:r>
              <a:rPr lang="en-US"/>
              <a:t>September 2021 - The interlocal agreement was extended permanently following the initial phase, formally establishing regional roles for housing and homelessness</a:t>
            </a:r>
          </a:p>
          <a:p>
            <a:pPr lvl="0" algn="l"/>
            <a:r>
              <a:rPr lang="en-US"/>
              <a:t>Washoe County officially assumed responsibility for shelter operations and homelessness services.</a:t>
            </a:r>
          </a:p>
          <a:p>
            <a:pPr lvl="0" algn="l"/>
            <a:r>
              <a:rPr lang="en-US"/>
              <a:t>City of Reno remains the lead entity for the HOME Consortium.</a:t>
            </a:r>
          </a:p>
          <a:p>
            <a:endParaRPr lang="en-US"/>
          </a:p>
        </p:txBody>
      </p:sp>
      <p:sp>
        <p:nvSpPr>
          <p:cNvPr id="4" name="Slide Number Placeholder 3"/>
          <p:cNvSpPr>
            <a:spLocks noGrp="1"/>
          </p:cNvSpPr>
          <p:nvPr>
            <p:ph type="sldNum" sz="quarter" idx="5"/>
          </p:nvPr>
        </p:nvSpPr>
        <p:spPr/>
        <p:txBody>
          <a:bodyPr/>
          <a:lstStyle/>
          <a:p>
            <a:fld id="{D9123389-7E5D-4957-BAE2-DC4EE690F071}" type="slidenum">
              <a:rPr lang="en-US" smtClean="0"/>
              <a:t>2</a:t>
            </a:fld>
            <a:endParaRPr lang="en-US"/>
          </a:p>
        </p:txBody>
      </p:sp>
    </p:spTree>
    <p:extLst>
      <p:ext uri="{BB962C8B-B14F-4D97-AF65-F5344CB8AC3E}">
        <p14:creationId xmlns:p14="http://schemas.microsoft.com/office/powerpoint/2010/main" val="303217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DDC7D-E2BC-A2D8-6A76-6E186564C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5764D-000C-7CA8-1C05-5E5625013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B1DF4-9521-9532-2AD1-2BFC113241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6E16ED-509E-6610-AFB9-4757FC9B743C}"/>
              </a:ext>
            </a:extLst>
          </p:cNvPr>
          <p:cNvSpPr>
            <a:spLocks noGrp="1"/>
          </p:cNvSpPr>
          <p:nvPr>
            <p:ph type="sldNum" sz="quarter" idx="5"/>
          </p:nvPr>
        </p:nvSpPr>
        <p:spPr/>
        <p:txBody>
          <a:bodyPr/>
          <a:lstStyle/>
          <a:p>
            <a:fld id="{D9123389-7E5D-4957-BAE2-DC4EE690F071}" type="slidenum">
              <a:rPr lang="en-US" smtClean="0"/>
              <a:t>3</a:t>
            </a:fld>
            <a:endParaRPr lang="en-US"/>
          </a:p>
        </p:txBody>
      </p:sp>
    </p:spTree>
    <p:extLst>
      <p:ext uri="{BB962C8B-B14F-4D97-AF65-F5344CB8AC3E}">
        <p14:creationId xmlns:p14="http://schemas.microsoft.com/office/powerpoint/2010/main" val="250651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regional shelter and homeless service operations transitioned to Washoe County in 2021, the City continues addressing a variety of homeless related community impacts citywide.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includes addressing nearly 6,000 community-initiated service requests, conducting 148 clean-up operations, and collecting 4,064 yards of trash. That equates to a line of trash the length of 34 football fields. </a:t>
            </a:r>
          </a:p>
          <a:p>
            <a:endParaRPr lang="en-US"/>
          </a:p>
          <a:p>
            <a:r>
              <a:rPr lang="en-US"/>
              <a:t>As highlighted, FY25 fiscal impacts amounted to $7.4 million, with the vast majority coming from Reno’s General Fund. This includes significant staff time in multiple departments including Reno Police and Reno Fire, Clean and Safe, responding to encampments, fires, calls for service, clean-up operations, security contracts and equipment, and additional programs, like Reno Works, designed to help transition unsheltered individuals to shelters, housing, and resources. </a:t>
            </a:r>
          </a:p>
          <a:p>
            <a:endParaRPr lang="en-US"/>
          </a:p>
          <a:p>
            <a:r>
              <a:rPr lang="en-US"/>
              <a:t>Council also directed ARPA funding to support citywide outreach contracts with Karma Box and RISE, directed funds to a pilot Rapid Rehousing Program, which you’ll learn about momentarily, and efforts to mitigate impacts along the Truckee River. </a:t>
            </a:r>
          </a:p>
          <a:p>
            <a:endParaRPr lang="en-US"/>
          </a:p>
          <a:p>
            <a:r>
              <a:rPr lang="en-US"/>
              <a:t>As we present to you today, I’d like to highlight that our outreach contracts have ended and will not be renewed as we don’t have a dedicated funding source. This is impacting our service delivery citywide as we have fewer resources available.</a:t>
            </a:r>
          </a:p>
          <a:p>
            <a:endParaRPr lang="en-US"/>
          </a:p>
          <a:p>
            <a:r>
              <a:rPr lang="en-US"/>
              <a:t>(Maybe Community Court ending in the sentence above?)</a:t>
            </a:r>
          </a:p>
          <a:p>
            <a:endParaRPr lang="en-US"/>
          </a:p>
          <a:p>
            <a:r>
              <a:rPr lang="en-US"/>
              <a:t>Other Notes:</a:t>
            </a:r>
          </a:p>
          <a:p>
            <a:pPr marL="171450" indent="-171450">
              <a:buFontTx/>
              <a:buChar char="-"/>
            </a:pPr>
            <a:r>
              <a:rPr lang="en-US"/>
              <a:t>General funds include staffing, programs, contracts, Allied security, security equipment, RPD Help program, fire calls for service, etc. </a:t>
            </a:r>
          </a:p>
          <a:p>
            <a:pPr marL="171450" indent="-171450">
              <a:buFontTx/>
              <a:buChar char="-"/>
            </a:pPr>
            <a:r>
              <a:rPr lang="en-US"/>
              <a:t>Grants were primarily for Community Court</a:t>
            </a:r>
          </a:p>
          <a:p>
            <a:pPr marL="171450" indent="-171450">
              <a:buFontTx/>
              <a:buChar char="-"/>
            </a:pPr>
            <a:r>
              <a:rPr lang="en-US"/>
              <a:t>Other funds included street funds and opioid funds</a:t>
            </a:r>
          </a:p>
          <a:p>
            <a:endParaRPr lang="en-US"/>
          </a:p>
        </p:txBody>
      </p:sp>
      <p:sp>
        <p:nvSpPr>
          <p:cNvPr id="4" name="Slide Number Placeholder 3"/>
          <p:cNvSpPr>
            <a:spLocks noGrp="1"/>
          </p:cNvSpPr>
          <p:nvPr>
            <p:ph type="sldNum" sz="quarter" idx="5"/>
          </p:nvPr>
        </p:nvSpPr>
        <p:spPr/>
        <p:txBody>
          <a:bodyPr/>
          <a:lstStyle/>
          <a:p>
            <a:fld id="{D9123389-7E5D-4957-BAE2-DC4EE690F071}" type="slidenum">
              <a:rPr lang="en-US" smtClean="0"/>
              <a:t>4</a:t>
            </a:fld>
            <a:endParaRPr lang="en-US"/>
          </a:p>
        </p:txBody>
      </p:sp>
    </p:spTree>
    <p:extLst>
      <p:ext uri="{BB962C8B-B14F-4D97-AF65-F5344CB8AC3E}">
        <p14:creationId xmlns:p14="http://schemas.microsoft.com/office/powerpoint/2010/main" val="379805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Letters of Support Value: $344,000,000</a:t>
            </a:r>
          </a:p>
          <a:p>
            <a:endParaRPr lang="en-US" sz="1200"/>
          </a:p>
          <a:p>
            <a:endParaRPr lang="en-US" sz="1200"/>
          </a:p>
          <a:p>
            <a:r>
              <a:rPr lang="en-US" sz="1200"/>
              <a:t>Expedited Permit Review</a:t>
            </a:r>
          </a:p>
          <a:p>
            <a:pPr marL="285750" indent="-285750">
              <a:buFont typeface="Arial" panose="020B0604020202020204" pitchFamily="34" charset="0"/>
              <a:buChar char="•"/>
            </a:pPr>
            <a:r>
              <a:rPr lang="en-US" sz="1200"/>
              <a:t>Projects serving 60% AMI and below receive dedicated staff support.</a:t>
            </a:r>
          </a:p>
          <a:p>
            <a:pPr marL="285750" indent="-285750">
              <a:buFont typeface="Arial" panose="020B0604020202020204" pitchFamily="34" charset="0"/>
              <a:buChar char="•"/>
            </a:pPr>
            <a:r>
              <a:rPr lang="en-US" sz="1200"/>
              <a:t>Helps speed projects through the building review process.</a:t>
            </a:r>
          </a:p>
          <a:p>
            <a:r>
              <a:rPr lang="en-US" sz="1200"/>
              <a:t>Reduced Parking Requirements for Affordable Housing and Infill</a:t>
            </a:r>
          </a:p>
          <a:p>
            <a:pPr marL="285750" indent="-285750">
              <a:buFont typeface="Arial" panose="020B0604020202020204" pitchFamily="34" charset="0"/>
              <a:buChar char="•"/>
            </a:pPr>
            <a:r>
              <a:rPr lang="en-US" sz="1200"/>
              <a:t>The Zoning Code allows for reduced parking requirements for projects that meet certain affordability requirements. They must be deed restricted to maintain those affordability requirements for 20 years.</a:t>
            </a:r>
          </a:p>
          <a:p>
            <a:r>
              <a:rPr lang="en-US" sz="1200"/>
              <a:t>Density Bonus for Affordable Housing Projects and for Infill</a:t>
            </a:r>
          </a:p>
          <a:p>
            <a:pPr marL="285750" indent="-285750">
              <a:buFont typeface="Arial" panose="020B0604020202020204" pitchFamily="34" charset="0"/>
              <a:buChar char="•"/>
            </a:pPr>
            <a:r>
              <a:rPr lang="en-US" sz="1200"/>
              <a:t>The Zoning Code allows for increased density of up to 80% more apartment units than the zoning otherwise allows for affordable housing projects. Projects still have to meet requirements for setbacks, building height, landscaping, and parking.</a:t>
            </a:r>
          </a:p>
          <a:p>
            <a:pPr marL="285750" indent="-285750">
              <a:buFont typeface="Arial" panose="020B0604020202020204" pitchFamily="34" charset="0"/>
              <a:buChar char="•"/>
            </a:pPr>
            <a:r>
              <a:rPr lang="en-US" sz="1200"/>
              <a:t>The Zoning Code allows for increased density of up to 80% more units than the zoning otherwise allows for infill market rate units that meet certain size requirements. Projects still have to meet requirements for setbacks, building height, landscaping and parking. This is not tied to affordability, but does support infill and increase the overall housing supply.</a:t>
            </a:r>
          </a:p>
          <a:p>
            <a:r>
              <a:rPr lang="en-US" sz="1200"/>
              <a:t>Support for Mobile Home and Manufactured Home Parks</a:t>
            </a:r>
          </a:p>
          <a:p>
            <a:pPr marL="285750" indent="-285750">
              <a:buFont typeface="Arial" panose="020B0604020202020204" pitchFamily="34" charset="0"/>
              <a:buChar char="•"/>
            </a:pPr>
            <a:r>
              <a:rPr lang="en-US" sz="1200"/>
              <a:t>The majority of the City’s existing manufactured and mobile home parks no longer conform to the zoning standards that we enforce today. To </a:t>
            </a:r>
            <a:r>
              <a:rPr lang="en-US" sz="1200" err="1"/>
              <a:t>incentize</a:t>
            </a:r>
            <a:r>
              <a:rPr lang="en-US" sz="1200"/>
              <a:t> improvements to the outdated mobile home parks, the Zoning Code allows for flexibility by allowing park owners to provide proportional improvements to achieve closer conformance, with a priority on public safety, planting of trees, and pedestrian improvements. </a:t>
            </a:r>
          </a:p>
          <a:p>
            <a:r>
              <a:rPr lang="en-US" sz="1200"/>
              <a:t>Support for Converting Existing Hotels/Motels into Permanent Housing</a:t>
            </a:r>
          </a:p>
          <a:p>
            <a:pPr marL="171450" indent="-171450">
              <a:buFont typeface="Arial" panose="020B0604020202020204" pitchFamily="34" charset="0"/>
              <a:buChar char="•"/>
            </a:pPr>
            <a:r>
              <a:rPr lang="en-US" sz="1200"/>
              <a:t>Many existing hotel and motels are starting to convert to apartments and permanent housing. To provide more flexibility, the Zoning Code allows hotels and motels to convert to long-term permanent housing without having to meet the current parking requirements.</a:t>
            </a:r>
          </a:p>
          <a:p>
            <a:r>
              <a:rPr lang="en-US" sz="1200"/>
              <a:t>Fee Waivers for Sewer Connection and Building Permit Fees</a:t>
            </a:r>
          </a:p>
          <a:p>
            <a:pPr marL="171450" indent="-171450">
              <a:buFont typeface="Arial" panose="020B0604020202020204" pitchFamily="34" charset="0"/>
              <a:buChar char="•"/>
            </a:pPr>
            <a:r>
              <a:rPr lang="en-US" sz="1200"/>
              <a:t>Following state law changes passed in 2019, Reno codified standards to reduce or waive building permits and sewer hookup fees for affordable housing projects. To date, fee reductions/waivers have totaled $11,318,400 in sewer connection fees and $795,536 in building permit fees. This helped to bring 2,281 housing units to the market.</a:t>
            </a:r>
          </a:p>
          <a:p>
            <a:r>
              <a:rPr lang="en-US" sz="1200"/>
              <a:t>Incentive Program to Bring Housing to Market Faster</a:t>
            </a:r>
          </a:p>
          <a:p>
            <a:pPr marL="171450" indent="-171450">
              <a:buFont typeface="Arial" panose="020B0604020202020204" pitchFamily="34" charset="0"/>
              <a:buChar char="•"/>
            </a:pPr>
            <a:r>
              <a:rPr lang="en-US" sz="1200"/>
              <a:t>In 2019, the City of Reno approved and implemented the Mayor’s initiative for 1,000 homes in 120 days. The program deferred building permit and sewer hookup fees for 5 years to help expedite the development of new housing in target areas. This program has helped to bring over 630 new units to the downtown and midtown area. </a:t>
            </a:r>
          </a:p>
          <a:p>
            <a:r>
              <a:rPr lang="en-US" sz="1200"/>
              <a:t>Affordable Housing Contributions for Large Developments</a:t>
            </a:r>
          </a:p>
          <a:p>
            <a:pPr marL="171450" indent="-171450">
              <a:buFont typeface="Arial" panose="020B0604020202020204" pitchFamily="34" charset="0"/>
              <a:buChar char="•"/>
            </a:pPr>
            <a:r>
              <a:rPr lang="en-US" sz="1200"/>
              <a:t>Recognizing the dire need for affordable housing, in 2020 Council started conditioning new housing projects to pay a per-door affordable housing charitable donation. As the projects build out, they are required to pay a contribution that goes towards affordable housing projects, including rehab, new construction, and other needs. The intent of the affordable housing charitable donation by developers was to create a fund for affordable housing, while also providing the developers with a tax incentive. The City partnered with the Community Foundation of Northern Nevada to set up and manage the affordable housing charitable donation fund. To date, over $4 million has been set up to be donated over time.</a:t>
            </a:r>
          </a:p>
          <a:p>
            <a:pPr marL="0" indent="0">
              <a:buFont typeface="Arial" panose="020B0604020202020204" pitchFamily="34" charset="0"/>
              <a:buNone/>
            </a:pPr>
            <a:r>
              <a:rPr lang="en-US" sz="1200"/>
              <a:t>Council letters of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	City council provided letters of support for affordable housing projects to help developers receive necessary funding to complete project financing. The value of the letters of support from FY21-25 is </a:t>
            </a:r>
            <a:r>
              <a:rPr lang="en-US"/>
              <a:t>$344,000,000</a:t>
            </a:r>
          </a:p>
          <a:p>
            <a:pPr marL="0" indent="0">
              <a:buFont typeface="Arial" panose="020B0604020202020204" pitchFamily="34" charset="0"/>
              <a:buNone/>
            </a:pPr>
            <a:endParaRPr lang="en-US" sz="1200"/>
          </a:p>
          <a:p>
            <a:endParaRPr lang="en-US"/>
          </a:p>
        </p:txBody>
      </p:sp>
      <p:sp>
        <p:nvSpPr>
          <p:cNvPr id="4" name="Slide Number Placeholder 3"/>
          <p:cNvSpPr>
            <a:spLocks noGrp="1"/>
          </p:cNvSpPr>
          <p:nvPr>
            <p:ph type="sldNum" sz="quarter" idx="5"/>
          </p:nvPr>
        </p:nvSpPr>
        <p:spPr/>
        <p:txBody>
          <a:bodyPr/>
          <a:lstStyle/>
          <a:p>
            <a:fld id="{D9123389-7E5D-4957-BAE2-DC4EE690F071}" type="slidenum">
              <a:rPr lang="en-US" smtClean="0"/>
              <a:t>5</a:t>
            </a:fld>
            <a:endParaRPr lang="en-US"/>
          </a:p>
        </p:txBody>
      </p:sp>
    </p:spTree>
    <p:extLst>
      <p:ext uri="{BB962C8B-B14F-4D97-AF65-F5344CB8AC3E}">
        <p14:creationId xmlns:p14="http://schemas.microsoft.com/office/powerpoint/2010/main" val="151219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**INCLUDES SOME UNITS WITH HOME FUNDING</a:t>
            </a:r>
          </a:p>
        </p:txBody>
      </p:sp>
      <p:sp>
        <p:nvSpPr>
          <p:cNvPr id="4" name="Slide Number Placeholder 3"/>
          <p:cNvSpPr>
            <a:spLocks noGrp="1"/>
          </p:cNvSpPr>
          <p:nvPr>
            <p:ph type="sldNum" sz="quarter" idx="5"/>
          </p:nvPr>
        </p:nvSpPr>
        <p:spPr/>
        <p:txBody>
          <a:bodyPr/>
          <a:lstStyle/>
          <a:p>
            <a:fld id="{D9123389-7E5D-4957-BAE2-DC4EE690F071}" type="slidenum">
              <a:rPr lang="en-US" smtClean="0"/>
              <a:t>6</a:t>
            </a:fld>
            <a:endParaRPr lang="en-US"/>
          </a:p>
        </p:txBody>
      </p:sp>
    </p:spTree>
    <p:extLst>
      <p:ext uri="{BB962C8B-B14F-4D97-AF65-F5344CB8AC3E}">
        <p14:creationId xmlns:p14="http://schemas.microsoft.com/office/powerpoint/2010/main" val="298129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Coming to Market: 748</a:t>
            </a:r>
          </a:p>
          <a:p>
            <a:r>
              <a:rPr lang="en-US"/>
              <a:t>HOME funding supported units approved: 2,536</a:t>
            </a:r>
          </a:p>
          <a:p>
            <a:r>
              <a:rPr lang="en-US"/>
              <a:t>HOME funding supported units built: 1,838</a:t>
            </a:r>
          </a:p>
          <a:p>
            <a:r>
              <a:rPr lang="en-US"/>
              <a:t>Support units (OTHER than HOME): 2,150</a:t>
            </a:r>
          </a:p>
          <a:p>
            <a:r>
              <a:rPr lang="en-US"/>
              <a:t>TOTAL UNITS SUPPORTED: 4,686</a:t>
            </a:r>
          </a:p>
          <a:p>
            <a:endParaRPr lang="en-US"/>
          </a:p>
          <a:p>
            <a:r>
              <a:rPr lang="en-US" b="1"/>
              <a:t>Total number of units built:</a:t>
            </a:r>
            <a:r>
              <a:rPr lang="en-US"/>
              <a:t> 1,838</a:t>
            </a:r>
          </a:p>
          <a:p>
            <a:r>
              <a:rPr lang="en-US" b="1"/>
              <a:t>Total number of units coming to market (pre-construction):</a:t>
            </a:r>
            <a:r>
              <a:rPr lang="en-US"/>
              <a:t> 698</a:t>
            </a:r>
          </a:p>
        </p:txBody>
      </p:sp>
      <p:sp>
        <p:nvSpPr>
          <p:cNvPr id="4" name="Slide Number Placeholder 3"/>
          <p:cNvSpPr>
            <a:spLocks noGrp="1"/>
          </p:cNvSpPr>
          <p:nvPr>
            <p:ph type="sldNum" sz="quarter" idx="5"/>
          </p:nvPr>
        </p:nvSpPr>
        <p:spPr/>
        <p:txBody>
          <a:bodyPr/>
          <a:lstStyle/>
          <a:p>
            <a:fld id="{D9123389-7E5D-4957-BAE2-DC4EE690F071}" type="slidenum">
              <a:rPr lang="en-US" smtClean="0"/>
              <a:t>7</a:t>
            </a:fld>
            <a:endParaRPr lang="en-US"/>
          </a:p>
        </p:txBody>
      </p:sp>
    </p:spTree>
    <p:extLst>
      <p:ext uri="{BB962C8B-B14F-4D97-AF65-F5344CB8AC3E}">
        <p14:creationId xmlns:p14="http://schemas.microsoft.com/office/powerpoint/2010/main" val="12658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7C258-587B-1DD9-5D13-1E2CA5757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7C56A-A7E8-C569-929D-D87610997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23AD2-434A-34A4-BF8C-37E6AA385ABD}"/>
              </a:ext>
            </a:extLst>
          </p:cNvPr>
          <p:cNvSpPr>
            <a:spLocks noGrp="1"/>
          </p:cNvSpPr>
          <p:nvPr>
            <p:ph type="body" idx="1"/>
          </p:nvPr>
        </p:nvSpPr>
        <p:spPr/>
        <p:txBody>
          <a:bodyPr/>
          <a:lstStyle/>
          <a:p>
            <a:r>
              <a:rPr lang="en-US"/>
              <a:t>51% of residents assisted were below 30% AMI</a:t>
            </a:r>
          </a:p>
          <a:p>
            <a:r>
              <a:rPr lang="en-US"/>
              <a:t>39% of residents assisted were below 60% AMI</a:t>
            </a:r>
          </a:p>
          <a:p>
            <a:r>
              <a:rPr lang="en-US"/>
              <a:t>10% of residents assisted were below 80% AMI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In FY2021 we assisted a total of 1,075 households which expended $1,734,715.63 in assistance. We launched our housing assistance application portal, Neighborly, in April of 2021 so we don't have the regional breakdown for FY21 year.</a:t>
            </a:r>
            <a:endParaRPr lang="en-US"/>
          </a:p>
          <a:p>
            <a:endParaRPr lang="en-US"/>
          </a:p>
        </p:txBody>
      </p:sp>
      <p:sp>
        <p:nvSpPr>
          <p:cNvPr id="4" name="Slide Number Placeholder 3">
            <a:extLst>
              <a:ext uri="{FF2B5EF4-FFF2-40B4-BE49-F238E27FC236}">
                <a16:creationId xmlns:a16="http://schemas.microsoft.com/office/drawing/2014/main" id="{5300A7CB-9570-8710-2385-8690F4AF9D8C}"/>
              </a:ext>
            </a:extLst>
          </p:cNvPr>
          <p:cNvSpPr>
            <a:spLocks noGrp="1"/>
          </p:cNvSpPr>
          <p:nvPr>
            <p:ph type="sldNum" sz="quarter" idx="5"/>
          </p:nvPr>
        </p:nvSpPr>
        <p:spPr/>
        <p:txBody>
          <a:bodyPr/>
          <a:lstStyle/>
          <a:p>
            <a:fld id="{D9123389-7E5D-4957-BAE2-DC4EE690F071}" type="slidenum">
              <a:rPr lang="en-US" smtClean="0"/>
              <a:t>8</a:t>
            </a:fld>
            <a:endParaRPr lang="en-US"/>
          </a:p>
        </p:txBody>
      </p:sp>
    </p:spTree>
    <p:extLst>
      <p:ext uri="{BB962C8B-B14F-4D97-AF65-F5344CB8AC3E}">
        <p14:creationId xmlns:p14="http://schemas.microsoft.com/office/powerpoint/2010/main" val="85143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23389-7E5D-4957-BAE2-DC4EE690F071}" type="slidenum">
              <a:rPr lang="en-US" smtClean="0"/>
              <a:t>9</a:t>
            </a:fld>
            <a:endParaRPr lang="en-US"/>
          </a:p>
        </p:txBody>
      </p:sp>
    </p:spTree>
    <p:extLst>
      <p:ext uri="{BB962C8B-B14F-4D97-AF65-F5344CB8AC3E}">
        <p14:creationId xmlns:p14="http://schemas.microsoft.com/office/powerpoint/2010/main" val="423803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8AB1F-D487-0914-3824-BBF73A531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AB9BC-A64E-A97B-55D1-998D0DDDB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E47A2-88E0-D0E2-3C88-A041786FAE91}"/>
              </a:ext>
            </a:extLst>
          </p:cNvPr>
          <p:cNvSpPr>
            <a:spLocks noGrp="1"/>
          </p:cNvSpPr>
          <p:nvPr>
            <p:ph type="body" idx="1"/>
          </p:nvPr>
        </p:nvSpPr>
        <p:spPr/>
        <p:txBody>
          <a:bodyPr/>
          <a:lstStyle/>
          <a:p>
            <a:r>
              <a:rPr lang="en-US"/>
              <a:t>There’s more work to be done…</a:t>
            </a:r>
          </a:p>
          <a:p>
            <a:r>
              <a:rPr lang="en-US" sz="1200">
                <a:hlinkClick r:id="rId3"/>
              </a:rPr>
              <a:t>Housing Needs Assessment </a:t>
            </a:r>
            <a:r>
              <a:rPr lang="en-US" sz="1200"/>
              <a:t>completed in September 2025</a:t>
            </a:r>
          </a:p>
          <a:p>
            <a:r>
              <a:rPr lang="en-US" sz="1200"/>
              <a:t>New, interactive </a:t>
            </a:r>
            <a:r>
              <a:rPr lang="en-US" sz="1200">
                <a:hlinkClick r:id="rId4"/>
              </a:rPr>
              <a:t>dashboard</a:t>
            </a:r>
            <a:r>
              <a:rPr lang="en-US" sz="1200"/>
              <a:t> launched October 2025</a:t>
            </a:r>
          </a:p>
          <a:p>
            <a:endParaRPr lang="en-US"/>
          </a:p>
        </p:txBody>
      </p:sp>
      <p:sp>
        <p:nvSpPr>
          <p:cNvPr id="4" name="Slide Number Placeholder 3">
            <a:extLst>
              <a:ext uri="{FF2B5EF4-FFF2-40B4-BE49-F238E27FC236}">
                <a16:creationId xmlns:a16="http://schemas.microsoft.com/office/drawing/2014/main" id="{E0C8B66E-61E9-555E-9A59-AC2FE259A155}"/>
              </a:ext>
            </a:extLst>
          </p:cNvPr>
          <p:cNvSpPr>
            <a:spLocks noGrp="1"/>
          </p:cNvSpPr>
          <p:nvPr>
            <p:ph type="sldNum" sz="quarter" idx="5"/>
          </p:nvPr>
        </p:nvSpPr>
        <p:spPr/>
        <p:txBody>
          <a:bodyPr/>
          <a:lstStyle/>
          <a:p>
            <a:fld id="{D9123389-7E5D-4957-BAE2-DC4EE690F071}" type="slidenum">
              <a:rPr lang="en-US" smtClean="0"/>
              <a:t>10</a:t>
            </a:fld>
            <a:endParaRPr lang="en-US"/>
          </a:p>
        </p:txBody>
      </p:sp>
    </p:spTree>
    <p:extLst>
      <p:ext uri="{BB962C8B-B14F-4D97-AF65-F5344CB8AC3E}">
        <p14:creationId xmlns:p14="http://schemas.microsoft.com/office/powerpoint/2010/main" val="2363226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5692346"/>
            <a:ext cx="12192000" cy="1165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129196"/>
            <a:ext cx="12192000" cy="728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6671" y="5692346"/>
            <a:ext cx="1015021" cy="1143484"/>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2596" y="5815913"/>
            <a:ext cx="2096187" cy="901649"/>
          </a:xfrm>
          <a:prstGeom prst="rect">
            <a:avLst/>
          </a:prstGeom>
        </p:spPr>
      </p:pic>
    </p:spTree>
    <p:extLst>
      <p:ext uri="{BB962C8B-B14F-4D97-AF65-F5344CB8AC3E}">
        <p14:creationId xmlns:p14="http://schemas.microsoft.com/office/powerpoint/2010/main" val="22175848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a:p>
        </p:txBody>
      </p:sp>
    </p:spTree>
    <p:extLst>
      <p:ext uri="{BB962C8B-B14F-4D97-AF65-F5344CB8AC3E}">
        <p14:creationId xmlns:p14="http://schemas.microsoft.com/office/powerpoint/2010/main" val="197006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a:p>
        </p:txBody>
      </p:sp>
    </p:spTree>
    <p:extLst>
      <p:ext uri="{BB962C8B-B14F-4D97-AF65-F5344CB8AC3E}">
        <p14:creationId xmlns:p14="http://schemas.microsoft.com/office/powerpoint/2010/main" val="326370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a:p>
        </p:txBody>
      </p:sp>
    </p:spTree>
    <p:extLst>
      <p:ext uri="{BB962C8B-B14F-4D97-AF65-F5344CB8AC3E}">
        <p14:creationId xmlns:p14="http://schemas.microsoft.com/office/powerpoint/2010/main" val="75324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2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2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10"/>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a:p>
        </p:txBody>
      </p:sp>
    </p:spTree>
    <p:extLst>
      <p:ext uri="{BB962C8B-B14F-4D97-AF65-F5344CB8AC3E}">
        <p14:creationId xmlns:p14="http://schemas.microsoft.com/office/powerpoint/2010/main" val="318968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a:p>
        </p:txBody>
      </p:sp>
    </p:spTree>
    <p:extLst>
      <p:ext uri="{BB962C8B-B14F-4D97-AF65-F5344CB8AC3E}">
        <p14:creationId xmlns:p14="http://schemas.microsoft.com/office/powerpoint/2010/main" val="211596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a:p>
        </p:txBody>
      </p:sp>
    </p:spTree>
    <p:extLst>
      <p:ext uri="{BB962C8B-B14F-4D97-AF65-F5344CB8AC3E}">
        <p14:creationId xmlns:p14="http://schemas.microsoft.com/office/powerpoint/2010/main" val="261481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a:p>
        </p:txBody>
      </p:sp>
    </p:spTree>
    <p:extLst>
      <p:ext uri="{BB962C8B-B14F-4D97-AF65-F5344CB8AC3E}">
        <p14:creationId xmlns:p14="http://schemas.microsoft.com/office/powerpoint/2010/main" val="373864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ctr">
              <a:defRPr sz="1200">
                <a:solidFill>
                  <a:srgbClr val="14264D"/>
                </a:solidFill>
              </a:defRPr>
            </a:lvl1pPr>
          </a:lstStyle>
          <a:p>
            <a:pPr algn="r"/>
            <a:fld id="{9C88D9B6-DA68-4E19-AF91-CA1D5D4CCFE7}" type="slidenum">
              <a:rPr lang="en-US" smtClean="0"/>
              <a:pPr algn="r"/>
              <a:t>‹#›</a:t>
            </a:fld>
            <a:endParaRPr lang="en-US"/>
          </a:p>
        </p:txBody>
      </p:sp>
    </p:spTree>
    <p:extLst>
      <p:ext uri="{BB962C8B-B14F-4D97-AF65-F5344CB8AC3E}">
        <p14:creationId xmlns:p14="http://schemas.microsoft.com/office/powerpoint/2010/main" val="331314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3048" y="0"/>
            <a:ext cx="365760" cy="6858000"/>
          </a:xfrm>
          <a:prstGeom prst="rect">
            <a:avLst/>
          </a:prstGeom>
          <a:solidFill>
            <a:srgbClr val="14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8610600" y="6311900"/>
            <a:ext cx="2743200" cy="365125"/>
          </a:xfrm>
          <a:prstGeom prst="rect">
            <a:avLst/>
          </a:prstGeom>
        </p:spPr>
        <p:txBody>
          <a:bodyPr vert="horz" lIns="91440" tIns="45720" rIns="91440" bIns="45720" rtlCol="0" anchor="ctr"/>
          <a:lstStyle>
            <a:lvl1pPr algn="r">
              <a:defRPr sz="1200">
                <a:solidFill>
                  <a:srgbClr val="14264D"/>
                </a:solidFill>
              </a:defRPr>
            </a:lvl1pPr>
          </a:lstStyle>
          <a:p>
            <a:fld id="{9C88D9B6-DA68-4E19-AF91-CA1D5D4CCFE7}" type="slidenum">
              <a:rPr lang="en-US" smtClean="0"/>
              <a:pPr/>
              <a:t>‹#›</a:t>
            </a:fld>
            <a:endParaRPr lang="en-US"/>
          </a:p>
        </p:txBody>
      </p:sp>
    </p:spTree>
    <p:extLst>
      <p:ext uri="{BB962C8B-B14F-4D97-AF65-F5344CB8AC3E}">
        <p14:creationId xmlns:p14="http://schemas.microsoft.com/office/powerpoint/2010/main" val="286184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nrdhJCS5Gto?feature=oembed" TargetMode="External"/><Relationship Id="rId6" Type="http://schemas.openxmlformats.org/officeDocument/2006/relationships/image" Target="../media/image38.jpeg"/><Relationship Id="rId5" Type="http://schemas.openxmlformats.org/officeDocument/2006/relationships/hyperlink" Target="https://experience.arcgis.com/experience/3648fb373dbb4fe58c972d8aad8316c6" TargetMode="External"/><Relationship Id="rId4" Type="http://schemas.openxmlformats.org/officeDocument/2006/relationships/hyperlink" Target="file:///C:\Users\FisherC\Downloads\FINAL_City_of_Reno_Housing_Needs_Assessment_September_2025%20(4).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C_1820EDA5.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D_2FA8B59F.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10_BC4C033.xml"/><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E_974C527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terior photo of downtown Reno, facing the City of Reno building from the Believe sign."/>
          <p:cNvPicPr>
            <a:picLocks noChangeAspect="1"/>
          </p:cNvPicPr>
          <p:nvPr/>
        </p:nvPicPr>
        <p:blipFill rotWithShape="1">
          <a:blip r:embed="rId2" cstate="print">
            <a:extLst>
              <a:ext uri="{28A0092B-C50C-407E-A947-70E740481C1C}">
                <a14:useLocalDpi xmlns:a14="http://schemas.microsoft.com/office/drawing/2010/main" val="0"/>
              </a:ext>
            </a:extLst>
          </a:blip>
          <a:srcRect t="18482"/>
          <a:stretch/>
        </p:blipFill>
        <p:spPr>
          <a:xfrm>
            <a:off x="0" y="0"/>
            <a:ext cx="12192000" cy="5590515"/>
          </a:xfrm>
          <a:prstGeom prst="rect">
            <a:avLst/>
          </a:prstGeom>
        </p:spPr>
      </p:pic>
      <p:sp>
        <p:nvSpPr>
          <p:cNvPr id="3" name="Rectangle 2">
            <a:extLst>
              <a:ext uri="{C183D7F6-B498-43B3-948B-1728B52AA6E4}">
                <adec:decorative xmlns:adec="http://schemas.microsoft.com/office/drawing/2017/decorative" val="1"/>
              </a:ext>
            </a:extLst>
          </p:cNvPr>
          <p:cNvSpPr/>
          <p:nvPr/>
        </p:nvSpPr>
        <p:spPr>
          <a:xfrm>
            <a:off x="0" y="544893"/>
            <a:ext cx="12192000" cy="20551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89756" y="544893"/>
            <a:ext cx="9612488" cy="2185214"/>
          </a:xfrm>
          <a:prstGeom prst="rect">
            <a:avLst/>
          </a:prstGeom>
          <a:noFill/>
        </p:spPr>
        <p:txBody>
          <a:bodyPr wrap="square" rtlCol="0">
            <a:spAutoFit/>
          </a:bodyPr>
          <a:lstStyle/>
          <a:p>
            <a:pPr algn="ctr"/>
            <a:r>
              <a:rPr lang="en-US" sz="4800" b="1">
                <a:latin typeface="+mj-lt"/>
              </a:rPr>
              <a:t>Community Homelessness Advisory Board (CHAB) Meeting</a:t>
            </a:r>
          </a:p>
          <a:p>
            <a:pPr algn="ctr"/>
            <a:r>
              <a:rPr lang="en-US" sz="3600">
                <a:latin typeface="+mj-lt"/>
              </a:rPr>
              <a:t>December 2, 2025</a:t>
            </a:r>
          </a:p>
        </p:txBody>
      </p:sp>
    </p:spTree>
    <p:extLst>
      <p:ext uri="{BB962C8B-B14F-4D97-AF65-F5344CB8AC3E}">
        <p14:creationId xmlns:p14="http://schemas.microsoft.com/office/powerpoint/2010/main" val="352727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AB748-2A74-9D98-3417-50394301CC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A38E7A2-2EFC-37C9-2EF1-337D48E9CF99}"/>
              </a:ext>
            </a:extLst>
          </p:cNvPr>
          <p:cNvSpPr>
            <a:spLocks noGrp="1"/>
          </p:cNvSpPr>
          <p:nvPr>
            <p:ph type="title"/>
          </p:nvPr>
        </p:nvSpPr>
        <p:spPr>
          <a:xfrm>
            <a:off x="839788" y="365125"/>
            <a:ext cx="11117750" cy="1325563"/>
          </a:xfrm>
        </p:spPr>
        <p:txBody>
          <a:bodyPr>
            <a:normAutofit/>
          </a:bodyPr>
          <a:lstStyle/>
          <a:p>
            <a:r>
              <a:rPr lang="en-US" sz="4000"/>
              <a:t>Continuing the Momentum…</a:t>
            </a:r>
          </a:p>
        </p:txBody>
      </p:sp>
      <p:sp>
        <p:nvSpPr>
          <p:cNvPr id="15" name="Content Placeholder 14">
            <a:extLst>
              <a:ext uri="{FF2B5EF4-FFF2-40B4-BE49-F238E27FC236}">
                <a16:creationId xmlns:a16="http://schemas.microsoft.com/office/drawing/2014/main" id="{6845578C-AC74-AF0A-C747-70EA92A2CCA4}"/>
              </a:ext>
            </a:extLst>
          </p:cNvPr>
          <p:cNvSpPr>
            <a:spLocks noGrp="1"/>
          </p:cNvSpPr>
          <p:nvPr>
            <p:ph sz="half" idx="2"/>
          </p:nvPr>
        </p:nvSpPr>
        <p:spPr>
          <a:xfrm>
            <a:off x="839788" y="1502762"/>
            <a:ext cx="3092132" cy="4417978"/>
          </a:xfrm>
        </p:spPr>
        <p:txBody>
          <a:bodyPr anchor="ctr">
            <a:normAutofit/>
          </a:bodyPr>
          <a:lstStyle/>
          <a:p>
            <a:r>
              <a:rPr lang="en-US" sz="2800" dirty="0">
                <a:hlinkClick r:id="rId4"/>
              </a:rPr>
              <a:t>Housing Needs Assessment </a:t>
            </a:r>
            <a:r>
              <a:rPr lang="en-US" sz="2800" dirty="0"/>
              <a:t>completed in September 2025</a:t>
            </a:r>
          </a:p>
          <a:p>
            <a:r>
              <a:rPr lang="en-US" sz="2800" dirty="0"/>
              <a:t>New, interactive </a:t>
            </a:r>
            <a:r>
              <a:rPr lang="en-US" sz="2800" dirty="0">
                <a:hlinkClick r:id="rId5"/>
              </a:rPr>
              <a:t>dashboard</a:t>
            </a:r>
            <a:r>
              <a:rPr lang="en-US" sz="2800" dirty="0"/>
              <a:t> launched October 2025</a:t>
            </a:r>
          </a:p>
        </p:txBody>
      </p:sp>
      <p:pic>
        <p:nvPicPr>
          <p:cNvPr id="6" name="Online Media 5" title="City of Reno Housing Dashboard">
            <a:hlinkClick r:id="" action="ppaction://media"/>
            <a:extLst>
              <a:ext uri="{FF2B5EF4-FFF2-40B4-BE49-F238E27FC236}">
                <a16:creationId xmlns:a16="http://schemas.microsoft.com/office/drawing/2014/main" id="{5C57A9CF-E836-29F6-7473-351F25981FA7}"/>
              </a:ext>
            </a:extLst>
          </p:cNvPr>
          <p:cNvPicPr>
            <a:picLocks noRot="1" noChangeAspect="1"/>
          </p:cNvPicPr>
          <p:nvPr>
            <a:videoFile r:link="rId1"/>
          </p:nvPr>
        </p:nvPicPr>
        <p:blipFill>
          <a:blip r:embed="rId6"/>
          <a:stretch>
            <a:fillRect/>
          </a:stretch>
        </p:blipFill>
        <p:spPr>
          <a:xfrm>
            <a:off x="4097712" y="1617062"/>
            <a:ext cx="7825547" cy="4417978"/>
          </a:xfrm>
          <a:prstGeom prst="rect">
            <a:avLst/>
          </a:prstGeom>
        </p:spPr>
      </p:pic>
      <p:sp>
        <p:nvSpPr>
          <p:cNvPr id="4" name="Slide Number Placeholder 3">
            <a:extLst>
              <a:ext uri="{FF2B5EF4-FFF2-40B4-BE49-F238E27FC236}">
                <a16:creationId xmlns:a16="http://schemas.microsoft.com/office/drawing/2014/main" id="{5C0A8F55-8D0D-3980-989C-6C334BCE81A7}"/>
              </a:ext>
            </a:extLst>
          </p:cNvPr>
          <p:cNvSpPr>
            <a:spLocks noGrp="1"/>
          </p:cNvSpPr>
          <p:nvPr>
            <p:ph type="sldNum" sz="quarter" idx="10"/>
          </p:nvPr>
        </p:nvSpPr>
        <p:spPr/>
        <p:txBody>
          <a:bodyPr/>
          <a:lstStyle/>
          <a:p>
            <a:pPr algn="r"/>
            <a:fld id="{9C88D9B6-DA68-4E19-AF91-CA1D5D4CCFE7}" type="slidenum">
              <a:rPr lang="en-US" smtClean="0"/>
              <a:pPr algn="r"/>
              <a:t>10</a:t>
            </a:fld>
            <a:endParaRPr lang="en-US"/>
          </a:p>
        </p:txBody>
      </p:sp>
    </p:spTree>
    <p:extLst>
      <p:ext uri="{BB962C8B-B14F-4D97-AF65-F5344CB8AC3E}">
        <p14:creationId xmlns:p14="http://schemas.microsoft.com/office/powerpoint/2010/main" val="266724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2653FB-66CE-3640-67F8-E8678025D6BB}"/>
              </a:ext>
            </a:extLst>
          </p:cNvPr>
          <p:cNvSpPr>
            <a:spLocks noGrp="1"/>
          </p:cNvSpPr>
          <p:nvPr>
            <p:ph type="title"/>
          </p:nvPr>
        </p:nvSpPr>
        <p:spPr/>
        <p:txBody>
          <a:bodyPr/>
          <a:lstStyle/>
          <a:p>
            <a:r>
              <a:rPr lang="en-US"/>
              <a:t>Background &amp; Context</a:t>
            </a:r>
          </a:p>
        </p:txBody>
      </p:sp>
      <p:graphicFrame>
        <p:nvGraphicFramePr>
          <p:cNvPr id="7" name="Diagram 6">
            <a:extLst>
              <a:ext uri="{FF2B5EF4-FFF2-40B4-BE49-F238E27FC236}">
                <a16:creationId xmlns:a16="http://schemas.microsoft.com/office/drawing/2014/main" id="{DA1A3796-CA8C-F041-41D9-15098FF38D58}"/>
              </a:ext>
            </a:extLst>
          </p:cNvPr>
          <p:cNvGraphicFramePr/>
          <p:nvPr>
            <p:extLst>
              <p:ext uri="{D42A27DB-BD31-4B8C-83A1-F6EECF244321}">
                <p14:modId xmlns:p14="http://schemas.microsoft.com/office/powerpoint/2010/main" val="2319197648"/>
              </p:ext>
            </p:extLst>
          </p:nvPr>
        </p:nvGraphicFramePr>
        <p:xfrm>
          <a:off x="1353304" y="1565910"/>
          <a:ext cx="9897626" cy="120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ity to demolish former Community Assistance Center following approval of  sale contract">
            <a:extLst>
              <a:ext uri="{FF2B5EF4-FFF2-40B4-BE49-F238E27FC236}">
                <a16:creationId xmlns:a16="http://schemas.microsoft.com/office/drawing/2014/main" id="{434423AF-38C1-88F4-B9ED-C17BD079D1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6850" y="2766060"/>
            <a:ext cx="3939540" cy="2954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shoe County opens Welcome Center on Nevada Cares Campus | Washoe Life">
            <a:extLst>
              <a:ext uri="{FF2B5EF4-FFF2-40B4-BE49-F238E27FC236}">
                <a16:creationId xmlns:a16="http://schemas.microsoft.com/office/drawing/2014/main" id="{4463358C-9238-5810-D87C-F718AE6F609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416" r="13111"/>
          <a:stretch>
            <a:fillRect/>
          </a:stretch>
        </p:blipFill>
        <p:spPr bwMode="auto">
          <a:xfrm>
            <a:off x="7212329" y="2766059"/>
            <a:ext cx="4047721" cy="29546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7247CF7-B723-F8D6-EBE0-85C4D124367E}"/>
              </a:ext>
            </a:extLst>
          </p:cNvPr>
          <p:cNvSpPr>
            <a:spLocks noGrp="1"/>
          </p:cNvSpPr>
          <p:nvPr>
            <p:ph type="sldNum" sz="quarter" idx="4"/>
          </p:nvPr>
        </p:nvSpPr>
        <p:spPr/>
        <p:txBody>
          <a:bodyPr/>
          <a:lstStyle/>
          <a:p>
            <a:pPr algn="r"/>
            <a:fld id="{9C88D9B6-DA68-4E19-AF91-CA1D5D4CCFE7}" type="slidenum">
              <a:rPr lang="en-US" smtClean="0"/>
              <a:pPr algn="r"/>
              <a:t>2</a:t>
            </a:fld>
            <a:endParaRPr lang="en-US"/>
          </a:p>
        </p:txBody>
      </p:sp>
    </p:spTree>
    <p:extLst>
      <p:ext uri="{BB962C8B-B14F-4D97-AF65-F5344CB8AC3E}">
        <p14:creationId xmlns:p14="http://schemas.microsoft.com/office/powerpoint/2010/main" val="240334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6F0EC-0E4B-B311-7283-67CE727975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31C83F-739D-D5CB-460F-5E43938D0C33}"/>
              </a:ext>
            </a:extLst>
          </p:cNvPr>
          <p:cNvSpPr>
            <a:spLocks noGrp="1"/>
          </p:cNvSpPr>
          <p:nvPr>
            <p:ph type="title"/>
          </p:nvPr>
        </p:nvSpPr>
        <p:spPr/>
        <p:txBody>
          <a:bodyPr/>
          <a:lstStyle/>
          <a:p>
            <a:r>
              <a:rPr lang="en-US"/>
              <a:t>Regional Roles as of September 2021 </a:t>
            </a:r>
          </a:p>
        </p:txBody>
      </p:sp>
      <p:pic>
        <p:nvPicPr>
          <p:cNvPr id="40" name="Picture 39" descr="Washoe County logo">
            <a:extLst>
              <a:ext uri="{FF2B5EF4-FFF2-40B4-BE49-F238E27FC236}">
                <a16:creationId xmlns:a16="http://schemas.microsoft.com/office/drawing/2014/main" id="{901D684F-7326-62B1-4BF9-1C35A57D333C}"/>
              </a:ext>
            </a:extLst>
          </p:cNvPr>
          <p:cNvPicPr>
            <a:picLocks noChangeAspect="1"/>
          </p:cNvPicPr>
          <p:nvPr/>
        </p:nvPicPr>
        <p:blipFill>
          <a:blip r:embed="rId3"/>
          <a:stretch>
            <a:fillRect/>
          </a:stretch>
        </p:blipFill>
        <p:spPr>
          <a:xfrm>
            <a:off x="3610491" y="1516757"/>
            <a:ext cx="643458" cy="646331"/>
          </a:xfrm>
          <a:prstGeom prst="rect">
            <a:avLst/>
          </a:prstGeom>
        </p:spPr>
      </p:pic>
      <p:pic>
        <p:nvPicPr>
          <p:cNvPr id="39" name="Picture 38" descr="City of Sparks logo">
            <a:extLst>
              <a:ext uri="{FF2B5EF4-FFF2-40B4-BE49-F238E27FC236}">
                <a16:creationId xmlns:a16="http://schemas.microsoft.com/office/drawing/2014/main" id="{5C26F317-4168-AC3A-DC82-F7362CCDA7F2}"/>
              </a:ext>
            </a:extLst>
          </p:cNvPr>
          <p:cNvPicPr>
            <a:picLocks noChangeAspect="1"/>
          </p:cNvPicPr>
          <p:nvPr/>
        </p:nvPicPr>
        <p:blipFill>
          <a:blip r:embed="rId4"/>
          <a:stretch>
            <a:fillRect/>
          </a:stretch>
        </p:blipFill>
        <p:spPr>
          <a:xfrm>
            <a:off x="8019231" y="1625050"/>
            <a:ext cx="1232978" cy="419983"/>
          </a:xfrm>
          <a:prstGeom prst="rect">
            <a:avLst/>
          </a:prstGeom>
        </p:spPr>
      </p:pic>
      <p:sp>
        <p:nvSpPr>
          <p:cNvPr id="2" name="AutoShape 2" descr="House outline">
            <a:extLst>
              <a:ext uri="{FF2B5EF4-FFF2-40B4-BE49-F238E27FC236}">
                <a16:creationId xmlns:a16="http://schemas.microsoft.com/office/drawing/2014/main" id="{E55FBCED-0132-82C5-37F4-B8F055935E6A}"/>
              </a:ext>
            </a:extLst>
          </p:cNvPr>
          <p:cNvSpPr>
            <a:spLocks noChangeAspect="1" noChangeArrowheads="1"/>
          </p:cNvSpPr>
          <p:nvPr/>
        </p:nvSpPr>
        <p:spPr bwMode="auto">
          <a:xfrm>
            <a:off x="184150"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3" descr="Suburban scene with solid fill">
            <a:extLst>
              <a:ext uri="{FF2B5EF4-FFF2-40B4-BE49-F238E27FC236}">
                <a16:creationId xmlns:a16="http://schemas.microsoft.com/office/drawing/2014/main" id="{507FC4A2-2561-A9A5-D357-305530E1104C}"/>
              </a:ext>
            </a:extLst>
          </p:cNvPr>
          <p:cNvSpPr>
            <a:spLocks noChangeAspect="1" noChangeArrowheads="1"/>
          </p:cNvSpPr>
          <p:nvPr/>
        </p:nvSpPr>
        <p:spPr bwMode="auto">
          <a:xfrm>
            <a:off x="644525"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Building outline">
            <a:extLst>
              <a:ext uri="{FF2B5EF4-FFF2-40B4-BE49-F238E27FC236}">
                <a16:creationId xmlns:a16="http://schemas.microsoft.com/office/drawing/2014/main" id="{ECB54B02-CE66-9C8B-ABCD-0AE7F85F6717}"/>
              </a:ext>
            </a:extLst>
          </p:cNvPr>
          <p:cNvSpPr>
            <a:spLocks noChangeAspect="1" noChangeArrowheads="1"/>
          </p:cNvSpPr>
          <p:nvPr/>
        </p:nvSpPr>
        <p:spPr bwMode="auto">
          <a:xfrm>
            <a:off x="1104900"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5" descr="Suburban scene outline">
            <a:extLst>
              <a:ext uri="{FF2B5EF4-FFF2-40B4-BE49-F238E27FC236}">
                <a16:creationId xmlns:a16="http://schemas.microsoft.com/office/drawing/2014/main" id="{35DAE65A-B3AB-8096-7345-E55FCD47DF51}"/>
              </a:ext>
            </a:extLst>
          </p:cNvPr>
          <p:cNvSpPr>
            <a:spLocks noChangeAspect="1" noChangeArrowheads="1"/>
          </p:cNvSpPr>
          <p:nvPr/>
        </p:nvSpPr>
        <p:spPr bwMode="auto">
          <a:xfrm>
            <a:off x="1565275"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City outline">
            <a:extLst>
              <a:ext uri="{FF2B5EF4-FFF2-40B4-BE49-F238E27FC236}">
                <a16:creationId xmlns:a16="http://schemas.microsoft.com/office/drawing/2014/main" id="{4DA9149E-2E47-454F-8F68-F616B249D174}"/>
              </a:ext>
            </a:extLst>
          </p:cNvPr>
          <p:cNvSpPr>
            <a:spLocks noChangeAspect="1" noChangeArrowheads="1"/>
          </p:cNvSpPr>
          <p:nvPr/>
        </p:nvSpPr>
        <p:spPr bwMode="auto">
          <a:xfrm>
            <a:off x="2025650"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7" descr="House with solid fill">
            <a:extLst>
              <a:ext uri="{FF2B5EF4-FFF2-40B4-BE49-F238E27FC236}">
                <a16:creationId xmlns:a16="http://schemas.microsoft.com/office/drawing/2014/main" id="{A6F3205D-7EF1-1428-DF7E-E08E800F5C0C}"/>
              </a:ext>
            </a:extLst>
          </p:cNvPr>
          <p:cNvSpPr>
            <a:spLocks noChangeAspect="1" noChangeArrowheads="1"/>
          </p:cNvSpPr>
          <p:nvPr/>
        </p:nvSpPr>
        <p:spPr bwMode="auto">
          <a:xfrm>
            <a:off x="2486025"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descr="Building with solid fill">
            <a:extLst>
              <a:ext uri="{FF2B5EF4-FFF2-40B4-BE49-F238E27FC236}">
                <a16:creationId xmlns:a16="http://schemas.microsoft.com/office/drawing/2014/main" id="{72EA9F7C-1FC9-CE38-84A5-7EDAECC410C2}"/>
              </a:ext>
            </a:extLst>
          </p:cNvPr>
          <p:cNvSpPr>
            <a:spLocks noChangeAspect="1" noChangeArrowheads="1"/>
          </p:cNvSpPr>
          <p:nvPr/>
        </p:nvSpPr>
        <p:spPr bwMode="auto">
          <a:xfrm>
            <a:off x="2946400"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9" descr="City with solid fill">
            <a:extLst>
              <a:ext uri="{FF2B5EF4-FFF2-40B4-BE49-F238E27FC236}">
                <a16:creationId xmlns:a16="http://schemas.microsoft.com/office/drawing/2014/main" id="{9A991AA1-31C1-0B46-0666-572BA5BE3214}"/>
              </a:ext>
            </a:extLst>
          </p:cNvPr>
          <p:cNvSpPr>
            <a:spLocks noChangeAspect="1" noChangeArrowheads="1"/>
          </p:cNvSpPr>
          <p:nvPr/>
        </p:nvSpPr>
        <p:spPr bwMode="auto">
          <a:xfrm>
            <a:off x="3406775"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3" descr="Modern architecture with solid fill">
            <a:extLst>
              <a:ext uri="{FF2B5EF4-FFF2-40B4-BE49-F238E27FC236}">
                <a16:creationId xmlns:a16="http://schemas.microsoft.com/office/drawing/2014/main" id="{43EC3843-2D7E-A7A3-B11E-5C2948294977}"/>
              </a:ext>
            </a:extLst>
          </p:cNvPr>
          <p:cNvSpPr>
            <a:spLocks noChangeAspect="1" noChangeArrowheads="1"/>
          </p:cNvSpPr>
          <p:nvPr/>
        </p:nvSpPr>
        <p:spPr bwMode="auto">
          <a:xfrm>
            <a:off x="6288088"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Graphic 16" descr="House with solid fill">
            <a:extLst>
              <a:ext uri="{FF2B5EF4-FFF2-40B4-BE49-F238E27FC236}">
                <a16:creationId xmlns:a16="http://schemas.microsoft.com/office/drawing/2014/main" id="{58AFD812-C73B-2D45-CFBA-AD0C3E727D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7121" y="3583178"/>
            <a:ext cx="914400" cy="914400"/>
          </a:xfrm>
          <a:prstGeom prst="rect">
            <a:avLst/>
          </a:prstGeom>
        </p:spPr>
      </p:pic>
      <p:pic>
        <p:nvPicPr>
          <p:cNvPr id="18" name="Graphic 17" descr="House outline">
            <a:extLst>
              <a:ext uri="{FF2B5EF4-FFF2-40B4-BE49-F238E27FC236}">
                <a16:creationId xmlns:a16="http://schemas.microsoft.com/office/drawing/2014/main" id="{81D5B5FF-837A-E746-0738-C5810B3654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470" y="3576126"/>
            <a:ext cx="914400" cy="914400"/>
          </a:xfrm>
          <a:prstGeom prst="rect">
            <a:avLst/>
          </a:prstGeom>
        </p:spPr>
      </p:pic>
      <p:pic>
        <p:nvPicPr>
          <p:cNvPr id="19" name="Graphic 18" descr="Building outline">
            <a:extLst>
              <a:ext uri="{FF2B5EF4-FFF2-40B4-BE49-F238E27FC236}">
                <a16:creationId xmlns:a16="http://schemas.microsoft.com/office/drawing/2014/main" id="{D0F80525-7AC5-F0F0-7EDF-ADEF36ED65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21162" y="3558971"/>
            <a:ext cx="914400" cy="914400"/>
          </a:xfrm>
          <a:prstGeom prst="rect">
            <a:avLst/>
          </a:prstGeom>
        </p:spPr>
      </p:pic>
      <p:pic>
        <p:nvPicPr>
          <p:cNvPr id="20" name="Graphic 19" descr="Building with solid fill">
            <a:extLst>
              <a:ext uri="{FF2B5EF4-FFF2-40B4-BE49-F238E27FC236}">
                <a16:creationId xmlns:a16="http://schemas.microsoft.com/office/drawing/2014/main" id="{570E5237-BEDC-3BD1-B250-006A23699E1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12750" y="3511672"/>
            <a:ext cx="914400" cy="914400"/>
          </a:xfrm>
          <a:prstGeom prst="rect">
            <a:avLst/>
          </a:prstGeom>
        </p:spPr>
      </p:pic>
      <p:pic>
        <p:nvPicPr>
          <p:cNvPr id="21" name="Graphic 20" descr="City with solid fill">
            <a:extLst>
              <a:ext uri="{FF2B5EF4-FFF2-40B4-BE49-F238E27FC236}">
                <a16:creationId xmlns:a16="http://schemas.microsoft.com/office/drawing/2014/main" id="{E4664ECA-FD41-1A00-535C-8DF55EDF65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72355" y="3372809"/>
            <a:ext cx="1192678" cy="1192678"/>
          </a:xfrm>
          <a:prstGeom prst="rect">
            <a:avLst/>
          </a:prstGeom>
        </p:spPr>
      </p:pic>
      <p:pic>
        <p:nvPicPr>
          <p:cNvPr id="22" name="Graphic 21" descr="City outline">
            <a:extLst>
              <a:ext uri="{FF2B5EF4-FFF2-40B4-BE49-F238E27FC236}">
                <a16:creationId xmlns:a16="http://schemas.microsoft.com/office/drawing/2014/main" id="{4E2F82CC-6915-22B2-0E13-B969513C93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50596" y="3480195"/>
            <a:ext cx="1087982" cy="1087982"/>
          </a:xfrm>
          <a:prstGeom prst="rect">
            <a:avLst/>
          </a:prstGeom>
        </p:spPr>
      </p:pic>
      <p:pic>
        <p:nvPicPr>
          <p:cNvPr id="23" name="Graphic 22" descr="Suburban scene with solid fill">
            <a:extLst>
              <a:ext uri="{FF2B5EF4-FFF2-40B4-BE49-F238E27FC236}">
                <a16:creationId xmlns:a16="http://schemas.microsoft.com/office/drawing/2014/main" id="{E36A454B-ED3C-A017-DD60-FCF9C995782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77278" y="3614003"/>
            <a:ext cx="914400" cy="914400"/>
          </a:xfrm>
          <a:prstGeom prst="rect">
            <a:avLst/>
          </a:prstGeom>
        </p:spPr>
      </p:pic>
      <p:pic>
        <p:nvPicPr>
          <p:cNvPr id="24" name="Graphic 23" descr="Suburban scene outline">
            <a:extLst>
              <a:ext uri="{FF2B5EF4-FFF2-40B4-BE49-F238E27FC236}">
                <a16:creationId xmlns:a16="http://schemas.microsoft.com/office/drawing/2014/main" id="{EF614C01-E4C5-E183-83F7-107C861C271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78520" y="3629398"/>
            <a:ext cx="914400" cy="914400"/>
          </a:xfrm>
          <a:prstGeom prst="rect">
            <a:avLst/>
          </a:prstGeom>
        </p:spPr>
      </p:pic>
      <p:sp>
        <p:nvSpPr>
          <p:cNvPr id="25" name="TextBox 24">
            <a:extLst>
              <a:ext uri="{FF2B5EF4-FFF2-40B4-BE49-F238E27FC236}">
                <a16:creationId xmlns:a16="http://schemas.microsoft.com/office/drawing/2014/main" id="{2A6D6A5A-70B2-CCD9-E8FA-06F399AEEF9E}"/>
              </a:ext>
            </a:extLst>
          </p:cNvPr>
          <p:cNvSpPr txBox="1"/>
          <p:nvPr/>
        </p:nvSpPr>
        <p:spPr>
          <a:xfrm>
            <a:off x="987954" y="4335940"/>
            <a:ext cx="2084418" cy="646331"/>
          </a:xfrm>
          <a:prstGeom prst="rect">
            <a:avLst/>
          </a:prstGeom>
          <a:noFill/>
        </p:spPr>
        <p:txBody>
          <a:bodyPr wrap="none" rtlCol="0">
            <a:spAutoFit/>
          </a:bodyPr>
          <a:lstStyle/>
          <a:p>
            <a:pPr algn="ctr"/>
            <a:r>
              <a:rPr lang="en-US"/>
              <a:t>Emergency Shelter/</a:t>
            </a:r>
          </a:p>
          <a:p>
            <a:pPr algn="ctr"/>
            <a:r>
              <a:rPr lang="en-US"/>
              <a:t>Transitional Housing</a:t>
            </a:r>
          </a:p>
        </p:txBody>
      </p:sp>
      <p:sp>
        <p:nvSpPr>
          <p:cNvPr id="26" name="TextBox 25">
            <a:extLst>
              <a:ext uri="{FF2B5EF4-FFF2-40B4-BE49-F238E27FC236}">
                <a16:creationId xmlns:a16="http://schemas.microsoft.com/office/drawing/2014/main" id="{6615DC60-1915-6808-971F-1F390EA505DA}"/>
              </a:ext>
            </a:extLst>
          </p:cNvPr>
          <p:cNvSpPr txBox="1"/>
          <p:nvPr/>
        </p:nvSpPr>
        <p:spPr>
          <a:xfrm>
            <a:off x="3360840" y="4348639"/>
            <a:ext cx="2349361" cy="646331"/>
          </a:xfrm>
          <a:prstGeom prst="rect">
            <a:avLst/>
          </a:prstGeom>
          <a:noFill/>
        </p:spPr>
        <p:txBody>
          <a:bodyPr wrap="none" rtlCol="0">
            <a:spAutoFit/>
          </a:bodyPr>
          <a:lstStyle/>
          <a:p>
            <a:pPr algn="ctr"/>
            <a:r>
              <a:rPr lang="en-US"/>
              <a:t>Permanent Supportive </a:t>
            </a:r>
          </a:p>
          <a:p>
            <a:pPr algn="ctr"/>
            <a:r>
              <a:rPr lang="en-US"/>
              <a:t>Housing</a:t>
            </a:r>
          </a:p>
        </p:txBody>
      </p:sp>
      <p:sp>
        <p:nvSpPr>
          <p:cNvPr id="27" name="TextBox 26">
            <a:extLst>
              <a:ext uri="{FF2B5EF4-FFF2-40B4-BE49-F238E27FC236}">
                <a16:creationId xmlns:a16="http://schemas.microsoft.com/office/drawing/2014/main" id="{DCF86201-E20F-3421-1983-B03BCAF73116}"/>
              </a:ext>
            </a:extLst>
          </p:cNvPr>
          <p:cNvSpPr txBox="1"/>
          <p:nvPr/>
        </p:nvSpPr>
        <p:spPr>
          <a:xfrm>
            <a:off x="6036673" y="4364600"/>
            <a:ext cx="1819729" cy="646331"/>
          </a:xfrm>
          <a:prstGeom prst="rect">
            <a:avLst/>
          </a:prstGeom>
          <a:noFill/>
        </p:spPr>
        <p:txBody>
          <a:bodyPr wrap="none" rtlCol="0">
            <a:spAutoFit/>
          </a:bodyPr>
          <a:lstStyle/>
          <a:p>
            <a:pPr algn="ctr"/>
            <a:r>
              <a:rPr lang="en-US"/>
              <a:t>Affordable Rental</a:t>
            </a:r>
          </a:p>
          <a:p>
            <a:pPr algn="ctr"/>
            <a:r>
              <a:rPr lang="en-US"/>
              <a:t>Housing</a:t>
            </a:r>
          </a:p>
        </p:txBody>
      </p:sp>
      <p:sp>
        <p:nvSpPr>
          <p:cNvPr id="28" name="TextBox 27">
            <a:extLst>
              <a:ext uri="{FF2B5EF4-FFF2-40B4-BE49-F238E27FC236}">
                <a16:creationId xmlns:a16="http://schemas.microsoft.com/office/drawing/2014/main" id="{77B9E78F-FE04-056F-3585-667BB0DF5ED5}"/>
              </a:ext>
            </a:extLst>
          </p:cNvPr>
          <p:cNvSpPr txBox="1"/>
          <p:nvPr/>
        </p:nvSpPr>
        <p:spPr>
          <a:xfrm>
            <a:off x="8187550" y="4402943"/>
            <a:ext cx="1507144" cy="646331"/>
          </a:xfrm>
          <a:prstGeom prst="rect">
            <a:avLst/>
          </a:prstGeom>
          <a:noFill/>
        </p:spPr>
        <p:txBody>
          <a:bodyPr wrap="none" rtlCol="0">
            <a:spAutoFit/>
          </a:bodyPr>
          <a:lstStyle/>
          <a:p>
            <a:pPr algn="ctr"/>
            <a:r>
              <a:rPr lang="en-US"/>
              <a:t>Market Rental</a:t>
            </a:r>
          </a:p>
          <a:p>
            <a:pPr algn="ctr"/>
            <a:r>
              <a:rPr lang="en-US"/>
              <a:t>Housing</a:t>
            </a:r>
          </a:p>
        </p:txBody>
      </p:sp>
      <p:sp>
        <p:nvSpPr>
          <p:cNvPr id="29" name="TextBox 28">
            <a:extLst>
              <a:ext uri="{FF2B5EF4-FFF2-40B4-BE49-F238E27FC236}">
                <a16:creationId xmlns:a16="http://schemas.microsoft.com/office/drawing/2014/main" id="{64AECEAF-C006-5E6F-15B1-47156AF91B4E}"/>
              </a:ext>
            </a:extLst>
          </p:cNvPr>
          <p:cNvSpPr txBox="1"/>
          <p:nvPr/>
        </p:nvSpPr>
        <p:spPr>
          <a:xfrm>
            <a:off x="9974760" y="4391758"/>
            <a:ext cx="1820563" cy="369332"/>
          </a:xfrm>
          <a:prstGeom prst="rect">
            <a:avLst/>
          </a:prstGeom>
          <a:noFill/>
        </p:spPr>
        <p:txBody>
          <a:bodyPr wrap="none" rtlCol="0">
            <a:spAutoFit/>
          </a:bodyPr>
          <a:lstStyle/>
          <a:p>
            <a:pPr algn="ctr"/>
            <a:r>
              <a:rPr lang="en-US"/>
              <a:t>Home Ownership</a:t>
            </a:r>
          </a:p>
        </p:txBody>
      </p:sp>
      <p:pic>
        <p:nvPicPr>
          <p:cNvPr id="30" name="Graphic 29" descr="Modern architecture with solid fill">
            <a:extLst>
              <a:ext uri="{FF2B5EF4-FFF2-40B4-BE49-F238E27FC236}">
                <a16:creationId xmlns:a16="http://schemas.microsoft.com/office/drawing/2014/main" id="{6DE3B225-EF2D-529C-3EC3-6F5B441C096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174920" y="3576126"/>
            <a:ext cx="914400" cy="914400"/>
          </a:xfrm>
          <a:prstGeom prst="rect">
            <a:avLst/>
          </a:prstGeom>
        </p:spPr>
      </p:pic>
      <p:pic>
        <p:nvPicPr>
          <p:cNvPr id="31" name="Graphic 30" descr="Schoolhouse with solid fill">
            <a:extLst>
              <a:ext uri="{FF2B5EF4-FFF2-40B4-BE49-F238E27FC236}">
                <a16:creationId xmlns:a16="http://schemas.microsoft.com/office/drawing/2014/main" id="{9FE62C7D-AB81-8FB5-52E8-476E62AF5AE3}"/>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t="44611"/>
          <a:stretch/>
        </p:blipFill>
        <p:spPr>
          <a:xfrm>
            <a:off x="1014383" y="3883115"/>
            <a:ext cx="1278698" cy="708263"/>
          </a:xfrm>
          <a:prstGeom prst="rect">
            <a:avLst/>
          </a:prstGeom>
        </p:spPr>
      </p:pic>
      <p:sp>
        <p:nvSpPr>
          <p:cNvPr id="32" name="Arrow: Left-Right 31">
            <a:extLst>
              <a:ext uri="{FF2B5EF4-FFF2-40B4-BE49-F238E27FC236}">
                <a16:creationId xmlns:a16="http://schemas.microsoft.com/office/drawing/2014/main" id="{CBDC423D-2EB8-C416-6751-38B78257C0D0}"/>
              </a:ext>
            </a:extLst>
          </p:cNvPr>
          <p:cNvSpPr/>
          <p:nvPr/>
        </p:nvSpPr>
        <p:spPr>
          <a:xfrm>
            <a:off x="714947" y="5048808"/>
            <a:ext cx="11231879" cy="794402"/>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C9C9B97-4475-722B-C368-CB2DAFF3DFE2}"/>
              </a:ext>
            </a:extLst>
          </p:cNvPr>
          <p:cNvSpPr txBox="1"/>
          <p:nvPr/>
        </p:nvSpPr>
        <p:spPr>
          <a:xfrm>
            <a:off x="2685698" y="5261343"/>
            <a:ext cx="1488018" cy="369332"/>
          </a:xfrm>
          <a:prstGeom prst="rect">
            <a:avLst/>
          </a:prstGeom>
          <a:noFill/>
        </p:spPr>
        <p:txBody>
          <a:bodyPr wrap="square" rtlCol="0">
            <a:spAutoFit/>
          </a:bodyPr>
          <a:lstStyle/>
          <a:p>
            <a:r>
              <a:rPr lang="en-US" b="1"/>
              <a:t>0-30% AMI</a:t>
            </a:r>
          </a:p>
        </p:txBody>
      </p:sp>
      <p:sp>
        <p:nvSpPr>
          <p:cNvPr id="34" name="TextBox 33">
            <a:extLst>
              <a:ext uri="{FF2B5EF4-FFF2-40B4-BE49-F238E27FC236}">
                <a16:creationId xmlns:a16="http://schemas.microsoft.com/office/drawing/2014/main" id="{40BBCA79-CEBF-2C99-6C5F-CD9B6EEFA72F}"/>
              </a:ext>
            </a:extLst>
          </p:cNvPr>
          <p:cNvSpPr txBox="1"/>
          <p:nvPr/>
        </p:nvSpPr>
        <p:spPr>
          <a:xfrm>
            <a:off x="5297957" y="5256788"/>
            <a:ext cx="1596085" cy="369332"/>
          </a:xfrm>
          <a:prstGeom prst="rect">
            <a:avLst/>
          </a:prstGeom>
          <a:noFill/>
        </p:spPr>
        <p:txBody>
          <a:bodyPr wrap="square" rtlCol="0">
            <a:spAutoFit/>
          </a:bodyPr>
          <a:lstStyle/>
          <a:p>
            <a:r>
              <a:rPr lang="en-US" b="1"/>
              <a:t>30-60% AMI</a:t>
            </a:r>
          </a:p>
        </p:txBody>
      </p:sp>
      <p:sp>
        <p:nvSpPr>
          <p:cNvPr id="35" name="TextBox 34">
            <a:extLst>
              <a:ext uri="{FF2B5EF4-FFF2-40B4-BE49-F238E27FC236}">
                <a16:creationId xmlns:a16="http://schemas.microsoft.com/office/drawing/2014/main" id="{F63F93E0-120C-A265-460F-B6DD81AC0F52}"/>
              </a:ext>
            </a:extLst>
          </p:cNvPr>
          <p:cNvSpPr txBox="1"/>
          <p:nvPr/>
        </p:nvSpPr>
        <p:spPr>
          <a:xfrm>
            <a:off x="7856402" y="5261343"/>
            <a:ext cx="1956232" cy="369332"/>
          </a:xfrm>
          <a:prstGeom prst="rect">
            <a:avLst/>
          </a:prstGeom>
          <a:noFill/>
        </p:spPr>
        <p:txBody>
          <a:bodyPr wrap="square" rtlCol="0">
            <a:spAutoFit/>
          </a:bodyPr>
          <a:lstStyle/>
          <a:p>
            <a:r>
              <a:rPr lang="en-US" b="1"/>
              <a:t>60-120% AMI</a:t>
            </a:r>
          </a:p>
        </p:txBody>
      </p:sp>
      <p:sp>
        <p:nvSpPr>
          <p:cNvPr id="36" name="Left Brace 35">
            <a:extLst>
              <a:ext uri="{FF2B5EF4-FFF2-40B4-BE49-F238E27FC236}">
                <a16:creationId xmlns:a16="http://schemas.microsoft.com/office/drawing/2014/main" id="{CF73D041-04B2-9633-AD33-30316F6F59C7}"/>
              </a:ext>
            </a:extLst>
          </p:cNvPr>
          <p:cNvSpPr/>
          <p:nvPr/>
        </p:nvSpPr>
        <p:spPr>
          <a:xfrm rot="5400000">
            <a:off x="3388229" y="-128092"/>
            <a:ext cx="1087982" cy="5958602"/>
          </a:xfrm>
          <a:prstGeom prst="leftBrace">
            <a:avLst/>
          </a:prstGeom>
          <a:ln w="3810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37" name="Left Brace 36">
            <a:extLst>
              <a:ext uri="{FF2B5EF4-FFF2-40B4-BE49-F238E27FC236}">
                <a16:creationId xmlns:a16="http://schemas.microsoft.com/office/drawing/2014/main" id="{DF144A9D-8867-6810-CB04-44753221234C}"/>
              </a:ext>
            </a:extLst>
          </p:cNvPr>
          <p:cNvSpPr/>
          <p:nvPr/>
        </p:nvSpPr>
        <p:spPr>
          <a:xfrm rot="5400000">
            <a:off x="7676548" y="-787824"/>
            <a:ext cx="1084756" cy="6963007"/>
          </a:xfrm>
          <a:prstGeom prst="leftBrace">
            <a:avLst/>
          </a:prstGeom>
          <a:ln w="28575"/>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38" name="Picture 37" descr="City of Reno logo">
            <a:extLst>
              <a:ext uri="{FF2B5EF4-FFF2-40B4-BE49-F238E27FC236}">
                <a16:creationId xmlns:a16="http://schemas.microsoft.com/office/drawing/2014/main" id="{A62D87BC-2E6A-D24C-3806-53E5BF26A7AB}"/>
              </a:ext>
            </a:extLst>
          </p:cNvPr>
          <p:cNvPicPr>
            <a:picLocks noChangeAspect="1"/>
          </p:cNvPicPr>
          <p:nvPr/>
        </p:nvPicPr>
        <p:blipFill>
          <a:blip r:embed="rId25"/>
          <a:stretch>
            <a:fillRect/>
          </a:stretch>
        </p:blipFill>
        <p:spPr>
          <a:xfrm>
            <a:off x="7749192" y="1430170"/>
            <a:ext cx="395515" cy="613391"/>
          </a:xfrm>
          <a:prstGeom prst="rect">
            <a:avLst/>
          </a:prstGeom>
        </p:spPr>
      </p:pic>
      <p:sp>
        <p:nvSpPr>
          <p:cNvPr id="4" name="Slide Number Placeholder 3">
            <a:extLst>
              <a:ext uri="{FF2B5EF4-FFF2-40B4-BE49-F238E27FC236}">
                <a16:creationId xmlns:a16="http://schemas.microsoft.com/office/drawing/2014/main" id="{9228CD2E-A840-F360-191E-E7478426AAD1}"/>
              </a:ext>
            </a:extLst>
          </p:cNvPr>
          <p:cNvSpPr>
            <a:spLocks noGrp="1"/>
          </p:cNvSpPr>
          <p:nvPr>
            <p:ph type="sldNum" sz="quarter" idx="10"/>
          </p:nvPr>
        </p:nvSpPr>
        <p:spPr/>
        <p:txBody>
          <a:bodyPr/>
          <a:lstStyle/>
          <a:p>
            <a:pPr algn="r"/>
            <a:fld id="{9C88D9B6-DA68-4E19-AF91-CA1D5D4CCFE7}" type="slidenum">
              <a:rPr lang="en-US" smtClean="0"/>
              <a:pPr algn="r"/>
              <a:t>3</a:t>
            </a:fld>
            <a:endParaRPr lang="en-US"/>
          </a:p>
        </p:txBody>
      </p:sp>
    </p:spTree>
    <p:extLst>
      <p:ext uri="{BB962C8B-B14F-4D97-AF65-F5344CB8AC3E}">
        <p14:creationId xmlns:p14="http://schemas.microsoft.com/office/powerpoint/2010/main" val="35018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ADF996-5148-55AA-E96D-58174534AC46}"/>
              </a:ext>
            </a:extLst>
          </p:cNvPr>
          <p:cNvSpPr>
            <a:spLocks noGrp="1"/>
          </p:cNvSpPr>
          <p:nvPr>
            <p:ph type="title"/>
          </p:nvPr>
        </p:nvSpPr>
        <p:spPr>
          <a:xfrm>
            <a:off x="838200" y="376555"/>
            <a:ext cx="10515600" cy="1325563"/>
          </a:xfrm>
        </p:spPr>
        <p:txBody>
          <a:bodyPr>
            <a:normAutofit/>
          </a:bodyPr>
          <a:lstStyle/>
          <a:p>
            <a:r>
              <a:rPr lang="en-US"/>
              <a:t>City of Reno Homeless Fiscal Impacts</a:t>
            </a:r>
          </a:p>
        </p:txBody>
      </p:sp>
      <p:graphicFrame>
        <p:nvGraphicFramePr>
          <p:cNvPr id="9" name="Chart 8">
            <a:extLst>
              <a:ext uri="{FF2B5EF4-FFF2-40B4-BE49-F238E27FC236}">
                <a16:creationId xmlns:a16="http://schemas.microsoft.com/office/drawing/2014/main" id="{BBDFC660-2267-97BA-20F3-97F218D56FEB}"/>
              </a:ext>
            </a:extLst>
          </p:cNvPr>
          <p:cNvGraphicFramePr/>
          <p:nvPr>
            <p:extLst>
              <p:ext uri="{D42A27DB-BD31-4B8C-83A1-F6EECF244321}">
                <p14:modId xmlns:p14="http://schemas.microsoft.com/office/powerpoint/2010/main" val="2184411454"/>
              </p:ext>
            </p:extLst>
          </p:nvPr>
        </p:nvGraphicFramePr>
        <p:xfrm>
          <a:off x="-284907" y="1332081"/>
          <a:ext cx="5791200" cy="479886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AFE5CA6-E594-3506-8D9B-FA2F580AE708}"/>
              </a:ext>
            </a:extLst>
          </p:cNvPr>
          <p:cNvSpPr txBox="1"/>
          <p:nvPr/>
        </p:nvSpPr>
        <p:spPr>
          <a:xfrm>
            <a:off x="1880031" y="3086517"/>
            <a:ext cx="2690191" cy="1785104"/>
          </a:xfrm>
          <a:prstGeom prst="rect">
            <a:avLst/>
          </a:prstGeom>
          <a:noFill/>
        </p:spPr>
        <p:txBody>
          <a:bodyPr wrap="square" rtlCol="0">
            <a:spAutoFit/>
          </a:bodyPr>
          <a:lstStyle/>
          <a:p>
            <a:pPr algn="ctr"/>
            <a:r>
              <a:rPr lang="en-US" sz="2400" b="1">
                <a:latin typeface="+mj-lt"/>
              </a:rPr>
              <a:t>FY25 Homeless Response</a:t>
            </a:r>
          </a:p>
          <a:p>
            <a:pPr algn="ctr"/>
            <a:endParaRPr lang="en-US" sz="2400" b="1">
              <a:latin typeface="+mj-lt"/>
            </a:endParaRPr>
          </a:p>
          <a:p>
            <a:pPr algn="ctr"/>
            <a:r>
              <a:rPr lang="en-US" sz="2400" b="1">
                <a:latin typeface="+mj-lt"/>
              </a:rPr>
              <a:t>$7,468,170</a:t>
            </a:r>
            <a:br>
              <a:rPr lang="en-US" sz="2400" b="1">
                <a:latin typeface="+mj-lt"/>
              </a:rPr>
            </a:br>
            <a:r>
              <a:rPr lang="en-US" sz="1400" i="1">
                <a:latin typeface="+mj-lt"/>
              </a:rPr>
              <a:t>Total Expenditures</a:t>
            </a:r>
            <a:endParaRPr lang="en-US" sz="1400" b="1" i="1"/>
          </a:p>
        </p:txBody>
      </p:sp>
      <p:graphicFrame>
        <p:nvGraphicFramePr>
          <p:cNvPr id="12" name="Diagram 11">
            <a:extLst>
              <a:ext uri="{FF2B5EF4-FFF2-40B4-BE49-F238E27FC236}">
                <a16:creationId xmlns:a16="http://schemas.microsoft.com/office/drawing/2014/main" id="{BBA5A2DA-79BA-96C4-5A45-6ACCF95956BA}"/>
              </a:ext>
            </a:extLst>
          </p:cNvPr>
          <p:cNvGraphicFramePr/>
          <p:nvPr>
            <p:extLst>
              <p:ext uri="{D42A27DB-BD31-4B8C-83A1-F6EECF244321}">
                <p14:modId xmlns:p14="http://schemas.microsoft.com/office/powerpoint/2010/main" val="2286212846"/>
              </p:ext>
            </p:extLst>
          </p:nvPr>
        </p:nvGraphicFramePr>
        <p:xfrm>
          <a:off x="5989983" y="1332082"/>
          <a:ext cx="5562928" cy="4798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F7247CF7-B723-F8D6-EBE0-85C4D124367E}"/>
              </a:ext>
            </a:extLst>
          </p:cNvPr>
          <p:cNvSpPr>
            <a:spLocks noGrp="1"/>
          </p:cNvSpPr>
          <p:nvPr>
            <p:ph type="sldNum" sz="quarter" idx="4"/>
          </p:nvPr>
        </p:nvSpPr>
        <p:spPr/>
        <p:txBody>
          <a:bodyPr/>
          <a:lstStyle/>
          <a:p>
            <a:pPr algn="r"/>
            <a:fld id="{9C88D9B6-DA68-4E19-AF91-CA1D5D4CCFE7}" type="slidenum">
              <a:rPr lang="en-US" smtClean="0"/>
              <a:pPr algn="r"/>
              <a:t>4</a:t>
            </a:fld>
            <a:endParaRPr lang="en-US"/>
          </a:p>
        </p:txBody>
      </p:sp>
    </p:spTree>
    <p:extLst>
      <p:ext uri="{BB962C8B-B14F-4D97-AF65-F5344CB8AC3E}">
        <p14:creationId xmlns:p14="http://schemas.microsoft.com/office/powerpoint/2010/main" val="20758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9F3139-2D8E-98FF-7073-04CC65971CC6}"/>
              </a:ext>
            </a:extLst>
          </p:cNvPr>
          <p:cNvSpPr>
            <a:spLocks noGrp="1"/>
          </p:cNvSpPr>
          <p:nvPr>
            <p:ph type="title"/>
          </p:nvPr>
        </p:nvSpPr>
        <p:spPr/>
        <p:txBody>
          <a:bodyPr>
            <a:normAutofit/>
          </a:bodyPr>
          <a:lstStyle/>
          <a:p>
            <a:r>
              <a:rPr lang="en-US" sz="4000"/>
              <a:t>City of Reno Affordable Housing Development Incentives</a:t>
            </a:r>
          </a:p>
        </p:txBody>
      </p:sp>
      <p:pic>
        <p:nvPicPr>
          <p:cNvPr id="9" name="Picture 8">
            <a:extLst>
              <a:ext uri="{FF2B5EF4-FFF2-40B4-BE49-F238E27FC236}">
                <a16:creationId xmlns:a16="http://schemas.microsoft.com/office/drawing/2014/main" id="{AEE1D0D8-A310-0872-D449-21855D5155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0663" y="6042211"/>
            <a:ext cx="1911097" cy="815789"/>
          </a:xfrm>
          <a:prstGeom prst="rect">
            <a:avLst/>
          </a:prstGeom>
        </p:spPr>
      </p:pic>
      <p:pic>
        <p:nvPicPr>
          <p:cNvPr id="3" name="Picture 2">
            <a:extLst>
              <a:ext uri="{FF2B5EF4-FFF2-40B4-BE49-F238E27FC236}">
                <a16:creationId xmlns:a16="http://schemas.microsoft.com/office/drawing/2014/main" id="{02DD529A-AFE1-DE20-9E82-74E96488E53E}"/>
              </a:ext>
            </a:extLst>
          </p:cNvPr>
          <p:cNvPicPr>
            <a:picLocks noChangeAspect="1"/>
          </p:cNvPicPr>
          <p:nvPr/>
        </p:nvPicPr>
        <p:blipFill>
          <a:blip r:embed="rId5"/>
          <a:stretch>
            <a:fillRect/>
          </a:stretch>
        </p:blipFill>
        <p:spPr>
          <a:xfrm>
            <a:off x="1635933" y="1538181"/>
            <a:ext cx="8920133" cy="5138844"/>
          </a:xfrm>
          <a:prstGeom prst="rect">
            <a:avLst/>
          </a:prstGeom>
        </p:spPr>
      </p:pic>
      <p:sp>
        <p:nvSpPr>
          <p:cNvPr id="4" name="Slide Number Placeholder 3">
            <a:extLst>
              <a:ext uri="{FF2B5EF4-FFF2-40B4-BE49-F238E27FC236}">
                <a16:creationId xmlns:a16="http://schemas.microsoft.com/office/drawing/2014/main" id="{F7247CF7-B723-F8D6-EBE0-85C4D124367E}"/>
              </a:ext>
            </a:extLst>
          </p:cNvPr>
          <p:cNvSpPr>
            <a:spLocks noGrp="1"/>
          </p:cNvSpPr>
          <p:nvPr>
            <p:ph type="sldNum" sz="quarter" idx="4"/>
          </p:nvPr>
        </p:nvSpPr>
        <p:spPr/>
        <p:txBody>
          <a:bodyPr/>
          <a:lstStyle/>
          <a:p>
            <a:pPr algn="r"/>
            <a:fld id="{9C88D9B6-DA68-4E19-AF91-CA1D5D4CCFE7}" type="slidenum">
              <a:rPr lang="en-US" smtClean="0"/>
              <a:pPr algn="r"/>
              <a:t>5</a:t>
            </a:fld>
            <a:endParaRPr lang="en-US"/>
          </a:p>
        </p:txBody>
      </p:sp>
    </p:spTree>
    <p:extLst>
      <p:ext uri="{BB962C8B-B14F-4D97-AF65-F5344CB8AC3E}">
        <p14:creationId xmlns:p14="http://schemas.microsoft.com/office/powerpoint/2010/main" val="40481117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700F-CC62-2B28-2EAE-24F8F954918D}"/>
              </a:ext>
            </a:extLst>
          </p:cNvPr>
          <p:cNvSpPr>
            <a:spLocks noGrp="1"/>
          </p:cNvSpPr>
          <p:nvPr>
            <p:ph type="title"/>
          </p:nvPr>
        </p:nvSpPr>
        <p:spPr/>
        <p:txBody>
          <a:bodyPr>
            <a:normAutofit/>
          </a:bodyPr>
          <a:lstStyle/>
          <a:p>
            <a:r>
              <a:rPr lang="en-US" sz="4000"/>
              <a:t>City of Reno Affordable Housing Support FY21-25</a:t>
            </a:r>
          </a:p>
        </p:txBody>
      </p:sp>
      <p:pic>
        <p:nvPicPr>
          <p:cNvPr id="8" name="Picture 7">
            <a:extLst>
              <a:ext uri="{FF2B5EF4-FFF2-40B4-BE49-F238E27FC236}">
                <a16:creationId xmlns:a16="http://schemas.microsoft.com/office/drawing/2014/main" id="{8A57A38A-C17C-769E-61CC-4491FD23A874}"/>
              </a:ext>
            </a:extLst>
          </p:cNvPr>
          <p:cNvPicPr>
            <a:picLocks noChangeAspect="1"/>
          </p:cNvPicPr>
          <p:nvPr/>
        </p:nvPicPr>
        <p:blipFill>
          <a:blip r:embed="rId3"/>
          <a:stretch>
            <a:fillRect/>
          </a:stretch>
        </p:blipFill>
        <p:spPr>
          <a:xfrm>
            <a:off x="1559664" y="1690688"/>
            <a:ext cx="9556807" cy="4284810"/>
          </a:xfrm>
          <a:prstGeom prst="rect">
            <a:avLst/>
          </a:prstGeom>
        </p:spPr>
      </p:pic>
      <p:sp>
        <p:nvSpPr>
          <p:cNvPr id="4" name="Slide Number Placeholder 3">
            <a:extLst>
              <a:ext uri="{FF2B5EF4-FFF2-40B4-BE49-F238E27FC236}">
                <a16:creationId xmlns:a16="http://schemas.microsoft.com/office/drawing/2014/main" id="{E7895B47-4D8C-DD03-EB28-56A66625FFD7}"/>
              </a:ext>
            </a:extLst>
          </p:cNvPr>
          <p:cNvSpPr>
            <a:spLocks noGrp="1"/>
          </p:cNvSpPr>
          <p:nvPr>
            <p:ph type="sldNum" sz="quarter" idx="4"/>
          </p:nvPr>
        </p:nvSpPr>
        <p:spPr/>
        <p:txBody>
          <a:bodyPr/>
          <a:lstStyle/>
          <a:p>
            <a:pPr algn="r"/>
            <a:fld id="{9C88D9B6-DA68-4E19-AF91-CA1D5D4CCFE7}" type="slidenum">
              <a:rPr lang="en-US" smtClean="0"/>
              <a:pPr algn="r"/>
              <a:t>6</a:t>
            </a:fld>
            <a:endParaRPr lang="en-US"/>
          </a:p>
        </p:txBody>
      </p:sp>
    </p:spTree>
    <p:extLst>
      <p:ext uri="{BB962C8B-B14F-4D97-AF65-F5344CB8AC3E}">
        <p14:creationId xmlns:p14="http://schemas.microsoft.com/office/powerpoint/2010/main" val="337384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98372-522F-BF61-A3D3-F26ECCAA11EC}"/>
              </a:ext>
            </a:extLst>
          </p:cNvPr>
          <p:cNvSpPr>
            <a:spLocks noGrp="1"/>
          </p:cNvSpPr>
          <p:nvPr>
            <p:ph type="title"/>
          </p:nvPr>
        </p:nvSpPr>
        <p:spPr>
          <a:xfrm>
            <a:off x="1042987" y="400050"/>
            <a:ext cx="11610975" cy="868363"/>
          </a:xfrm>
        </p:spPr>
        <p:txBody>
          <a:bodyPr>
            <a:noAutofit/>
          </a:bodyPr>
          <a:lstStyle/>
          <a:p>
            <a:r>
              <a:rPr lang="en-US" sz="4000"/>
              <a:t>Washoe County HOME Consortium Impact: </a:t>
            </a:r>
            <a:br>
              <a:rPr lang="en-US" sz="4000"/>
            </a:br>
            <a:r>
              <a:rPr lang="en-US" sz="4000"/>
              <a:t>FY21-25</a:t>
            </a:r>
          </a:p>
        </p:txBody>
      </p:sp>
      <p:sp>
        <p:nvSpPr>
          <p:cNvPr id="6" name="Content Placeholder 5">
            <a:extLst>
              <a:ext uri="{FF2B5EF4-FFF2-40B4-BE49-F238E27FC236}">
                <a16:creationId xmlns:a16="http://schemas.microsoft.com/office/drawing/2014/main" id="{E5BEE3E0-675D-CB64-A4B9-FAE553DE8284}"/>
              </a:ext>
            </a:extLst>
          </p:cNvPr>
          <p:cNvSpPr>
            <a:spLocks noGrp="1"/>
          </p:cNvSpPr>
          <p:nvPr>
            <p:ph idx="1"/>
          </p:nvPr>
        </p:nvSpPr>
        <p:spPr>
          <a:xfrm>
            <a:off x="1140619" y="1762124"/>
            <a:ext cx="9203531" cy="4149725"/>
          </a:xfrm>
        </p:spPr>
        <p:txBody>
          <a:bodyPr vert="horz" lIns="91440" tIns="45720" rIns="91440" bIns="45720" rtlCol="0" anchor="t">
            <a:normAutofit fontScale="77500" lnSpcReduction="20000"/>
          </a:bodyPr>
          <a:lstStyle/>
          <a:p>
            <a:pPr marL="0" indent="0">
              <a:buNone/>
            </a:pPr>
            <a:r>
              <a:rPr lang="en-US" sz="3200" dirty="0"/>
              <a:t>🏠 HOME Funds &amp; Housing Production</a:t>
            </a:r>
          </a:p>
          <a:p>
            <a:pPr lvl="1"/>
            <a:r>
              <a:rPr lang="en-US" sz="2800" dirty="0"/>
              <a:t>Total HOME Funds Loaned: $14,840,998.50</a:t>
            </a:r>
            <a:endParaRPr lang="en-US" sz="2800" dirty="0">
              <a:cs typeface="Arial"/>
            </a:endParaRPr>
          </a:p>
          <a:p>
            <a:pPr lvl="1"/>
            <a:r>
              <a:rPr lang="en-US" sz="2800" dirty="0"/>
              <a:t>Total Units Supported: 2,431</a:t>
            </a:r>
            <a:endParaRPr lang="en-US" sz="2800" dirty="0">
              <a:cs typeface="Arial"/>
            </a:endParaRPr>
          </a:p>
          <a:p>
            <a:pPr marL="457200" lvl="1" indent="0">
              <a:buNone/>
            </a:pPr>
            <a:endParaRPr lang="en-US" sz="2800" dirty="0"/>
          </a:p>
          <a:p>
            <a:pPr marL="0" indent="0">
              <a:buNone/>
            </a:pPr>
            <a:r>
              <a:rPr lang="en-US" sz="3500" dirty="0"/>
              <a:t>📍 </a:t>
            </a:r>
            <a:r>
              <a:rPr lang="en-US" sz="3200" dirty="0"/>
              <a:t>Geographic Distribution of New Units</a:t>
            </a:r>
            <a:endParaRPr lang="en-US" sz="3200" dirty="0">
              <a:cs typeface="Arial"/>
            </a:endParaRPr>
          </a:p>
          <a:p>
            <a:pPr lvl="1"/>
            <a:r>
              <a:rPr lang="en-US" sz="2800" dirty="0"/>
              <a:t>Reno: 1,908 units</a:t>
            </a:r>
            <a:endParaRPr lang="en-US" sz="2800" dirty="0">
              <a:cs typeface="Arial"/>
            </a:endParaRPr>
          </a:p>
          <a:p>
            <a:pPr lvl="1"/>
            <a:r>
              <a:rPr lang="en-US" sz="2800" dirty="0"/>
              <a:t>Sparks: 328 units</a:t>
            </a:r>
            <a:endParaRPr lang="en-US" sz="2800" dirty="0">
              <a:cs typeface="Arial"/>
            </a:endParaRPr>
          </a:p>
          <a:p>
            <a:pPr lvl="1"/>
            <a:r>
              <a:rPr lang="en-US" sz="2800" dirty="0"/>
              <a:t>Unincorporated Washoe County: 195 units</a:t>
            </a:r>
            <a:endParaRPr lang="en-US" sz="2800" dirty="0">
              <a:cs typeface="Arial"/>
            </a:endParaRPr>
          </a:p>
          <a:p>
            <a:pPr marL="457200" lvl="1" indent="0">
              <a:buNone/>
            </a:pPr>
            <a:endParaRPr lang="en-US" sz="2600" dirty="0"/>
          </a:p>
          <a:p>
            <a:pPr marL="0" indent="0">
              <a:buNone/>
            </a:pPr>
            <a:r>
              <a:rPr lang="en-US" sz="3500" dirty="0"/>
              <a:t>🛠️ </a:t>
            </a:r>
            <a:r>
              <a:rPr lang="en-US" sz="3200" dirty="0"/>
              <a:t>HOME-ARP Supportive Services</a:t>
            </a:r>
            <a:endParaRPr lang="en-US" sz="3200" dirty="0">
              <a:cs typeface="Arial"/>
            </a:endParaRPr>
          </a:p>
          <a:p>
            <a:pPr lvl="1"/>
            <a:r>
              <a:rPr lang="en-US" sz="2800" dirty="0"/>
              <a:t>Allocated: $1,013,384</a:t>
            </a:r>
            <a:endParaRPr lang="en-US" sz="2800" dirty="0">
              <a:cs typeface="Arial"/>
            </a:endParaRPr>
          </a:p>
          <a:p>
            <a:pPr lvl="1"/>
            <a:r>
              <a:rPr lang="en-US" sz="2800" dirty="0"/>
              <a:t>Expended to Date: $261,831.86</a:t>
            </a:r>
            <a:endParaRPr lang="en-US" sz="2800" dirty="0">
              <a:cs typeface="Arial"/>
            </a:endParaRPr>
          </a:p>
          <a:p>
            <a:pPr lvl="1"/>
            <a:r>
              <a:rPr lang="en-US" sz="2800" dirty="0"/>
              <a:t>Households Supported: 333</a:t>
            </a:r>
            <a:endParaRPr lang="en-US" sz="2800" dirty="0">
              <a:cs typeface="Arial"/>
            </a:endParaRPr>
          </a:p>
          <a:p>
            <a:endParaRPr lang="en-US" dirty="0"/>
          </a:p>
          <a:p>
            <a:pPr lvl="1"/>
            <a:endParaRPr lang="en-US" dirty="0"/>
          </a:p>
        </p:txBody>
      </p:sp>
      <p:pic>
        <p:nvPicPr>
          <p:cNvPr id="1028" name="Picture 4">
            <a:extLst>
              <a:ext uri="{FF2B5EF4-FFF2-40B4-BE49-F238E27FC236}">
                <a16:creationId xmlns:a16="http://schemas.microsoft.com/office/drawing/2014/main" id="{4A8336E9-667B-F929-B4E8-5FF73AACB33C}"/>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80" r="21434"/>
          <a:stretch>
            <a:fillRect/>
          </a:stretch>
        </p:blipFill>
        <p:spPr bwMode="auto">
          <a:xfrm>
            <a:off x="1140619" y="4574253"/>
            <a:ext cx="532894" cy="4744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12 individuals in hard hats holding shovels.">
            <a:extLst>
              <a:ext uri="{FF2B5EF4-FFF2-40B4-BE49-F238E27FC236}">
                <a16:creationId xmlns:a16="http://schemas.microsoft.com/office/drawing/2014/main" id="{973827B5-787D-3A03-1573-6233871B16FC}"/>
              </a:ext>
            </a:extLst>
          </p:cNvPr>
          <p:cNvPicPr>
            <a:picLocks noChangeAspect="1"/>
          </p:cNvPicPr>
          <p:nvPr/>
        </p:nvPicPr>
        <p:blipFill>
          <a:blip r:embed="rId5"/>
          <a:stretch>
            <a:fillRect/>
          </a:stretch>
        </p:blipFill>
        <p:spPr>
          <a:xfrm>
            <a:off x="7448793" y="3851422"/>
            <a:ext cx="3905007" cy="2283716"/>
          </a:xfrm>
          <a:prstGeom prst="rect">
            <a:avLst/>
          </a:prstGeom>
        </p:spPr>
      </p:pic>
      <p:pic>
        <p:nvPicPr>
          <p:cNvPr id="10" name="Picture 9" descr="Exterior photo of an apartment building.">
            <a:extLst>
              <a:ext uri="{FF2B5EF4-FFF2-40B4-BE49-F238E27FC236}">
                <a16:creationId xmlns:a16="http://schemas.microsoft.com/office/drawing/2014/main" id="{DF10D36C-9DB4-3642-5767-21111627E046}"/>
              </a:ext>
            </a:extLst>
          </p:cNvPr>
          <p:cNvPicPr>
            <a:picLocks noChangeAspect="1"/>
          </p:cNvPicPr>
          <p:nvPr/>
        </p:nvPicPr>
        <p:blipFill>
          <a:blip r:embed="rId6"/>
          <a:stretch>
            <a:fillRect/>
          </a:stretch>
        </p:blipFill>
        <p:spPr>
          <a:xfrm>
            <a:off x="8438783" y="1099347"/>
            <a:ext cx="3327450" cy="2575314"/>
          </a:xfrm>
          <a:prstGeom prst="rect">
            <a:avLst/>
          </a:prstGeom>
        </p:spPr>
      </p:pic>
      <p:sp>
        <p:nvSpPr>
          <p:cNvPr id="4" name="Slide Number Placeholder 3">
            <a:extLst>
              <a:ext uri="{FF2B5EF4-FFF2-40B4-BE49-F238E27FC236}">
                <a16:creationId xmlns:a16="http://schemas.microsoft.com/office/drawing/2014/main" id="{4870398D-A1B9-C9BA-E91A-07E614B6D5AE}"/>
              </a:ext>
            </a:extLst>
          </p:cNvPr>
          <p:cNvSpPr>
            <a:spLocks noGrp="1"/>
          </p:cNvSpPr>
          <p:nvPr>
            <p:ph type="sldNum" sz="quarter" idx="4"/>
          </p:nvPr>
        </p:nvSpPr>
        <p:spPr/>
        <p:txBody>
          <a:bodyPr/>
          <a:lstStyle/>
          <a:p>
            <a:pPr algn="r"/>
            <a:fld id="{9C88D9B6-DA68-4E19-AF91-CA1D5D4CCFE7}" type="slidenum">
              <a:rPr lang="en-US" smtClean="0"/>
              <a:pPr algn="r"/>
              <a:t>7</a:t>
            </a:fld>
            <a:endParaRPr lang="en-US"/>
          </a:p>
        </p:txBody>
      </p:sp>
    </p:spTree>
    <p:extLst>
      <p:ext uri="{BB962C8B-B14F-4D97-AF65-F5344CB8AC3E}">
        <p14:creationId xmlns:p14="http://schemas.microsoft.com/office/powerpoint/2010/main" val="79958569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565A5-1601-1824-3BA5-043AFA59F1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90459B-7B06-5901-98F3-A4116229DF42}"/>
              </a:ext>
            </a:extLst>
          </p:cNvPr>
          <p:cNvSpPr>
            <a:spLocks noGrp="1"/>
          </p:cNvSpPr>
          <p:nvPr>
            <p:ph type="title"/>
          </p:nvPr>
        </p:nvSpPr>
        <p:spPr/>
        <p:txBody>
          <a:bodyPr>
            <a:normAutofit/>
          </a:bodyPr>
          <a:lstStyle/>
          <a:p>
            <a:r>
              <a:rPr lang="en-US" sz="4000"/>
              <a:t>City of Reno Rental Assistance Allocations FY21-25</a:t>
            </a:r>
          </a:p>
        </p:txBody>
      </p:sp>
      <p:sp>
        <p:nvSpPr>
          <p:cNvPr id="18" name="Rectangle: Rounded Corners 17">
            <a:extLst>
              <a:ext uri="{FF2B5EF4-FFF2-40B4-BE49-F238E27FC236}">
                <a16:creationId xmlns:a16="http://schemas.microsoft.com/office/drawing/2014/main" id="{9CC898D7-B503-6595-6426-63AEDE6CFA98}"/>
              </a:ext>
            </a:extLst>
          </p:cNvPr>
          <p:cNvSpPr/>
          <p:nvPr/>
        </p:nvSpPr>
        <p:spPr>
          <a:xfrm>
            <a:off x="713039" y="1941554"/>
            <a:ext cx="2154847" cy="1664313"/>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t>6,694 </a:t>
            </a:r>
          </a:p>
          <a:p>
            <a:pPr algn="ctr"/>
            <a:r>
              <a:rPr lang="en-US" sz="2400" b="1"/>
              <a:t>Households</a:t>
            </a:r>
            <a:endParaRPr lang="en-US" sz="2400" b="1">
              <a:cs typeface="Arial"/>
            </a:endParaRPr>
          </a:p>
          <a:p>
            <a:pPr algn="ctr"/>
            <a:r>
              <a:rPr lang="en-US" sz="2400" b="1"/>
              <a:t>Assisted</a:t>
            </a:r>
            <a:endParaRPr lang="en-US" sz="2400" b="1">
              <a:cs typeface="Arial" panose="020B0604020202020204"/>
            </a:endParaRPr>
          </a:p>
        </p:txBody>
      </p:sp>
      <p:sp>
        <p:nvSpPr>
          <p:cNvPr id="20" name="Rectangle: Rounded Corners 19">
            <a:extLst>
              <a:ext uri="{FF2B5EF4-FFF2-40B4-BE49-F238E27FC236}">
                <a16:creationId xmlns:a16="http://schemas.microsoft.com/office/drawing/2014/main" id="{A3E80DF4-5BC7-66E1-DC0D-A30B92D76BDD}"/>
              </a:ext>
            </a:extLst>
          </p:cNvPr>
          <p:cNvSpPr/>
          <p:nvPr/>
        </p:nvSpPr>
        <p:spPr>
          <a:xfrm>
            <a:off x="691504" y="3832510"/>
            <a:ext cx="2154847" cy="166431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t>$17M</a:t>
            </a:r>
            <a:endParaRPr lang="en-US" sz="2400" b="1">
              <a:cs typeface="Arial"/>
            </a:endParaRPr>
          </a:p>
          <a:p>
            <a:pPr algn="ctr"/>
            <a:r>
              <a:rPr lang="en-US" sz="2400" b="1"/>
              <a:t>Expended</a:t>
            </a:r>
            <a:endParaRPr lang="en-US" sz="2400" b="1">
              <a:cs typeface="Arial"/>
            </a:endParaRPr>
          </a:p>
        </p:txBody>
      </p:sp>
      <p:graphicFrame>
        <p:nvGraphicFramePr>
          <p:cNvPr id="16" name="Diagram 15">
            <a:extLst>
              <a:ext uri="{FF2B5EF4-FFF2-40B4-BE49-F238E27FC236}">
                <a16:creationId xmlns:a16="http://schemas.microsoft.com/office/drawing/2014/main" id="{6F911EAA-8394-C141-E120-020DCB6839FC}"/>
              </a:ext>
            </a:extLst>
          </p:cNvPr>
          <p:cNvGraphicFramePr/>
          <p:nvPr>
            <p:extLst>
              <p:ext uri="{D42A27DB-BD31-4B8C-83A1-F6EECF244321}">
                <p14:modId xmlns:p14="http://schemas.microsoft.com/office/powerpoint/2010/main" val="1261654806"/>
              </p:ext>
            </p:extLst>
          </p:nvPr>
        </p:nvGraphicFramePr>
        <p:xfrm>
          <a:off x="3097741" y="1227638"/>
          <a:ext cx="8256059" cy="5254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a:extLst>
              <a:ext uri="{FF2B5EF4-FFF2-40B4-BE49-F238E27FC236}">
                <a16:creationId xmlns:a16="http://schemas.microsoft.com/office/drawing/2014/main" id="{6747A0D9-4B92-2985-D941-C1729ADE07AC}"/>
              </a:ext>
            </a:extLst>
          </p:cNvPr>
          <p:cNvPicPr>
            <a:picLocks noChangeAspect="1"/>
          </p:cNvPicPr>
          <p:nvPr/>
        </p:nvPicPr>
        <p:blipFill>
          <a:blip r:embed="rId9"/>
          <a:stretch>
            <a:fillRect/>
          </a:stretch>
        </p:blipFill>
        <p:spPr>
          <a:xfrm>
            <a:off x="4774868" y="2886200"/>
            <a:ext cx="719667" cy="719667"/>
          </a:xfrm>
          <a:prstGeom prst="rect">
            <a:avLst/>
          </a:prstGeom>
        </p:spPr>
      </p:pic>
      <p:pic>
        <p:nvPicPr>
          <p:cNvPr id="19" name="Picture 18">
            <a:extLst>
              <a:ext uri="{FF2B5EF4-FFF2-40B4-BE49-F238E27FC236}">
                <a16:creationId xmlns:a16="http://schemas.microsoft.com/office/drawing/2014/main" id="{467E71D2-6A0B-63F3-2FED-234C5CA0A2DF}"/>
              </a:ext>
            </a:extLst>
          </p:cNvPr>
          <p:cNvPicPr>
            <a:picLocks noChangeAspect="1"/>
          </p:cNvPicPr>
          <p:nvPr/>
        </p:nvPicPr>
        <p:blipFill>
          <a:blip r:embed="rId9"/>
          <a:stretch>
            <a:fillRect/>
          </a:stretch>
        </p:blipFill>
        <p:spPr>
          <a:xfrm>
            <a:off x="7500076" y="2896542"/>
            <a:ext cx="719667" cy="719667"/>
          </a:xfrm>
          <a:prstGeom prst="rect">
            <a:avLst/>
          </a:prstGeom>
        </p:spPr>
      </p:pic>
      <p:pic>
        <p:nvPicPr>
          <p:cNvPr id="21" name="Picture 20">
            <a:extLst>
              <a:ext uri="{FF2B5EF4-FFF2-40B4-BE49-F238E27FC236}">
                <a16:creationId xmlns:a16="http://schemas.microsoft.com/office/drawing/2014/main" id="{E159456C-8163-BE3C-F285-03D4FC44745C}"/>
              </a:ext>
            </a:extLst>
          </p:cNvPr>
          <p:cNvPicPr>
            <a:picLocks noChangeAspect="1"/>
          </p:cNvPicPr>
          <p:nvPr/>
        </p:nvPicPr>
        <p:blipFill>
          <a:blip r:embed="rId9"/>
          <a:stretch>
            <a:fillRect/>
          </a:stretch>
        </p:blipFill>
        <p:spPr>
          <a:xfrm>
            <a:off x="10364945" y="2891303"/>
            <a:ext cx="719667" cy="719667"/>
          </a:xfrm>
          <a:prstGeom prst="rect">
            <a:avLst/>
          </a:prstGeom>
        </p:spPr>
      </p:pic>
      <p:sp>
        <p:nvSpPr>
          <p:cNvPr id="5" name="Slide Number Placeholder 4">
            <a:extLst>
              <a:ext uri="{FF2B5EF4-FFF2-40B4-BE49-F238E27FC236}">
                <a16:creationId xmlns:a16="http://schemas.microsoft.com/office/drawing/2014/main" id="{840648DA-E2B3-EBFB-9C3A-968DD457DA58}"/>
              </a:ext>
            </a:extLst>
          </p:cNvPr>
          <p:cNvSpPr>
            <a:spLocks noGrp="1"/>
          </p:cNvSpPr>
          <p:nvPr>
            <p:ph type="sldNum" sz="quarter" idx="4"/>
          </p:nvPr>
        </p:nvSpPr>
        <p:spPr/>
        <p:txBody>
          <a:bodyPr/>
          <a:lstStyle/>
          <a:p>
            <a:pPr algn="r"/>
            <a:fld id="{9C88D9B6-DA68-4E19-AF91-CA1D5D4CCFE7}" type="slidenum">
              <a:rPr lang="en-US" smtClean="0"/>
              <a:pPr algn="r"/>
              <a:t>8</a:t>
            </a:fld>
            <a:endParaRPr lang="en-US"/>
          </a:p>
        </p:txBody>
      </p:sp>
    </p:spTree>
    <p:extLst>
      <p:ext uri="{BB962C8B-B14F-4D97-AF65-F5344CB8AC3E}">
        <p14:creationId xmlns:p14="http://schemas.microsoft.com/office/powerpoint/2010/main" val="19744363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30317-ECDC-5EF0-39C9-825B6DA60957}"/>
              </a:ext>
            </a:extLst>
          </p:cNvPr>
          <p:cNvSpPr>
            <a:spLocks noGrp="1"/>
          </p:cNvSpPr>
          <p:nvPr>
            <p:ph type="title"/>
          </p:nvPr>
        </p:nvSpPr>
        <p:spPr/>
        <p:txBody>
          <a:bodyPr/>
          <a:lstStyle/>
          <a:p>
            <a:r>
              <a:rPr lang="en-US"/>
              <a:t>Strengthening Housing Stability: </a:t>
            </a:r>
            <a:br>
              <a:rPr lang="en-US"/>
            </a:br>
            <a:r>
              <a:rPr lang="en-US"/>
              <a:t>Other Program Results (FY21-25)</a:t>
            </a:r>
          </a:p>
        </p:txBody>
      </p:sp>
      <p:pic>
        <p:nvPicPr>
          <p:cNvPr id="3" name="Picture 2">
            <a:extLst>
              <a:ext uri="{FF2B5EF4-FFF2-40B4-BE49-F238E27FC236}">
                <a16:creationId xmlns:a16="http://schemas.microsoft.com/office/drawing/2014/main" id="{9FD9376C-3C3A-03E7-20AB-11A785180CBC}"/>
              </a:ext>
            </a:extLst>
          </p:cNvPr>
          <p:cNvPicPr>
            <a:picLocks noChangeAspect="1"/>
          </p:cNvPicPr>
          <p:nvPr/>
        </p:nvPicPr>
        <p:blipFill>
          <a:blip r:embed="rId4"/>
          <a:stretch>
            <a:fillRect/>
          </a:stretch>
        </p:blipFill>
        <p:spPr>
          <a:xfrm>
            <a:off x="1413864" y="2040043"/>
            <a:ext cx="9646063" cy="3412067"/>
          </a:xfrm>
          <a:prstGeom prst="rect">
            <a:avLst/>
          </a:prstGeom>
        </p:spPr>
      </p:pic>
      <p:sp>
        <p:nvSpPr>
          <p:cNvPr id="4" name="Slide Number Placeholder 3">
            <a:extLst>
              <a:ext uri="{FF2B5EF4-FFF2-40B4-BE49-F238E27FC236}">
                <a16:creationId xmlns:a16="http://schemas.microsoft.com/office/drawing/2014/main" id="{F7247CF7-B723-F8D6-EBE0-85C4D124367E}"/>
              </a:ext>
            </a:extLst>
          </p:cNvPr>
          <p:cNvSpPr>
            <a:spLocks noGrp="1"/>
          </p:cNvSpPr>
          <p:nvPr>
            <p:ph type="sldNum" sz="quarter" idx="4"/>
          </p:nvPr>
        </p:nvSpPr>
        <p:spPr/>
        <p:txBody>
          <a:bodyPr/>
          <a:lstStyle/>
          <a:p>
            <a:pPr algn="r"/>
            <a:fld id="{9C88D9B6-DA68-4E19-AF91-CA1D5D4CCFE7}" type="slidenum">
              <a:rPr lang="en-US" smtClean="0"/>
              <a:pPr algn="r"/>
              <a:t>9</a:t>
            </a:fld>
            <a:endParaRPr lang="en-US"/>
          </a:p>
        </p:txBody>
      </p:sp>
    </p:spTree>
    <p:extLst>
      <p:ext uri="{BB962C8B-B14F-4D97-AF65-F5344CB8AC3E}">
        <p14:creationId xmlns:p14="http://schemas.microsoft.com/office/powerpoint/2010/main" val="253836146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City of Reno">
      <a:dk1>
        <a:srgbClr val="000000"/>
      </a:dk1>
      <a:lt1>
        <a:srgbClr val="FFFFFF"/>
      </a:lt1>
      <a:dk2>
        <a:srgbClr val="14264D"/>
      </a:dk2>
      <a:lt2>
        <a:srgbClr val="FFFFFF"/>
      </a:lt2>
      <a:accent1>
        <a:srgbClr val="F6B619"/>
      </a:accent1>
      <a:accent2>
        <a:srgbClr val="14264D"/>
      </a:accent2>
      <a:accent3>
        <a:srgbClr val="AEAEAE"/>
      </a:accent3>
      <a:accent4>
        <a:srgbClr val="77B2E1"/>
      </a:accent4>
      <a:accent5>
        <a:srgbClr val="FF9A04"/>
      </a:accent5>
      <a:accent6>
        <a:srgbClr val="2BB892"/>
      </a:accent6>
      <a:hlink>
        <a:srgbClr val="BF940D"/>
      </a:hlink>
      <a:folHlink>
        <a:srgbClr val="88888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E38E1EE4577D41BD627A1443654DCC" ma:contentTypeVersion="20" ma:contentTypeDescription="Create a new document." ma:contentTypeScope="" ma:versionID="3b30b566e8208a49e19dd96c7d8574d6">
  <xsd:schema xmlns:xsd="http://www.w3.org/2001/XMLSchema" xmlns:xs="http://www.w3.org/2001/XMLSchema" xmlns:p="http://schemas.microsoft.com/office/2006/metadata/properties" xmlns:ns2="ef2c325b-1a0f-4f94-b197-fbaafd73a236" xmlns:ns3="4c00803f-4a8b-4a65-a594-8c31ee692c1b" targetNamespace="http://schemas.microsoft.com/office/2006/metadata/properties" ma:root="true" ma:fieldsID="35aa656f90df63422cd8de65dffe6bd1" ns2:_="" ns3:_="">
    <xsd:import namespace="ef2c325b-1a0f-4f94-b197-fbaafd73a236"/>
    <xsd:import namespace="4c00803f-4a8b-4a65-a594-8c31ee692c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DocumentType" minOccurs="0"/>
                <xsd:element ref="ns2:Managed_x0020_By" minOccurs="0"/>
                <xsd:element ref="ns2:Owner" minOccurs="0"/>
                <xsd:element ref="ns2:Audience"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Sort" minOccurs="0"/>
                <xsd:element ref="ns2:MediaServiceLocatio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c325b-1a0f-4f94-b197-fbaafd73a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DocumentType" ma:index="11" nillable="true" ma:displayName="Document Type" ma:description="Indicator for the type of file (form, template, etc.)" ma:format="Dropdown" ma:internalName="DocumentType">
      <xsd:complexType>
        <xsd:complexContent>
          <xsd:extension base="dms:MultiChoice">
            <xsd:sequence>
              <xsd:element name="Value" maxOccurs="unbounded" minOccurs="0" nillable="true">
                <xsd:simpleType>
                  <xsd:restriction base="dms:Choice">
                    <xsd:enumeration value="Agenda"/>
                    <xsd:enumeration value="Agreement"/>
                    <xsd:enumeration value="Calendar"/>
                    <xsd:enumeration value="Form"/>
                    <xsd:enumeration value="Guideline"/>
                    <xsd:enumeration value="Image"/>
                    <xsd:enumeration value="Informational"/>
                    <xsd:enumeration value="Instructions"/>
                    <xsd:enumeration value="Logo"/>
                    <xsd:enumeration value="Manual"/>
                    <xsd:enumeration value="Memo"/>
                    <xsd:enumeration value="Minutes"/>
                    <xsd:enumeration value="Policy"/>
                    <xsd:enumeration value="Procedure"/>
                    <xsd:enumeration value="Reference Guide"/>
                    <xsd:enumeration value="Template"/>
                    <xsd:enumeration value="Training"/>
                    <xsd:enumeration value="Video"/>
                  </xsd:restriction>
                </xsd:simpleType>
              </xsd:element>
            </xsd:sequence>
          </xsd:extension>
        </xsd:complexContent>
      </xsd:complexType>
    </xsd:element>
    <xsd:element name="Managed_x0020_By" ma:index="12" nillable="true" ma:displayName="Managed By" ma:description="Department that manages this content." ma:format="Dropdown" ma:internalName="Managed_x0020_By">
      <xsd:simpleType>
        <xsd:restriction base="dms:Choice">
          <xsd:enumeration value="Business License"/>
          <xsd:enumeration value="City Clerk"/>
          <xsd:enumeration value="City Manager's Office"/>
          <xsd:enumeration value="Civil Service"/>
          <xsd:enumeration value="Communications"/>
          <xsd:enumeration value="Finance"/>
          <xsd:enumeration value="Fire"/>
          <xsd:enumeration value="Human Resources"/>
          <xsd:enumeration value="Information Technology"/>
          <xsd:enumeration value="Municipal Court"/>
          <xsd:enumeration value="Payroll"/>
          <xsd:enumeration value="Security"/>
        </xsd:restriction>
      </xsd:simpleType>
    </xsd:element>
    <xsd:element name="Owner" ma:index="13" nillable="true" ma:displayName="Owner" ma:list="UserInfo" ma:SearchPeopleOnly="false" ma:SharePointGroup="0" ma:internalName="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dience" ma:index="14" nillable="true" ma:displayName="Audience" ma:description="Intended audience." ma:format="Dropdown" ma:internalName="Audience">
      <xsd:simpleType>
        <xsd:restriction base="dms:Choice">
          <xsd:enumeration value="All Employees"/>
          <xsd:enumeration value="Hiring Managers"/>
          <xsd:enumeration value="HR Liaisons"/>
          <xsd:enumeration value="Payroll Clerks"/>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afdc0a1-02f3-417d-a539-dd02ef54c188"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Sort" ma:index="26" nillable="true" ma:displayName="Sort" ma:format="Dropdown" ma:internalName="Sort" ma:percentage="FALSE">
      <xsd:simpleType>
        <xsd:restriction base="dms:Number"/>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00803f-4a8b-4a65-a594-8c31ee692c1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115a3f6-b1d7-4bc5-89f4-3169ffe46208}" ma:internalName="TaxCatchAll" ma:showField="CatchAllData" ma:web="4c00803f-4a8b-4a65-a594-8c31ee692c1b">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ef2c325b-1a0f-4f94-b197-fbaafd73a236">
      <UserInfo>
        <DisplayName>i:0#.f|membership|smithk@reno.gov</DisplayName>
        <AccountId>57</AccountId>
        <AccountType/>
      </UserInfo>
    </Owner>
    <Audience xmlns="ef2c325b-1a0f-4f94-b197-fbaafd73a236" xsi:nil="true"/>
    <Managed_x0020_By xmlns="ef2c325b-1a0f-4f94-b197-fbaafd73a236">City Manager's Office</Managed_x0020_By>
    <DocumentType xmlns="ef2c325b-1a0f-4f94-b197-fbaafd73a236">
      <Value>Template</Value>
    </DocumentType>
    <lcf76f155ced4ddcb4097134ff3c332f xmlns="ef2c325b-1a0f-4f94-b197-fbaafd73a236">
      <Terms xmlns="http://schemas.microsoft.com/office/infopath/2007/PartnerControls"/>
    </lcf76f155ced4ddcb4097134ff3c332f>
    <Sort xmlns="ef2c325b-1a0f-4f94-b197-fbaafd73a236" xsi:nil="true"/>
    <TaxCatchAll xmlns="4c00803f-4a8b-4a65-a594-8c31ee692c1b" xsi:nil="true"/>
    <_dlc_DocId xmlns="4c00803f-4a8b-4a65-a594-8c31ee692c1b">2CSJV4SHYTRA-2102554853-144</_dlc_DocId>
    <_dlc_DocIdUrl xmlns="4c00803f-4a8b-4a65-a594-8c31ee692c1b">
      <Url>https://cityofreno775.sharepoint.com/_layouts/15/DocIdRedir.aspx?ID=2CSJV4SHYTRA-2102554853-144</Url>
      <Description>2CSJV4SHYTRA-2102554853-144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CEFF5FA-EEAB-4774-9AA7-DBB18824B76C}">
  <ds:schemaRefs>
    <ds:schemaRef ds:uri="4c00803f-4a8b-4a65-a594-8c31ee692c1b"/>
    <ds:schemaRef ds:uri="ef2c325b-1a0f-4f94-b197-fbaafd73a2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63AA5F-4BE1-424A-907A-6212EC7669A6}">
  <ds:schemaRefs>
    <ds:schemaRef ds:uri="http://schemas.microsoft.com/sharepoint/v3/contenttype/forms"/>
  </ds:schemaRefs>
</ds:datastoreItem>
</file>

<file path=customXml/itemProps3.xml><?xml version="1.0" encoding="utf-8"?>
<ds:datastoreItem xmlns:ds="http://schemas.openxmlformats.org/officeDocument/2006/customXml" ds:itemID="{2BDA2078-D3A4-464D-B43E-D154D3918741}">
  <ds:schemaRefs>
    <ds:schemaRef ds:uri="4c00803f-4a8b-4a65-a594-8c31ee692c1b"/>
    <ds:schemaRef ds:uri="ef2c325b-1a0f-4f94-b197-fbaafd73a2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29E4F0B-88BB-48B5-9858-650D5217A270}">
  <ds:schemaRefs>
    <ds:schemaRef ds:uri="http://schemas.microsoft.com/sharepoint/events"/>
  </ds:schemaRefs>
</ds:datastoreItem>
</file>

<file path=docMetadata/LabelInfo.xml><?xml version="1.0" encoding="utf-8"?>
<clbl:labelList xmlns:clbl="http://schemas.microsoft.com/office/2020/mipLabelMetadata">
  <clbl:label id="{9ac805d7-b58a-482b-8a4e-e7effbd5188b}" enabled="1" method="Privileged" siteId="{a2a21b60-5625-43fe-a55a-52f5e111d71c}" removed="0"/>
</clbl:labelList>
</file>

<file path=docProps/app.xml><?xml version="1.0" encoding="utf-8"?>
<Properties xmlns="http://schemas.openxmlformats.org/officeDocument/2006/extended-properties" xmlns:vt="http://schemas.openxmlformats.org/officeDocument/2006/docPropsVTypes">
  <TotalTime>8</TotalTime>
  <Words>1444</Words>
  <Application>Microsoft Office PowerPoint</Application>
  <PresentationFormat>Widescreen</PresentationFormat>
  <Paragraphs>148</Paragraphs>
  <Slides>10</Slides>
  <Notes>9</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Background &amp; Context</vt:lpstr>
      <vt:lpstr>Regional Roles as of September 2021 </vt:lpstr>
      <vt:lpstr>City of Reno Homeless Fiscal Impacts</vt:lpstr>
      <vt:lpstr>City of Reno Affordable Housing Development Incentives</vt:lpstr>
      <vt:lpstr>City of Reno Affordable Housing Support FY21-25</vt:lpstr>
      <vt:lpstr>Washoe County HOME Consortium Impact:  FY21-25</vt:lpstr>
      <vt:lpstr>City of Reno Rental Assistance Allocations FY21-25</vt:lpstr>
      <vt:lpstr>Strengthening Housing Stability:  Other Program Results (FY21-25)</vt:lpstr>
      <vt:lpstr>Continuing the Momentum…</vt:lpstr>
    </vt:vector>
  </TitlesOfParts>
  <Company>City of Reno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Krysti Smith</dc:creator>
  <cp:lastModifiedBy>DeSoto-Silva, Kendra</cp:lastModifiedBy>
  <cp:revision>2</cp:revision>
  <dcterms:created xsi:type="dcterms:W3CDTF">2022-07-15T17:59:07Z</dcterms:created>
  <dcterms:modified xsi:type="dcterms:W3CDTF">2025-12-01T22:24:02Z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0x01010016E38E1EE4577D41BD627A1443654DCC</vt:lpwstr>
  </property>
  <property fmtid="{D5CDD505-2E9C-101B-9397-08002B2CF9AE}" pid="3" name="MediaServiceImageTags">
    <vt:lpwstr/>
  </property>
  <property fmtid="{D5CDD505-2E9C-101B-9397-08002B2CF9AE}" pid="4" name="_dlc_DocIdItemGuid">
    <vt:lpwstr>73cd9863-42fe-4b78-ab1a-72f621fc9ffe</vt:lpwstr>
  </property>
</Properties>
</file>