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4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5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1461" r:id="rId5"/>
    <p:sldId id="1521" r:id="rId6"/>
    <p:sldId id="1526" r:id="rId7"/>
    <p:sldId id="1543" r:id="rId8"/>
    <p:sldId id="1544" r:id="rId9"/>
    <p:sldId id="1545" r:id="rId10"/>
    <p:sldId id="1546" r:id="rId11"/>
    <p:sldId id="1547" r:id="rId12"/>
    <p:sldId id="1551" r:id="rId13"/>
    <p:sldId id="1522" r:id="rId14"/>
    <p:sldId id="1542" r:id="rId15"/>
    <p:sldId id="1520" r:id="rId16"/>
    <p:sldId id="1549" r:id="rId17"/>
    <p:sldId id="1553" r:id="rId18"/>
    <p:sldId id="1528" r:id="rId19"/>
    <p:sldId id="1529" r:id="rId20"/>
    <p:sldId id="1540" r:id="rId21"/>
    <p:sldId id="1530" r:id="rId22"/>
    <p:sldId id="1531" r:id="rId23"/>
    <p:sldId id="1532" r:id="rId24"/>
    <p:sldId id="1533" r:id="rId25"/>
    <p:sldId id="1534" r:id="rId26"/>
    <p:sldId id="1536" r:id="rId27"/>
    <p:sldId id="1537" r:id="rId28"/>
    <p:sldId id="1538" r:id="rId29"/>
    <p:sldId id="1539" r:id="rId30"/>
    <p:sldId id="154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0840"/>
    <a:srgbClr val="CD9600"/>
    <a:srgbClr val="3C758E"/>
    <a:srgbClr val="A02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20FC35-D771-452A-A56E-7DA843A4FF40}" v="1" dt="2025-11-24T22:28:18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8" autoAdjust="0"/>
    <p:restoredTop sz="79782" autoAdjust="0"/>
  </p:normalViewPr>
  <p:slideViewPr>
    <p:cSldViewPr snapToGrid="0">
      <p:cViewPr varScale="1">
        <p:scale>
          <a:sx n="88" d="100"/>
          <a:sy n="88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Soto-Silva, Kendra" userId="717d2bf5-6fbc-4bdf-a1d3-589f649548e9" providerId="ADAL" clId="{5C43D802-34CE-4557-90C9-D8497F73BD02}"/>
    <pc:docChg chg="undo custSel modSld">
      <pc:chgData name="DeSoto-Silva, Kendra" userId="717d2bf5-6fbc-4bdf-a1d3-589f649548e9" providerId="ADAL" clId="{5C43D802-34CE-4557-90C9-D8497F73BD02}" dt="2025-11-24T22:30:10.101" v="162" actId="962"/>
      <pc:docMkLst>
        <pc:docMk/>
      </pc:docMkLst>
      <pc:sldChg chg="modSp mod">
        <pc:chgData name="DeSoto-Silva, Kendra" userId="717d2bf5-6fbc-4bdf-a1d3-589f649548e9" providerId="ADAL" clId="{5C43D802-34CE-4557-90C9-D8497F73BD02}" dt="2025-11-24T22:25:48.750" v="135" actId="13244"/>
        <pc:sldMkLst>
          <pc:docMk/>
          <pc:sldMk cId="1435852761" sldId="1461"/>
        </pc:sldMkLst>
        <pc:spChg chg="mod">
          <ac:chgData name="DeSoto-Silva, Kendra" userId="717d2bf5-6fbc-4bdf-a1d3-589f649548e9" providerId="ADAL" clId="{5C43D802-34CE-4557-90C9-D8497F73BD02}" dt="2025-11-24T22:24:28.732" v="80" actId="962"/>
          <ac:spMkLst>
            <pc:docMk/>
            <pc:sldMk cId="1435852761" sldId="1461"/>
            <ac:spMk id="2" creationId="{82B702AB-1DA6-0E89-433A-12A2A245E758}"/>
          </ac:spMkLst>
        </pc:spChg>
        <pc:spChg chg="ord">
          <ac:chgData name="DeSoto-Silva, Kendra" userId="717d2bf5-6fbc-4bdf-a1d3-589f649548e9" providerId="ADAL" clId="{5C43D802-34CE-4557-90C9-D8497F73BD02}" dt="2025-11-24T22:25:48.750" v="135" actId="13244"/>
          <ac:spMkLst>
            <pc:docMk/>
            <pc:sldMk cId="1435852761" sldId="1461"/>
            <ac:spMk id="7" creationId="{EDB9BC40-AC4D-99DC-1016-A4EB45C44536}"/>
          </ac:spMkLst>
        </pc:spChg>
        <pc:spChg chg="mod">
          <ac:chgData name="DeSoto-Silva, Kendra" userId="717d2bf5-6fbc-4bdf-a1d3-589f649548e9" providerId="ADAL" clId="{5C43D802-34CE-4557-90C9-D8497F73BD02}" dt="2025-11-24T22:25:03.429" v="86" actId="962"/>
          <ac:spMkLst>
            <pc:docMk/>
            <pc:sldMk cId="1435852761" sldId="1461"/>
            <ac:spMk id="15" creationId="{DB4D6D48-B08C-3531-8591-19C0F8E49330}"/>
          </ac:spMkLst>
        </pc:spChg>
        <pc:picChg chg="mod">
          <ac:chgData name="DeSoto-Silva, Kendra" userId="717d2bf5-6fbc-4bdf-a1d3-589f649548e9" providerId="ADAL" clId="{5C43D802-34CE-4557-90C9-D8497F73BD02}" dt="2025-11-24T22:25:43.342" v="134" actId="962"/>
          <ac:picMkLst>
            <pc:docMk/>
            <pc:sldMk cId="1435852761" sldId="1461"/>
            <ac:picMk id="3" creationId="{0948ECCE-D7F3-FA7A-DAC5-E9AF2FF0944B}"/>
          </ac:picMkLst>
        </pc:picChg>
        <pc:picChg chg="mod ord">
          <ac:chgData name="DeSoto-Silva, Kendra" userId="717d2bf5-6fbc-4bdf-a1d3-589f649548e9" providerId="ADAL" clId="{5C43D802-34CE-4557-90C9-D8497F73BD02}" dt="2025-11-24T22:24:52.956" v="85" actId="962"/>
          <ac:picMkLst>
            <pc:docMk/>
            <pc:sldMk cId="1435852761" sldId="1461"/>
            <ac:picMk id="4" creationId="{3DA2D052-3AA6-BA67-134C-3EAD4ECCAF38}"/>
          </ac:picMkLst>
        </pc:picChg>
        <pc:picChg chg="mod">
          <ac:chgData name="DeSoto-Silva, Kendra" userId="717d2bf5-6fbc-4bdf-a1d3-589f649548e9" providerId="ADAL" clId="{5C43D802-34CE-4557-90C9-D8497F73BD02}" dt="2025-11-24T22:20:35.637" v="79" actId="962"/>
          <ac:picMkLst>
            <pc:docMk/>
            <pc:sldMk cId="1435852761" sldId="1461"/>
            <ac:picMk id="9" creationId="{9DA5B94D-C6E7-0F3B-5065-FCE012216DE3}"/>
          </ac:picMkLst>
        </pc:picChg>
        <pc:picChg chg="mod">
          <ac:chgData name="DeSoto-Silva, Kendra" userId="717d2bf5-6fbc-4bdf-a1d3-589f649548e9" providerId="ADAL" clId="{5C43D802-34CE-4557-90C9-D8497F73BD02}" dt="2025-11-24T22:20:07.263" v="0" actId="962"/>
          <ac:picMkLst>
            <pc:docMk/>
            <pc:sldMk cId="1435852761" sldId="1461"/>
            <ac:picMk id="13" creationId="{0F26DCE4-3267-2605-475E-4D6E58D40A48}"/>
          </ac:picMkLst>
        </pc:picChg>
      </pc:sldChg>
      <pc:sldChg chg="modSp mod">
        <pc:chgData name="DeSoto-Silva, Kendra" userId="717d2bf5-6fbc-4bdf-a1d3-589f649548e9" providerId="ADAL" clId="{5C43D802-34CE-4557-90C9-D8497F73BD02}" dt="2025-11-24T22:26:09.369" v="140" actId="962"/>
        <pc:sldMkLst>
          <pc:docMk/>
          <pc:sldMk cId="3540798708" sldId="1521"/>
        </pc:sldMkLst>
        <pc:spChg chg="mod">
          <ac:chgData name="DeSoto-Silva, Kendra" userId="717d2bf5-6fbc-4bdf-a1d3-589f649548e9" providerId="ADAL" clId="{5C43D802-34CE-4557-90C9-D8497F73BD02}" dt="2025-11-24T22:26:01.300" v="138" actId="962"/>
          <ac:spMkLst>
            <pc:docMk/>
            <pc:sldMk cId="3540798708" sldId="1521"/>
            <ac:spMk id="3" creationId="{86B832CD-4394-ADB5-34EE-5E59350821E6}"/>
          </ac:spMkLst>
        </pc:spChg>
        <pc:cxnChg chg="mod">
          <ac:chgData name="DeSoto-Silva, Kendra" userId="717d2bf5-6fbc-4bdf-a1d3-589f649548e9" providerId="ADAL" clId="{5C43D802-34CE-4557-90C9-D8497F73BD02}" dt="2025-11-24T22:26:09.369" v="140" actId="962"/>
          <ac:cxnSpMkLst>
            <pc:docMk/>
            <pc:sldMk cId="3540798708" sldId="1521"/>
            <ac:cxnSpMk id="11" creationId="{6A9B7B87-563B-CFE5-38C5-3EF2F67C548B}"/>
          </ac:cxnSpMkLst>
        </pc:cxnChg>
        <pc:cxnChg chg="mod">
          <ac:chgData name="DeSoto-Silva, Kendra" userId="717d2bf5-6fbc-4bdf-a1d3-589f649548e9" providerId="ADAL" clId="{5C43D802-34CE-4557-90C9-D8497F73BD02}" dt="2025-11-24T22:26:06.242" v="139" actId="962"/>
          <ac:cxnSpMkLst>
            <pc:docMk/>
            <pc:sldMk cId="3540798708" sldId="1521"/>
            <ac:cxnSpMk id="12" creationId="{76E972E7-4892-77DF-EC62-49C65F50AE34}"/>
          </ac:cxnSpMkLst>
        </pc:cxnChg>
      </pc:sldChg>
      <pc:sldChg chg="modSp mod">
        <pc:chgData name="DeSoto-Silva, Kendra" userId="717d2bf5-6fbc-4bdf-a1d3-589f649548e9" providerId="ADAL" clId="{5C43D802-34CE-4557-90C9-D8497F73BD02}" dt="2025-11-24T22:26:52.531" v="151" actId="962"/>
        <pc:sldMkLst>
          <pc:docMk/>
          <pc:sldMk cId="4236874710" sldId="1522"/>
        </pc:sldMkLst>
        <pc:cxnChg chg="mod">
          <ac:chgData name="DeSoto-Silva, Kendra" userId="717d2bf5-6fbc-4bdf-a1d3-589f649548e9" providerId="ADAL" clId="{5C43D802-34CE-4557-90C9-D8497F73BD02}" dt="2025-11-24T22:26:52.531" v="151" actId="962"/>
          <ac:cxnSpMkLst>
            <pc:docMk/>
            <pc:sldMk cId="4236874710" sldId="1522"/>
            <ac:cxnSpMk id="5" creationId="{909F475D-B820-8217-5905-6F75540CC9A7}"/>
          </ac:cxnSpMkLst>
        </pc:cxnChg>
      </pc:sldChg>
      <pc:sldChg chg="modSp mod">
        <pc:chgData name="DeSoto-Silva, Kendra" userId="717d2bf5-6fbc-4bdf-a1d3-589f649548e9" providerId="ADAL" clId="{5C43D802-34CE-4557-90C9-D8497F73BD02}" dt="2025-11-24T22:26:14.486" v="141" actId="962"/>
        <pc:sldMkLst>
          <pc:docMk/>
          <pc:sldMk cId="1628583085" sldId="1526"/>
        </pc:sldMkLst>
        <pc:cxnChg chg="mod">
          <ac:chgData name="DeSoto-Silva, Kendra" userId="717d2bf5-6fbc-4bdf-a1d3-589f649548e9" providerId="ADAL" clId="{5C43D802-34CE-4557-90C9-D8497F73BD02}" dt="2025-11-24T22:26:14.486" v="141" actId="962"/>
          <ac:cxnSpMkLst>
            <pc:docMk/>
            <pc:sldMk cId="1628583085" sldId="1526"/>
            <ac:cxnSpMk id="7" creationId="{B14DC5AA-C007-78FF-2370-94DB8352C1BA}"/>
          </ac:cxnSpMkLst>
        </pc:cxnChg>
      </pc:sldChg>
      <pc:sldChg chg="modSp mod">
        <pc:chgData name="DeSoto-Silva, Kendra" userId="717d2bf5-6fbc-4bdf-a1d3-589f649548e9" providerId="ADAL" clId="{5C43D802-34CE-4557-90C9-D8497F73BD02}" dt="2025-11-24T22:28:45.526" v="153" actId="962"/>
        <pc:sldMkLst>
          <pc:docMk/>
          <pc:sldMk cId="3680916015" sldId="1531"/>
        </pc:sldMkLst>
        <pc:cxnChg chg="mod">
          <ac:chgData name="DeSoto-Silva, Kendra" userId="717d2bf5-6fbc-4bdf-a1d3-589f649548e9" providerId="ADAL" clId="{5C43D802-34CE-4557-90C9-D8497F73BD02}" dt="2025-11-24T22:28:45.526" v="153" actId="962"/>
          <ac:cxnSpMkLst>
            <pc:docMk/>
            <pc:sldMk cId="3680916015" sldId="1531"/>
            <ac:cxnSpMk id="5" creationId="{15AA8C58-791D-D3F5-6DDB-DACBEB31E3E6}"/>
          </ac:cxnSpMkLst>
        </pc:cxnChg>
      </pc:sldChg>
      <pc:sldChg chg="modSp mod">
        <pc:chgData name="DeSoto-Silva, Kendra" userId="717d2bf5-6fbc-4bdf-a1d3-589f649548e9" providerId="ADAL" clId="{5C43D802-34CE-4557-90C9-D8497F73BD02}" dt="2025-11-24T22:26:21.326" v="143" actId="962"/>
        <pc:sldMkLst>
          <pc:docMk/>
          <pc:sldMk cId="3258431692" sldId="1543"/>
        </pc:sldMkLst>
        <pc:cxnChg chg="mod">
          <ac:chgData name="DeSoto-Silva, Kendra" userId="717d2bf5-6fbc-4bdf-a1d3-589f649548e9" providerId="ADAL" clId="{5C43D802-34CE-4557-90C9-D8497F73BD02}" dt="2025-11-24T22:26:19.451" v="142" actId="962"/>
          <ac:cxnSpMkLst>
            <pc:docMk/>
            <pc:sldMk cId="3258431692" sldId="1543"/>
            <ac:cxnSpMk id="9" creationId="{4D137AE1-B19D-A9D9-45C4-54BB9A86475A}"/>
          </ac:cxnSpMkLst>
        </pc:cxnChg>
        <pc:cxnChg chg="mod">
          <ac:chgData name="DeSoto-Silva, Kendra" userId="717d2bf5-6fbc-4bdf-a1d3-589f649548e9" providerId="ADAL" clId="{5C43D802-34CE-4557-90C9-D8497F73BD02}" dt="2025-11-24T22:26:21.326" v="143" actId="962"/>
          <ac:cxnSpMkLst>
            <pc:docMk/>
            <pc:sldMk cId="3258431692" sldId="1543"/>
            <ac:cxnSpMk id="10" creationId="{4CA23067-466A-8D22-4771-1B1848352379}"/>
          </ac:cxnSpMkLst>
        </pc:cxnChg>
      </pc:sldChg>
      <pc:sldChg chg="modSp mod">
        <pc:chgData name="DeSoto-Silva, Kendra" userId="717d2bf5-6fbc-4bdf-a1d3-589f649548e9" providerId="ADAL" clId="{5C43D802-34CE-4557-90C9-D8497F73BD02}" dt="2025-11-24T22:26:25.442" v="144" actId="962"/>
        <pc:sldMkLst>
          <pc:docMk/>
          <pc:sldMk cId="2906743505" sldId="1544"/>
        </pc:sldMkLst>
        <pc:cxnChg chg="mod">
          <ac:chgData name="DeSoto-Silva, Kendra" userId="717d2bf5-6fbc-4bdf-a1d3-589f649548e9" providerId="ADAL" clId="{5C43D802-34CE-4557-90C9-D8497F73BD02}" dt="2025-11-24T22:26:25.442" v="144" actId="962"/>
          <ac:cxnSpMkLst>
            <pc:docMk/>
            <pc:sldMk cId="2906743505" sldId="1544"/>
            <ac:cxnSpMk id="6" creationId="{76DABF86-B717-5FCB-123F-A5A79CCE1E67}"/>
          </ac:cxnSpMkLst>
        </pc:cxnChg>
      </pc:sldChg>
      <pc:sldChg chg="modSp mod">
        <pc:chgData name="DeSoto-Silva, Kendra" userId="717d2bf5-6fbc-4bdf-a1d3-589f649548e9" providerId="ADAL" clId="{5C43D802-34CE-4557-90C9-D8497F73BD02}" dt="2025-11-24T22:26:30.963" v="146" actId="962"/>
        <pc:sldMkLst>
          <pc:docMk/>
          <pc:sldMk cId="757434443" sldId="1545"/>
        </pc:sldMkLst>
        <pc:cxnChg chg="mod">
          <ac:chgData name="DeSoto-Silva, Kendra" userId="717d2bf5-6fbc-4bdf-a1d3-589f649548e9" providerId="ADAL" clId="{5C43D802-34CE-4557-90C9-D8497F73BD02}" dt="2025-11-24T22:26:28.931" v="145" actId="962"/>
          <ac:cxnSpMkLst>
            <pc:docMk/>
            <pc:sldMk cId="757434443" sldId="1545"/>
            <ac:cxnSpMk id="6" creationId="{FB6BF8EB-FC69-72AB-2D92-4ED82C2B8056}"/>
          </ac:cxnSpMkLst>
        </pc:cxnChg>
        <pc:cxnChg chg="mod">
          <ac:chgData name="DeSoto-Silva, Kendra" userId="717d2bf5-6fbc-4bdf-a1d3-589f649548e9" providerId="ADAL" clId="{5C43D802-34CE-4557-90C9-D8497F73BD02}" dt="2025-11-24T22:26:30.963" v="146" actId="962"/>
          <ac:cxnSpMkLst>
            <pc:docMk/>
            <pc:sldMk cId="757434443" sldId="1545"/>
            <ac:cxnSpMk id="8" creationId="{45285E90-A5C9-81FC-FE48-248D83D12A16}"/>
          </ac:cxnSpMkLst>
        </pc:cxnChg>
      </pc:sldChg>
      <pc:sldChg chg="modSp mod">
        <pc:chgData name="DeSoto-Silva, Kendra" userId="717d2bf5-6fbc-4bdf-a1d3-589f649548e9" providerId="ADAL" clId="{5C43D802-34CE-4557-90C9-D8497F73BD02}" dt="2025-11-24T22:26:34.321" v="147" actId="962"/>
        <pc:sldMkLst>
          <pc:docMk/>
          <pc:sldMk cId="593111248" sldId="1546"/>
        </pc:sldMkLst>
        <pc:cxnChg chg="mod">
          <ac:chgData name="DeSoto-Silva, Kendra" userId="717d2bf5-6fbc-4bdf-a1d3-589f649548e9" providerId="ADAL" clId="{5C43D802-34CE-4557-90C9-D8497F73BD02}" dt="2025-11-24T22:26:34.321" v="147" actId="962"/>
          <ac:cxnSpMkLst>
            <pc:docMk/>
            <pc:sldMk cId="593111248" sldId="1546"/>
            <ac:cxnSpMk id="7" creationId="{83868F9D-BB88-45AA-11FB-28CF261715FF}"/>
          </ac:cxnSpMkLst>
        </pc:cxnChg>
      </pc:sldChg>
      <pc:sldChg chg="modSp mod">
        <pc:chgData name="DeSoto-Silva, Kendra" userId="717d2bf5-6fbc-4bdf-a1d3-589f649548e9" providerId="ADAL" clId="{5C43D802-34CE-4557-90C9-D8497F73BD02}" dt="2025-11-24T22:26:46.306" v="149" actId="962"/>
        <pc:sldMkLst>
          <pc:docMk/>
          <pc:sldMk cId="1918793584" sldId="1547"/>
        </pc:sldMkLst>
        <pc:cxnChg chg="mod">
          <ac:chgData name="DeSoto-Silva, Kendra" userId="717d2bf5-6fbc-4bdf-a1d3-589f649548e9" providerId="ADAL" clId="{5C43D802-34CE-4557-90C9-D8497F73BD02}" dt="2025-11-24T22:26:44.314" v="148" actId="962"/>
          <ac:cxnSpMkLst>
            <pc:docMk/>
            <pc:sldMk cId="1918793584" sldId="1547"/>
            <ac:cxnSpMk id="5" creationId="{8F077BF9-300D-35AA-195E-A11C01F683F2}"/>
          </ac:cxnSpMkLst>
        </pc:cxnChg>
        <pc:cxnChg chg="mod">
          <ac:chgData name="DeSoto-Silva, Kendra" userId="717d2bf5-6fbc-4bdf-a1d3-589f649548e9" providerId="ADAL" clId="{5C43D802-34CE-4557-90C9-D8497F73BD02}" dt="2025-11-24T22:26:46.306" v="149" actId="962"/>
          <ac:cxnSpMkLst>
            <pc:docMk/>
            <pc:sldMk cId="1918793584" sldId="1547"/>
            <ac:cxnSpMk id="6" creationId="{3D9060E8-416E-4A84-8E51-0CF44268B8E6}"/>
          </ac:cxnSpMkLst>
        </pc:cxnChg>
      </pc:sldChg>
      <pc:sldChg chg="modSp mod">
        <pc:chgData name="DeSoto-Silva, Kendra" userId="717d2bf5-6fbc-4bdf-a1d3-589f649548e9" providerId="ADAL" clId="{5C43D802-34CE-4557-90C9-D8497F73BD02}" dt="2025-11-24T22:30:10.101" v="162" actId="962"/>
        <pc:sldMkLst>
          <pc:docMk/>
          <pc:sldMk cId="3931030721" sldId="1548"/>
        </pc:sldMkLst>
        <pc:spChg chg="mod ord">
          <ac:chgData name="DeSoto-Silva, Kendra" userId="717d2bf5-6fbc-4bdf-a1d3-589f649548e9" providerId="ADAL" clId="{5C43D802-34CE-4557-90C9-D8497F73BD02}" dt="2025-11-24T22:30:02.091" v="160" actId="13244"/>
          <ac:spMkLst>
            <pc:docMk/>
            <pc:sldMk cId="3931030721" sldId="1548"/>
            <ac:spMk id="10" creationId="{D41E1C48-93F0-5FC6-ABDC-FE95690DADC9}"/>
          </ac:spMkLst>
        </pc:spChg>
        <pc:picChg chg="mod">
          <ac:chgData name="DeSoto-Silva, Kendra" userId="717d2bf5-6fbc-4bdf-a1d3-589f649548e9" providerId="ADAL" clId="{5C43D802-34CE-4557-90C9-D8497F73BD02}" dt="2025-11-24T22:30:07.958" v="161" actId="962"/>
          <ac:picMkLst>
            <pc:docMk/>
            <pc:sldMk cId="3931030721" sldId="1548"/>
            <ac:picMk id="7" creationId="{24E07647-76D9-917A-B04C-D4D3571FC34B}"/>
          </ac:picMkLst>
        </pc:picChg>
        <pc:picChg chg="mod">
          <ac:chgData name="DeSoto-Silva, Kendra" userId="717d2bf5-6fbc-4bdf-a1d3-589f649548e9" providerId="ADAL" clId="{5C43D802-34CE-4557-90C9-D8497F73BD02}" dt="2025-11-24T22:30:10.101" v="162" actId="962"/>
          <ac:picMkLst>
            <pc:docMk/>
            <pc:sldMk cId="3931030721" sldId="1548"/>
            <ac:picMk id="9" creationId="{3AB1BF7F-7D3B-BAC3-5F76-F733D3EAF4F0}"/>
          </ac:picMkLst>
        </pc:picChg>
      </pc:sldChg>
      <pc:sldChg chg="modSp mod">
        <pc:chgData name="DeSoto-Silva, Kendra" userId="717d2bf5-6fbc-4bdf-a1d3-589f649548e9" providerId="ADAL" clId="{5C43D802-34CE-4557-90C9-D8497F73BD02}" dt="2025-11-24T22:26:49.644" v="150" actId="962"/>
        <pc:sldMkLst>
          <pc:docMk/>
          <pc:sldMk cId="345466949" sldId="1551"/>
        </pc:sldMkLst>
        <pc:cxnChg chg="mod">
          <ac:chgData name="DeSoto-Silva, Kendra" userId="717d2bf5-6fbc-4bdf-a1d3-589f649548e9" providerId="ADAL" clId="{5C43D802-34CE-4557-90C9-D8497F73BD02}" dt="2025-11-24T22:26:49.644" v="150" actId="962"/>
          <ac:cxnSpMkLst>
            <pc:docMk/>
            <pc:sldMk cId="345466949" sldId="1551"/>
            <ac:cxnSpMk id="6" creationId="{51230794-9607-D269-F643-F60866B81939}"/>
          </ac:cxnSpMkLst>
        </pc:cxnChg>
      </pc:sldChg>
      <pc:sldChg chg="modSp">
        <pc:chgData name="DeSoto-Silva, Kendra" userId="717d2bf5-6fbc-4bdf-a1d3-589f649548e9" providerId="ADAL" clId="{5C43D802-34CE-4557-90C9-D8497F73BD02}" dt="2025-11-24T22:28:18.882" v="152" actId="13244"/>
        <pc:sldMkLst>
          <pc:docMk/>
          <pc:sldMk cId="1472085967" sldId="1553"/>
        </pc:sldMkLst>
        <pc:graphicFrameChg chg="mod">
          <ac:chgData name="DeSoto-Silva, Kendra" userId="717d2bf5-6fbc-4bdf-a1d3-589f649548e9" providerId="ADAL" clId="{5C43D802-34CE-4557-90C9-D8497F73BD02}" dt="2025-11-24T22:28:18.882" v="152" actId="13244"/>
          <ac:graphicFrameMkLst>
            <pc:docMk/>
            <pc:sldMk cId="1472085967" sldId="1553"/>
            <ac:graphicFrameMk id="5" creationId="{268DD4C8-8B41-6BCE-D220-9DB3A8D2F668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washoenv.sharepoint.com/sites/HousingandHomelessServices/DocsRegionalEfforts_1/CoC%20and%20BFZ/$CoC/HUD%20Reporting/Point%20in%20Time%20Count%20(PIT)/2025%20PIT/Year%20over%20Year%20PIT%20Count%20Sheltered%20and%20Unsheltered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noble\AppData\Local\Microsoft\Olk\Attachments\ooa-53919eb1-41cf-4b96-877e-da7e6bdafd78\6fcfece9eda40491f72a960057735955bf1b8685ddf24ca87ac90b40863a6c51\WCHHS%20Presentation%20Data%2011.15.25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OP</a:t>
            </a:r>
            <a:r>
              <a:rPr lang="en-US" sz="1600" b="1" baseline="0" dirty="0">
                <a:solidFill>
                  <a:schemeClr val="tx1"/>
                </a:solidFill>
              </a:rPr>
              <a:t> Family- Disabled (Adults &amp; Head of Household)</a:t>
            </a:r>
          </a:p>
          <a:p>
            <a:pPr>
              <a:defRPr sz="1600">
                <a:solidFill>
                  <a:schemeClr val="tx1"/>
                </a:solidFill>
              </a:defRPr>
            </a:pPr>
            <a:r>
              <a:rPr lang="en-US" sz="1200" baseline="0" dirty="0">
                <a:solidFill>
                  <a:schemeClr val="tx1"/>
                </a:solidFill>
              </a:rPr>
              <a:t>Clients Served = 174 </a:t>
            </a:r>
            <a:endParaRPr lang="en-US" sz="12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649223882178428"/>
          <c:y val="0.18448697308344156"/>
          <c:w val="0.51960580454898642"/>
          <c:h val="0.55486414433441689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E0-49A8-A9B5-FD9EA68950E4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E0-49A8-A9B5-FD9EA68950E4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E0-49A8-A9B5-FD9EA68950E4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CE0-49A8-A9B5-FD9EA68950E4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CE0-49A8-A9B5-FD9EA6895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'OP Family Demographics'!$E$63:$E$66</c:f>
              <c:strCache>
                <c:ptCount val="4"/>
                <c:pt idx="0">
                  <c:v>No</c:v>
                </c:pt>
                <c:pt idx="1">
                  <c:v>Yes</c:v>
                </c:pt>
                <c:pt idx="2">
                  <c:v>Client prefers not to answer</c:v>
                </c:pt>
                <c:pt idx="3">
                  <c:v>No Answer</c:v>
                </c:pt>
              </c:strCache>
            </c:strRef>
          </c:cat>
          <c:val>
            <c:numRef>
              <c:f>'OP Family Demographics'!$F$63:$F$66</c:f>
              <c:numCache>
                <c:formatCode>0.00%</c:formatCode>
                <c:ptCount val="4"/>
                <c:pt idx="0">
                  <c:v>0.6552</c:v>
                </c:pt>
                <c:pt idx="1">
                  <c:v>0.27710000000000001</c:v>
                </c:pt>
                <c:pt idx="2">
                  <c:v>5.7000000000000002E-3</c:v>
                </c:pt>
                <c:pt idx="3">
                  <c:v>9.1999999999999998E-2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E0-49A8-A9B5-FD9EA68950E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0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690488804125167"/>
          <c:y val="0.78478986981333532"/>
          <c:w val="0.73740375785830337"/>
          <c:h val="0.196782930296037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spc="0" baseline="0" dirty="0">
                <a:solidFill>
                  <a:schemeClr val="tx1"/>
                </a:solidFill>
              </a:rPr>
              <a:t>OP Women Chronic Homelessness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200" b="0" i="0" u="none" strike="noStrike" kern="1200" spc="0" baseline="0" dirty="0">
                <a:solidFill>
                  <a:schemeClr val="tx1"/>
                </a:solidFill>
              </a:rPr>
              <a:t>Clients Served= 647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331202668804905"/>
          <c:y val="0.18171450419306562"/>
          <c:w val="0.482210490028876"/>
          <c:h val="0.59708828162557315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AD-49E3-90D7-FEBC3F039CC1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AD-49E3-90D7-FEBC3F039CC1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AD-49E3-90D7-FEBC3F039C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5AD-49E3-90D7-FEBC3F039CC1}"/>
              </c:ext>
            </c:extLst>
          </c:dPt>
          <c:dPt>
            <c:idx val="4"/>
            <c:bubble3D val="0"/>
            <c:spPr>
              <a:solidFill>
                <a:srgbClr val="8308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5AD-49E3-90D7-FEBC3F039CC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5AD-49E3-90D7-FEBC3F039CC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5AD-49E3-90D7-FEBC3F039C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'OP Womens Demograhics '!$E$134:$E$138</c:f>
              <c:strCache>
                <c:ptCount val="5"/>
                <c:pt idx="0">
                  <c:v>No</c:v>
                </c:pt>
                <c:pt idx="1">
                  <c:v>Yes</c:v>
                </c:pt>
                <c:pt idx="2">
                  <c:v>Client doesn't know</c:v>
                </c:pt>
                <c:pt idx="3">
                  <c:v>Client prefers not to answer</c:v>
                </c:pt>
                <c:pt idx="4">
                  <c:v>Data not collected</c:v>
                </c:pt>
              </c:strCache>
            </c:strRef>
          </c:cat>
          <c:val>
            <c:numRef>
              <c:f>'OP Womens Demograhics '!$F$134:$F$138</c:f>
              <c:numCache>
                <c:formatCode>0.00%</c:formatCode>
                <c:ptCount val="5"/>
                <c:pt idx="0">
                  <c:v>0.63519999999999999</c:v>
                </c:pt>
                <c:pt idx="1">
                  <c:v>0.2334</c:v>
                </c:pt>
                <c:pt idx="2">
                  <c:v>5.7200000000000001E-2</c:v>
                </c:pt>
                <c:pt idx="3">
                  <c:v>3.09E-2</c:v>
                </c:pt>
                <c:pt idx="4">
                  <c:v>4.3299999999999998E-2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5AD-49E3-90D7-FEBC3F039C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3062825214242655E-2"/>
          <c:y val="0.83632823518276778"/>
          <c:w val="0.9218600353201919"/>
          <c:h val="0.145819960098170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</a:rPr>
              <a:t>Nevada Cares Campus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</a:rPr>
              <a:t>Age Range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200" b="0" i="0" u="none" strike="noStrike" kern="1200" spc="0" baseline="0" dirty="0">
                <a:solidFill>
                  <a:schemeClr val="tx1"/>
                </a:solidFill>
              </a:rPr>
              <a:t>Clients Served = 2,073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33667545543139E-2"/>
          <c:y val="0.26155176764277643"/>
          <c:w val="0.89425406106696803"/>
          <c:h val="0.5530263174105022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3C75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'Cares Demographics'!$E$10:$E$19</c:f>
              <c:strCache>
                <c:ptCount val="10"/>
                <c:pt idx="0">
                  <c:v>Under 5</c:v>
                </c:pt>
                <c:pt idx="1">
                  <c:v>5 - 12</c:v>
                </c:pt>
                <c:pt idx="2">
                  <c:v>13 - 17</c:v>
                </c:pt>
                <c:pt idx="3">
                  <c:v>18 - 24</c:v>
                </c:pt>
                <c:pt idx="4">
                  <c:v>25 - 34</c:v>
                </c:pt>
                <c:pt idx="5">
                  <c:v>35 - 44</c:v>
                </c:pt>
                <c:pt idx="6">
                  <c:v>45 - 54</c:v>
                </c:pt>
                <c:pt idx="7">
                  <c:v>55 - 61</c:v>
                </c:pt>
                <c:pt idx="8">
                  <c:v>62+</c:v>
                </c:pt>
                <c:pt idx="9">
                  <c:v>No Answer</c:v>
                </c:pt>
              </c:strCache>
            </c:strRef>
          </c:cat>
          <c:val>
            <c:numRef>
              <c:f>'Cares Demographics'!$F$10:$F$19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59</c:v>
                </c:pt>
                <c:pt idx="4">
                  <c:v>347</c:v>
                </c:pt>
                <c:pt idx="5">
                  <c:v>432</c:v>
                </c:pt>
                <c:pt idx="6">
                  <c:v>463</c:v>
                </c:pt>
                <c:pt idx="7">
                  <c:v>383</c:v>
                </c:pt>
                <c:pt idx="8">
                  <c:v>386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DF-40EF-99F3-E23A373AE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-27"/>
        <c:axId val="918320351"/>
        <c:axId val="918337151"/>
      </c:barChart>
      <c:catAx>
        <c:axId val="918320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8337151"/>
        <c:crosses val="autoZero"/>
        <c:auto val="1"/>
        <c:lblAlgn val="ctr"/>
        <c:lblOffset val="100"/>
        <c:noMultiLvlLbl val="0"/>
      </c:catAx>
      <c:valAx>
        <c:axId val="91833715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18320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</a:rPr>
              <a:t>Nevada Cares Campus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</a:rPr>
              <a:t>Disabled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200" b="0" i="0" u="none" strike="noStrike" kern="1200" spc="0" baseline="0" dirty="0">
                <a:solidFill>
                  <a:schemeClr val="tx1"/>
                </a:solidFill>
              </a:rPr>
              <a:t>Clients Served = 2,073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661556685945234"/>
          <c:y val="0.23420334091118983"/>
          <c:w val="0.54151812881796857"/>
          <c:h val="0.54371151408184648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B8-48DB-9A99-C2583677FF9B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B8-48DB-9A99-C2583677FF9B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9B8-48DB-9A99-C2583677FF9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9B8-48DB-9A99-C2583677FF9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9B8-48DB-9A99-C2583677FF9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9B8-48DB-9A99-C2583677FF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'Cares Demographics'!$E$62:$E$65</c:f>
              <c:strCache>
                <c:ptCount val="4"/>
                <c:pt idx="0">
                  <c:v>No</c:v>
                </c:pt>
                <c:pt idx="1">
                  <c:v>Yes</c:v>
                </c:pt>
                <c:pt idx="2">
                  <c:v>Client doesn't know</c:v>
                </c:pt>
                <c:pt idx="3">
                  <c:v>Client prefers not to answer</c:v>
                </c:pt>
              </c:strCache>
            </c:strRef>
          </c:cat>
          <c:val>
            <c:numRef>
              <c:f>'Cares Demographics'!$F$62:$F$65</c:f>
              <c:numCache>
                <c:formatCode>0.00%</c:formatCode>
                <c:ptCount val="4"/>
                <c:pt idx="0">
                  <c:v>0.43990000000000001</c:v>
                </c:pt>
                <c:pt idx="1">
                  <c:v>0.55759999999999998</c:v>
                </c:pt>
                <c:pt idx="2">
                  <c:v>1.9E-3</c:v>
                </c:pt>
                <c:pt idx="3">
                  <c:v>5.0000000000000001E-4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9B8-48DB-9A99-C2583677FF9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75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58797296355658"/>
          <c:y val="0.8030001408604428"/>
          <c:w val="0.67352611896964198"/>
          <c:h val="0.179229054938371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Nevada Cares Campus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600" b="1" dirty="0">
                <a:solidFill>
                  <a:schemeClr val="tx1"/>
                </a:solidFill>
              </a:rPr>
              <a:t>Mental Health Disorder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200" dirty="0">
                <a:solidFill>
                  <a:schemeClr val="tx1"/>
                </a:solidFill>
              </a:rPr>
              <a:t>Clients</a:t>
            </a:r>
            <a:r>
              <a:rPr lang="en-US" sz="1200" baseline="0" dirty="0">
                <a:solidFill>
                  <a:schemeClr val="tx1"/>
                </a:solidFill>
              </a:rPr>
              <a:t> Served = 2,073</a:t>
            </a:r>
            <a:endParaRPr lang="en-US" sz="12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770715254796049"/>
          <c:y val="0.2268888592449694"/>
          <c:w val="0.62323303789924811"/>
          <c:h val="0.57314948091527573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C2-4353-933F-B243814C32B0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C2-4353-933F-B243814C32B0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C2-4353-933F-B243814C32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1C2-4353-933F-B243814C32B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1C2-4353-933F-B243814C32B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1C2-4353-933F-B243814C32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'Cares Demographics'!$E$113:$E$116</c:f>
              <c:strCache>
                <c:ptCount val="4"/>
                <c:pt idx="0">
                  <c:v>No</c:v>
                </c:pt>
                <c:pt idx="1">
                  <c:v>Yes</c:v>
                </c:pt>
                <c:pt idx="2">
                  <c:v>Client doesn’t know</c:v>
                </c:pt>
                <c:pt idx="3">
                  <c:v>Client prefers not to answer</c:v>
                </c:pt>
              </c:strCache>
            </c:strRef>
          </c:cat>
          <c:val>
            <c:numRef>
              <c:f>'Cares Demographics'!$F$113:$F$116</c:f>
              <c:numCache>
                <c:formatCode>0.00%</c:formatCode>
                <c:ptCount val="4"/>
                <c:pt idx="0">
                  <c:v>0.71350000000000002</c:v>
                </c:pt>
                <c:pt idx="1">
                  <c:v>0.28460000000000002</c:v>
                </c:pt>
                <c:pt idx="2">
                  <c:v>1.4E-3</c:v>
                </c:pt>
                <c:pt idx="3">
                  <c:v>5.0000000000000001E-4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C2-4353-933F-B243814C32B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75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334081428227272"/>
          <c:y val="0.80596194156064038"/>
          <c:w val="0.77721531185413417"/>
          <c:h val="0.176267254238173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Nevada Cares Campus </a:t>
            </a:r>
          </a:p>
          <a:p>
            <a:pPr>
              <a:defRPr sz="1600">
                <a:solidFill>
                  <a:schemeClr val="tx1"/>
                </a:solidFill>
              </a:defRPr>
            </a:pPr>
            <a:r>
              <a:rPr lang="en-US" sz="1600" b="1" dirty="0">
                <a:solidFill>
                  <a:schemeClr val="tx1"/>
                </a:solidFill>
              </a:rPr>
              <a:t>Substance Use Disorder</a:t>
            </a:r>
          </a:p>
          <a:p>
            <a:pPr>
              <a:defRPr sz="1600">
                <a:solidFill>
                  <a:schemeClr val="tx1"/>
                </a:solidFill>
              </a:defRPr>
            </a:pPr>
            <a:r>
              <a:rPr lang="en-US" sz="1200" dirty="0">
                <a:solidFill>
                  <a:schemeClr val="tx1"/>
                </a:solidFill>
              </a:rPr>
              <a:t>Clients Served = 2,073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786427022418458"/>
          <c:y val="0.24261941242776497"/>
          <c:w val="0.42966301549095748"/>
          <c:h val="0.55366328428509382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FF-4604-8C8A-378B1D804DE8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FF-4604-8C8A-378B1D804DE8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FF-4604-8C8A-378B1D804DE8}"/>
              </c:ext>
            </c:extLst>
          </c:dPt>
          <c:dPt>
            <c:idx val="3"/>
            <c:bubble3D val="0"/>
            <c:spPr>
              <a:solidFill>
                <a:srgbClr val="8308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FFF-4604-8C8A-378B1D804DE8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FFF-4604-8C8A-378B1D804DE8}"/>
              </c:ext>
            </c:extLst>
          </c:dPt>
          <c:dPt>
            <c:idx val="5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FFF-4604-8C8A-378B1D804DE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FFF-4604-8C8A-378B1D804D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'Cares Demographics'!$E$123:$E$128</c:f>
              <c:strCache>
                <c:ptCount val="6"/>
                <c:pt idx="0">
                  <c:v>No</c:v>
                </c:pt>
                <c:pt idx="1">
                  <c:v>Alcohol use disorder</c:v>
                </c:pt>
                <c:pt idx="2">
                  <c:v>Drug use disorder</c:v>
                </c:pt>
                <c:pt idx="3">
                  <c:v>Both alcohol and drug use disorders</c:v>
                </c:pt>
                <c:pt idx="4">
                  <c:v>Client doesn’t know</c:v>
                </c:pt>
                <c:pt idx="5">
                  <c:v>Client prefers not to answer</c:v>
                </c:pt>
              </c:strCache>
            </c:strRef>
          </c:cat>
          <c:val>
            <c:numRef>
              <c:f>'Cares Demographics'!$F$123:$F$128</c:f>
              <c:numCache>
                <c:formatCode>0.00%</c:formatCode>
                <c:ptCount val="6"/>
                <c:pt idx="0">
                  <c:v>0.80510000000000004</c:v>
                </c:pt>
                <c:pt idx="1">
                  <c:v>7.8600000000000003E-2</c:v>
                </c:pt>
                <c:pt idx="2">
                  <c:v>6.4600000000000005E-2</c:v>
                </c:pt>
                <c:pt idx="3">
                  <c:v>5.0200000000000002E-2</c:v>
                </c:pt>
                <c:pt idx="4">
                  <c:v>5.0000000000000001E-4</c:v>
                </c:pt>
                <c:pt idx="5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FFF-4604-8C8A-378B1D804DE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0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962444115538055E-2"/>
          <c:y val="0.82006744474318438"/>
          <c:w val="0.92813379460969392"/>
          <c:h val="0.162093994234071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</a:rPr>
              <a:t>Nevada Cares Campus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</a:rPr>
              <a:t>Chronic Homelessness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200" b="0" i="0" u="none" strike="noStrike" kern="1200" spc="0" baseline="0" dirty="0">
                <a:solidFill>
                  <a:schemeClr val="tx1"/>
                </a:solidFill>
              </a:rPr>
              <a:t>Clients Served = 2,073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222877811853162"/>
          <c:y val="0.25077154117441874"/>
          <c:w val="0.48031268470151672"/>
          <c:h val="0.59869441397868972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9D-47D9-8C73-AB60B99E68F4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9D-47D9-8C73-AB60B99E68F4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9D-47D9-8C73-AB60B99E68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9D-47D9-8C73-AB60B99E68F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79D-47D9-8C73-AB60B99E68F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79D-47D9-8C73-AB60B99E68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'Cares Demographics'!$E$135:$E$138</c:f>
              <c:strCache>
                <c:ptCount val="4"/>
                <c:pt idx="0">
                  <c:v>No</c:v>
                </c:pt>
                <c:pt idx="1">
                  <c:v>Yes</c:v>
                </c:pt>
                <c:pt idx="2">
                  <c:v>Client doesn’t know</c:v>
                </c:pt>
                <c:pt idx="3">
                  <c:v>Client prefers not to answer</c:v>
                </c:pt>
              </c:strCache>
            </c:strRef>
          </c:cat>
          <c:val>
            <c:numRef>
              <c:f>'Cares Demographics'!$F$135:$F$138</c:f>
              <c:numCache>
                <c:formatCode>0.00%</c:formatCode>
                <c:ptCount val="4"/>
                <c:pt idx="0">
                  <c:v>0.71060000000000001</c:v>
                </c:pt>
                <c:pt idx="1">
                  <c:v>0.28460000000000002</c:v>
                </c:pt>
                <c:pt idx="2">
                  <c:v>3.8999999999999998E-3</c:v>
                </c:pt>
                <c:pt idx="3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9D-47D9-8C73-AB60B99E68F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Safe Camp</a:t>
            </a:r>
          </a:p>
          <a:p>
            <a:pPr>
              <a:defRPr sz="1600">
                <a:solidFill>
                  <a:schemeClr val="tx1"/>
                </a:solidFill>
              </a:defRPr>
            </a:pPr>
            <a:r>
              <a:rPr lang="en-US" sz="1600" b="1" dirty="0">
                <a:solidFill>
                  <a:schemeClr val="tx1"/>
                </a:solidFill>
              </a:rPr>
              <a:t>Age Range</a:t>
            </a:r>
          </a:p>
          <a:p>
            <a:pPr>
              <a:defRPr sz="1600">
                <a:solidFill>
                  <a:schemeClr val="tx1"/>
                </a:solidFill>
              </a:defRPr>
            </a:pPr>
            <a:r>
              <a:rPr lang="en-US" sz="1200" dirty="0">
                <a:solidFill>
                  <a:schemeClr val="tx1"/>
                </a:solidFill>
              </a:rPr>
              <a:t>Clients Served = 195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C75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'KBP Demographics'!$E$10:$E$19</c:f>
              <c:strCache>
                <c:ptCount val="10"/>
                <c:pt idx="0">
                  <c:v>Under 5</c:v>
                </c:pt>
                <c:pt idx="1">
                  <c:v>5 - 12</c:v>
                </c:pt>
                <c:pt idx="2">
                  <c:v>13 - 17</c:v>
                </c:pt>
                <c:pt idx="3">
                  <c:v>18 - 24</c:v>
                </c:pt>
                <c:pt idx="4">
                  <c:v>25 - 34</c:v>
                </c:pt>
                <c:pt idx="5">
                  <c:v>35 - 44</c:v>
                </c:pt>
                <c:pt idx="6">
                  <c:v>45 - 54</c:v>
                </c:pt>
                <c:pt idx="7">
                  <c:v>55 - 61</c:v>
                </c:pt>
                <c:pt idx="8">
                  <c:v>62+</c:v>
                </c:pt>
                <c:pt idx="9">
                  <c:v>No Answer</c:v>
                </c:pt>
              </c:strCache>
            </c:strRef>
          </c:cat>
          <c:val>
            <c:numRef>
              <c:f>'KBP Demographics'!$F$10:$F$19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  <c:pt idx="4">
                  <c:v>16</c:v>
                </c:pt>
                <c:pt idx="5">
                  <c:v>35</c:v>
                </c:pt>
                <c:pt idx="6">
                  <c:v>50</c:v>
                </c:pt>
                <c:pt idx="7">
                  <c:v>49</c:v>
                </c:pt>
                <c:pt idx="8">
                  <c:v>39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18-4C11-B050-A7EDB027223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-27"/>
        <c:axId val="633573167"/>
        <c:axId val="633582287"/>
      </c:barChart>
      <c:catAx>
        <c:axId val="633573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3582287"/>
        <c:crosses val="autoZero"/>
        <c:auto val="1"/>
        <c:lblAlgn val="ctr"/>
        <c:lblOffset val="100"/>
        <c:noMultiLvlLbl val="0"/>
      </c:catAx>
      <c:valAx>
        <c:axId val="633582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33573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spc="0" baseline="0" dirty="0">
                <a:solidFill>
                  <a:schemeClr val="tx1"/>
                </a:solidFill>
              </a:rPr>
              <a:t>Safe Camp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1" i="0" u="none" strike="noStrike" kern="1200" spc="0" baseline="0" dirty="0">
                <a:solidFill>
                  <a:schemeClr val="tx1"/>
                </a:solidFill>
              </a:rPr>
              <a:t>Disabled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100" b="0" i="0" u="none" strike="noStrike" kern="1200" spc="0" baseline="0" dirty="0">
                <a:solidFill>
                  <a:schemeClr val="tx1"/>
                </a:solidFill>
              </a:rPr>
              <a:t>Clients Served = 195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418198615345132"/>
          <c:y val="0.21534766333088642"/>
          <c:w val="0.59709752014692619"/>
          <c:h val="0.51574601878623538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7A8-49D9-8B27-42FA222A0A7F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7A8-49D9-8B27-42FA222A0A7F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7A8-49D9-8B27-42FA222A0A7F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7A8-49D9-8B27-42FA222A0A7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7A8-49D9-8B27-42FA222A0A7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7A8-49D9-8B27-42FA222A0A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'KBP Demographics'!$E$63:$E$66</c:f>
              <c:strCache>
                <c:ptCount val="4"/>
                <c:pt idx="0">
                  <c:v>No</c:v>
                </c:pt>
                <c:pt idx="1">
                  <c:v>Yes</c:v>
                </c:pt>
                <c:pt idx="2">
                  <c:v>Client doesn't know</c:v>
                </c:pt>
                <c:pt idx="3">
                  <c:v>No Answer</c:v>
                </c:pt>
              </c:strCache>
            </c:strRef>
          </c:cat>
          <c:val>
            <c:numRef>
              <c:f>'KBP Demographics'!$F$63:$F$66</c:f>
              <c:numCache>
                <c:formatCode>0.00%</c:formatCode>
                <c:ptCount val="4"/>
                <c:pt idx="0">
                  <c:v>0.33850000000000002</c:v>
                </c:pt>
                <c:pt idx="1">
                  <c:v>0.61539999999999995</c:v>
                </c:pt>
                <c:pt idx="2">
                  <c:v>1.54E-2</c:v>
                </c:pt>
                <c:pt idx="3">
                  <c:v>3.0800000000000001E-2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7A8-49D9-8B27-42FA222A0A7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75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274933963718866"/>
          <c:y val="0.77522270265614002"/>
          <c:w val="0.76392276783548696"/>
          <c:h val="0.203523636350017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spc="0" baseline="0" dirty="0">
                <a:solidFill>
                  <a:schemeClr val="tx1"/>
                </a:solidFill>
              </a:rPr>
              <a:t>Safe Camp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1" i="0" u="none" strike="noStrike" kern="1200" spc="0" baseline="0" dirty="0">
                <a:solidFill>
                  <a:schemeClr val="tx1"/>
                </a:solidFill>
              </a:rPr>
              <a:t>Mental Health Disorder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100" b="0" i="0" u="none" strike="noStrike" kern="1200" spc="0" baseline="0" dirty="0">
                <a:solidFill>
                  <a:schemeClr val="tx1"/>
                </a:solidFill>
              </a:rPr>
              <a:t>Clients Served = 195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861571845293814"/>
          <c:y val="0.20336123320278751"/>
          <c:w val="0.57692247465987789"/>
          <c:h val="0.50882934076580788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42-4842-9C1D-36F853033779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42-4842-9C1D-36F853033779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42-4842-9C1D-36F85303377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542-4842-9C1D-36F853033779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542-4842-9C1D-36F85303377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542-4842-9C1D-36F85303377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542-4842-9C1D-36F8530337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'KBP Demographics'!$E$113:$E$117</c:f>
              <c:strCache>
                <c:ptCount val="5"/>
                <c:pt idx="0">
                  <c:v>No</c:v>
                </c:pt>
                <c:pt idx="1">
                  <c:v>Yes</c:v>
                </c:pt>
                <c:pt idx="2">
                  <c:v>Client doesn't know</c:v>
                </c:pt>
                <c:pt idx="3">
                  <c:v>Client prefers to not answer</c:v>
                </c:pt>
                <c:pt idx="4">
                  <c:v>No Answer</c:v>
                </c:pt>
              </c:strCache>
            </c:strRef>
          </c:cat>
          <c:val>
            <c:numRef>
              <c:f>'KBP Demographics'!$F$113:$F$117</c:f>
              <c:numCache>
                <c:formatCode>0.00%</c:formatCode>
                <c:ptCount val="5"/>
                <c:pt idx="0">
                  <c:v>0.49230000000000002</c:v>
                </c:pt>
                <c:pt idx="1">
                  <c:v>0.44619999999999999</c:v>
                </c:pt>
                <c:pt idx="2">
                  <c:v>3.0800000000000001E-2</c:v>
                </c:pt>
                <c:pt idx="3">
                  <c:v>5.1000000000000004E-3</c:v>
                </c:pt>
                <c:pt idx="4">
                  <c:v>2.5600000000000001E-2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542-4842-9C1D-36F85303377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8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54221955874441"/>
          <c:y val="0.73239743889544695"/>
          <c:w val="0.65162869220261255"/>
          <c:h val="0.249765745495794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</a:rPr>
              <a:t>Safe Camp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</a:rPr>
              <a:t>Substance Use Disorder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200" b="0" i="0" u="none" strike="noStrike" kern="1200" spc="0" baseline="0" dirty="0">
                <a:solidFill>
                  <a:schemeClr val="tx1"/>
                </a:solidFill>
              </a:rPr>
              <a:t>Clients Served = 195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899351057733969"/>
          <c:y val="0.23538042393101413"/>
          <c:w val="0.41491309391261405"/>
          <c:h val="0.52120017892994552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75-4C1A-9D71-70D448E58F22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75-4C1A-9D71-70D448E58F2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C75-4C1A-9D71-70D448E58F22}"/>
              </c:ext>
            </c:extLst>
          </c:dPt>
          <c:dPt>
            <c:idx val="3"/>
            <c:bubble3D val="0"/>
            <c:spPr>
              <a:solidFill>
                <a:srgbClr val="8308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C75-4C1A-9D71-70D448E58F22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C75-4C1A-9D71-70D448E58F22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C75-4C1A-9D71-70D448E58F2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C75-4C1A-9D71-70D448E58F2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C75-4C1A-9D71-70D448E58F2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2C75-4C1A-9D71-70D448E58F2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C75-4C1A-9D71-70D448E58F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'KBP Demographics'!$E$123:$E$128</c:f>
              <c:strCache>
                <c:ptCount val="6"/>
                <c:pt idx="0">
                  <c:v>No</c:v>
                </c:pt>
                <c:pt idx="1">
                  <c:v>Alcohol use disorder</c:v>
                </c:pt>
                <c:pt idx="2">
                  <c:v>Drug use disorder</c:v>
                </c:pt>
                <c:pt idx="3">
                  <c:v>Both alcohol and drug use disorders</c:v>
                </c:pt>
                <c:pt idx="4">
                  <c:v>Client prefers not to answer</c:v>
                </c:pt>
                <c:pt idx="5">
                  <c:v>No Answer</c:v>
                </c:pt>
              </c:strCache>
            </c:strRef>
          </c:cat>
          <c:val>
            <c:numRef>
              <c:f>'KBP Demographics'!$F$123:$F$128</c:f>
              <c:numCache>
                <c:formatCode>0.00%</c:formatCode>
                <c:ptCount val="6"/>
                <c:pt idx="0">
                  <c:v>0.4718</c:v>
                </c:pt>
                <c:pt idx="1">
                  <c:v>6.6699999999999995E-2</c:v>
                </c:pt>
                <c:pt idx="2">
                  <c:v>0.22559999999999999</c:v>
                </c:pt>
                <c:pt idx="3">
                  <c:v>0.2051</c:v>
                </c:pt>
                <c:pt idx="4">
                  <c:v>5.1000000000000004E-3</c:v>
                </c:pt>
                <c:pt idx="5">
                  <c:v>2.5600000000000001E-2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C75-4C1A-9D71-70D448E58F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5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</a:rPr>
              <a:t>OP Family- Mental Health Disorder</a:t>
            </a:r>
          </a:p>
          <a:p>
            <a:pPr>
              <a:defRPr sz="1600">
                <a:solidFill>
                  <a:schemeClr val="tx1"/>
                </a:solidFill>
              </a:defRPr>
            </a:pPr>
            <a:r>
              <a:rPr lang="en-US" sz="1600" b="0" i="0" u="none" strike="noStrike" kern="1200" spc="0" baseline="0" dirty="0">
                <a:solidFill>
                  <a:schemeClr val="tx1"/>
                </a:solidFill>
              </a:rPr>
              <a:t>Clients Served = 439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61161326400041"/>
          <c:y val="0.20039995153496001"/>
          <c:w val="0.58668157205031624"/>
          <c:h val="0.54223689150567422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73-479F-912C-FEE0D023EF37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73-479F-912C-FEE0D023EF37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B73-479F-912C-FEE0D023EF3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B73-479F-912C-FEE0D023EF37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B73-479F-912C-FEE0D023EF3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B73-479F-912C-FEE0D023EF3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B73-479F-912C-FEE0D023EF3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B73-479F-912C-FEE0D023EF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'OP Family Demographics'!$E$112:$E$116</c:f>
              <c:strCache>
                <c:ptCount val="5"/>
                <c:pt idx="0">
                  <c:v>No</c:v>
                </c:pt>
                <c:pt idx="1">
                  <c:v>Yes</c:v>
                </c:pt>
                <c:pt idx="2">
                  <c:v>Client doesn't know</c:v>
                </c:pt>
                <c:pt idx="3">
                  <c:v>Client prefers to not answer</c:v>
                </c:pt>
                <c:pt idx="4">
                  <c:v>No Answer</c:v>
                </c:pt>
              </c:strCache>
            </c:strRef>
          </c:cat>
          <c:val>
            <c:numRef>
              <c:f>'OP Family Demographics'!$F$112:$F$116</c:f>
              <c:numCache>
                <c:formatCode>0.00%</c:formatCode>
                <c:ptCount val="5"/>
                <c:pt idx="0">
                  <c:v>0.70620000000000005</c:v>
                </c:pt>
                <c:pt idx="1">
                  <c:v>0.13439999999999999</c:v>
                </c:pt>
                <c:pt idx="2">
                  <c:v>6.7999999999999996E-3</c:v>
                </c:pt>
                <c:pt idx="3">
                  <c:v>1.5900000000000001E-2</c:v>
                </c:pt>
                <c:pt idx="4">
                  <c:v>0.13669999999999999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73-479F-912C-FEE0D023EF3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23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25079850269551"/>
          <c:y val="0.78573693185488902"/>
          <c:w val="0.80856756079068182"/>
          <c:h val="0.194184333147029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spc="0" baseline="0" dirty="0">
                <a:solidFill>
                  <a:schemeClr val="tx1"/>
                </a:solidFill>
              </a:rPr>
              <a:t>Safe Camp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1" i="0" u="none" strike="noStrike" kern="1200" spc="0" baseline="0" dirty="0">
                <a:solidFill>
                  <a:schemeClr val="tx1"/>
                </a:solidFill>
              </a:rPr>
              <a:t>Chronic Homelessness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100" b="0" i="0" u="none" strike="noStrike" kern="1200" spc="0" baseline="0" dirty="0">
                <a:solidFill>
                  <a:schemeClr val="tx1"/>
                </a:solidFill>
              </a:rPr>
              <a:t>Clients Served = 195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B2-4E8C-A1C7-00F5B06E6E13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B2-4E8C-A1C7-00F5B06E6E13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B2-4E8C-A1C7-00F5B06E6E13}"/>
              </c:ext>
            </c:extLst>
          </c:dPt>
          <c:dPt>
            <c:idx val="3"/>
            <c:bubble3D val="0"/>
            <c:spPr>
              <a:solidFill>
                <a:srgbClr val="8308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4B2-4E8C-A1C7-00F5B06E6E1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4B2-4E8C-A1C7-00F5B06E6E1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4B2-4E8C-A1C7-00F5B06E6E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'KBP Demographics'!$E$135:$E$138</c:f>
              <c:strCache>
                <c:ptCount val="4"/>
                <c:pt idx="0">
                  <c:v>No</c:v>
                </c:pt>
                <c:pt idx="1">
                  <c:v>Yes</c:v>
                </c:pt>
                <c:pt idx="2">
                  <c:v>Client doesn't know</c:v>
                </c:pt>
                <c:pt idx="3">
                  <c:v>Data Not Collected</c:v>
                </c:pt>
              </c:strCache>
            </c:strRef>
          </c:cat>
          <c:val>
            <c:numRef>
              <c:f>'KBP Demographics'!$F$135:$F$138</c:f>
              <c:numCache>
                <c:formatCode>0.00%</c:formatCode>
                <c:ptCount val="4"/>
                <c:pt idx="0">
                  <c:v>0.41539999999999999</c:v>
                </c:pt>
                <c:pt idx="1">
                  <c:v>0.54359999999999997</c:v>
                </c:pt>
                <c:pt idx="2">
                  <c:v>2.0500000000000001E-2</c:v>
                </c:pt>
                <c:pt idx="3">
                  <c:v>2.0500000000000001E-2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4B2-4E8C-A1C7-00F5B06E6E1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75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Shelter Length of Stay (Days) - 2025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C758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3084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E69-452B-813D-14418FAFD5D7}"/>
              </c:ext>
            </c:extLst>
          </c:dPt>
          <c:dPt>
            <c:idx val="1"/>
            <c:invertIfNegative val="0"/>
            <c:bubble3D val="0"/>
            <c:spPr>
              <a:solidFill>
                <a:srgbClr val="3C75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E69-452B-813D-14418FAFD5D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69-452B-813D-14418FAFD5D7}"/>
              </c:ext>
            </c:extLst>
          </c:dPt>
          <c:dPt>
            <c:idx val="3"/>
            <c:invertIfNegative val="0"/>
            <c:bubble3D val="0"/>
            <c:spPr>
              <a:solidFill>
                <a:srgbClr val="CD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69-452B-813D-14418FAFD5D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730B42A-E252-453E-89F5-C0C999AE676F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Days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E69-452B-813D-14418FAFD5D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122</a:t>
                    </a:r>
                    <a:r>
                      <a:rPr lang="en-US" baseline="0" dirty="0"/>
                      <a:t> </a:t>
                    </a:r>
                  </a:p>
                  <a:p>
                    <a:r>
                      <a:rPr lang="en-US" baseline="0" dirty="0"/>
                      <a:t>Days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E69-452B-813D-14418FAFD5D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3941DFD-2AD2-4626-ACE3-08E22C3DFDB0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Days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E69-452B-813D-14418FAFD5D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62DA14A-3CF2-4D1A-B04A-45E7AFD74138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Days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58558558558554E-2"/>
                      <c:h val="0.119776186718173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E69-452B-813D-14418FAFD5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Sheet1!$B$6:$B$9</c:f>
              <c:strCache>
                <c:ptCount val="4"/>
                <c:pt idx="0">
                  <c:v>Emergency Shelter</c:v>
                </c:pt>
                <c:pt idx="1">
                  <c:v>Safe Camp</c:v>
                </c:pt>
                <c:pt idx="2">
                  <c:v>Our Place Family Shelter</c:v>
                </c:pt>
                <c:pt idx="3">
                  <c:v>Our Place Women's Shelter</c:v>
                </c:pt>
              </c:strCache>
            </c:strRef>
          </c:cat>
          <c:val>
            <c:numRef>
              <c:f>Sheet1!$C$6:$C$9</c:f>
              <c:numCache>
                <c:formatCode>General</c:formatCode>
                <c:ptCount val="4"/>
                <c:pt idx="0">
                  <c:v>54</c:v>
                </c:pt>
                <c:pt idx="1">
                  <c:v>122</c:v>
                </c:pt>
                <c:pt idx="2">
                  <c:v>120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69-452B-813D-14418FAFD5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47354592"/>
        <c:axId val="1047339712"/>
      </c:barChart>
      <c:catAx>
        <c:axId val="1047354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7339712"/>
        <c:crosses val="autoZero"/>
        <c:auto val="1"/>
        <c:lblAlgn val="ctr"/>
        <c:lblOffset val="100"/>
        <c:noMultiLvlLbl val="0"/>
      </c:catAx>
      <c:valAx>
        <c:axId val="104733971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04735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Quarterly Percentages of </a:t>
            </a:r>
            <a:r>
              <a:rPr lang="en-US"/>
              <a:t>New Enrollments</a:t>
            </a:r>
            <a:r>
              <a:rPr lang="en-US" baseline="0"/>
              <a:t> </a:t>
            </a:r>
            <a:r>
              <a:rPr lang="en-US"/>
              <a:t>Per </a:t>
            </a:r>
            <a:r>
              <a:rPr lang="en-US" dirty="0"/>
              <a:t>Shelter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4211886304909561E-2"/>
          <c:y val="0.15322623083201056"/>
          <c:w val="0.9715762273901809"/>
          <c:h val="0.656744328896721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Sheet1!$B$53</c:f>
              <c:strCache>
                <c:ptCount val="1"/>
                <c:pt idx="0">
                  <c:v>Nevada Cares Campus</c:v>
                </c:pt>
              </c:strCache>
            </c:strRef>
          </c:tx>
          <c:spPr>
            <a:solidFill>
              <a:srgbClr val="3C75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Sheet1!$C$52:$G$52</c:f>
              <c:strCache>
                <c:ptCount val="5"/>
                <c:pt idx="0">
                  <c:v>Q1 FY25</c:v>
                </c:pt>
                <c:pt idx="1">
                  <c:v>Q2 FY25</c:v>
                </c:pt>
                <c:pt idx="2">
                  <c:v>Q3 FY25</c:v>
                </c:pt>
                <c:pt idx="3">
                  <c:v>Q4 FY25</c:v>
                </c:pt>
                <c:pt idx="4">
                  <c:v>Q1 FY26</c:v>
                </c:pt>
              </c:strCache>
            </c:strRef>
          </c:cat>
          <c:val>
            <c:numRef>
              <c:f>Sheet1!$C$53:$G$53</c:f>
              <c:numCache>
                <c:formatCode>0%</c:formatCode>
                <c:ptCount val="5"/>
                <c:pt idx="0">
                  <c:v>0.15</c:v>
                </c:pt>
                <c:pt idx="1">
                  <c:v>0.16</c:v>
                </c:pt>
                <c:pt idx="2">
                  <c:v>0.11</c:v>
                </c:pt>
                <c:pt idx="3">
                  <c:v>0.13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AD-48FD-86AA-BB5420452641}"/>
            </c:ext>
          </c:extLst>
        </c:ser>
        <c:ser>
          <c:idx val="1"/>
          <c:order val="1"/>
          <c:tx>
            <c:strRef>
              <c:f>Sheet1!$B$54</c:f>
              <c:strCache>
                <c:ptCount val="1"/>
                <c:pt idx="0">
                  <c:v>Our Place Women's</c:v>
                </c:pt>
              </c:strCache>
            </c:strRef>
          </c:tx>
          <c:spPr>
            <a:solidFill>
              <a:srgbClr val="CD9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Sheet1!$C$52:$G$52</c:f>
              <c:strCache>
                <c:ptCount val="5"/>
                <c:pt idx="0">
                  <c:v>Q1 FY25</c:v>
                </c:pt>
                <c:pt idx="1">
                  <c:v>Q2 FY25</c:v>
                </c:pt>
                <c:pt idx="2">
                  <c:v>Q3 FY25</c:v>
                </c:pt>
                <c:pt idx="3">
                  <c:v>Q4 FY25</c:v>
                </c:pt>
                <c:pt idx="4">
                  <c:v>Q1 FY26</c:v>
                </c:pt>
              </c:strCache>
            </c:strRef>
          </c:cat>
          <c:val>
            <c:numRef>
              <c:f>Sheet1!$C$54:$G$54</c:f>
              <c:numCache>
                <c:formatCode>0%</c:formatCode>
                <c:ptCount val="5"/>
                <c:pt idx="0">
                  <c:v>0.13</c:v>
                </c:pt>
                <c:pt idx="1">
                  <c:v>0.23</c:v>
                </c:pt>
                <c:pt idx="2">
                  <c:v>0.1</c:v>
                </c:pt>
                <c:pt idx="3">
                  <c:v>0.13</c:v>
                </c:pt>
                <c:pt idx="4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AD-48FD-86AA-BB5420452641}"/>
            </c:ext>
          </c:extLst>
        </c:ser>
        <c:ser>
          <c:idx val="2"/>
          <c:order val="2"/>
          <c:tx>
            <c:strRef>
              <c:f>Sheet1!$B$55</c:f>
              <c:strCache>
                <c:ptCount val="1"/>
                <c:pt idx="0">
                  <c:v>Our Place Family</c:v>
                </c:pt>
              </c:strCache>
            </c:strRef>
          </c:tx>
          <c:spPr>
            <a:solidFill>
              <a:srgbClr val="830840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99-4C1E-AF4C-4D1753557E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Sheet1!$C$52:$G$52</c:f>
              <c:strCache>
                <c:ptCount val="5"/>
                <c:pt idx="0">
                  <c:v>Q1 FY25</c:v>
                </c:pt>
                <c:pt idx="1">
                  <c:v>Q2 FY25</c:v>
                </c:pt>
                <c:pt idx="2">
                  <c:v>Q3 FY25</c:v>
                </c:pt>
                <c:pt idx="3">
                  <c:v>Q4 FY25</c:v>
                </c:pt>
                <c:pt idx="4">
                  <c:v>Q1 FY26</c:v>
                </c:pt>
              </c:strCache>
            </c:strRef>
          </c:cat>
          <c:val>
            <c:numRef>
              <c:f>Sheet1!$C$55:$G$55</c:f>
              <c:numCache>
                <c:formatCode>0%</c:formatCode>
                <c:ptCount val="5"/>
                <c:pt idx="0">
                  <c:v>0.03</c:v>
                </c:pt>
                <c:pt idx="1">
                  <c:v>0.02</c:v>
                </c:pt>
                <c:pt idx="2">
                  <c:v>0.04</c:v>
                </c:pt>
                <c:pt idx="3">
                  <c:v>0.04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AD-48FD-86AA-BB54204526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9"/>
        <c:overlap val="-27"/>
        <c:axId val="304592927"/>
        <c:axId val="304595327"/>
      </c:barChart>
      <c:catAx>
        <c:axId val="304592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595327"/>
        <c:crosses val="autoZero"/>
        <c:auto val="1"/>
        <c:lblAlgn val="ctr"/>
        <c:lblOffset val="100"/>
        <c:noMultiLvlLbl val="0"/>
      </c:catAx>
      <c:valAx>
        <c:axId val="30459532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4592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PIT Count Sheltered and Unsheltered 2019-2025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'[Year over Year PIT Count Sheltered and Unsheltered.xlsx]Sheet2'!$B$1</c:f>
              <c:strCache>
                <c:ptCount val="1"/>
                <c:pt idx="0">
                  <c:v>Sheltered</c:v>
                </c:pt>
              </c:strCache>
            </c:strRef>
          </c:tx>
          <c:spPr>
            <a:solidFill>
              <a:srgbClr val="3C75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'[Year over Year PIT Count Sheltered and Unsheltered.xlsx]Sheet2'!$A$2:$A$18</c:f>
              <c:numCache>
                <c:formatCode>m/d/yyyy</c:formatCode>
                <c:ptCount val="7"/>
                <c:pt idx="0">
                  <c:v>43489</c:v>
                </c:pt>
                <c:pt idx="1">
                  <c:v>43860</c:v>
                </c:pt>
                <c:pt idx="2">
                  <c:v>44231</c:v>
                </c:pt>
                <c:pt idx="3">
                  <c:v>44616</c:v>
                </c:pt>
                <c:pt idx="4">
                  <c:v>44952</c:v>
                </c:pt>
                <c:pt idx="5">
                  <c:v>45316</c:v>
                </c:pt>
                <c:pt idx="6">
                  <c:v>45679</c:v>
                </c:pt>
              </c:numCache>
              <c:extLst/>
            </c:numRef>
          </c:cat>
          <c:val>
            <c:numRef>
              <c:f>'[Year over Year PIT Count Sheltered and Unsheltered.xlsx]Sheet2'!$B$2:$B$18</c:f>
              <c:numCache>
                <c:formatCode>General</c:formatCode>
                <c:ptCount val="7"/>
                <c:pt idx="0">
                  <c:v>1030</c:v>
                </c:pt>
                <c:pt idx="1">
                  <c:v>772</c:v>
                </c:pt>
                <c:pt idx="2">
                  <c:v>928</c:v>
                </c:pt>
                <c:pt idx="3">
                  <c:v>1188</c:v>
                </c:pt>
                <c:pt idx="4">
                  <c:v>1361</c:v>
                </c:pt>
                <c:pt idx="5">
                  <c:v>1397</c:v>
                </c:pt>
                <c:pt idx="6">
                  <c:v>1389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4AC-4D46-9661-D4F93607BED9}"/>
            </c:ext>
          </c:extLst>
        </c:ser>
        <c:ser>
          <c:idx val="1"/>
          <c:order val="1"/>
          <c:tx>
            <c:strRef>
              <c:f>'[Year over Year PIT Count Sheltered and Unsheltered.xlsx]Sheet2'!$C$1</c:f>
              <c:strCache>
                <c:ptCount val="1"/>
                <c:pt idx="0">
                  <c:v>Unsheltered</c:v>
                </c:pt>
              </c:strCache>
            </c:strRef>
          </c:tx>
          <c:spPr>
            <a:solidFill>
              <a:srgbClr val="CD9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'[Year over Year PIT Count Sheltered and Unsheltered.xlsx]Sheet2'!$A$2:$A$18</c:f>
              <c:numCache>
                <c:formatCode>m/d/yyyy</c:formatCode>
                <c:ptCount val="7"/>
                <c:pt idx="0">
                  <c:v>43489</c:v>
                </c:pt>
                <c:pt idx="1">
                  <c:v>43860</c:v>
                </c:pt>
                <c:pt idx="2">
                  <c:v>44231</c:v>
                </c:pt>
                <c:pt idx="3">
                  <c:v>44616</c:v>
                </c:pt>
                <c:pt idx="4">
                  <c:v>44952</c:v>
                </c:pt>
                <c:pt idx="5">
                  <c:v>45316</c:v>
                </c:pt>
                <c:pt idx="6">
                  <c:v>45679</c:v>
                </c:pt>
              </c:numCache>
              <c:extLst/>
            </c:numRef>
          </c:cat>
          <c:val>
            <c:numRef>
              <c:f>'[Year over Year PIT Count Sheltered and Unsheltered.xlsx]Sheet2'!$C$2:$C$17</c:f>
              <c:numCache>
                <c:formatCode>General</c:formatCode>
                <c:ptCount val="6"/>
                <c:pt idx="0">
                  <c:v>226</c:v>
                </c:pt>
                <c:pt idx="1">
                  <c:v>459</c:v>
                </c:pt>
                <c:pt idx="2">
                  <c:v>780</c:v>
                </c:pt>
                <c:pt idx="3">
                  <c:v>417</c:v>
                </c:pt>
                <c:pt idx="4">
                  <c:v>329</c:v>
                </c:pt>
                <c:pt idx="5">
                  <c:v>363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54AC-4D46-9661-D4F93607BE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6453680"/>
        <c:axId val="54645400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'[Year over Year PIT Count Sheltered and Unsheltered.xlsx]Sheet2'!$D$1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'[Year over Year PIT Count Sheltered and Unsheltered.xlsx]Sheet2'!$A$2:$A$18</c15:sqref>
                        </c15:formulaRef>
                      </c:ext>
                    </c:extLst>
                    <c:numCache>
                      <c:formatCode>m/d/yyyy</c:formatCode>
                      <c:ptCount val="7"/>
                      <c:pt idx="0">
                        <c:v>43489</c:v>
                      </c:pt>
                      <c:pt idx="1">
                        <c:v>43860</c:v>
                      </c:pt>
                      <c:pt idx="2">
                        <c:v>44231</c:v>
                      </c:pt>
                      <c:pt idx="3">
                        <c:v>44616</c:v>
                      </c:pt>
                      <c:pt idx="4">
                        <c:v>44952</c:v>
                      </c:pt>
                      <c:pt idx="5">
                        <c:v>45316</c:v>
                      </c:pt>
                      <c:pt idx="6">
                        <c:v>45679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'[Year over Year PIT Count Sheltered and Unsheltered.xlsx]Sheet2'!$D$2:$D$17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1256</c:v>
                      </c:pt>
                      <c:pt idx="1">
                        <c:v>1231</c:v>
                      </c:pt>
                      <c:pt idx="2">
                        <c:v>1708</c:v>
                      </c:pt>
                      <c:pt idx="3">
                        <c:v>1605</c:v>
                      </c:pt>
                      <c:pt idx="4">
                        <c:v>1690</c:v>
                      </c:pt>
                      <c:pt idx="5">
                        <c:v>1760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54AC-4D46-9661-D4F93607BED9}"/>
                  </c:ext>
                </c:extLst>
              </c15:ser>
            </c15:filteredBarSeries>
          </c:ext>
        </c:extLst>
      </c:barChart>
      <c:catAx>
        <c:axId val="54645368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454008"/>
        <c:crosses val="autoZero"/>
        <c:auto val="0"/>
        <c:lblAlgn val="ctr"/>
        <c:lblOffset val="100"/>
        <c:noMultiLvlLbl val="0"/>
      </c:catAx>
      <c:valAx>
        <c:axId val="5464540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645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Bed Utilization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'Year Over Year Comparison 2022 '!$L$5</c:f>
              <c:strCache>
                <c:ptCount val="1"/>
                <c:pt idx="0">
                  <c:v>Emergency Shelter </c:v>
                </c:pt>
              </c:strCache>
            </c:strRef>
          </c:tx>
          <c:spPr>
            <a:solidFill>
              <a:srgbClr val="3C75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'Year Over Year Comparison 2022 '!$M$4:$P$4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'Year Over Year Comparison 2022 '!$M$5:$P$5</c:f>
              <c:numCache>
                <c:formatCode>0%</c:formatCode>
                <c:ptCount val="4"/>
                <c:pt idx="0">
                  <c:v>0.94200187090739007</c:v>
                </c:pt>
                <c:pt idx="1">
                  <c:v>0.92301038062283736</c:v>
                </c:pt>
                <c:pt idx="2">
                  <c:v>0.93472803347280331</c:v>
                </c:pt>
                <c:pt idx="3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72-4FA8-8CEF-7219BAA0CC19}"/>
            </c:ext>
          </c:extLst>
        </c:ser>
        <c:ser>
          <c:idx val="1"/>
          <c:order val="1"/>
          <c:tx>
            <c:strRef>
              <c:f>'Year Over Year Comparison 2022 '!$L$6</c:f>
              <c:strCache>
                <c:ptCount val="1"/>
                <c:pt idx="0">
                  <c:v>Transitional Housing</c:v>
                </c:pt>
              </c:strCache>
            </c:strRef>
          </c:tx>
          <c:spPr>
            <a:solidFill>
              <a:srgbClr val="CD9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'Year Over Year Comparison 2022 '!$M$4:$P$4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'Year Over Year Comparison 2022 '!$M$6:$P$6</c:f>
              <c:numCache>
                <c:formatCode>0%</c:formatCode>
                <c:ptCount val="4"/>
                <c:pt idx="0">
                  <c:v>0.55015197568389063</c:v>
                </c:pt>
                <c:pt idx="1">
                  <c:v>0.78220858895705525</c:v>
                </c:pt>
                <c:pt idx="2">
                  <c:v>0.73086419753086418</c:v>
                </c:pt>
                <c:pt idx="3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72-4FA8-8CEF-7219BAA0CC19}"/>
            </c:ext>
          </c:extLst>
        </c:ser>
        <c:ser>
          <c:idx val="2"/>
          <c:order val="2"/>
          <c:tx>
            <c:strRef>
              <c:f>'Year Over Year Comparison 2022 '!$L$7</c:f>
              <c:strCache>
                <c:ptCount val="1"/>
                <c:pt idx="0">
                  <c:v>Permanent Supportive Housing (Non-HUD VASH)</c:v>
                </c:pt>
              </c:strCache>
            </c:strRef>
          </c:tx>
          <c:spPr>
            <a:solidFill>
              <a:srgbClr val="8308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'Year Over Year Comparison 2022 '!$M$4:$P$4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'Year Over Year Comparison 2022 '!$M$7:$P$7</c:f>
              <c:numCache>
                <c:formatCode>0%</c:formatCode>
                <c:ptCount val="4"/>
                <c:pt idx="0">
                  <c:v>0.97536945812807885</c:v>
                </c:pt>
                <c:pt idx="1">
                  <c:v>0.76923076923076927</c:v>
                </c:pt>
                <c:pt idx="2">
                  <c:v>0.85635359116022103</c:v>
                </c:pt>
                <c:pt idx="3">
                  <c:v>0.91639999999999999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72-4FA8-8CEF-7219BAA0CC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9"/>
        <c:overlap val="-27"/>
        <c:axId val="498954640"/>
        <c:axId val="1910030704"/>
      </c:barChart>
      <c:catAx>
        <c:axId val="49895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0030704"/>
        <c:crosses val="autoZero"/>
        <c:auto val="1"/>
        <c:lblAlgn val="ctr"/>
        <c:lblOffset val="100"/>
        <c:noMultiLvlLbl val="0"/>
      </c:catAx>
      <c:valAx>
        <c:axId val="191003070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9895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317553621871545E-2"/>
          <c:y val="0.81265235576540584"/>
          <c:w val="0.91468244637812846"/>
          <c:h val="0.170318660994510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</a:rPr>
              <a:t>OP Family Age Range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100" b="0" i="0" u="none" strike="noStrike" kern="1200" spc="0" baseline="0" dirty="0">
                <a:solidFill>
                  <a:schemeClr val="tx1"/>
                </a:solidFill>
              </a:rPr>
              <a:t>Clients Served= 439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C75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 Family Demographics'!$E$11:$E$20</c:f>
              <c:strCache>
                <c:ptCount val="10"/>
                <c:pt idx="0">
                  <c:v>Under 5</c:v>
                </c:pt>
                <c:pt idx="1">
                  <c:v>5 - 12</c:v>
                </c:pt>
                <c:pt idx="2">
                  <c:v>13 - 17</c:v>
                </c:pt>
                <c:pt idx="3">
                  <c:v>18 - 24</c:v>
                </c:pt>
                <c:pt idx="4">
                  <c:v>25 - 34</c:v>
                </c:pt>
                <c:pt idx="5">
                  <c:v>35 - 44</c:v>
                </c:pt>
                <c:pt idx="6">
                  <c:v>45 - 54</c:v>
                </c:pt>
                <c:pt idx="7">
                  <c:v>55 - 61</c:v>
                </c:pt>
                <c:pt idx="8">
                  <c:v>62+</c:v>
                </c:pt>
                <c:pt idx="9">
                  <c:v>No Answer</c:v>
                </c:pt>
              </c:strCache>
            </c:strRef>
          </c:cat>
          <c:val>
            <c:numRef>
              <c:f>'OP Family Demographics'!$F$11:$F$20</c:f>
              <c:numCache>
                <c:formatCode>#,##0</c:formatCode>
                <c:ptCount val="10"/>
                <c:pt idx="0">
                  <c:v>96</c:v>
                </c:pt>
                <c:pt idx="1">
                  <c:v>117</c:v>
                </c:pt>
                <c:pt idx="2">
                  <c:v>55</c:v>
                </c:pt>
                <c:pt idx="3">
                  <c:v>22</c:v>
                </c:pt>
                <c:pt idx="4">
                  <c:v>64</c:v>
                </c:pt>
                <c:pt idx="5">
                  <c:v>58</c:v>
                </c:pt>
                <c:pt idx="6">
                  <c:v>18</c:v>
                </c:pt>
                <c:pt idx="7">
                  <c:v>6</c:v>
                </c:pt>
                <c:pt idx="8">
                  <c:v>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86-4426-B1A2-8B1C179B2C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918374591"/>
        <c:axId val="918363071"/>
      </c:barChart>
      <c:catAx>
        <c:axId val="918374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8363071"/>
        <c:crosses val="autoZero"/>
        <c:auto val="1"/>
        <c:lblAlgn val="ctr"/>
        <c:lblOffset val="100"/>
        <c:noMultiLvlLbl val="0"/>
      </c:catAx>
      <c:valAx>
        <c:axId val="91836307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18374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</a:rPr>
              <a:t>OP Family- Substance Abuse Disorder</a:t>
            </a:r>
          </a:p>
          <a:p>
            <a:pPr>
              <a:defRPr sz="1600">
                <a:solidFill>
                  <a:schemeClr val="tx1"/>
                </a:solidFill>
              </a:defRPr>
            </a:pPr>
            <a:r>
              <a:rPr lang="en-US" sz="1200" b="0" i="0" u="none" strike="noStrike" kern="1200" spc="0" baseline="0" dirty="0">
                <a:solidFill>
                  <a:schemeClr val="tx1"/>
                </a:solidFill>
              </a:rPr>
              <a:t>Clients Served = 439 </a:t>
            </a:r>
            <a:endParaRPr lang="en-US" sz="12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552885205059235"/>
          <c:y val="0.18657478412997697"/>
          <c:w val="0.43948745847455878"/>
          <c:h val="0.55376394771278614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02-42D0-98CB-339285C82757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02-42D0-98CB-339285C82757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702-42D0-98CB-339285C82757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702-42D0-98CB-339285C82757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702-42D0-98CB-339285C82757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702-42D0-98CB-339285C8275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702-42D0-98CB-339285C8275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0702-42D0-98CB-339285C827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'OP Family Demographics'!$E$123:$E$128</c:f>
              <c:strCache>
                <c:ptCount val="6"/>
                <c:pt idx="0">
                  <c:v>No</c:v>
                </c:pt>
                <c:pt idx="1">
                  <c:v>Alcohol use disorder</c:v>
                </c:pt>
                <c:pt idx="2">
                  <c:v>Drug use disorder</c:v>
                </c:pt>
                <c:pt idx="3">
                  <c:v>Both alcohol and drug use disorders</c:v>
                </c:pt>
                <c:pt idx="4">
                  <c:v>Client prefers not to answer</c:v>
                </c:pt>
                <c:pt idx="5">
                  <c:v>No Answer</c:v>
                </c:pt>
              </c:strCache>
            </c:strRef>
          </c:cat>
          <c:val>
            <c:numRef>
              <c:f>'OP Family Demographics'!$F$123:$F$128</c:f>
              <c:numCache>
                <c:formatCode>0.00%</c:formatCode>
                <c:ptCount val="6"/>
                <c:pt idx="0">
                  <c:v>0.8246</c:v>
                </c:pt>
                <c:pt idx="1">
                  <c:v>2.3E-3</c:v>
                </c:pt>
                <c:pt idx="2">
                  <c:v>1.14E-2</c:v>
                </c:pt>
                <c:pt idx="3">
                  <c:v>2.3E-3</c:v>
                </c:pt>
                <c:pt idx="4">
                  <c:v>2.0500000000000001E-2</c:v>
                </c:pt>
                <c:pt idx="5">
                  <c:v>0.13900000000000001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702-42D0-98CB-339285C8275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26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8078633723878924E-2"/>
          <c:y val="0.81975075865238956"/>
          <c:w val="0.96010281949580034"/>
          <c:h val="0.16237928398223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Chronic Homelessness (Adults &amp; Head</a:t>
            </a:r>
            <a:r>
              <a:rPr lang="en-US" sz="1600" b="1" baseline="0" dirty="0">
                <a:solidFill>
                  <a:schemeClr val="tx1"/>
                </a:solidFill>
              </a:rPr>
              <a:t> of Household</a:t>
            </a:r>
            <a:r>
              <a:rPr lang="en-US" sz="1600" b="1" dirty="0">
                <a:solidFill>
                  <a:schemeClr val="tx1"/>
                </a:solidFill>
              </a:rPr>
              <a:t>)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200" dirty="0">
                <a:solidFill>
                  <a:schemeClr val="tx1"/>
                </a:solidFill>
              </a:rPr>
              <a:t>Clients Served = 174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710088235452518"/>
          <c:y val="0.20925746638657491"/>
          <c:w val="0.45287352522295643"/>
          <c:h val="0.56066602184559378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A5-4EC1-B29B-E5568D6951C9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A5-4EC1-B29B-E5568D6951C9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5A5-4EC1-B29B-E5568D6951C9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5A5-4EC1-B29B-E5568D6951C9}"/>
              </c:ext>
            </c:extLst>
          </c:dPt>
          <c:dPt>
            <c:idx val="4"/>
            <c:bubble3D val="0"/>
            <c:spPr>
              <a:solidFill>
                <a:srgbClr val="8308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5A5-4EC1-B29B-E5568D6951C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5A5-4EC1-B29B-E5568D6951C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5A5-4EC1-B29B-E5568D6951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'OP Family Demographics'!$E$134:$E$138</c:f>
              <c:strCache>
                <c:ptCount val="5"/>
                <c:pt idx="0">
                  <c:v>No</c:v>
                </c:pt>
                <c:pt idx="1">
                  <c:v>Yes</c:v>
                </c:pt>
                <c:pt idx="2">
                  <c:v>Client doesn't know</c:v>
                </c:pt>
                <c:pt idx="3">
                  <c:v>Client prefers not to answer</c:v>
                </c:pt>
                <c:pt idx="4">
                  <c:v>Data not collected</c:v>
                </c:pt>
              </c:strCache>
            </c:strRef>
          </c:cat>
          <c:val>
            <c:numRef>
              <c:f>'OP Family Demographics'!$F$134:$F$138</c:f>
              <c:numCache>
                <c:formatCode>0.00%</c:formatCode>
                <c:ptCount val="5"/>
                <c:pt idx="0">
                  <c:v>0.83330000000000004</c:v>
                </c:pt>
                <c:pt idx="1">
                  <c:v>5.1700000000000003E-2</c:v>
                </c:pt>
                <c:pt idx="2">
                  <c:v>1.72E-2</c:v>
                </c:pt>
                <c:pt idx="3">
                  <c:v>5.7000000000000002E-3</c:v>
                </c:pt>
                <c:pt idx="4">
                  <c:v>9.1999999999999998E-2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5A5-4EC1-B29B-E5568D6951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</a:rPr>
              <a:t>OP Women Age Range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200" b="0" i="0" u="none" strike="noStrike" kern="1200" spc="0" baseline="0" dirty="0">
                <a:solidFill>
                  <a:schemeClr val="tx1"/>
                </a:solidFill>
              </a:rPr>
              <a:t>Clients Served= 647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C75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 Womens Demograhics '!$E$12:$E$21</c:f>
              <c:strCache>
                <c:ptCount val="10"/>
                <c:pt idx="0">
                  <c:v>Under 5</c:v>
                </c:pt>
                <c:pt idx="1">
                  <c:v>5 - 12</c:v>
                </c:pt>
                <c:pt idx="2">
                  <c:v>13 - 17</c:v>
                </c:pt>
                <c:pt idx="3">
                  <c:v>18 - 24</c:v>
                </c:pt>
                <c:pt idx="4">
                  <c:v>25 - 34</c:v>
                </c:pt>
                <c:pt idx="5">
                  <c:v>35 - 44</c:v>
                </c:pt>
                <c:pt idx="6">
                  <c:v>45 - 54</c:v>
                </c:pt>
                <c:pt idx="7">
                  <c:v>55 - 61</c:v>
                </c:pt>
                <c:pt idx="8">
                  <c:v>62+</c:v>
                </c:pt>
                <c:pt idx="9">
                  <c:v>No Answer</c:v>
                </c:pt>
              </c:strCache>
            </c:strRef>
          </c:cat>
          <c:val>
            <c:numRef>
              <c:f>'OP Womens Demograhics '!$F$12:$F$21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40</c:v>
                </c:pt>
                <c:pt idx="4">
                  <c:v>88</c:v>
                </c:pt>
                <c:pt idx="5">
                  <c:v>155</c:v>
                </c:pt>
                <c:pt idx="6">
                  <c:v>127</c:v>
                </c:pt>
                <c:pt idx="7">
                  <c:v>123</c:v>
                </c:pt>
                <c:pt idx="8">
                  <c:v>112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6A-4BB4-947C-1676D951FA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-27"/>
        <c:axId val="620214703"/>
        <c:axId val="620199343"/>
      </c:barChart>
      <c:catAx>
        <c:axId val="620214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0199343"/>
        <c:crosses val="autoZero"/>
        <c:auto val="1"/>
        <c:lblAlgn val="ctr"/>
        <c:lblOffset val="100"/>
        <c:noMultiLvlLbl val="0"/>
      </c:catAx>
      <c:valAx>
        <c:axId val="620199343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20214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</a:rPr>
              <a:t>OP Women Disabled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200" b="0" i="0" u="none" strike="noStrike" kern="1200" spc="0" baseline="0" dirty="0">
                <a:solidFill>
                  <a:schemeClr val="tx1"/>
                </a:solidFill>
              </a:rPr>
              <a:t>Clients Served= 647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099365035606747"/>
          <c:y val="0.17578279201393626"/>
          <c:w val="0.59132770181808814"/>
          <c:h val="0.5700891154371498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56-408C-8413-D3354064C82F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56-408C-8413-D3354064C82F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856-408C-8413-D3354064C8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856-408C-8413-D3354064C82F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856-408C-8413-D3354064C82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856-408C-8413-D3354064C82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856-408C-8413-D3354064C8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'OP Womens Demograhics '!$E$62:$E$66</c:f>
              <c:strCache>
                <c:ptCount val="5"/>
                <c:pt idx="0">
                  <c:v>No</c:v>
                </c:pt>
                <c:pt idx="1">
                  <c:v>Yes</c:v>
                </c:pt>
                <c:pt idx="2">
                  <c:v>Client doesn't know</c:v>
                </c:pt>
                <c:pt idx="3">
                  <c:v>Client prefers not to answer</c:v>
                </c:pt>
                <c:pt idx="4">
                  <c:v>No Answer</c:v>
                </c:pt>
              </c:strCache>
            </c:strRef>
          </c:cat>
          <c:val>
            <c:numRef>
              <c:f>'OP Womens Demograhics '!$F$62:$F$66</c:f>
              <c:numCache>
                <c:formatCode>0.00%</c:formatCode>
                <c:ptCount val="5"/>
                <c:pt idx="0">
                  <c:v>0.3357</c:v>
                </c:pt>
                <c:pt idx="1">
                  <c:v>0.58730000000000004</c:v>
                </c:pt>
                <c:pt idx="2">
                  <c:v>2.01E-2</c:v>
                </c:pt>
                <c:pt idx="3">
                  <c:v>2.3199999999999998E-2</c:v>
                </c:pt>
                <c:pt idx="4">
                  <c:v>3.4000000000000002E-2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856-408C-8413-D3354064C82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75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727137490085391"/>
          <c:y val="0.76344209381847716"/>
          <c:w val="0.65819952085538236"/>
          <c:h val="0.219038759846760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spc="0" baseline="0" dirty="0">
                <a:solidFill>
                  <a:schemeClr val="tx1"/>
                </a:solidFill>
              </a:rPr>
              <a:t>OP Women Mental Health Disorder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200" b="0" i="0" u="none" strike="noStrike" kern="1200" spc="0" baseline="0" dirty="0">
                <a:solidFill>
                  <a:schemeClr val="tx1"/>
                </a:solidFill>
              </a:rPr>
              <a:t>Clients Served= 647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669564661603158"/>
          <c:y val="0.15877373988206903"/>
          <c:w val="0.59611490135970191"/>
          <c:h val="0.57204568542598155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BE5-4CFB-A0FE-26329C108C19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BE5-4CFB-A0FE-26329C108C19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E5-4CFB-A0FE-26329C108C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BE5-4CFB-A0FE-26329C108C19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BE5-4CFB-A0FE-26329C108C1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BE5-4CFB-A0FE-26329C108C1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BE5-4CFB-A0FE-26329C108C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'OP Womens Demograhics '!$E$112:$E$116</c:f>
              <c:strCache>
                <c:ptCount val="5"/>
                <c:pt idx="0">
                  <c:v>No</c:v>
                </c:pt>
                <c:pt idx="1">
                  <c:v>Yes</c:v>
                </c:pt>
                <c:pt idx="2">
                  <c:v>Client doesn't know</c:v>
                </c:pt>
                <c:pt idx="3">
                  <c:v>Client prefers not to answer</c:v>
                </c:pt>
                <c:pt idx="4">
                  <c:v>No Answer</c:v>
                </c:pt>
              </c:strCache>
            </c:strRef>
          </c:cat>
          <c:val>
            <c:numRef>
              <c:f>'OP Womens Demograhics '!$F$112:$F$116</c:f>
              <c:numCache>
                <c:formatCode>0.00%</c:formatCode>
                <c:ptCount val="5"/>
                <c:pt idx="0">
                  <c:v>0.49609999999999999</c:v>
                </c:pt>
                <c:pt idx="1">
                  <c:v>0.4219</c:v>
                </c:pt>
                <c:pt idx="2">
                  <c:v>1.55E-2</c:v>
                </c:pt>
                <c:pt idx="3">
                  <c:v>2.9399999999999999E-2</c:v>
                </c:pt>
                <c:pt idx="4">
                  <c:v>3.7100000000000001E-2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BE5-4CFB-A0FE-26329C108C1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75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13495434406395"/>
          <c:y val="0.76590384955698898"/>
          <c:w val="0.8435969776409491"/>
          <c:h val="0.216092661735474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spc="0" baseline="0" dirty="0">
                <a:solidFill>
                  <a:schemeClr val="tx1"/>
                </a:solidFill>
              </a:rPr>
              <a:t>OP Women Substance Use Disorder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200" b="0" i="0" u="none" strike="noStrike" kern="1200" spc="0" baseline="0" dirty="0">
                <a:solidFill>
                  <a:schemeClr val="tx1"/>
                </a:solidFill>
              </a:rPr>
              <a:t>Clients Served= 647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297394300141746"/>
          <c:y val="0.16869951507294056"/>
          <c:w val="0.50296299803472277"/>
          <c:h val="0.61719648483522338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C758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61-44A0-840B-3A5C4663CDE9}"/>
              </c:ext>
            </c:extLst>
          </c:dPt>
          <c:dPt>
            <c:idx val="1"/>
            <c:bubble3D val="0"/>
            <c:spPr>
              <a:solidFill>
                <a:srgbClr val="CD9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61-44A0-840B-3A5C4663CD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61-44A0-840B-3A5C4663CDE9}"/>
              </c:ext>
            </c:extLst>
          </c:dPt>
          <c:dPt>
            <c:idx val="3"/>
            <c:bubble3D val="0"/>
            <c:spPr>
              <a:solidFill>
                <a:srgbClr val="8308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61-44A0-840B-3A5C4663CDE9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61-44A0-840B-3A5C4663CDE9}"/>
              </c:ext>
            </c:extLst>
          </c:dPt>
          <c:dPt>
            <c:idx val="5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61-44A0-840B-3A5C4663CDE9}"/>
              </c:ext>
            </c:extLst>
          </c:dPt>
          <c:dPt>
            <c:idx val="6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61-44A0-840B-3A5C4663CDE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661-44A0-840B-3A5C4663CDE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661-44A0-840B-3A5C4663CDE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661-44A0-840B-3A5C4663CDE9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A661-44A0-840B-3A5C4663CD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'OP Womens Demograhics '!$E$122:$E$128</c:f>
              <c:strCache>
                <c:ptCount val="7"/>
                <c:pt idx="0">
                  <c:v>No</c:v>
                </c:pt>
                <c:pt idx="1">
                  <c:v>Alcohol use disorder</c:v>
                </c:pt>
                <c:pt idx="2">
                  <c:v>Drug use disorder</c:v>
                </c:pt>
                <c:pt idx="3">
                  <c:v>Both alcohol and drug use disorders</c:v>
                </c:pt>
                <c:pt idx="4">
                  <c:v>Client doesn’t know</c:v>
                </c:pt>
                <c:pt idx="5">
                  <c:v>Client prefers not to answer</c:v>
                </c:pt>
                <c:pt idx="6">
                  <c:v>No Answer</c:v>
                </c:pt>
              </c:strCache>
            </c:strRef>
          </c:cat>
          <c:val>
            <c:numRef>
              <c:f>'OP Womens Demograhics '!$F$122:$F$128</c:f>
              <c:numCache>
                <c:formatCode>0.00%</c:formatCode>
                <c:ptCount val="7"/>
                <c:pt idx="0">
                  <c:v>0.64610000000000001</c:v>
                </c:pt>
                <c:pt idx="1">
                  <c:v>6.0299999999999999E-2</c:v>
                </c:pt>
                <c:pt idx="2">
                  <c:v>8.8099999999999998E-2</c:v>
                </c:pt>
                <c:pt idx="3">
                  <c:v>0.1082</c:v>
                </c:pt>
                <c:pt idx="4">
                  <c:v>1.7000000000000001E-2</c:v>
                </c:pt>
                <c:pt idx="5">
                  <c:v>4.3299999999999998E-2</c:v>
                </c:pt>
                <c:pt idx="6">
                  <c:v>3.7100000000000001E-2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661-44A0-840B-3A5C4663CDE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3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325147033050015E-2"/>
          <c:y val="0.82148058897822329"/>
          <c:w val="0.92611601126602472"/>
          <c:h val="0.160667610484957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AE1DC-3E0E-4BB6-AD49-92ECBEAB194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37A19-AF0B-4826-89A9-1BE7BAA4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43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98583-A2B8-49B4-B47D-643280DCE0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54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37A19-AF0B-4826-89A9-1BE7BAA4E2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11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37A19-AF0B-4826-89A9-1BE7BAA4E2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12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Oldest active enrollment from 2022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37A19-AF0B-4826-89A9-1BE7BAA4E2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81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Nonparticipating agency—HOPE Springs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37A19-AF0B-4826-89A9-1BE7BAA4E2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1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70AD-134B-63F2-0EC0-68D4268EB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8C691-A9AB-C05C-4C25-44A253A76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CD454-4231-1870-6FD8-27CD87BD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834E3-38BF-4CA5-A32B-77399D28D47B}" type="datetime1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BD065-EEB8-E04D-E032-677D8060D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A805D-9E11-4062-24A0-42CB15566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A774-5CAE-4AD1-A3F9-E08A4671E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06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82C47-BD09-0CE2-9389-E8A45B05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FE9459-BB8C-44DC-4152-23F08A0BD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2863F-9746-22F4-FCD7-B6CDE98E9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8070-A34D-4F47-AFBC-487F0A0CDE3C}" type="datetime1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FD12C-DE4A-F7E7-284A-787E076A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4361C-E1C6-B9FE-D715-00D94A01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A774-5CAE-4AD1-A3F9-E08A4671E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4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8A006B-187C-452C-0AD5-95094868C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4584E-3250-9938-AF26-6DCD9543A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7E401-2E28-FB97-734A-1B5D58253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403FB-D334-4765-816C-4685F8D3D3B1}" type="datetime1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64622-0D54-DDCE-F220-B14E26E6F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81A67-6B37-D01F-A607-CC4EC9CF3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A774-5CAE-4AD1-A3F9-E08A4671E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8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513812-6B1B-E245-B2CB-EFB1759D1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2709-1CBC-4D9E-8EDE-8AFFA4F6BB8A}" type="datetime1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A3EADB-64EE-624D-AA14-279AFEE75955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4B149F-CDAC-7D48-B8F4-A318B11BF8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941" y="155429"/>
            <a:ext cx="686099" cy="68563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3ED668A-304A-A54A-9379-015E25A2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7A0AF98-AF22-CF45-BE4F-7691C3B21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515600" cy="3631468"/>
          </a:xfrm>
        </p:spPr>
        <p:txBody>
          <a:bodyPr/>
          <a:lstStyle>
            <a:lvl1pPr>
              <a:defRPr sz="2200" b="0" i="0"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2896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B0E90-9F5C-B1F9-B403-FBC70481A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E2AA6-A4D7-0B52-8E72-F6B4346AA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7BB00-3095-CA63-F6FD-BF88E099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74FD-29D8-4B32-A3E4-35C43C336285}" type="datetime1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9DB12-2481-B4C1-511F-A905347A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FCD23-0D41-BBD6-7323-6AA9668F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A774-5CAE-4AD1-A3F9-E08A4671E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6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00D1-B5A4-6B8C-D52E-D91B8CDA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596F7-434A-8564-5FAC-D9103BCFB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92082-01F8-D3B4-6139-878B7728C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EB47-1D34-4F9D-ADA8-83F68DC2CFEE}" type="datetime1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F9DBC-1A03-5E65-8E4C-36B5FA1F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64ADB-4859-0CC3-2658-553AA616A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A774-5CAE-4AD1-A3F9-E08A4671E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92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C18F-1E11-B968-0246-E2532FB2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ED48-424E-6BE4-E277-DCF017D40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6C716-154A-BAA8-C68B-E12D9722D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9949A-5F68-59D3-D46E-2B7FD9821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1072-FE56-4761-82F8-FAB8E225E4EF}" type="datetime1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D0D77-89DE-FCF6-6850-29174CBB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A0603-FA3A-7287-5D81-9828E13C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A774-5CAE-4AD1-A3F9-E08A4671E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9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98BC8-1803-D793-AD83-3B0C8A9A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39899-FCC4-9443-3416-166F12444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46780-4014-379B-CB84-605CF0A90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279A06-31FF-002B-FB5E-436C5BC3A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A018DA-7342-FF96-A839-7F22FDFD8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0BA775-1151-4A39-0C36-B36D2545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60ADB-FC67-4CF1-8FA3-5CE2BF22261A}" type="datetime1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B20A4-EF03-FBE9-AC3B-96C523388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88FA91-0994-78BE-5B6E-8FA5808B5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A774-5CAE-4AD1-A3F9-E08A4671E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25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79FAD-652E-72D5-B66F-7B2D27D63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553F8D-FC4F-9E96-1A12-D724E033D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21D2-E2A8-4958-96C6-E5D4E4406681}" type="datetime1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92D08-8AC7-BA8F-4344-13687FFD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55030-BAFB-7D9E-9858-6F5FB61D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A774-5CAE-4AD1-A3F9-E08A4671E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7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62B06-F0D8-D04E-9BC4-F16FEB8B5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C2398-82EA-4683-9DCA-30DBC7EC6F6C}" type="datetime1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91C48-B640-7A44-CC7A-1B329E0F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7C0EA-D082-E460-BB2E-BBBC7817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A774-5CAE-4AD1-A3F9-E08A4671E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5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CAA6-2430-0791-E4C8-5C78C11F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DFE8F-5320-2034-88EA-42F313418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EB60C-4104-80CA-80A5-B181B5B11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67112-27F3-0DDE-77B2-EF6464C1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5050-B19E-462E-872B-01BF51EBD262}" type="datetime1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59100-3A39-1C77-7FC6-3E8E695B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EC3040-0849-DDB7-EC20-44FAF3BB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A774-5CAE-4AD1-A3F9-E08A4671E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7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E5D4-EBBB-1B96-0E59-8AA7013A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8F1C32-81FE-0B01-C024-4751188A91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55F53-79BE-D712-F45E-754E44044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6F62C-25FB-1EF0-C745-3122BAD65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628E-AB27-4B74-AF8F-9C57E1A1BF84}" type="datetime1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5F722-B792-D316-8EA3-6ED255746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6D89-9F45-741D-E9E4-7916CCAD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A774-5CAE-4AD1-A3F9-E08A4671E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9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EC41A0-2D7B-B72B-DD79-C3821E908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72991-195E-BCC5-2346-151872BF7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ED1FB-ADD6-E2A6-35BA-4272BAF8A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05AC86-E828-4CB2-86B8-D0683806BCA6}" type="datetime1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DD846-DB1C-7B1F-B123-FD2BB4704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CE92E-701A-092C-5959-41D9B9A89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D4A774-5CAE-4AD1-A3F9-E08A4671E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7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16A66-65EE-AB83-EC27-3C0103DA4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ands holding a figure of a blue house.">
            <a:extLst>
              <a:ext uri="{FF2B5EF4-FFF2-40B4-BE49-F238E27FC236}">
                <a16:creationId xmlns:a16="http://schemas.microsoft.com/office/drawing/2014/main" id="{9DA5B94D-C6E7-0F3B-5065-FCE012216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30391" r="26" b="14048"/>
          <a:stretch>
            <a:fillRect/>
          </a:stretch>
        </p:blipFill>
        <p:spPr>
          <a:xfrm>
            <a:off x="0" y="623592"/>
            <a:ext cx="12204522" cy="4520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26DCE4-3267-2605-475E-4D6E58D40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23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A2D052-3AA6-BA67-134C-3EAD4ECCA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8" y="4912795"/>
            <a:ext cx="12217053" cy="1951221"/>
          </a:xfrm>
          <a:prstGeom prst="rect">
            <a:avLst/>
          </a:prstGeom>
        </p:spPr>
      </p:pic>
      <p:sp>
        <p:nvSpPr>
          <p:cNvPr id="2" name="object 46">
            <a:extLst>
              <a:ext uri="{FF2B5EF4-FFF2-40B4-BE49-F238E27FC236}">
                <a16:creationId xmlns:a16="http://schemas.microsoft.com/office/drawing/2014/main" id="{82B702AB-1DA6-0E89-433A-12A2A245E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266" y="4891872"/>
            <a:ext cx="12204527" cy="105410"/>
          </a:xfrm>
          <a:custGeom>
            <a:avLst/>
            <a:gdLst/>
            <a:ahLst/>
            <a:cxnLst/>
            <a:rect l="l" t="t" r="r" b="b"/>
            <a:pathLst>
              <a:path w="12189460" h="105410">
                <a:moveTo>
                  <a:pt x="12188952" y="0"/>
                </a:moveTo>
                <a:lnTo>
                  <a:pt x="0" y="0"/>
                </a:lnTo>
                <a:lnTo>
                  <a:pt x="0" y="105155"/>
                </a:lnTo>
                <a:lnTo>
                  <a:pt x="12188952" y="1051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1177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6">
            <a:extLst>
              <a:ext uri="{FF2B5EF4-FFF2-40B4-BE49-F238E27FC236}">
                <a16:creationId xmlns:a16="http://schemas.microsoft.com/office/drawing/2014/main" id="{DB4D6D48-B08C-3531-8591-19C0F8E49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267" y="623593"/>
            <a:ext cx="12204527" cy="105410"/>
          </a:xfrm>
          <a:custGeom>
            <a:avLst/>
            <a:gdLst/>
            <a:ahLst/>
            <a:cxnLst/>
            <a:rect l="l" t="t" r="r" b="b"/>
            <a:pathLst>
              <a:path w="12189460" h="105410">
                <a:moveTo>
                  <a:pt x="12188952" y="0"/>
                </a:moveTo>
                <a:lnTo>
                  <a:pt x="0" y="0"/>
                </a:lnTo>
                <a:lnTo>
                  <a:pt x="0" y="105155"/>
                </a:lnTo>
                <a:lnTo>
                  <a:pt x="12188952" y="1051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1177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B9BC40-AC4D-99DC-1016-A4EB45C44536}"/>
              </a:ext>
            </a:extLst>
          </p:cNvPr>
          <p:cNvSpPr/>
          <p:nvPr/>
        </p:nvSpPr>
        <p:spPr>
          <a:xfrm>
            <a:off x="1994523" y="5261157"/>
            <a:ext cx="7895264" cy="12311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a typeface="Roboto Slab Medium" pitchFamily="2" charset="0"/>
              </a:rPr>
              <a:t>Community Homeless Advisory Board</a:t>
            </a:r>
          </a:p>
          <a:p>
            <a:pPr algn="ctr"/>
            <a:endParaRPr lang="en-US" sz="500" b="1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ea typeface="Roboto" pitchFamily="2" charset="0"/>
              </a:rPr>
              <a:t>Ryan Gustafson, Human Services Agency Director</a:t>
            </a:r>
          </a:p>
          <a:p>
            <a:pPr algn="ctr"/>
            <a:r>
              <a:rPr lang="en-US" sz="500" dirty="0">
                <a:solidFill>
                  <a:schemeClr val="bg1"/>
                </a:solidFill>
                <a:ea typeface="Roboto" pitchFamily="2" charset="0"/>
              </a:rPr>
              <a:t> 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a typeface="Roboto" pitchFamily="2" charset="0"/>
              </a:rPr>
              <a:t>December 2, 2025</a:t>
            </a:r>
            <a:endParaRPr lang="en-US" sz="1400" dirty="0">
              <a:solidFill>
                <a:schemeClr val="bg1"/>
              </a:solidFill>
              <a:ea typeface="Roboto" pitchFamily="2" charset="0"/>
            </a:endParaRPr>
          </a:p>
        </p:txBody>
      </p:sp>
      <p:pic>
        <p:nvPicPr>
          <p:cNvPr id="3" name="Picture 2" descr="Washoe County logo">
            <a:extLst>
              <a:ext uri="{FF2B5EF4-FFF2-40B4-BE49-F238E27FC236}">
                <a16:creationId xmlns:a16="http://schemas.microsoft.com/office/drawing/2014/main" id="{0948ECCE-D7F3-FA7A-DAC5-E9AF2FF094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34" y="5261157"/>
            <a:ext cx="1114927" cy="11141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C0AA5-3CF6-CAED-4220-7321AAE3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A774-5CAE-4AD1-A3F9-E08A4671E8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5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20B58-433D-C410-4AAB-6A39D93D9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Shelter Length of Stay – FY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914DB-CE8D-52CA-F4ED-F7F3F4E01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91107"/>
            <a:ext cx="4514850" cy="40429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Methodology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Includes all clients active in the date range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For clients not exited, length of stay calculated from entry date to 6/30/25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Average Length of Stay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Emergency Shelter:</a:t>
            </a:r>
            <a:r>
              <a:rPr lang="en-US" sz="1600" dirty="0">
                <a:latin typeface="+mn-lt"/>
              </a:rPr>
              <a:t> 54 days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Safe Camp:</a:t>
            </a:r>
            <a:r>
              <a:rPr lang="en-US" sz="1600" dirty="0">
                <a:latin typeface="+mn-lt"/>
              </a:rPr>
              <a:t> 122 days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Our Place Family Shelter:</a:t>
            </a:r>
            <a:r>
              <a:rPr lang="en-US" sz="1600" dirty="0">
                <a:latin typeface="+mn-lt"/>
              </a:rPr>
              <a:t> 120 days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Our Place Women’s Shelter:</a:t>
            </a:r>
            <a:r>
              <a:rPr lang="en-US" sz="1600" dirty="0">
                <a:latin typeface="+mn-lt"/>
              </a:rPr>
              <a:t> 28 days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+mn-lt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152E06-A8B8-4B9B-B3CE-073B31D39C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1862122"/>
              </p:ext>
            </p:extLst>
          </p:nvPr>
        </p:nvGraphicFramePr>
        <p:xfrm>
          <a:off x="6000749" y="1808067"/>
          <a:ext cx="5724321" cy="430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F475D-B820-8217-5905-6F75540CC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850989" y="1907837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F7E1F-F3D9-25CB-EB75-36DCD10D7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7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282C5-468A-115F-96A3-EB4FC240E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EABE6-4D9C-D2BC-0B21-494E8F58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309"/>
            <a:ext cx="10515600" cy="686802"/>
          </a:xfrm>
        </p:spPr>
        <p:txBody>
          <a:bodyPr/>
          <a:lstStyle/>
          <a:p>
            <a:r>
              <a:rPr lang="en-US" dirty="0">
                <a:latin typeface="+mn-lt"/>
              </a:rPr>
              <a:t>Emergency Shelter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682D0-1706-0317-3205-359065281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83111"/>
            <a:ext cx="11168743" cy="407992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+mn-lt"/>
              </a:rPr>
              <a:t>Applies to all programs (Nevada Cares Campus Emergency Shelter, Safe Camp and Our Place)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+mn-lt"/>
              </a:rPr>
              <a:t>Case Manager: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Clients must make progress towards housing plan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Clients must meet with Case Manager every 30 days or 2-day sit-out is issued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2 day sit out at first occurrence--if the behavior continues, sit out time increases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For Housing Plan, must be developed within 14 days of entry</a:t>
            </a:r>
            <a:endParaRPr lang="en-US" sz="12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9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+mn-lt"/>
              </a:rPr>
              <a:t>Housing Plan:</a:t>
            </a:r>
            <a:r>
              <a:rPr lang="en-US" sz="1400" dirty="0">
                <a:latin typeface="+mn-lt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Must be developed with case manager in the first 14 days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Continuous progress required to stay at all programs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9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+mn-lt"/>
              </a:rPr>
              <a:t>Bed Availability:</a:t>
            </a:r>
            <a:r>
              <a:rPr lang="en-US" sz="1400" dirty="0">
                <a:latin typeface="+mn-lt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Waitlist applies if full capacity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No automatic return after 2 day sit-out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9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+mn-lt"/>
              </a:rPr>
              <a:t>Housing Opportunities:</a:t>
            </a:r>
            <a:endParaRPr lang="en-US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Maximum of 3 declines, if third viable option is declined, 2 day sit out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9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+mn-lt"/>
              </a:rPr>
              <a:t>Daily Checks:</a:t>
            </a:r>
            <a:endParaRPr lang="en-US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Wellness and safety check, also verifies bed use at emergency shelter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Safe Camp clients must be in pod daily; absent 2 days = exit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9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+mn-lt"/>
              </a:rPr>
              <a:t>Exceptions:</a:t>
            </a:r>
            <a:r>
              <a:rPr lang="en-US" sz="1400" dirty="0">
                <a:latin typeface="+mn-lt"/>
              </a:rPr>
              <a:t> Hospital stays 3-5 days under consideration with communication from client and confirmation from medical provider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DA92C-F1F8-622A-9F29-4EBED3354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98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FC214-3F5A-7F5F-A0F9-A38FA195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Partners and Resources - Onsite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9322-7223-3A8A-9454-4194EBBD9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5184"/>
            <a:ext cx="5257800" cy="48237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b="1" dirty="0">
                <a:latin typeface="+mn-lt"/>
              </a:rPr>
              <a:t>Employment/Skills Training Partners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 err="1">
                <a:latin typeface="+mn-lt"/>
              </a:rPr>
              <a:t>EmployNV</a:t>
            </a:r>
            <a:endParaRPr lang="en-US" sz="1100" dirty="0">
              <a:latin typeface="+mn-lt"/>
            </a:endParaRP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Nevada Department of Employment, Training, and Rehabilitation - Vocational Rehab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Chamber of Commerce, 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Northern NV Literacy Council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Reno Works 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Shelter Operators (Resume/Job Search Assistance)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Soulful Seeds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b="1" dirty="0">
                <a:latin typeface="+mn-lt"/>
              </a:rPr>
              <a:t>Resource Partners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Phones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Clothing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Move in kits &amp; furniture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Hygiene Products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Pet health and supplies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b="1" dirty="0">
                <a:latin typeface="+mn-lt"/>
              </a:rPr>
              <a:t>Identification Benefit Partners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Department of Welfare and Social Services (DWSS)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Food Bank of Northern Nevada (FBNN)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Managed Care Organizations (MCOs)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endParaRPr lang="en-US" sz="1100" dirty="0">
              <a:latin typeface="+mn-lt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b="1" dirty="0">
                <a:latin typeface="+mn-lt"/>
              </a:rPr>
              <a:t>Law Enforcement 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n-lt"/>
              </a:rPr>
              <a:t>Washoe County Sheriffs Office</a:t>
            </a: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endParaRPr lang="en-US" sz="1100" dirty="0">
              <a:latin typeface="+mn-lt"/>
            </a:endParaRP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</a:pPr>
            <a:endParaRPr lang="en-US" sz="1100" dirty="0">
              <a:latin typeface="+mn-lt"/>
            </a:endParaRPr>
          </a:p>
          <a:p>
            <a:pPr marL="176213" lvl="1" indent="-176213">
              <a:lnSpc>
                <a:spcPct val="100000"/>
              </a:lnSpc>
              <a:spcBef>
                <a:spcPts val="0"/>
              </a:spcBef>
              <a:buNone/>
            </a:pPr>
            <a:endParaRPr lang="en-US" sz="4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111539-013A-B1AC-46B1-56D92B850C37}"/>
              </a:ext>
            </a:extLst>
          </p:cNvPr>
          <p:cNvSpPr txBox="1"/>
          <p:nvPr/>
        </p:nvSpPr>
        <p:spPr>
          <a:xfrm>
            <a:off x="6469084" y="1672719"/>
            <a:ext cx="5257800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b="1" dirty="0"/>
              <a:t>Medical Partners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Washoe County Human Services Agency (WCHSA) Nursing Staff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Community Health Alliance (CHA)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Managed Care Organizations (MCOs)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NN HOPES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UNR School of Medicine 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 err="1"/>
              <a:t>OnMed</a:t>
            </a:r>
            <a:r>
              <a:rPr lang="en-US" sz="1100" dirty="0"/>
              <a:t> Station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REMSA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Mobile Medical (Greenwell, </a:t>
            </a:r>
            <a:r>
              <a:rPr lang="en-US" sz="1100" dirty="0" err="1"/>
              <a:t>Doctoroo</a:t>
            </a:r>
            <a:r>
              <a:rPr lang="en-US" sz="1100" dirty="0"/>
              <a:t>, </a:t>
            </a:r>
            <a:r>
              <a:rPr lang="en-US" sz="1100" dirty="0" err="1"/>
              <a:t>Caremore</a:t>
            </a:r>
            <a:r>
              <a:rPr lang="en-US" sz="1100" dirty="0"/>
              <a:t>)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WC Health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Mental Health/Substance Use Treatment providers</a:t>
            </a:r>
          </a:p>
          <a:p>
            <a:endParaRPr lang="en-US" sz="1100" b="1" dirty="0"/>
          </a:p>
          <a:p>
            <a:r>
              <a:rPr lang="en-US" sz="1100" b="1" dirty="0"/>
              <a:t>Resource Fairs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Regularly bring </a:t>
            </a:r>
            <a:r>
              <a:rPr lang="en-US" sz="1100" b="1" dirty="0"/>
              <a:t>resources on campus</a:t>
            </a:r>
            <a:r>
              <a:rPr lang="en-US" sz="1100" dirty="0"/>
              <a:t> to engage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Boost </a:t>
            </a:r>
            <a:r>
              <a:rPr lang="en-US" sz="1100" b="1" dirty="0"/>
              <a:t>client participation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Strengthen </a:t>
            </a:r>
            <a:r>
              <a:rPr lang="en-US" sz="1100" b="1" dirty="0"/>
              <a:t>relationships between clients and providers </a:t>
            </a:r>
            <a:endParaRPr lang="en-US" sz="1100" dirty="0"/>
          </a:p>
          <a:p>
            <a:endParaRPr lang="en-US" sz="1100" b="1" dirty="0"/>
          </a:p>
          <a:p>
            <a:r>
              <a:rPr lang="en-US" sz="1100" b="1" dirty="0"/>
              <a:t>Key Resources Offered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Community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Employment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Program Sign-Ups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Assessments (often needed for service/program referral)</a:t>
            </a:r>
          </a:p>
          <a:p>
            <a:endParaRPr lang="en-US" sz="1100" dirty="0"/>
          </a:p>
          <a:p>
            <a:r>
              <a:rPr lang="en-US" sz="1100" b="1" dirty="0"/>
              <a:t>Partner Recruitment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Actively recruiting additional community partners!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If Interested in participating, please email:</a:t>
            </a:r>
            <a:br>
              <a:rPr lang="en-US" sz="1100" dirty="0"/>
            </a:br>
            <a:r>
              <a:rPr lang="en-US" sz="1100" b="1" dirty="0">
                <a:solidFill>
                  <a:srgbClr val="3C758E"/>
                </a:solidFill>
              </a:rPr>
              <a:t>regionalhomelessservices@washoecounty.gov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F828F-AFC2-6923-3ACA-82324AF7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5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0B0EF-458E-5CCD-B214-0B674DAD8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0FF82-415B-AAE1-8D1F-65E76224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121266"/>
            <a:ext cx="10515600" cy="686802"/>
          </a:xfrm>
        </p:spPr>
        <p:txBody>
          <a:bodyPr/>
          <a:lstStyle/>
          <a:p>
            <a:r>
              <a:rPr lang="en-US" dirty="0">
                <a:latin typeface="+mn-lt"/>
              </a:rPr>
              <a:t>Outcomes and Exits – FY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ECC9F-7EFD-F317-2ED1-80E614945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1808068"/>
            <a:ext cx="5657851" cy="48236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dirty="0">
                <a:latin typeface="+mn-lt"/>
              </a:rPr>
              <a:t>Expressed as % of total exits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Permanent Housing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Cares Campus Emergency Shelter:</a:t>
            </a:r>
            <a:r>
              <a:rPr lang="en-US" sz="1600" dirty="0">
                <a:latin typeface="+mn-lt"/>
              </a:rPr>
              <a:t> 275 people — </a:t>
            </a:r>
            <a:r>
              <a:rPr lang="en-US" sz="1600" b="1" dirty="0">
                <a:latin typeface="+mn-lt"/>
              </a:rPr>
              <a:t>14.74%</a:t>
            </a:r>
            <a:endParaRPr lang="en-US" sz="16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Safe Camp:</a:t>
            </a:r>
            <a:r>
              <a:rPr lang="en-US" sz="1600" dirty="0">
                <a:latin typeface="+mn-lt"/>
              </a:rPr>
              <a:t> 25 people — </a:t>
            </a:r>
            <a:r>
              <a:rPr lang="en-US" sz="1600" b="1" dirty="0">
                <a:latin typeface="+mn-lt"/>
              </a:rPr>
              <a:t>15.34%</a:t>
            </a:r>
            <a:endParaRPr lang="en-US" sz="16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Our Place Women’s:</a:t>
            </a:r>
            <a:r>
              <a:rPr lang="en-US" sz="1600" dirty="0">
                <a:latin typeface="+mn-lt"/>
              </a:rPr>
              <a:t> 48 people — </a:t>
            </a:r>
            <a:r>
              <a:rPr lang="en-US" sz="1600" b="1" dirty="0">
                <a:latin typeface="+mn-lt"/>
              </a:rPr>
              <a:t>7.51%</a:t>
            </a:r>
            <a:endParaRPr lang="en-US" sz="16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Our Place Family:</a:t>
            </a:r>
            <a:r>
              <a:rPr lang="en-US" sz="1600" dirty="0">
                <a:latin typeface="+mn-lt"/>
              </a:rPr>
              <a:t> 216 people — </a:t>
            </a:r>
            <a:r>
              <a:rPr lang="en-US" sz="1600" b="1" dirty="0">
                <a:latin typeface="+mn-lt"/>
              </a:rPr>
              <a:t>66.46%</a:t>
            </a:r>
            <a:endParaRPr lang="en-US" sz="16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Transitional Housing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Cares Campus Emergency Shelter: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36 people —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1.93%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Safe Camp: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 people —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1.84%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Our Place Women’s: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5 people —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0.78%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Our Place Family: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0 people —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3D305-1432-BF13-64D3-80E344A1D2D3}"/>
              </a:ext>
            </a:extLst>
          </p:cNvPr>
          <p:cNvSpPr txBox="1"/>
          <p:nvPr/>
        </p:nvSpPr>
        <p:spPr>
          <a:xfrm>
            <a:off x="6572250" y="2244256"/>
            <a:ext cx="545263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r>
              <a:rPr lang="en-US" sz="1600" b="1" dirty="0"/>
              <a:t>Clients who exited to permanent housing and </a:t>
            </a:r>
            <a:r>
              <a:rPr lang="en-US" sz="1600" b="1" u="sng" dirty="0"/>
              <a:t>did not return to homelessness</a:t>
            </a:r>
            <a:r>
              <a:rPr lang="en-US" sz="1600" b="1" dirty="0"/>
              <a:t> in the following 6 months across all HHS Programs plus </a:t>
            </a:r>
            <a:r>
              <a:rPr lang="en-US" sz="1600" b="1" dirty="0" err="1"/>
              <a:t>CrossRoads</a:t>
            </a:r>
            <a:r>
              <a:rPr lang="en-US" sz="1600" b="1" dirty="0"/>
              <a:t>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Clients exiting to Permanent Housing between             July 1 – Dec 31, 2024: </a:t>
            </a:r>
            <a:r>
              <a:rPr lang="en-US" sz="1600" b="1" dirty="0">
                <a:solidFill>
                  <a:schemeClr val="accent6"/>
                </a:solidFill>
              </a:rPr>
              <a:t>83%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Clients exiting to Permanent Housing between           Jan 1 – June 30, 2024: </a:t>
            </a:r>
            <a:r>
              <a:rPr lang="en-US" sz="1600" b="1" dirty="0">
                <a:solidFill>
                  <a:schemeClr val="accent6"/>
                </a:solidFill>
              </a:rPr>
              <a:t>79%</a:t>
            </a:r>
            <a:endParaRPr lang="en-US" sz="16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29B61-0097-9798-C567-929421B7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46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E2DC6-E681-A25A-DAEB-C8F1F6DE4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08241-E5F0-EA4C-6697-830CA4C7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121266"/>
            <a:ext cx="10515600" cy="686802"/>
          </a:xfrm>
        </p:spPr>
        <p:txBody>
          <a:bodyPr/>
          <a:lstStyle/>
          <a:p>
            <a:r>
              <a:rPr lang="en-US" dirty="0">
                <a:latin typeface="+mn-lt"/>
              </a:rPr>
              <a:t>Clients Homeless Upon Arrival in Washoe County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68DD4C8-8B41-6BCE-D220-9DB3A8D2F6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073451"/>
              </p:ext>
            </p:extLst>
          </p:nvPr>
        </p:nvGraphicFramePr>
        <p:xfrm>
          <a:off x="1209675" y="1894668"/>
          <a:ext cx="9829800" cy="4180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41CDF-4EBB-6BF4-26D6-04F2336D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85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4CA55-CE4C-44E1-CC2F-2AAC21CCC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Permanent Supportive Housing (PSH) Building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4FE1C-4D69-402E-CA4B-3728E92C3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95908"/>
            <a:ext cx="5257800" cy="38456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Staff Hired</a:t>
            </a:r>
          </a:p>
          <a:p>
            <a:pPr marL="230188" lvl="1" indent="-230188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Mental Health Counselor Supervisor</a:t>
            </a:r>
          </a:p>
          <a:p>
            <a:pPr marL="230188" lvl="1" indent="-230188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Mental Health Counselor</a:t>
            </a:r>
          </a:p>
          <a:p>
            <a:pPr marL="230188" lvl="1" indent="-230188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Nurse</a:t>
            </a:r>
          </a:p>
          <a:p>
            <a:pPr marL="230188" lvl="1" indent="-230188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Employment Specialist</a:t>
            </a:r>
          </a:p>
          <a:p>
            <a:pPr marL="230188" lvl="1" indent="-230188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PRSS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n-lt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Positions Still in Process</a:t>
            </a:r>
          </a:p>
          <a:p>
            <a:pPr marL="230188" lvl="2" indent="-230188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Mental Health APRN</a:t>
            </a:r>
          </a:p>
          <a:p>
            <a:pPr marL="230188" lvl="2" indent="-230188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Substance Use Specialist</a:t>
            </a:r>
          </a:p>
          <a:p>
            <a:pPr marL="230188" lvl="2" indent="-230188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Peer Recovery Specialist</a:t>
            </a:r>
          </a:p>
          <a:p>
            <a:pPr marL="0" lvl="2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9B531-4B17-90D1-ECE3-71053DAE6A82}"/>
              </a:ext>
            </a:extLst>
          </p:cNvPr>
          <p:cNvSpPr txBox="1"/>
          <p:nvPr/>
        </p:nvSpPr>
        <p:spPr>
          <a:xfrm>
            <a:off x="5943600" y="2195908"/>
            <a:ext cx="6096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Building Status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8</a:t>
            </a:r>
            <a:r>
              <a:rPr lang="en-US" sz="1600" dirty="0">
                <a:latin typeface="+mn-lt"/>
              </a:rPr>
              <a:t> Residents have moved in as of 11/20/25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Project Evaluation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The project will be evaluated by the Urban Institute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Evaluation contracted by Nevada Housing Division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9F9FE-D45F-B61E-9561-F36EFA6C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56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DA076-66CD-6E58-901B-5655A34BD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Point in Time (PIT) Count -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12618-3329-F326-C808-5AA7FFA32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Overview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Required annually by the U.S. Department of Housing and Urban Development (HUD)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Timing Requirements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Must occur during the last 10 days of January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Waiver required to conduct it outside this timeframe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2025 PIT Count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Statewide date: January 22, 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No unsheltered count conducted in 2025 per Northern Nevada Continuum of Care Leadership Council vote on November 5, 2024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Data Sources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Sheltered data collected through: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HMIS (Homeless Management Information System)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Agency submissions for non-HMIS participating agencies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A8D1E-57DF-B1E8-CC9F-0E634BB6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5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80C35-943F-0CDD-A1F8-1AB600978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0731-1CFD-669D-260A-A496BACB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Point in Time (PIT) Count - 2019 through 2025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09FB226-A4E2-AA57-23A8-9EA2A4C6E6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5462793"/>
              </p:ext>
            </p:extLst>
          </p:nvPr>
        </p:nvGraphicFramePr>
        <p:xfrm>
          <a:off x="1333500" y="2042810"/>
          <a:ext cx="9525000" cy="4124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58859C-AEAA-DBAB-5622-96FA6F54C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12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99109-913C-0B1B-2FE6-477224A5D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391BD-2944-3F9A-15B0-14C755FD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Total Point in Time Count (PIT) Count – 1/22/2025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2315E-D4D5-59A0-521E-A034FECD7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Sheltered Only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Total:</a:t>
            </a:r>
            <a:r>
              <a:rPr lang="en-US" sz="1600" dirty="0">
                <a:latin typeface="+mn-lt"/>
              </a:rPr>
              <a:t> 1,389 people (Emergency Shelter + Transitional Housing)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Change from 2024:</a:t>
            </a:r>
            <a:r>
              <a:rPr lang="en-US" sz="1600" dirty="0">
                <a:latin typeface="+mn-lt"/>
              </a:rPr>
              <a:t> -8 individuals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By Program:</a:t>
            </a:r>
            <a:endParaRPr lang="en-US" sz="1600" dirty="0">
              <a:latin typeface="+mn-lt"/>
            </a:endParaRPr>
          </a:p>
          <a:p>
            <a:pPr marL="230188" lvl="1" indent="-230188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Emergency Shelter: 1,106 (</a:t>
            </a:r>
            <a:r>
              <a:rPr lang="en-US" sz="1600" b="1" dirty="0">
                <a:latin typeface="+mn-lt"/>
              </a:rPr>
              <a:t>-</a:t>
            </a:r>
            <a:r>
              <a:rPr lang="en-US" sz="1600" dirty="0">
                <a:latin typeface="+mn-lt"/>
              </a:rPr>
              <a:t>25 from 2024)</a:t>
            </a:r>
          </a:p>
          <a:p>
            <a:pPr marL="230188" lvl="1" indent="-230188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Transitional Housing: 283 (+17 from 2024)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By Gender:</a:t>
            </a:r>
            <a:endParaRPr lang="en-US" sz="1600" dirty="0">
              <a:latin typeface="+mn-lt"/>
            </a:endParaRPr>
          </a:p>
          <a:p>
            <a:pPr marL="230188" lvl="1" indent="-230188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Male: 947 (68%)</a:t>
            </a:r>
          </a:p>
          <a:p>
            <a:pPr marL="230188" lvl="1" indent="-230188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Female: 429 (31%)</a:t>
            </a:r>
          </a:p>
          <a:p>
            <a:pPr marL="230188" lvl="1" indent="-230188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Other / Non-Binary / Transgender / Questioning: 13 (1%)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Unsheltered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Total:</a:t>
            </a:r>
            <a:r>
              <a:rPr lang="en-US" sz="1600" dirty="0">
                <a:latin typeface="+mn-lt"/>
              </a:rPr>
              <a:t> Not counted in 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Notes:</a:t>
            </a:r>
            <a:r>
              <a:rPr lang="en-US" sz="1600" dirty="0">
                <a:latin typeface="+mn-lt"/>
              </a:rPr>
              <a:t> No unsheltered data collected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4208E-0034-9E25-BA95-3C4597A7F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21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843F2-4C8B-11B3-3C6D-E4DC17FB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EFD0F-07DC-2929-6016-11684D9A3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Housing Inventory Count (HIC) Bed Utilization – 1/22/2025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827EA-D353-DC37-BCB7-8A827CA1A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1871"/>
            <a:ext cx="10515600" cy="36314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Emergency Shelter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Beds Available: 1,263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Utilization Rate: 88%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Transitional Housing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Beds Available: 433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Utilization Rate: 64%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Permanent Supportive Housing (PSH)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Beds Available: 538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Utilization Rate: 92%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All Bed Types Combined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Beds Available: 1,696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Utilization Rate: 85%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n-lt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1F6CAE1-C005-260D-D6A8-DFD44A2BD2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17053"/>
              </p:ext>
            </p:extLst>
          </p:nvPr>
        </p:nvGraphicFramePr>
        <p:xfrm>
          <a:off x="5441003" y="1725038"/>
          <a:ext cx="6400793" cy="4474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AA8C58-791D-D3F5-6DDB-DACBEB31E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962533" y="1907837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E6BF9-8B55-0809-D78C-49B24B94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16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6C30-42AD-24F6-318A-1CC1D48AD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C758E"/>
                </a:solidFill>
                <a:latin typeface="+mn-lt"/>
              </a:rPr>
              <a:t>FY 25 Shelter Demographics – Our Place Family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28FEFFB-6483-5A49-2FC5-0C3C708A6F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380174"/>
              </p:ext>
            </p:extLst>
          </p:nvPr>
        </p:nvGraphicFramePr>
        <p:xfrm>
          <a:off x="3830880" y="1915225"/>
          <a:ext cx="4530240" cy="4242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8D964A6-3716-3C8E-5D88-A0CADE4F41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2714726"/>
              </p:ext>
            </p:extLst>
          </p:nvPr>
        </p:nvGraphicFramePr>
        <p:xfrm>
          <a:off x="7956142" y="1915225"/>
          <a:ext cx="4164515" cy="4242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9B7B87-563B-CFE5-38C5-3EF2F67C5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135676" y="2000250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E972E7-4892-77DF-EC62-49C65F50A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952163" y="2000250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B527298-4532-2131-5E3D-6D1D12430F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27797"/>
              </p:ext>
            </p:extLst>
          </p:nvPr>
        </p:nvGraphicFramePr>
        <p:xfrm>
          <a:off x="215832" y="1861646"/>
          <a:ext cx="3759537" cy="4234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B832CD-4394-ADB5-34EE-5E59350821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98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BCBF7-8354-D089-173C-CDEBD9C7D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37EE-1B9A-5518-07A0-F3AC5CD5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Conclusions – 2025 PIT/HIC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59403-FA5D-450F-BE75-1F509E7A1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1871"/>
            <a:ext cx="10515600" cy="36314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Overall Trends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Slight decrease in total homelessness, but total numbers remain similar to last year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PIT Count is a one-time annual snapshot (does not capture year-round trends)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Many communities across the county are seeing </a:t>
            </a:r>
            <a:r>
              <a:rPr lang="en-US" sz="1600" b="1" u="sng" dirty="0">
                <a:latin typeface="+mn-lt"/>
              </a:rPr>
              <a:t>significant increases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Data &amp; Analysis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90% of providers enter data into HMIS (Enables more frequent community-wide trend analysis)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Timely and accurate data entry is critical for accurate insights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Utilization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Emergency Shelter and Permanent Supportive Housing have higher utilization rates than Transitional Housing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Challenges &amp; Needs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If inflow exceeds outflow, homelessness numbers will continue to grow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Increasing affordable housing stock for extremely low-income households (≤30% AMI) is essential for further reductions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F1BB7-8D1A-AC92-8800-F65E8D348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51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697D2-2171-D6F1-5424-E98781F0A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A29C-F0D7-6049-332E-49E385C09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Total Point in Time Count (PIT) Count - 2026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DC4C0-CCF9-37C8-1FB8-106590B4E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j-lt"/>
              </a:rPr>
              <a:t>Planning &amp; Scope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</a:rPr>
              <a:t>WCHSA HHS is currently planning the 2026 PIT Count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</a:rPr>
              <a:t>Will include both Sheltered and Unsheltered populations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j-lt"/>
              </a:rPr>
              <a:t>Unsheltered Count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</a:rPr>
              <a:t>Scheduled to start at 4:00 AM on 1/29/2026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</a:rPr>
              <a:t>Conducted by Street Outreach teams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ptos Display" panose="020B0004020202020204" pitchFamily="34" charset="0"/>
              <a:buChar char="─"/>
            </a:pPr>
            <a:r>
              <a:rPr lang="en-US" sz="1600" dirty="0">
                <a:latin typeface="+mj-lt"/>
              </a:rPr>
              <a:t>Teams have knowledge of encampment locations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ptos Display" panose="020B0004020202020204" pitchFamily="34" charset="0"/>
              <a:buChar char="─"/>
            </a:pPr>
            <a:r>
              <a:rPr lang="en-US" sz="1600" dirty="0">
                <a:latin typeface="+mj-lt"/>
              </a:rPr>
              <a:t>Teams have existing rapport with unsheltered populations to improve engagement and accuracy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ptos Display" panose="020B0004020202020204" pitchFamily="34" charset="0"/>
              <a:buChar char="─"/>
            </a:pPr>
            <a:r>
              <a:rPr lang="en-US" sz="1600" dirty="0">
                <a:latin typeface="+mj-lt"/>
              </a:rPr>
              <a:t>Helps identify vulnerable populations not accessing shelters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6FD40-84A1-DB28-4138-962BAB0B2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A1F8A-0E4B-3F4F-8741-EF2EF67BE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CE6E-A740-F7BF-E3CA-5D7D2A3F5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Actively Homeless Count – Inflow / Outflow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C45C1-0020-5ED6-1CF8-A7D60E788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91108"/>
            <a:ext cx="6033654" cy="38456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Year-Over-Year Trend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Small year-over-year reductions in the actively homeless population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Inflow vs. Outflow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Inflow must stay lower than outflow to see steady monthly reductions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When inflow exceeds outflow, homelessness increases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Data Access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Monthly trends available on the Population Dashboard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Dashboard located on the HHS website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32DE66-2A3B-BC41-84D2-6D402A0C2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650" y="1808068"/>
            <a:ext cx="4540403" cy="43935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C457D-FD5B-B69B-65A9-EECA38C5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41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60C7B-C894-4D24-1F49-6E9653F55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0F503-08A8-E15E-EF04-F3B2EDCC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Shelter Census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5F637-2B9D-44FC-0A99-07DDE4DB5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91108"/>
            <a:ext cx="6033654" cy="38456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Dashboard Updates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Dashboard refreshed every business day by 9 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Calling facility is best mechanism to confirm bed availability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Shelter Bed Utilization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Tracks daily beds for: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ptos" panose="020B0004020202020204" pitchFamily="34" charset="0"/>
              <a:buChar char="─"/>
            </a:pPr>
            <a:r>
              <a:rPr lang="en-US" sz="1600" dirty="0">
                <a:latin typeface="+mn-lt"/>
              </a:rPr>
              <a:t>Cares Campus Emergency Shelter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ptos" panose="020B0004020202020204" pitchFamily="34" charset="0"/>
              <a:buChar char="─"/>
            </a:pPr>
            <a:r>
              <a:rPr lang="en-US" sz="1600" dirty="0">
                <a:latin typeface="+mn-lt"/>
              </a:rPr>
              <a:t>Safe Camp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ptos" panose="020B0004020202020204" pitchFamily="34" charset="0"/>
              <a:buChar char="─"/>
            </a:pPr>
            <a:r>
              <a:rPr lang="en-US" sz="1600" dirty="0">
                <a:latin typeface="+mn-lt"/>
              </a:rPr>
              <a:t>Our Place Women’s &amp; Family Shelter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Data Access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Bed availability shown daily on the Census Dashboard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Dashboard located on the HHS website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9E3B2-30F4-8753-68A6-3A836A476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509979"/>
            <a:ext cx="4315497" cy="45429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5648-6D7D-C157-0690-B036CEC65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38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875B9-C6C2-0CAB-0E81-5E903320E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AB14-B88B-970C-526E-9F520575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94458-8B70-96D2-7975-E41464A18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790381" cy="38456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Housing cost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Rents continue to rise, with no signs of slowing down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Affordable housing isn’t keeping pace with population growth in Washoe County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Unemployment remains elevated, exceeding the national average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Few new resources are being added to fill the gap</a:t>
            </a: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Funding ending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Previously available resources for rental assistance, deposits and eviction prevention have ended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HUD Continuum of Care Funding Cuts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Funding reduction: $1,970,126 for existing housing programs in Washoe County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Estimated 88 households will lose housing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Potential $2,409,000 cost if those households access emergency shelter instead of being housed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14254-228A-1D5C-8862-90F78B8C7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9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E0276-CE38-8678-FA37-4C570B3F6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6DAA0-CB21-2D70-20A3-A911D63D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HHS 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A2CEC-A5E1-AD60-15B7-3109E653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7255213" cy="38456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Housing and Homeless Outlook Newsletter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Provides regular updates on programs and homeless trends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Highlights services available and program changes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Access &amp; Frequency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Available on HHS Website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Updated monthly with current program information and data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+mn-lt"/>
              </a:rPr>
              <a:t>Impact</a:t>
            </a:r>
            <a:endParaRPr lang="en-US" sz="16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Keeps community and stakeholders informed about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ptos Display" panose="020B0004020202020204" pitchFamily="34" charset="0"/>
              <a:buChar char="─"/>
            </a:pPr>
            <a:r>
              <a:rPr lang="en-US" sz="1600" dirty="0">
                <a:latin typeface="+mn-lt"/>
              </a:rPr>
              <a:t>Resources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ptos Display" panose="020B0004020202020204" pitchFamily="34" charset="0"/>
              <a:buChar char="─"/>
            </a:pPr>
            <a:r>
              <a:rPr lang="en-US" sz="1600" dirty="0">
                <a:latin typeface="+mn-lt"/>
              </a:rPr>
              <a:t>Key data and metrics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ptos Display" panose="020B0004020202020204" pitchFamily="34" charset="0"/>
              <a:buChar char="─"/>
            </a:pPr>
            <a:r>
              <a:rPr lang="en-US" sz="1600" dirty="0">
                <a:latin typeface="+mn-lt"/>
              </a:rPr>
              <a:t>Program opportunities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1424F4-87E6-0613-9C90-03E41CE00016}"/>
              </a:ext>
            </a:extLst>
          </p:cNvPr>
          <p:cNvGrpSpPr/>
          <p:nvPr/>
        </p:nvGrpSpPr>
        <p:grpSpPr>
          <a:xfrm>
            <a:off x="8093413" y="1228436"/>
            <a:ext cx="3008696" cy="4839854"/>
            <a:chOff x="8093413" y="1191491"/>
            <a:chExt cx="3008696" cy="48398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1EDD37-7A22-6B1B-D439-839755FC8D30}"/>
                </a:ext>
              </a:extLst>
            </p:cNvPr>
            <p:cNvSpPr/>
            <p:nvPr/>
          </p:nvSpPr>
          <p:spPr>
            <a:xfrm>
              <a:off x="8093413" y="1191491"/>
              <a:ext cx="3008696" cy="4839854"/>
            </a:xfrm>
            <a:prstGeom prst="rect">
              <a:avLst/>
            </a:prstGeom>
            <a:solidFill>
              <a:srgbClr val="3C75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51D58B-3FC3-F52B-3E53-2730EF27F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03491" y="1343651"/>
              <a:ext cx="2603865" cy="4521442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CD821-A07F-B877-920C-18607221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23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67BFD-8F0D-75D3-BF0D-76D9B6661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68713-6EF5-37C1-3295-B5875E92F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What’s to 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8A02E-258D-9E2A-A271-30E5AD594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8068"/>
            <a:ext cx="10515600" cy="38456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+mn-lt"/>
              </a:rPr>
              <a:t>On-Campus Services/Programming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DMV onsite for convenient access to identification and licenses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latin typeface="+mn-lt"/>
              </a:rPr>
              <a:t>OnMed</a:t>
            </a:r>
            <a:r>
              <a:rPr lang="en-US" sz="1400" dirty="0">
                <a:latin typeface="+mn-lt"/>
              </a:rPr>
              <a:t> station is live to support healthcare needs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Employment-focused Resource Fair – January 14th, connecting participants with jobs and programs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Adding work/volunteer expectations for clients at all programs to increase client engagement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Safe Parking Pilot Program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+mn-lt"/>
              </a:rPr>
              <a:t>Resource Center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Added separate additional drop-in space for inclement weather/resting station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Resource Center focused on services, referrals and partner space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Physical separation of facility to support Resource Center purpose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+mn-lt"/>
              </a:rPr>
              <a:t>Website Updates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Adding actively homeless inflow/outflow visualizations for real-time community trends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Enhancements to data dashboards for easier public access and interpretation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+mn-lt"/>
              </a:rPr>
              <a:t>Housing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Working toward full capacity at Cares Campus PSH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+mn-lt"/>
              </a:rPr>
              <a:t>Expanding housing programs to accommodate more individuals in need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46F73-37DE-EEF3-8227-0FB6E87A7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9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374E4-4D30-715B-3345-41CDC492A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E07647-76D9-917A-B04C-D4D3571FC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2" b="5739"/>
          <a:stretch>
            <a:fillRect/>
          </a:stretch>
        </p:blipFill>
        <p:spPr>
          <a:xfrm>
            <a:off x="0" y="1034472"/>
            <a:ext cx="12192000" cy="535709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41E1C48-93F0-5FC6-ABDC-FE95690DADC9}"/>
              </a:ext>
            </a:extLst>
          </p:cNvPr>
          <p:cNvSpPr txBox="1">
            <a:spLocks/>
          </p:cNvSpPr>
          <p:nvPr/>
        </p:nvSpPr>
        <p:spPr>
          <a:xfrm>
            <a:off x="1209964" y="2957535"/>
            <a:ext cx="10067636" cy="755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476A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You!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B1BF7F-7D3B-BAC3-5F76-F733D3EAF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8" y="5237018"/>
            <a:ext cx="12217053" cy="1632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95ACE-409B-2088-A028-A6B7CEF2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64" y="5589837"/>
            <a:ext cx="10067636" cy="75548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Questions or Comments?</a:t>
            </a:r>
            <a:b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Feel free to ask, we're happy to discuss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1B5954-CC97-CC75-8227-934742FB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30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B2B9A-FD22-9BBF-3FA6-298711CD8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0641E-5064-C51A-1670-0BCAD2EE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C758E"/>
                </a:solidFill>
                <a:latin typeface="+mn-lt"/>
              </a:rPr>
              <a:t>FY 25 Shelter Demographics – Our Place Family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4DC5AA-C007-78FF-2370-94DB8352C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297038" y="2061845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905C0BE-0426-E57B-8D40-0E18B4714A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470265"/>
              </p:ext>
            </p:extLst>
          </p:nvPr>
        </p:nvGraphicFramePr>
        <p:xfrm>
          <a:off x="522052" y="1893455"/>
          <a:ext cx="5372911" cy="4264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CCD22D2-3BF1-62E4-4D8B-BCF6F3F943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4375006"/>
              </p:ext>
            </p:extLst>
          </p:nvPr>
        </p:nvGraphicFramePr>
        <p:xfrm>
          <a:off x="6539347" y="1808068"/>
          <a:ext cx="5384797" cy="4349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06B3F4-8956-D2FD-3597-125A3862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8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DA4DC-F5DB-B899-5906-A979C62E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B0760-17D2-B66F-98EC-A9133B56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C758E"/>
                </a:solidFill>
                <a:latin typeface="+mn-lt"/>
              </a:rPr>
              <a:t>FY 25 Shelter Demographics – Our Place Women’s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DD9D194-32EE-045A-F89B-AC23FA2531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9584861"/>
              </p:ext>
            </p:extLst>
          </p:nvPr>
        </p:nvGraphicFramePr>
        <p:xfrm>
          <a:off x="258620" y="1808068"/>
          <a:ext cx="3794571" cy="4349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840B2D0-8098-9F31-C817-581DEA3AD9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544735"/>
              </p:ext>
            </p:extLst>
          </p:nvPr>
        </p:nvGraphicFramePr>
        <p:xfrm>
          <a:off x="4082375" y="1808068"/>
          <a:ext cx="4283412" cy="4349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FB1C25E-256C-D14E-3CFE-7F553FD095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54683"/>
              </p:ext>
            </p:extLst>
          </p:nvPr>
        </p:nvGraphicFramePr>
        <p:xfrm>
          <a:off x="8003406" y="1808068"/>
          <a:ext cx="4114799" cy="4287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137AE1-B19D-A9D9-45C4-54BB9A86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135676" y="2000250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A23067-466A-8D22-4771-1B1848352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055923" y="2000250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9D3C9-7B74-D727-CB2B-038291D1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31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50662-AF6B-A1F6-5625-285BD63ED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0A7E1-F46B-CEBF-CF8D-1E28256F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C758E"/>
                </a:solidFill>
                <a:latin typeface="+mn-lt"/>
              </a:rPr>
              <a:t>FY 25 Shelter Demographics – Our Place Women’s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C7170E1-45D8-4332-150F-8BC1DDA35C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006068"/>
              </p:ext>
            </p:extLst>
          </p:nvPr>
        </p:nvGraphicFramePr>
        <p:xfrm>
          <a:off x="365190" y="1808068"/>
          <a:ext cx="5502207" cy="426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4AB6C76-00CA-4B6A-814A-D9D66EF5C4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7617430"/>
              </p:ext>
            </p:extLst>
          </p:nvPr>
        </p:nvGraphicFramePr>
        <p:xfrm>
          <a:off x="6297038" y="1808069"/>
          <a:ext cx="5285362" cy="4268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DABF86-B717-5FCB-123F-A5A79CCE1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6000" y="2104011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0EFF3-75DB-7E96-CC84-F09ECCCF2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43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46555-18D5-4983-06DE-5E617CD53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4386-4D8A-E262-B6C9-E1A941E1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C758E"/>
                </a:solidFill>
                <a:latin typeface="+mn-lt"/>
              </a:rPr>
              <a:t>FY 25 Shelter Demographics – Nevada Cares Campus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3AB7E40-31F6-3FB2-B926-6AB0DCFFB2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208538"/>
              </p:ext>
            </p:extLst>
          </p:nvPr>
        </p:nvGraphicFramePr>
        <p:xfrm>
          <a:off x="220495" y="1808068"/>
          <a:ext cx="3943349" cy="4383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7CD4557-1977-7265-841A-ED8F5E8217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263297"/>
              </p:ext>
            </p:extLst>
          </p:nvPr>
        </p:nvGraphicFramePr>
        <p:xfrm>
          <a:off x="4248150" y="1789018"/>
          <a:ext cx="4305300" cy="4287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68E2E0-6861-20E1-0B7C-ED8F41CB0D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854510"/>
              </p:ext>
            </p:extLst>
          </p:nvPr>
        </p:nvGraphicFramePr>
        <p:xfrm>
          <a:off x="8248650" y="1808068"/>
          <a:ext cx="3943350" cy="4287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6BF8EB-FC69-72AB-2D92-4ED82C2B8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194041" y="2000250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285E90-A5C9-81FC-FE48-248D83D12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107803" y="2000250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7E464-9255-9C6E-8BB8-FB2FFEE3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34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2695-E045-C85A-7760-0295FE855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FAEC3-611F-9714-BA36-69CB00A8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C758E"/>
                </a:solidFill>
                <a:latin typeface="+mn-lt"/>
              </a:rPr>
              <a:t>FY 25 Shelter Demographics – Nevada Cares Campus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868F9D-BB88-45AA-11FB-28CF26171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230363" y="2061845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53B0066-AB52-8C35-15FB-B055D4C097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966201"/>
              </p:ext>
            </p:extLst>
          </p:nvPr>
        </p:nvGraphicFramePr>
        <p:xfrm>
          <a:off x="457199" y="1885950"/>
          <a:ext cx="5504437" cy="4271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4BC1838-D77E-B1FB-96CA-8660742FB5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630140"/>
              </p:ext>
            </p:extLst>
          </p:nvPr>
        </p:nvGraphicFramePr>
        <p:xfrm>
          <a:off x="6486524" y="1885950"/>
          <a:ext cx="5324469" cy="4271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7CC10-53EF-42AC-D536-A9DB0792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11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31370-7A48-46FB-3455-9B422DB4C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6A5E-FF74-69E0-8467-76217D76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1266"/>
            <a:ext cx="10975107" cy="6868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C758E"/>
                </a:solidFill>
                <a:latin typeface="+mn-lt"/>
              </a:rPr>
              <a:t>FY 25 Shelter Demographics – Safe Camp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3E53A0-0A1A-5BBA-A5CC-3CDA79505B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0819371"/>
              </p:ext>
            </p:extLst>
          </p:nvPr>
        </p:nvGraphicFramePr>
        <p:xfrm>
          <a:off x="233467" y="1921213"/>
          <a:ext cx="3767841" cy="4168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077BF9-300D-35AA-195E-A11C01F68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194041" y="2000250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9060E8-416E-4A84-8E51-0CF44268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107803" y="2000250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D6E1218-CFE4-4378-5DB3-B5B33508DE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4149359"/>
              </p:ext>
            </p:extLst>
          </p:nvPr>
        </p:nvGraphicFramePr>
        <p:xfrm>
          <a:off x="4319082" y="1921213"/>
          <a:ext cx="3690017" cy="4272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76DEDB6-531B-0CE4-E23F-9A9A812013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6942892"/>
              </p:ext>
            </p:extLst>
          </p:nvPr>
        </p:nvGraphicFramePr>
        <p:xfrm>
          <a:off x="8190694" y="1921212"/>
          <a:ext cx="3767839" cy="4272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EF2B95-C241-0E13-38C8-CE892A695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93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4C4DB-2494-7200-5AC9-516AB643F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58FE-A7AB-873E-CACC-2B8FF4CDA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1266"/>
            <a:ext cx="10975107" cy="6868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C758E"/>
                </a:solidFill>
                <a:latin typeface="+mn-lt"/>
              </a:rPr>
              <a:t>FY 25 Shelter Demographics – Safe Camp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230794-9607-D269-F643-F60866B81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168760" y="2000250"/>
            <a:ext cx="0" cy="4095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4D5D443-456A-0CED-6DF0-4F10D4544C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692317"/>
              </p:ext>
            </p:extLst>
          </p:nvPr>
        </p:nvGraphicFramePr>
        <p:xfrm>
          <a:off x="418289" y="1921211"/>
          <a:ext cx="5366425" cy="4272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4A80CDE-A661-897B-A564-83DA626346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0224409"/>
              </p:ext>
            </p:extLst>
          </p:nvPr>
        </p:nvGraphicFramePr>
        <p:xfrm>
          <a:off x="6407285" y="1921210"/>
          <a:ext cx="5366425" cy="4174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1CA1-F68C-1100-086B-EA20E311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6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091a2f5-8d30-4f1f-be8f-be8de9bdf3f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FF8C24D1FDD94CA7F8D50A9E6A8FD2" ma:contentTypeVersion="11" ma:contentTypeDescription="Create a new document." ma:contentTypeScope="" ma:versionID="a83b41fc83bcfe663d7a6f68f3c17cfa">
  <xsd:schema xmlns:xsd="http://www.w3.org/2001/XMLSchema" xmlns:xs="http://www.w3.org/2001/XMLSchema" xmlns:p="http://schemas.microsoft.com/office/2006/metadata/properties" xmlns:ns2="6091a2f5-8d30-4f1f-be8f-be8de9bdf3fc" targetNamespace="http://schemas.microsoft.com/office/2006/metadata/properties" ma:root="true" ma:fieldsID="6628212ea93b497df779f7fee7b5b42f" ns2:_="">
    <xsd:import namespace="6091a2f5-8d30-4f1f-be8f-be8de9bdf3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91a2f5-8d30-4f1f-be8f-be8de9bdf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F225A1-94BE-49B5-90FD-6A124653F3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E5D029-B595-4CD4-ADA9-801972235143}">
  <ds:schemaRefs>
    <ds:schemaRef ds:uri="http://schemas.microsoft.com/office/2006/metadata/properties"/>
    <ds:schemaRef ds:uri="http://schemas.microsoft.com/office/infopath/2007/PartnerControls"/>
    <ds:schemaRef ds:uri="6091a2f5-8d30-4f1f-be8f-be8de9bdf3fc"/>
  </ds:schemaRefs>
</ds:datastoreItem>
</file>

<file path=customXml/itemProps3.xml><?xml version="1.0" encoding="utf-8"?>
<ds:datastoreItem xmlns:ds="http://schemas.openxmlformats.org/officeDocument/2006/customXml" ds:itemID="{29841D99-0C5F-493F-95EA-D279C93327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91a2f5-8d30-4f1f-be8f-be8de9bdf3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3b16c53-82ad-48b8-b6dd-e0353efe42ca}" enabled="1" method="Privileged" siteId="{a2a21b60-5625-43fe-a55a-52f5e111d71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6790</TotalTime>
  <Words>1868</Words>
  <Application>Microsoft Office PowerPoint</Application>
  <PresentationFormat>Widescreen</PresentationFormat>
  <Paragraphs>422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Aptos Display</vt:lpstr>
      <vt:lpstr>Arial</vt:lpstr>
      <vt:lpstr>Roboto</vt:lpstr>
      <vt:lpstr>Roboto Slab</vt:lpstr>
      <vt:lpstr>Roboto Slab Medium</vt:lpstr>
      <vt:lpstr>Office Theme</vt:lpstr>
      <vt:lpstr>PowerPoint Presentation</vt:lpstr>
      <vt:lpstr>FY 25 Shelter Demographics – Our Place Family</vt:lpstr>
      <vt:lpstr>FY 25 Shelter Demographics – Our Place Family</vt:lpstr>
      <vt:lpstr>FY 25 Shelter Demographics – Our Place Women’s</vt:lpstr>
      <vt:lpstr>FY 25 Shelter Demographics – Our Place Women’s</vt:lpstr>
      <vt:lpstr>FY 25 Shelter Demographics – Nevada Cares Campus</vt:lpstr>
      <vt:lpstr>FY 25 Shelter Demographics – Nevada Cares Campus</vt:lpstr>
      <vt:lpstr>FY 25 Shelter Demographics – Safe Camp</vt:lpstr>
      <vt:lpstr>FY 25 Shelter Demographics – Safe Camp</vt:lpstr>
      <vt:lpstr>Shelter Length of Stay – FY 2025</vt:lpstr>
      <vt:lpstr>Emergency Shelter Expectations</vt:lpstr>
      <vt:lpstr>Partners and Resources - Onsite</vt:lpstr>
      <vt:lpstr>Outcomes and Exits – FY 2025</vt:lpstr>
      <vt:lpstr>Clients Homeless Upon Arrival in Washoe County</vt:lpstr>
      <vt:lpstr>Permanent Supportive Housing (PSH) Building Update</vt:lpstr>
      <vt:lpstr>Point in Time (PIT) Count - Methodology</vt:lpstr>
      <vt:lpstr>Point in Time (PIT) Count - 2019 through 2025</vt:lpstr>
      <vt:lpstr>Total Point in Time Count (PIT) Count – 1/22/2025</vt:lpstr>
      <vt:lpstr>Housing Inventory Count (HIC) Bed Utilization – 1/22/2025 </vt:lpstr>
      <vt:lpstr>Conclusions – 2025 PIT/HIC </vt:lpstr>
      <vt:lpstr>Total Point in Time Count (PIT) Count - 2026</vt:lpstr>
      <vt:lpstr>Actively Homeless Count – Inflow / Outflow</vt:lpstr>
      <vt:lpstr>Shelter Census</vt:lpstr>
      <vt:lpstr>Challenges</vt:lpstr>
      <vt:lpstr>HHS Communications</vt:lpstr>
      <vt:lpstr>What’s to Come</vt:lpstr>
      <vt:lpstr>Questions or Comments? Feel free to ask, we're happy to discuss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Peters, Catrina</dc:creator>
  <cp:lastModifiedBy>DeSoto-Silva, Kendra</cp:lastModifiedBy>
  <cp:revision>9</cp:revision>
  <dcterms:created xsi:type="dcterms:W3CDTF">2025-11-14T17:20:37Z</dcterms:created>
  <dcterms:modified xsi:type="dcterms:W3CDTF">2025-11-24T22:30:18Z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0x01010050FF8C24D1FDD94CA7F8D50A9E6A8FD2</vt:lpwstr>
  </property>
  <property fmtid="{D5CDD505-2E9C-101B-9397-08002B2CF9AE}" pid="3" name="MediaServiceImageTags">
    <vt:lpwstr/>
  </property>
</Properties>
</file>