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Helvetica World" panose="020B0604020202020204" charset="-128"/>
      <p:regular r:id="rId16"/>
    </p:embeddedFont>
    <p:embeddedFont>
      <p:font typeface="Helvetica World Bold" panose="020B0604020202020204" charset="-128"/>
      <p:regular r:id="rId17"/>
    </p:embeddedFont>
    <p:embeddedFont>
      <p:font typeface="Helvetica World Bold Italics" panose="020B0604020202020204" charset="-128"/>
      <p:regular r:id="rId18"/>
    </p:embeddedFont>
    <p:embeddedFont>
      <p:font typeface="Canva Sans Bold" panose="020B0604020202020204" charset="0"/>
      <p:regular r:id="rId19"/>
    </p:embeddedFont>
    <p:embeddedFont>
      <p:font typeface="Cormorant Garamond Bold Italics" panose="020B0604020202020204" charset="0"/>
      <p:regular r:id="rId20"/>
    </p:embeddedFont>
    <p:embeddedFont>
      <p:font typeface="DM Serif Display" pitchFamily="2" charset="0"/>
      <p:regular r:id="rId21"/>
    </p:embeddedFont>
    <p:embeddedFont>
      <p:font typeface="Helvetica Now Display Bold" panose="020B0604020202020204" charset="0"/>
      <p:regular r:id="rId22"/>
    </p:embeddedFont>
    <p:embeddedFont>
      <p:font typeface="Quicksand" panose="020B0604020202020204" charset="0"/>
      <p:regular r:id="rId23"/>
    </p:embeddedFont>
    <p:embeddedFont>
      <p:font typeface="Quicksan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oto-Silva, Kendra" userId="717d2bf5-6fbc-4bdf-a1d3-589f649548e9" providerId="ADAL" clId="{5C43D802-34CE-4557-90C9-D8497F73BD02}"/>
    <pc:docChg chg="undo redo custSel modSld">
      <pc:chgData name="DeSoto-Silva, Kendra" userId="717d2bf5-6fbc-4bdf-a1d3-589f649548e9" providerId="ADAL" clId="{5C43D802-34CE-4557-90C9-D8497F73BD02}" dt="2025-11-24T21:50:26.196" v="1120" actId="166"/>
      <pc:docMkLst>
        <pc:docMk/>
      </pc:docMkLst>
      <pc:sldChg chg="modSp mod">
        <pc:chgData name="DeSoto-Silva, Kendra" userId="717d2bf5-6fbc-4bdf-a1d3-589f649548e9" providerId="ADAL" clId="{5C43D802-34CE-4557-90C9-D8497F73BD02}" dt="2025-11-24T21:12:57.608" v="3" actId="962"/>
        <pc:sldMkLst>
          <pc:docMk/>
          <pc:sldMk cId="0" sldId="256"/>
        </pc:sldMkLst>
        <pc:spChg chg="mod">
          <ac:chgData name="DeSoto-Silva, Kendra" userId="717d2bf5-6fbc-4bdf-a1d3-589f649548e9" providerId="ADAL" clId="{5C43D802-34CE-4557-90C9-D8497F73BD02}" dt="2025-11-24T21:12:41.408" v="0" actId="962"/>
          <ac:spMkLst>
            <pc:docMk/>
            <pc:sldMk cId="0" sldId="256"/>
            <ac:spMk id="3" creationId="{00000000-0000-0000-0000-000000000000}"/>
          </ac:spMkLst>
        </pc:spChg>
        <pc:spChg chg="mod">
          <ac:chgData name="DeSoto-Silva, Kendra" userId="717d2bf5-6fbc-4bdf-a1d3-589f649548e9" providerId="ADAL" clId="{5C43D802-34CE-4557-90C9-D8497F73BD02}" dt="2025-11-24T21:12:45.497" v="1" actId="962"/>
          <ac:spMkLst>
            <pc:docMk/>
            <pc:sldMk cId="0" sldId="256"/>
            <ac:spMk id="4" creationId="{00000000-0000-0000-0000-000000000000}"/>
          </ac:spMkLst>
        </pc:spChg>
        <pc:spChg chg="mod">
          <ac:chgData name="DeSoto-Silva, Kendra" userId="717d2bf5-6fbc-4bdf-a1d3-589f649548e9" providerId="ADAL" clId="{5C43D802-34CE-4557-90C9-D8497F73BD02}" dt="2025-11-24T21:12:57.608" v="3" actId="962"/>
          <ac:spMkLst>
            <pc:docMk/>
            <pc:sldMk cId="0" sldId="256"/>
            <ac:spMk id="5" creationId="{00000000-0000-0000-0000-000000000000}"/>
          </ac:spMkLst>
        </pc:spChg>
        <pc:spChg chg="mod">
          <ac:chgData name="DeSoto-Silva, Kendra" userId="717d2bf5-6fbc-4bdf-a1d3-589f649548e9" providerId="ADAL" clId="{5C43D802-34CE-4557-90C9-D8497F73BD02}" dt="2025-11-24T21:12:53.917" v="2" actId="962"/>
          <ac:spMkLst>
            <pc:docMk/>
            <pc:sldMk cId="0" sldId="256"/>
            <ac:spMk id="9" creationId="{00000000-0000-0000-0000-000000000000}"/>
          </ac:spMkLst>
        </pc:spChg>
      </pc:sldChg>
      <pc:sldChg chg="modSp mod">
        <pc:chgData name="DeSoto-Silva, Kendra" userId="717d2bf5-6fbc-4bdf-a1d3-589f649548e9" providerId="ADAL" clId="{5C43D802-34CE-4557-90C9-D8497F73BD02}" dt="2025-11-24T21:13:41.060" v="9" actId="962"/>
        <pc:sldMkLst>
          <pc:docMk/>
          <pc:sldMk cId="0" sldId="257"/>
        </pc:sldMkLst>
        <pc:spChg chg="mod">
          <ac:chgData name="DeSoto-Silva, Kendra" userId="717d2bf5-6fbc-4bdf-a1d3-589f649548e9" providerId="ADAL" clId="{5C43D802-34CE-4557-90C9-D8497F73BD02}" dt="2025-11-24T21:13:36.326" v="7" actId="962"/>
          <ac:spMkLst>
            <pc:docMk/>
            <pc:sldMk cId="0" sldId="257"/>
            <ac:spMk id="3" creationId="{00000000-0000-0000-0000-000000000000}"/>
          </ac:spMkLst>
        </pc:spChg>
        <pc:spChg chg="mod">
          <ac:chgData name="DeSoto-Silva, Kendra" userId="717d2bf5-6fbc-4bdf-a1d3-589f649548e9" providerId="ADAL" clId="{5C43D802-34CE-4557-90C9-D8497F73BD02}" dt="2025-11-24T21:13:38.575" v="8" actId="962"/>
          <ac:spMkLst>
            <pc:docMk/>
            <pc:sldMk cId="0" sldId="257"/>
            <ac:spMk id="4" creationId="{00000000-0000-0000-0000-000000000000}"/>
          </ac:spMkLst>
        </pc:spChg>
        <pc:spChg chg="mod">
          <ac:chgData name="DeSoto-Silva, Kendra" userId="717d2bf5-6fbc-4bdf-a1d3-589f649548e9" providerId="ADAL" clId="{5C43D802-34CE-4557-90C9-D8497F73BD02}" dt="2025-11-24T21:13:34.426" v="6" actId="962"/>
          <ac:spMkLst>
            <pc:docMk/>
            <pc:sldMk cId="0" sldId="257"/>
            <ac:spMk id="5" creationId="{00000000-0000-0000-0000-000000000000}"/>
          </ac:spMkLst>
        </pc:spChg>
        <pc:spChg chg="ord">
          <ac:chgData name="DeSoto-Silva, Kendra" userId="717d2bf5-6fbc-4bdf-a1d3-589f649548e9" providerId="ADAL" clId="{5C43D802-34CE-4557-90C9-D8497F73BD02}" dt="2025-11-24T21:13:28.748" v="5" actId="13244"/>
          <ac:spMkLst>
            <pc:docMk/>
            <pc:sldMk cId="0" sldId="257"/>
            <ac:spMk id="6" creationId="{00000000-0000-0000-0000-000000000000}"/>
          </ac:spMkLst>
        </pc:spChg>
        <pc:spChg chg="mod">
          <ac:chgData name="DeSoto-Silva, Kendra" userId="717d2bf5-6fbc-4bdf-a1d3-589f649548e9" providerId="ADAL" clId="{5C43D802-34CE-4557-90C9-D8497F73BD02}" dt="2025-11-24T21:13:41.060" v="9" actId="962"/>
          <ac:spMkLst>
            <pc:docMk/>
            <pc:sldMk cId="0" sldId="257"/>
            <ac:spMk id="7" creationId="{00000000-0000-0000-0000-000000000000}"/>
          </ac:spMkLst>
        </pc:spChg>
      </pc:sldChg>
      <pc:sldChg chg="modSp mod">
        <pc:chgData name="DeSoto-Silva, Kendra" userId="717d2bf5-6fbc-4bdf-a1d3-589f649548e9" providerId="ADAL" clId="{5C43D802-34CE-4557-90C9-D8497F73BD02}" dt="2025-11-24T21:16:00.933" v="40" actId="13244"/>
        <pc:sldMkLst>
          <pc:docMk/>
          <pc:sldMk cId="0" sldId="258"/>
        </pc:sldMkLst>
        <pc:spChg chg="mod">
          <ac:chgData name="DeSoto-Silva, Kendra" userId="717d2bf5-6fbc-4bdf-a1d3-589f649548e9" providerId="ADAL" clId="{5C43D802-34CE-4557-90C9-D8497F73BD02}" dt="2025-11-24T21:14:21.081" v="10" actId="962"/>
          <ac:spMkLst>
            <pc:docMk/>
            <pc:sldMk cId="0" sldId="258"/>
            <ac:spMk id="5" creationId="{00000000-0000-0000-0000-000000000000}"/>
          </ac:spMkLst>
        </pc:spChg>
        <pc:spChg chg="mod">
          <ac:chgData name="DeSoto-Silva, Kendra" userId="717d2bf5-6fbc-4bdf-a1d3-589f649548e9" providerId="ADAL" clId="{5C43D802-34CE-4557-90C9-D8497F73BD02}" dt="2025-11-24T21:14:33.191" v="31" actId="962"/>
          <ac:spMkLst>
            <pc:docMk/>
            <pc:sldMk cId="0" sldId="258"/>
            <ac:spMk id="6" creationId="{00000000-0000-0000-0000-000000000000}"/>
          </ac:spMkLst>
        </pc:spChg>
        <pc:spChg chg="mod">
          <ac:chgData name="DeSoto-Silva, Kendra" userId="717d2bf5-6fbc-4bdf-a1d3-589f649548e9" providerId="ADAL" clId="{5C43D802-34CE-4557-90C9-D8497F73BD02}" dt="2025-11-24T21:14:24.354" v="11" actId="962"/>
          <ac:spMkLst>
            <pc:docMk/>
            <pc:sldMk cId="0" sldId="258"/>
            <ac:spMk id="7" creationId="{00000000-0000-0000-0000-000000000000}"/>
          </ac:spMkLst>
        </pc:spChg>
        <pc:spChg chg="mod">
          <ac:chgData name="DeSoto-Silva, Kendra" userId="717d2bf5-6fbc-4bdf-a1d3-589f649548e9" providerId="ADAL" clId="{5C43D802-34CE-4557-90C9-D8497F73BD02}" dt="2025-11-24T21:14:25.888" v="12" actId="962"/>
          <ac:spMkLst>
            <pc:docMk/>
            <pc:sldMk cId="0" sldId="258"/>
            <ac:spMk id="8" creationId="{00000000-0000-0000-0000-000000000000}"/>
          </ac:spMkLst>
        </pc:spChg>
        <pc:spChg chg="mod">
          <ac:chgData name="DeSoto-Silva, Kendra" userId="717d2bf5-6fbc-4bdf-a1d3-589f649548e9" providerId="ADAL" clId="{5C43D802-34CE-4557-90C9-D8497F73BD02}" dt="2025-11-24T21:14:35.562" v="32" actId="962"/>
          <ac:spMkLst>
            <pc:docMk/>
            <pc:sldMk cId="0" sldId="258"/>
            <ac:spMk id="9" creationId="{00000000-0000-0000-0000-000000000000}"/>
          </ac:spMkLst>
        </pc:spChg>
        <pc:spChg chg="mod">
          <ac:chgData name="DeSoto-Silva, Kendra" userId="717d2bf5-6fbc-4bdf-a1d3-589f649548e9" providerId="ADAL" clId="{5C43D802-34CE-4557-90C9-D8497F73BD02}" dt="2025-11-24T21:14:30.626" v="30" actId="962"/>
          <ac:spMkLst>
            <pc:docMk/>
            <pc:sldMk cId="0" sldId="258"/>
            <ac:spMk id="10" creationId="{00000000-0000-0000-0000-000000000000}"/>
          </ac:spMkLst>
        </pc:spChg>
        <pc:spChg chg="ord">
          <ac:chgData name="DeSoto-Silva, Kendra" userId="717d2bf5-6fbc-4bdf-a1d3-589f649548e9" providerId="ADAL" clId="{5C43D802-34CE-4557-90C9-D8497F73BD02}" dt="2025-11-24T21:15:36.857" v="34" actId="13244"/>
          <ac:spMkLst>
            <pc:docMk/>
            <pc:sldMk cId="0" sldId="258"/>
            <ac:spMk id="11" creationId="{00000000-0000-0000-0000-000000000000}"/>
          </ac:spMkLst>
        </pc:spChg>
        <pc:spChg chg="ord">
          <ac:chgData name="DeSoto-Silva, Kendra" userId="717d2bf5-6fbc-4bdf-a1d3-589f649548e9" providerId="ADAL" clId="{5C43D802-34CE-4557-90C9-D8497F73BD02}" dt="2025-11-24T21:15:46.821" v="36" actId="13244"/>
          <ac:spMkLst>
            <pc:docMk/>
            <pc:sldMk cId="0" sldId="258"/>
            <ac:spMk id="12" creationId="{00000000-0000-0000-0000-000000000000}"/>
          </ac:spMkLst>
        </pc:spChg>
        <pc:spChg chg="ord">
          <ac:chgData name="DeSoto-Silva, Kendra" userId="717d2bf5-6fbc-4bdf-a1d3-589f649548e9" providerId="ADAL" clId="{5C43D802-34CE-4557-90C9-D8497F73BD02}" dt="2025-11-24T21:15:50.815" v="37" actId="13244"/>
          <ac:spMkLst>
            <pc:docMk/>
            <pc:sldMk cId="0" sldId="258"/>
            <ac:spMk id="13" creationId="{00000000-0000-0000-0000-000000000000}"/>
          </ac:spMkLst>
        </pc:spChg>
        <pc:spChg chg="ord">
          <ac:chgData name="DeSoto-Silva, Kendra" userId="717d2bf5-6fbc-4bdf-a1d3-589f649548e9" providerId="ADAL" clId="{5C43D802-34CE-4557-90C9-D8497F73BD02}" dt="2025-11-24T21:15:42.237" v="35" actId="13244"/>
          <ac:spMkLst>
            <pc:docMk/>
            <pc:sldMk cId="0" sldId="258"/>
            <ac:spMk id="14" creationId="{00000000-0000-0000-0000-000000000000}"/>
          </ac:spMkLst>
        </pc:spChg>
        <pc:spChg chg="ord">
          <ac:chgData name="DeSoto-Silva, Kendra" userId="717d2bf5-6fbc-4bdf-a1d3-589f649548e9" providerId="ADAL" clId="{5C43D802-34CE-4557-90C9-D8497F73BD02}" dt="2025-11-24T21:16:00.933" v="40" actId="13244"/>
          <ac:spMkLst>
            <pc:docMk/>
            <pc:sldMk cId="0" sldId="258"/>
            <ac:spMk id="16" creationId="{00000000-0000-0000-0000-000000000000}"/>
          </ac:spMkLst>
        </pc:spChg>
        <pc:grpChg chg="mod">
          <ac:chgData name="DeSoto-Silva, Kendra" userId="717d2bf5-6fbc-4bdf-a1d3-589f649548e9" providerId="ADAL" clId="{5C43D802-34CE-4557-90C9-D8497F73BD02}" dt="2025-11-24T21:15:26.991" v="33" actId="962"/>
          <ac:grpSpMkLst>
            <pc:docMk/>
            <pc:sldMk cId="0" sldId="258"/>
            <ac:grpSpMk id="2" creationId="{00000000-0000-0000-0000-000000000000}"/>
          </ac:grpSpMkLst>
        </pc:grpChg>
      </pc:sldChg>
      <pc:sldChg chg="modSp mod">
        <pc:chgData name="DeSoto-Silva, Kendra" userId="717d2bf5-6fbc-4bdf-a1d3-589f649548e9" providerId="ADAL" clId="{5C43D802-34CE-4557-90C9-D8497F73BD02}" dt="2025-11-24T21:16:26.696" v="42" actId="13244"/>
        <pc:sldMkLst>
          <pc:docMk/>
          <pc:sldMk cId="0" sldId="259"/>
        </pc:sldMkLst>
        <pc:spChg chg="ord">
          <ac:chgData name="DeSoto-Silva, Kendra" userId="717d2bf5-6fbc-4bdf-a1d3-589f649548e9" providerId="ADAL" clId="{5C43D802-34CE-4557-90C9-D8497F73BD02}" dt="2025-11-24T21:16:26.696" v="42" actId="13244"/>
          <ac:spMkLst>
            <pc:docMk/>
            <pc:sldMk cId="0" sldId="259"/>
            <ac:spMk id="9" creationId="{00000000-0000-0000-0000-000000000000}"/>
          </ac:spMkLst>
        </pc:spChg>
        <pc:grpChg chg="mod">
          <ac:chgData name="DeSoto-Silva, Kendra" userId="717d2bf5-6fbc-4bdf-a1d3-589f649548e9" providerId="ADAL" clId="{5C43D802-34CE-4557-90C9-D8497F73BD02}" dt="2025-11-24T21:16:16.848" v="41" actId="962"/>
          <ac:grpSpMkLst>
            <pc:docMk/>
            <pc:sldMk cId="0" sldId="259"/>
            <ac:grpSpMk id="2" creationId="{00000000-0000-0000-0000-000000000000}"/>
          </ac:grpSpMkLst>
        </pc:grpChg>
      </pc:sldChg>
      <pc:sldChg chg="modSp mod">
        <pc:chgData name="DeSoto-Silva, Kendra" userId="717d2bf5-6fbc-4bdf-a1d3-589f649548e9" providerId="ADAL" clId="{5C43D802-34CE-4557-90C9-D8497F73BD02}" dt="2025-11-24T21:19:00.376" v="71" actId="20577"/>
        <pc:sldMkLst>
          <pc:docMk/>
          <pc:sldMk cId="0" sldId="260"/>
        </pc:sldMkLst>
        <pc:spChg chg="mod">
          <ac:chgData name="DeSoto-Silva, Kendra" userId="717d2bf5-6fbc-4bdf-a1d3-589f649548e9" providerId="ADAL" clId="{5C43D802-34CE-4557-90C9-D8497F73BD02}" dt="2025-11-24T21:16:47.492" v="43" actId="962"/>
          <ac:spMkLst>
            <pc:docMk/>
            <pc:sldMk cId="0" sldId="260"/>
            <ac:spMk id="13" creationId="{00000000-0000-0000-0000-000000000000}"/>
          </ac:spMkLst>
        </pc:spChg>
        <pc:spChg chg="mod ord">
          <ac:chgData name="DeSoto-Silva, Kendra" userId="717d2bf5-6fbc-4bdf-a1d3-589f649548e9" providerId="ADAL" clId="{5C43D802-34CE-4557-90C9-D8497F73BD02}" dt="2025-11-24T21:18:35.159" v="61" actId="12"/>
          <ac:spMkLst>
            <pc:docMk/>
            <pc:sldMk cId="0" sldId="260"/>
            <ac:spMk id="14" creationId="{00000000-0000-0000-0000-000000000000}"/>
          </ac:spMkLst>
        </pc:spChg>
        <pc:spChg chg="ord">
          <ac:chgData name="DeSoto-Silva, Kendra" userId="717d2bf5-6fbc-4bdf-a1d3-589f649548e9" providerId="ADAL" clId="{5C43D802-34CE-4557-90C9-D8497F73BD02}" dt="2025-11-24T21:17:32.601" v="47" actId="13244"/>
          <ac:spMkLst>
            <pc:docMk/>
            <pc:sldMk cId="0" sldId="260"/>
            <ac:spMk id="15" creationId="{00000000-0000-0000-0000-000000000000}"/>
          </ac:spMkLst>
        </pc:spChg>
        <pc:spChg chg="mod ord">
          <ac:chgData name="DeSoto-Silva, Kendra" userId="717d2bf5-6fbc-4bdf-a1d3-589f649548e9" providerId="ADAL" clId="{5C43D802-34CE-4557-90C9-D8497F73BD02}" dt="2025-11-24T21:18:05.634" v="53" actId="13244"/>
          <ac:spMkLst>
            <pc:docMk/>
            <pc:sldMk cId="0" sldId="260"/>
            <ac:spMk id="17" creationId="{00000000-0000-0000-0000-000000000000}"/>
          </ac:spMkLst>
        </pc:spChg>
        <pc:spChg chg="mod ord">
          <ac:chgData name="DeSoto-Silva, Kendra" userId="717d2bf5-6fbc-4bdf-a1d3-589f649548e9" providerId="ADAL" clId="{5C43D802-34CE-4557-90C9-D8497F73BD02}" dt="2025-11-24T21:18:10.849" v="54" actId="13244"/>
          <ac:spMkLst>
            <pc:docMk/>
            <pc:sldMk cId="0" sldId="260"/>
            <ac:spMk id="18" creationId="{00000000-0000-0000-0000-000000000000}"/>
          </ac:spMkLst>
        </pc:spChg>
        <pc:spChg chg="mod">
          <ac:chgData name="DeSoto-Silva, Kendra" userId="717d2bf5-6fbc-4bdf-a1d3-589f649548e9" providerId="ADAL" clId="{5C43D802-34CE-4557-90C9-D8497F73BD02}" dt="2025-11-24T21:19:00.376" v="71" actId="20577"/>
          <ac:spMkLst>
            <pc:docMk/>
            <pc:sldMk cId="0" sldId="260"/>
            <ac:spMk id="19" creationId="{00000000-0000-0000-0000-000000000000}"/>
          </ac:spMkLst>
        </pc:spChg>
        <pc:grpChg chg="mod">
          <ac:chgData name="DeSoto-Silva, Kendra" userId="717d2bf5-6fbc-4bdf-a1d3-589f649548e9" providerId="ADAL" clId="{5C43D802-34CE-4557-90C9-D8497F73BD02}" dt="2025-11-24T21:17:18.051" v="44" actId="962"/>
          <ac:grpSpMkLst>
            <pc:docMk/>
            <pc:sldMk cId="0" sldId="260"/>
            <ac:grpSpMk id="2" creationId="{00000000-0000-0000-0000-000000000000}"/>
          </ac:grpSpMkLst>
        </pc:grpChg>
        <pc:grpChg chg="mod">
          <ac:chgData name="DeSoto-Silva, Kendra" userId="717d2bf5-6fbc-4bdf-a1d3-589f649548e9" providerId="ADAL" clId="{5C43D802-34CE-4557-90C9-D8497F73BD02}" dt="2025-11-24T21:17:20.696" v="45" actId="962"/>
          <ac:grpSpMkLst>
            <pc:docMk/>
            <pc:sldMk cId="0" sldId="260"/>
            <ac:grpSpMk id="5" creationId="{00000000-0000-0000-0000-000000000000}"/>
          </ac:grpSpMkLst>
        </pc:grpChg>
        <pc:grpChg chg="mod">
          <ac:chgData name="DeSoto-Silva, Kendra" userId="717d2bf5-6fbc-4bdf-a1d3-589f649548e9" providerId="ADAL" clId="{5C43D802-34CE-4557-90C9-D8497F73BD02}" dt="2025-11-24T21:17:23.027" v="46" actId="962"/>
          <ac:grpSpMkLst>
            <pc:docMk/>
            <pc:sldMk cId="0" sldId="260"/>
            <ac:grpSpMk id="8" creationId="{00000000-0000-0000-0000-000000000000}"/>
          </ac:grpSpMkLst>
        </pc:grpChg>
      </pc:sldChg>
      <pc:sldChg chg="modSp mod">
        <pc:chgData name="DeSoto-Silva, Kendra" userId="717d2bf5-6fbc-4bdf-a1d3-589f649548e9" providerId="ADAL" clId="{5C43D802-34CE-4557-90C9-D8497F73BD02}" dt="2025-11-24T21:44:04.264" v="93" actId="13244"/>
        <pc:sldMkLst>
          <pc:docMk/>
          <pc:sldMk cId="0" sldId="261"/>
        </pc:sldMkLst>
        <pc:spChg chg="mod">
          <ac:chgData name="DeSoto-Silva, Kendra" userId="717d2bf5-6fbc-4bdf-a1d3-589f649548e9" providerId="ADAL" clId="{5C43D802-34CE-4557-90C9-D8497F73BD02}" dt="2025-11-24T21:43:11.195" v="83" actId="1076"/>
          <ac:spMkLst>
            <pc:docMk/>
            <pc:sldMk cId="0" sldId="261"/>
            <ac:spMk id="7" creationId="{00000000-0000-0000-0000-000000000000}"/>
          </ac:spMkLst>
        </pc:spChg>
        <pc:spChg chg="ord">
          <ac:chgData name="DeSoto-Silva, Kendra" userId="717d2bf5-6fbc-4bdf-a1d3-589f649548e9" providerId="ADAL" clId="{5C43D802-34CE-4557-90C9-D8497F73BD02}" dt="2025-11-24T21:43:48.354" v="88" actId="13244"/>
          <ac:spMkLst>
            <pc:docMk/>
            <pc:sldMk cId="0" sldId="261"/>
            <ac:spMk id="12" creationId="{00000000-0000-0000-0000-000000000000}"/>
          </ac:spMkLst>
        </pc:spChg>
        <pc:spChg chg="ord">
          <ac:chgData name="DeSoto-Silva, Kendra" userId="717d2bf5-6fbc-4bdf-a1d3-589f649548e9" providerId="ADAL" clId="{5C43D802-34CE-4557-90C9-D8497F73BD02}" dt="2025-11-24T21:42:38.670" v="76" actId="13244"/>
          <ac:spMkLst>
            <pc:docMk/>
            <pc:sldMk cId="0" sldId="261"/>
            <ac:spMk id="13" creationId="{00000000-0000-0000-0000-000000000000}"/>
          </ac:spMkLst>
        </pc:spChg>
        <pc:spChg chg="ord">
          <ac:chgData name="DeSoto-Silva, Kendra" userId="717d2bf5-6fbc-4bdf-a1d3-589f649548e9" providerId="ADAL" clId="{5C43D802-34CE-4557-90C9-D8497F73BD02}" dt="2025-11-24T21:43:52.228" v="89" actId="13244"/>
          <ac:spMkLst>
            <pc:docMk/>
            <pc:sldMk cId="0" sldId="261"/>
            <ac:spMk id="14" creationId="{00000000-0000-0000-0000-000000000000}"/>
          </ac:spMkLst>
        </pc:spChg>
        <pc:spChg chg="ord">
          <ac:chgData name="DeSoto-Silva, Kendra" userId="717d2bf5-6fbc-4bdf-a1d3-589f649548e9" providerId="ADAL" clId="{5C43D802-34CE-4557-90C9-D8497F73BD02}" dt="2025-11-24T21:44:04.264" v="93" actId="13244"/>
          <ac:spMkLst>
            <pc:docMk/>
            <pc:sldMk cId="0" sldId="261"/>
            <ac:spMk id="15" creationId="{00000000-0000-0000-0000-000000000000}"/>
          </ac:spMkLst>
        </pc:spChg>
        <pc:spChg chg="mod ord">
          <ac:chgData name="DeSoto-Silva, Kendra" userId="717d2bf5-6fbc-4bdf-a1d3-589f649548e9" providerId="ADAL" clId="{5C43D802-34CE-4557-90C9-D8497F73BD02}" dt="2025-11-24T21:44:02.529" v="92" actId="13244"/>
          <ac:spMkLst>
            <pc:docMk/>
            <pc:sldMk cId="0" sldId="261"/>
            <ac:spMk id="16" creationId="{00000000-0000-0000-0000-000000000000}"/>
          </ac:spMkLst>
        </pc:spChg>
        <pc:grpChg chg="mod">
          <ac:chgData name="DeSoto-Silva, Kendra" userId="717d2bf5-6fbc-4bdf-a1d3-589f649548e9" providerId="ADAL" clId="{5C43D802-34CE-4557-90C9-D8497F73BD02}" dt="2025-11-24T21:42:24.416" v="74" actId="962"/>
          <ac:grpSpMkLst>
            <pc:docMk/>
            <pc:sldMk cId="0" sldId="261"/>
            <ac:grpSpMk id="2" creationId="{00000000-0000-0000-0000-000000000000}"/>
          </ac:grpSpMkLst>
        </pc:grpChg>
        <pc:grpChg chg="mod ord">
          <ac:chgData name="DeSoto-Silva, Kendra" userId="717d2bf5-6fbc-4bdf-a1d3-589f649548e9" providerId="ADAL" clId="{5C43D802-34CE-4557-90C9-D8497F73BD02}" dt="2025-11-24T21:43:55.100" v="91" actId="962"/>
          <ac:grpSpMkLst>
            <pc:docMk/>
            <pc:sldMk cId="0" sldId="261"/>
            <ac:grpSpMk id="5" creationId="{00000000-0000-0000-0000-000000000000}"/>
          </ac:grpSpMkLst>
        </pc:grpChg>
        <pc:grpChg chg="mod ord">
          <ac:chgData name="DeSoto-Silva, Kendra" userId="717d2bf5-6fbc-4bdf-a1d3-589f649548e9" providerId="ADAL" clId="{5C43D802-34CE-4557-90C9-D8497F73BD02}" dt="2025-11-24T21:43:42.484" v="87" actId="13244"/>
          <ac:grpSpMkLst>
            <pc:docMk/>
            <pc:sldMk cId="0" sldId="261"/>
            <ac:grpSpMk id="8" creationId="{00000000-0000-0000-0000-000000000000}"/>
          </ac:grpSpMkLst>
        </pc:grpChg>
      </pc:sldChg>
      <pc:sldChg chg="modSp mod">
        <pc:chgData name="DeSoto-Silva, Kendra" userId="717d2bf5-6fbc-4bdf-a1d3-589f649548e9" providerId="ADAL" clId="{5C43D802-34CE-4557-90C9-D8497F73BD02}" dt="2025-11-24T21:47:06.274" v="641" actId="962"/>
        <pc:sldMkLst>
          <pc:docMk/>
          <pc:sldMk cId="0" sldId="262"/>
        </pc:sldMkLst>
        <pc:spChg chg="ord">
          <ac:chgData name="DeSoto-Silva, Kendra" userId="717d2bf5-6fbc-4bdf-a1d3-589f649548e9" providerId="ADAL" clId="{5C43D802-34CE-4557-90C9-D8497F73BD02}" dt="2025-11-24T21:44:24.296" v="94" actId="13244"/>
          <ac:spMkLst>
            <pc:docMk/>
            <pc:sldMk cId="0" sldId="262"/>
            <ac:spMk id="5" creationId="{00000000-0000-0000-0000-000000000000}"/>
          </ac:spMkLst>
        </pc:spChg>
        <pc:spChg chg="mod">
          <ac:chgData name="DeSoto-Silva, Kendra" userId="717d2bf5-6fbc-4bdf-a1d3-589f649548e9" providerId="ADAL" clId="{5C43D802-34CE-4557-90C9-D8497F73BD02}" dt="2025-11-24T21:45:31.343" v="101" actId="962"/>
          <ac:spMkLst>
            <pc:docMk/>
            <pc:sldMk cId="0" sldId="262"/>
            <ac:spMk id="12" creationId="{00000000-0000-0000-0000-000000000000}"/>
          </ac:spMkLst>
        </pc:spChg>
        <pc:spChg chg="mod">
          <ac:chgData name="DeSoto-Silva, Kendra" userId="717d2bf5-6fbc-4bdf-a1d3-589f649548e9" providerId="ADAL" clId="{5C43D802-34CE-4557-90C9-D8497F73BD02}" dt="2025-11-24T21:45:35.518" v="103" actId="962"/>
          <ac:spMkLst>
            <pc:docMk/>
            <pc:sldMk cId="0" sldId="262"/>
            <ac:spMk id="13" creationId="{00000000-0000-0000-0000-000000000000}"/>
          </ac:spMkLst>
        </pc:spChg>
        <pc:spChg chg="ord">
          <ac:chgData name="DeSoto-Silva, Kendra" userId="717d2bf5-6fbc-4bdf-a1d3-589f649548e9" providerId="ADAL" clId="{5C43D802-34CE-4557-90C9-D8497F73BD02}" dt="2025-11-24T21:44:31.774" v="95" actId="13244"/>
          <ac:spMkLst>
            <pc:docMk/>
            <pc:sldMk cId="0" sldId="262"/>
            <ac:spMk id="14" creationId="{00000000-0000-0000-0000-000000000000}"/>
          </ac:spMkLst>
        </pc:spChg>
        <pc:spChg chg="mod">
          <ac:chgData name="DeSoto-Silva, Kendra" userId="717d2bf5-6fbc-4bdf-a1d3-589f649548e9" providerId="ADAL" clId="{5C43D802-34CE-4557-90C9-D8497F73BD02}" dt="2025-11-24T21:45:39.576" v="105" actId="962"/>
          <ac:spMkLst>
            <pc:docMk/>
            <pc:sldMk cId="0" sldId="262"/>
            <ac:spMk id="16" creationId="{00000000-0000-0000-0000-000000000000}"/>
          </ac:spMkLst>
        </pc:spChg>
        <pc:spChg chg="mod">
          <ac:chgData name="DeSoto-Silva, Kendra" userId="717d2bf5-6fbc-4bdf-a1d3-589f649548e9" providerId="ADAL" clId="{5C43D802-34CE-4557-90C9-D8497F73BD02}" dt="2025-11-24T21:45:23.034" v="96" actId="962"/>
          <ac:spMkLst>
            <pc:docMk/>
            <pc:sldMk cId="0" sldId="262"/>
            <ac:spMk id="20" creationId="{00000000-0000-0000-0000-000000000000}"/>
          </ac:spMkLst>
        </pc:spChg>
        <pc:spChg chg="mod">
          <ac:chgData name="DeSoto-Silva, Kendra" userId="717d2bf5-6fbc-4bdf-a1d3-589f649548e9" providerId="ADAL" clId="{5C43D802-34CE-4557-90C9-D8497F73BD02}" dt="2025-11-24T21:45:27.884" v="99" actId="962"/>
          <ac:spMkLst>
            <pc:docMk/>
            <pc:sldMk cId="0" sldId="262"/>
            <ac:spMk id="24" creationId="{00000000-0000-0000-0000-000000000000}"/>
          </ac:spMkLst>
        </pc:spChg>
        <pc:grpChg chg="mod">
          <ac:chgData name="DeSoto-Silva, Kendra" userId="717d2bf5-6fbc-4bdf-a1d3-589f649548e9" providerId="ADAL" clId="{5C43D802-34CE-4557-90C9-D8497F73BD02}" dt="2025-11-24T21:45:29.571" v="100" actId="962"/>
          <ac:grpSpMkLst>
            <pc:docMk/>
            <pc:sldMk cId="0" sldId="262"/>
            <ac:grpSpMk id="2" creationId="{00000000-0000-0000-0000-000000000000}"/>
          </ac:grpSpMkLst>
        </pc:grpChg>
        <pc:grpChg chg="mod">
          <ac:chgData name="DeSoto-Silva, Kendra" userId="717d2bf5-6fbc-4bdf-a1d3-589f649548e9" providerId="ADAL" clId="{5C43D802-34CE-4557-90C9-D8497F73BD02}" dt="2025-11-24T21:45:33.352" v="102" actId="962"/>
          <ac:grpSpMkLst>
            <pc:docMk/>
            <pc:sldMk cId="0" sldId="262"/>
            <ac:grpSpMk id="6" creationId="{00000000-0000-0000-0000-000000000000}"/>
          </ac:grpSpMkLst>
        </pc:grpChg>
        <pc:grpChg chg="mod">
          <ac:chgData name="DeSoto-Silva, Kendra" userId="717d2bf5-6fbc-4bdf-a1d3-589f649548e9" providerId="ADAL" clId="{5C43D802-34CE-4557-90C9-D8497F73BD02}" dt="2025-11-24T21:45:37.667" v="104" actId="962"/>
          <ac:grpSpMkLst>
            <pc:docMk/>
            <pc:sldMk cId="0" sldId="262"/>
            <ac:grpSpMk id="9" creationId="{00000000-0000-0000-0000-000000000000}"/>
          </ac:grpSpMkLst>
        </pc:grpChg>
        <pc:grpChg chg="mod">
          <ac:chgData name="DeSoto-Silva, Kendra" userId="717d2bf5-6fbc-4bdf-a1d3-589f649548e9" providerId="ADAL" clId="{5C43D802-34CE-4557-90C9-D8497F73BD02}" dt="2025-11-24T21:45:26.231" v="98" actId="962"/>
          <ac:grpSpMkLst>
            <pc:docMk/>
            <pc:sldMk cId="0" sldId="262"/>
            <ac:grpSpMk id="17" creationId="{00000000-0000-0000-0000-000000000000}"/>
          </ac:grpSpMkLst>
        </pc:grpChg>
        <pc:grpChg chg="mod">
          <ac:chgData name="DeSoto-Silva, Kendra" userId="717d2bf5-6fbc-4bdf-a1d3-589f649548e9" providerId="ADAL" clId="{5C43D802-34CE-4557-90C9-D8497F73BD02}" dt="2025-11-24T21:45:24.661" v="97" actId="962"/>
          <ac:grpSpMkLst>
            <pc:docMk/>
            <pc:sldMk cId="0" sldId="262"/>
            <ac:grpSpMk id="21" creationId="{00000000-0000-0000-0000-000000000000}"/>
          </ac:grpSpMkLst>
        </pc:grpChg>
        <pc:picChg chg="mod">
          <ac:chgData name="DeSoto-Silva, Kendra" userId="717d2bf5-6fbc-4bdf-a1d3-589f649548e9" providerId="ADAL" clId="{5C43D802-34CE-4557-90C9-D8497F73BD02}" dt="2025-11-24T21:47:06.274" v="641" actId="962"/>
          <ac:picMkLst>
            <pc:docMk/>
            <pc:sldMk cId="0" sldId="262"/>
            <ac:picMk id="15" creationId="{00000000-0000-0000-0000-000000000000}"/>
          </ac:picMkLst>
        </pc:picChg>
      </pc:sldChg>
      <pc:sldChg chg="modSp mod">
        <pc:chgData name="DeSoto-Silva, Kendra" userId="717d2bf5-6fbc-4bdf-a1d3-589f649548e9" providerId="ADAL" clId="{5C43D802-34CE-4557-90C9-D8497F73BD02}" dt="2025-11-24T21:48:43.214" v="1095" actId="962"/>
        <pc:sldMkLst>
          <pc:docMk/>
          <pc:sldMk cId="0" sldId="263"/>
        </pc:sldMkLst>
        <pc:spChg chg="ord">
          <ac:chgData name="DeSoto-Silva, Kendra" userId="717d2bf5-6fbc-4bdf-a1d3-589f649548e9" providerId="ADAL" clId="{5C43D802-34CE-4557-90C9-D8497F73BD02}" dt="2025-11-24T21:47:35.391" v="642" actId="13244"/>
          <ac:spMkLst>
            <pc:docMk/>
            <pc:sldMk cId="0" sldId="263"/>
            <ac:spMk id="3" creationId="{00000000-0000-0000-0000-000000000000}"/>
          </ac:spMkLst>
        </pc:spChg>
        <pc:spChg chg="ord">
          <ac:chgData name="DeSoto-Silva, Kendra" userId="717d2bf5-6fbc-4bdf-a1d3-589f649548e9" providerId="ADAL" clId="{5C43D802-34CE-4557-90C9-D8497F73BD02}" dt="2025-11-24T21:47:41.392" v="643" actId="13244"/>
          <ac:spMkLst>
            <pc:docMk/>
            <pc:sldMk cId="0" sldId="263"/>
            <ac:spMk id="4" creationId="{00000000-0000-0000-0000-000000000000}"/>
          </ac:spMkLst>
        </pc:spChg>
        <pc:graphicFrameChg chg="mod">
          <ac:chgData name="DeSoto-Silva, Kendra" userId="717d2bf5-6fbc-4bdf-a1d3-589f649548e9" providerId="ADAL" clId="{5C43D802-34CE-4557-90C9-D8497F73BD02}" dt="2025-11-24T21:48:43.214" v="1095" actId="962"/>
          <ac:graphicFrameMkLst>
            <pc:docMk/>
            <pc:sldMk cId="0" sldId="263"/>
            <ac:graphicFrameMk id="2" creationId="{00000000-0000-0000-0000-000000000000}"/>
          </ac:graphicFrameMkLst>
        </pc:graphicFrameChg>
      </pc:sldChg>
      <pc:sldChg chg="modSp mod">
        <pc:chgData name="DeSoto-Silva, Kendra" userId="717d2bf5-6fbc-4bdf-a1d3-589f649548e9" providerId="ADAL" clId="{5C43D802-34CE-4557-90C9-D8497F73BD02}" dt="2025-11-24T21:49:10.177" v="1097" actId="13244"/>
        <pc:sldMkLst>
          <pc:docMk/>
          <pc:sldMk cId="0" sldId="265"/>
        </pc:sldMkLst>
        <pc:spChg chg="ord">
          <ac:chgData name="DeSoto-Silva, Kendra" userId="717d2bf5-6fbc-4bdf-a1d3-589f649548e9" providerId="ADAL" clId="{5C43D802-34CE-4557-90C9-D8497F73BD02}" dt="2025-11-24T21:49:10.177" v="1097" actId="13244"/>
          <ac:spMkLst>
            <pc:docMk/>
            <pc:sldMk cId="0" sldId="265"/>
            <ac:spMk id="3" creationId="{00000000-0000-0000-0000-000000000000}"/>
          </ac:spMkLst>
        </pc:spChg>
      </pc:sldChg>
      <pc:sldChg chg="modSp mod">
        <pc:chgData name="DeSoto-Silva, Kendra" userId="717d2bf5-6fbc-4bdf-a1d3-589f649548e9" providerId="ADAL" clId="{5C43D802-34CE-4557-90C9-D8497F73BD02}" dt="2025-11-24T21:49:18.391" v="1098" actId="13244"/>
        <pc:sldMkLst>
          <pc:docMk/>
          <pc:sldMk cId="0" sldId="266"/>
        </pc:sldMkLst>
        <pc:spChg chg="ord">
          <ac:chgData name="DeSoto-Silva, Kendra" userId="717d2bf5-6fbc-4bdf-a1d3-589f649548e9" providerId="ADAL" clId="{5C43D802-34CE-4557-90C9-D8497F73BD02}" dt="2025-11-24T21:49:18.391" v="1098" actId="13244"/>
          <ac:spMkLst>
            <pc:docMk/>
            <pc:sldMk cId="0" sldId="266"/>
            <ac:spMk id="3" creationId="{00000000-0000-0000-0000-000000000000}"/>
          </ac:spMkLst>
        </pc:spChg>
      </pc:sldChg>
      <pc:sldChg chg="modSp mod">
        <pc:chgData name="DeSoto-Silva, Kendra" userId="717d2bf5-6fbc-4bdf-a1d3-589f649548e9" providerId="ADAL" clId="{5C43D802-34CE-4557-90C9-D8497F73BD02}" dt="2025-11-24T21:49:32.557" v="1101" actId="13244"/>
        <pc:sldMkLst>
          <pc:docMk/>
          <pc:sldMk cId="0" sldId="267"/>
        </pc:sldMkLst>
        <pc:spChg chg="ord">
          <ac:chgData name="DeSoto-Silva, Kendra" userId="717d2bf5-6fbc-4bdf-a1d3-589f649548e9" providerId="ADAL" clId="{5C43D802-34CE-4557-90C9-D8497F73BD02}" dt="2025-11-24T21:49:25.038" v="1099" actId="13244"/>
          <ac:spMkLst>
            <pc:docMk/>
            <pc:sldMk cId="0" sldId="267"/>
            <ac:spMk id="4" creationId="{00000000-0000-0000-0000-000000000000}"/>
          </ac:spMkLst>
        </pc:spChg>
        <pc:spChg chg="ord">
          <ac:chgData name="DeSoto-Silva, Kendra" userId="717d2bf5-6fbc-4bdf-a1d3-589f649548e9" providerId="ADAL" clId="{5C43D802-34CE-4557-90C9-D8497F73BD02}" dt="2025-11-24T21:49:32.557" v="1101" actId="13244"/>
          <ac:spMkLst>
            <pc:docMk/>
            <pc:sldMk cId="0" sldId="267"/>
            <ac:spMk id="5" creationId="{00000000-0000-0000-0000-000000000000}"/>
          </ac:spMkLst>
        </pc:spChg>
        <pc:spChg chg="ord">
          <ac:chgData name="DeSoto-Silva, Kendra" userId="717d2bf5-6fbc-4bdf-a1d3-589f649548e9" providerId="ADAL" clId="{5C43D802-34CE-4557-90C9-D8497F73BD02}" dt="2025-11-24T21:49:27.872" v="1100" actId="13244"/>
          <ac:spMkLst>
            <pc:docMk/>
            <pc:sldMk cId="0" sldId="267"/>
            <ac:spMk id="7" creationId="{00000000-0000-0000-0000-000000000000}"/>
          </ac:spMkLst>
        </pc:spChg>
      </pc:sldChg>
      <pc:sldChg chg="modSp mod">
        <pc:chgData name="DeSoto-Silva, Kendra" userId="717d2bf5-6fbc-4bdf-a1d3-589f649548e9" providerId="ADAL" clId="{5C43D802-34CE-4557-90C9-D8497F73BD02}" dt="2025-11-24T21:50:26.196" v="1120" actId="166"/>
        <pc:sldMkLst>
          <pc:docMk/>
          <pc:sldMk cId="0" sldId="269"/>
        </pc:sldMkLst>
        <pc:spChg chg="mod">
          <ac:chgData name="DeSoto-Silva, Kendra" userId="717d2bf5-6fbc-4bdf-a1d3-589f649548e9" providerId="ADAL" clId="{5C43D802-34CE-4557-90C9-D8497F73BD02}" dt="2025-11-24T21:49:52.583" v="1102" actId="962"/>
          <ac:spMkLst>
            <pc:docMk/>
            <pc:sldMk cId="0" sldId="269"/>
            <ac:spMk id="3" creationId="{00000000-0000-0000-0000-000000000000}"/>
          </ac:spMkLst>
        </pc:spChg>
        <pc:spChg chg="mod">
          <ac:chgData name="DeSoto-Silva, Kendra" userId="717d2bf5-6fbc-4bdf-a1d3-589f649548e9" providerId="ADAL" clId="{5C43D802-34CE-4557-90C9-D8497F73BD02}" dt="2025-11-24T21:50:08.127" v="1117" actId="962"/>
          <ac:spMkLst>
            <pc:docMk/>
            <pc:sldMk cId="0" sldId="269"/>
            <ac:spMk id="4" creationId="{00000000-0000-0000-0000-000000000000}"/>
          </ac:spMkLst>
        </pc:spChg>
        <pc:spChg chg="mod ord">
          <ac:chgData name="DeSoto-Silva, Kendra" userId="717d2bf5-6fbc-4bdf-a1d3-589f649548e9" providerId="ADAL" clId="{5C43D802-34CE-4557-90C9-D8497F73BD02}" dt="2025-11-24T21:50:26.196" v="1120" actId="166"/>
          <ac:spMkLst>
            <pc:docMk/>
            <pc:sldMk cId="0" sldId="269"/>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EA"/>
        </a:solidFill>
        <a:effectLst/>
      </p:bgPr>
    </p:bg>
    <p:spTree>
      <p:nvGrpSpPr>
        <p:cNvPr id="1" name=""/>
        <p:cNvGrpSpPr/>
        <p:nvPr/>
      </p:nvGrpSpPr>
      <p:grpSpPr>
        <a:xfrm>
          <a:off x="0" y="0"/>
          <a:ext cx="0" cy="0"/>
          <a:chOff x="0" y="0"/>
          <a:chExt cx="0" cy="0"/>
        </a:xfrm>
      </p:grpSpPr>
      <p:sp>
        <p:nvSpPr>
          <p:cNvPr id="2" name="TextBox 2"/>
          <p:cNvSpPr txBox="1"/>
          <p:nvPr/>
        </p:nvSpPr>
        <p:spPr>
          <a:xfrm>
            <a:off x="1043764" y="2641143"/>
            <a:ext cx="15734677" cy="2929551"/>
          </a:xfrm>
          <a:prstGeom prst="rect">
            <a:avLst/>
          </a:prstGeom>
        </p:spPr>
        <p:txBody>
          <a:bodyPr lIns="0" tIns="0" rIns="0" bIns="0" rtlCol="0" anchor="t">
            <a:spAutoFit/>
          </a:bodyPr>
          <a:lstStyle/>
          <a:p>
            <a:pPr marL="0" lvl="0" indent="0" algn="ctr">
              <a:lnSpc>
                <a:spcPts val="11778"/>
              </a:lnSpc>
              <a:spcBef>
                <a:spcPct val="0"/>
              </a:spcBef>
            </a:pPr>
            <a:r>
              <a:rPr lang="en-US" sz="8413">
                <a:solidFill>
                  <a:srgbClr val="0F4662"/>
                </a:solidFill>
                <a:latin typeface="DM Serif Display"/>
                <a:ea typeface="DM Serif Display"/>
                <a:cs typeface="DM Serif Display"/>
                <a:sym typeface="DM Serif Display"/>
              </a:rPr>
              <a:t>Good Neighbors Warming Center </a:t>
            </a:r>
          </a:p>
        </p:txBody>
      </p:sp>
      <p:sp>
        <p:nvSpPr>
          <p:cNvPr id="3" name="AutoShape 3">
            <a:extLst>
              <a:ext uri="{C183D7F6-B498-43B3-948B-1728B52AA6E4}">
                <adec:decorative xmlns:adec="http://schemas.microsoft.com/office/drawing/2017/decorative" val="1"/>
              </a:ext>
            </a:extLst>
          </p:cNvPr>
          <p:cNvSpPr/>
          <p:nvPr/>
        </p:nvSpPr>
        <p:spPr>
          <a:xfrm>
            <a:off x="9158735" y="9906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p:nvPr/>
        </p:nvSpPr>
        <p:spPr>
          <a:xfrm>
            <a:off x="1043764" y="9296400"/>
            <a:ext cx="8114971"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2752274" y="4086868"/>
            <a:ext cx="12812922" cy="837844"/>
          </a:xfrm>
          <a:prstGeom prst="rect">
            <a:avLst/>
          </a:prstGeom>
        </p:spPr>
        <p:txBody>
          <a:bodyPr lIns="0" tIns="0" rIns="0" bIns="0" rtlCol="0" anchor="t">
            <a:spAutoFit/>
          </a:bodyPr>
          <a:lstStyle/>
          <a:p>
            <a:pPr marL="0" lvl="0" indent="0" algn="ctr">
              <a:lnSpc>
                <a:spcPts val="6844"/>
              </a:lnSpc>
              <a:spcBef>
                <a:spcPct val="0"/>
              </a:spcBef>
            </a:pPr>
            <a:r>
              <a:rPr lang="en-US" sz="4889">
                <a:solidFill>
                  <a:srgbClr val="0F4662"/>
                </a:solidFill>
                <a:latin typeface="Quicksand"/>
                <a:ea typeface="Quicksand"/>
                <a:cs typeface="Quicksand"/>
                <a:sym typeface="Quicksand"/>
              </a:rPr>
              <a:t>Warming Center Report 2024-2025 </a:t>
            </a:r>
          </a:p>
        </p:txBody>
      </p:sp>
      <p:sp>
        <p:nvSpPr>
          <p:cNvPr id="7" name="TextBox 7"/>
          <p:cNvSpPr txBox="1"/>
          <p:nvPr/>
        </p:nvSpPr>
        <p:spPr>
          <a:xfrm>
            <a:off x="2626076" y="5043919"/>
            <a:ext cx="13035848" cy="3817216"/>
          </a:xfrm>
          <a:prstGeom prst="rect">
            <a:avLst/>
          </a:prstGeom>
        </p:spPr>
        <p:txBody>
          <a:bodyPr lIns="0" tIns="0" rIns="0" bIns="0" rtlCol="0" anchor="t">
            <a:spAutoFit/>
          </a:bodyPr>
          <a:lstStyle/>
          <a:p>
            <a:pPr algn="ctr">
              <a:lnSpc>
                <a:spcPts val="4397"/>
              </a:lnSpc>
            </a:pPr>
            <a:r>
              <a:rPr lang="en-US" sz="3141" dirty="0">
                <a:solidFill>
                  <a:srgbClr val="0F4662"/>
                </a:solidFill>
                <a:latin typeface="Quicksand"/>
                <a:ea typeface="Quicksand"/>
                <a:cs typeface="Quicksand"/>
                <a:sym typeface="Quicksand"/>
              </a:rPr>
              <a:t> Brought to you by the Faith Communities of </a:t>
            </a:r>
          </a:p>
          <a:p>
            <a:pPr marL="0" lvl="0" indent="0" algn="ctr">
              <a:lnSpc>
                <a:spcPts val="4397"/>
              </a:lnSpc>
              <a:spcBef>
                <a:spcPct val="0"/>
              </a:spcBef>
            </a:pPr>
            <a:r>
              <a:rPr lang="en-US" sz="3141" dirty="0">
                <a:solidFill>
                  <a:srgbClr val="0F4662"/>
                </a:solidFill>
                <a:latin typeface="Quicksand"/>
                <a:ea typeface="Quicksand"/>
                <a:cs typeface="Quicksand"/>
                <a:sym typeface="Quicksand"/>
              </a:rPr>
              <a:t>Reno First United Methodist Church, Lutheran Church of the Good Shepherd, Trinity Episcopal Cathedral, St. Thomas Aquinas Cathedral, Reno Initiative for Shelter and Equality (R.I.S.E.), Hampton House Garden, Laundry to the People, Family Soup Mutual Aid, Reno Hearts You, Mary Ortega (City of Reno) and Many, Many Wonderful Community Members </a:t>
            </a:r>
          </a:p>
        </p:txBody>
      </p:sp>
      <p:sp>
        <p:nvSpPr>
          <p:cNvPr id="8" name="TextBox 8"/>
          <p:cNvSpPr txBox="1"/>
          <p:nvPr/>
        </p:nvSpPr>
        <p:spPr>
          <a:xfrm>
            <a:off x="3322179" y="1967581"/>
            <a:ext cx="11643643" cy="529811"/>
          </a:xfrm>
          <a:prstGeom prst="rect">
            <a:avLst/>
          </a:prstGeom>
        </p:spPr>
        <p:txBody>
          <a:bodyPr lIns="0" tIns="0" rIns="0" bIns="0" rtlCol="0" anchor="t">
            <a:spAutoFit/>
          </a:bodyPr>
          <a:lstStyle/>
          <a:p>
            <a:pPr marL="0" lvl="0" indent="0" algn="ctr">
              <a:lnSpc>
                <a:spcPts val="4397"/>
              </a:lnSpc>
              <a:spcBef>
                <a:spcPct val="0"/>
              </a:spcBef>
            </a:pPr>
            <a:r>
              <a:rPr lang="en-US" sz="3141">
                <a:solidFill>
                  <a:srgbClr val="0F4662"/>
                </a:solidFill>
                <a:latin typeface="Quicksand"/>
                <a:ea typeface="Quicksand"/>
                <a:cs typeface="Quicksand"/>
                <a:sym typeface="Quicksand"/>
              </a:rPr>
              <a:t>Prepared by Hampton House Garden</a:t>
            </a:r>
          </a:p>
        </p:txBody>
      </p:sp>
      <p:sp>
        <p:nvSpPr>
          <p:cNvPr id="9" name="Freeform 9">
            <a:extLst>
              <a:ext uri="{C183D7F6-B498-43B3-948B-1728B52AA6E4}">
                <adec:decorative xmlns:adec="http://schemas.microsoft.com/office/drawing/2017/decorative" val="1"/>
              </a:ext>
            </a:extLst>
          </p:cNvPr>
          <p:cNvSpPr/>
          <p:nvPr/>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3"/>
          <p:cNvSpPr txBox="1"/>
          <p:nvPr/>
        </p:nvSpPr>
        <p:spPr>
          <a:xfrm>
            <a:off x="3869536" y="-221009"/>
            <a:ext cx="10548928" cy="935018"/>
          </a:xfrm>
          <a:prstGeom prst="rect">
            <a:avLst/>
          </a:prstGeom>
        </p:spPr>
        <p:txBody>
          <a:bodyPr lIns="0" tIns="0" rIns="0" bIns="0" rtlCol="0" anchor="t">
            <a:spAutoFit/>
          </a:bodyPr>
          <a:lstStyle/>
          <a:p>
            <a:pPr marL="0" lvl="0" indent="0" algn="ctr">
              <a:lnSpc>
                <a:spcPts val="7040"/>
              </a:lnSpc>
              <a:spcBef>
                <a:spcPct val="0"/>
              </a:spcBef>
            </a:pPr>
            <a:r>
              <a:rPr lang="en-US" sz="5028" b="1">
                <a:solidFill>
                  <a:srgbClr val="0F4662"/>
                </a:solidFill>
                <a:latin typeface="Helvetica World Bold"/>
                <a:ea typeface="Helvetica World Bold"/>
                <a:cs typeface="Helvetica World Bold"/>
                <a:sym typeface="Helvetica World Bold"/>
              </a:rPr>
              <a:t>Finance Breakdown</a:t>
            </a:r>
          </a:p>
        </p:txBody>
      </p:sp>
      <p:graphicFrame>
        <p:nvGraphicFramePr>
          <p:cNvPr id="2" name="Table 2"/>
          <p:cNvGraphicFramePr>
            <a:graphicFrameLocks noGrp="1"/>
          </p:cNvGraphicFramePr>
          <p:nvPr/>
        </p:nvGraphicFramePr>
        <p:xfrm>
          <a:off x="589292" y="714009"/>
          <a:ext cx="17109417" cy="9382127"/>
        </p:xfrm>
        <a:graphic>
          <a:graphicData uri="http://schemas.openxmlformats.org/drawingml/2006/table">
            <a:tbl>
              <a:tblPr/>
              <a:tblGrid>
                <a:gridCol w="3036884">
                  <a:extLst>
                    <a:ext uri="{9D8B030D-6E8A-4147-A177-3AD203B41FA5}">
                      <a16:colId xmlns:a16="http://schemas.microsoft.com/office/drawing/2014/main" val="20000"/>
                    </a:ext>
                  </a:extLst>
                </a:gridCol>
                <a:gridCol w="4663181">
                  <a:extLst>
                    <a:ext uri="{9D8B030D-6E8A-4147-A177-3AD203B41FA5}">
                      <a16:colId xmlns:a16="http://schemas.microsoft.com/office/drawing/2014/main" val="20001"/>
                    </a:ext>
                  </a:extLst>
                </a:gridCol>
                <a:gridCol w="9409352">
                  <a:extLst>
                    <a:ext uri="{9D8B030D-6E8A-4147-A177-3AD203B41FA5}">
                      <a16:colId xmlns:a16="http://schemas.microsoft.com/office/drawing/2014/main" val="20002"/>
                    </a:ext>
                  </a:extLst>
                </a:gridCol>
              </a:tblGrid>
              <a:tr h="899001">
                <a:tc>
                  <a:txBody>
                    <a:bodyPr/>
                    <a:lstStyle/>
                    <a:p>
                      <a:pPr marL="0" lvl="0" indent="0" algn="ctr">
                        <a:lnSpc>
                          <a:spcPts val="2799"/>
                        </a:lnSpc>
                        <a:spcBef>
                          <a:spcPct val="0"/>
                        </a:spcBef>
                        <a:defRPr/>
                      </a:pPr>
                      <a:r>
                        <a:rPr lang="en-US" sz="1999" b="1" u="none" strike="noStrike">
                          <a:solidFill>
                            <a:srgbClr val="000000"/>
                          </a:solidFill>
                          <a:latin typeface="Quicksand Bold"/>
                          <a:ea typeface="Quicksand Bold"/>
                          <a:cs typeface="Quicksand Bold"/>
                          <a:sym typeface="Quicksand Bold"/>
                        </a:rPr>
                        <a:t>Dollar Amount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Income/(</a:t>
                      </a:r>
                      <a:r>
                        <a:rPr lang="en-US" sz="2199" b="1" u="none" strike="noStrike">
                          <a:solidFill>
                            <a:srgbClr val="000000"/>
                          </a:solidFill>
                          <a:latin typeface="Quicksand Bold"/>
                          <a:ea typeface="Quicksand Bold"/>
                          <a:cs typeface="Quicksand Bold"/>
                          <a:sym typeface="Quicksand Bold"/>
                        </a:rPr>
                        <a:t>Expense) Description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Details/Funding Source (paid by R.I.S.E. unless stated otherwise)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9001">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$6,805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Community donations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Sourced through social media on Mutual-Aid platforms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$23,772.09)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Employee wages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Paid by R.I.S.E.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$3,000)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Contract expenses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Project management, misc. costs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$576.25)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Laundry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Reimbursed to volunteers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$600)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Liability insurance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Policy to cover churches per MOU agreement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1118">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$2,045.12)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Supplies, sleeping bags, cleaning, hygiene, etc.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R.I.S.E.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$104.41)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PayPal fees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u="none" strike="noStrike">
                          <a:solidFill>
                            <a:srgbClr val="000000"/>
                          </a:solidFill>
                          <a:latin typeface="Quicksand Bold"/>
                          <a:ea typeface="Quicksand Bold"/>
                          <a:cs typeface="Quicksand Bold"/>
                          <a:sym typeface="Quicksand Bold"/>
                        </a:rPr>
                        <a:t>For reimbursement to volunteers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99001">
                <a:tc>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a:t>
                      </a:r>
                      <a:r>
                        <a:rPr lang="en-US" sz="2199" b="1" u="none" strike="noStrike">
                          <a:solidFill>
                            <a:srgbClr val="000000"/>
                          </a:solidFill>
                          <a:latin typeface="Quicksand Bold"/>
                          <a:ea typeface="Quicksand Bold"/>
                          <a:cs typeface="Quicksand Bold"/>
                          <a:sym typeface="Quicksand Bold"/>
                        </a:rPr>
                        <a:t>$30,100.87)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Total Operating Costs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99001">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$23,295.87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079"/>
                        </a:lnSpc>
                        <a:spcBef>
                          <a:spcPct val="0"/>
                        </a:spcBef>
                        <a:defRPr/>
                      </a:pPr>
                      <a:r>
                        <a:rPr lang="en-US" sz="2199" b="1" u="none" strike="noStrike">
                          <a:solidFill>
                            <a:srgbClr val="000000"/>
                          </a:solidFill>
                          <a:latin typeface="Quicksand Bold"/>
                          <a:ea typeface="Quicksand Bold"/>
                          <a:cs typeface="Quicksand Bold"/>
                          <a:sym typeface="Quicksand Bold"/>
                        </a:rPr>
                        <a:t>Total cost to R.I.S.E.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939"/>
                        </a:lnSpc>
                        <a:spcBef>
                          <a:spcPct val="0"/>
                        </a:spcBef>
                        <a:defRPr/>
                      </a:pPr>
                      <a:r>
                        <a:rPr lang="en-US" sz="2099" b="1" dirty="0">
                          <a:solidFill>
                            <a:srgbClr val="000000"/>
                          </a:solidFill>
                          <a:latin typeface="Quicksand Bold"/>
                          <a:ea typeface="Quicksand Bold"/>
                          <a:cs typeface="Quicksand Bold"/>
                          <a:sym typeface="Quicksand Bold"/>
                        </a:rPr>
                        <a:t>Offset by community donations!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3"/>
          <p:cNvSpPr txBox="1"/>
          <p:nvPr/>
        </p:nvSpPr>
        <p:spPr>
          <a:xfrm>
            <a:off x="3869536" y="89328"/>
            <a:ext cx="10548928" cy="939372"/>
          </a:xfrm>
          <a:prstGeom prst="rect">
            <a:avLst/>
          </a:prstGeom>
        </p:spPr>
        <p:txBody>
          <a:bodyPr lIns="0" tIns="0" rIns="0" bIns="0" rtlCol="0" anchor="t">
            <a:spAutoFit/>
          </a:bodyPr>
          <a:lstStyle/>
          <a:p>
            <a:pPr marL="0" lvl="0" indent="0" algn="ctr">
              <a:lnSpc>
                <a:spcPts val="7040"/>
              </a:lnSpc>
              <a:spcBef>
                <a:spcPct val="0"/>
              </a:spcBef>
            </a:pPr>
            <a:r>
              <a:rPr lang="en-US" sz="5028" b="1">
                <a:solidFill>
                  <a:srgbClr val="0F4662"/>
                </a:solidFill>
                <a:latin typeface="Helvetica World Bold"/>
                <a:ea typeface="Helvetica World Bold"/>
                <a:cs typeface="Helvetica World Bold"/>
                <a:sym typeface="Helvetica World Bold"/>
              </a:rPr>
              <a:t>Price Per Bed Comparison</a:t>
            </a:r>
          </a:p>
        </p:txBody>
      </p:sp>
      <p:graphicFrame>
        <p:nvGraphicFramePr>
          <p:cNvPr id="2" name="Table 2"/>
          <p:cNvGraphicFramePr>
            <a:graphicFrameLocks noGrp="1"/>
          </p:cNvGraphicFramePr>
          <p:nvPr/>
        </p:nvGraphicFramePr>
        <p:xfrm>
          <a:off x="799231" y="2127300"/>
          <a:ext cx="17109417" cy="6132812"/>
        </p:xfrm>
        <a:graphic>
          <a:graphicData uri="http://schemas.openxmlformats.org/drawingml/2006/table">
            <a:tbl>
              <a:tblPr/>
              <a:tblGrid>
                <a:gridCol w="3036884">
                  <a:extLst>
                    <a:ext uri="{9D8B030D-6E8A-4147-A177-3AD203B41FA5}">
                      <a16:colId xmlns:a16="http://schemas.microsoft.com/office/drawing/2014/main" val="20000"/>
                    </a:ext>
                  </a:extLst>
                </a:gridCol>
                <a:gridCol w="4663181">
                  <a:extLst>
                    <a:ext uri="{9D8B030D-6E8A-4147-A177-3AD203B41FA5}">
                      <a16:colId xmlns:a16="http://schemas.microsoft.com/office/drawing/2014/main" val="20001"/>
                    </a:ext>
                  </a:extLst>
                </a:gridCol>
                <a:gridCol w="9409352">
                  <a:extLst>
                    <a:ext uri="{9D8B030D-6E8A-4147-A177-3AD203B41FA5}">
                      <a16:colId xmlns:a16="http://schemas.microsoft.com/office/drawing/2014/main" val="20002"/>
                    </a:ext>
                  </a:extLst>
                </a:gridCol>
              </a:tblGrid>
              <a:tr h="1025653">
                <a:tc>
                  <a:txBody>
                    <a:bodyPr/>
                    <a:lstStyle/>
                    <a:p>
                      <a:pPr marL="0" lvl="0" indent="0" algn="ctr">
                        <a:lnSpc>
                          <a:spcPts val="3639"/>
                        </a:lnSpc>
                        <a:spcBef>
                          <a:spcPct val="0"/>
                        </a:spcBef>
                        <a:defRPr/>
                      </a:pPr>
                      <a:r>
                        <a:rPr lang="en-US" sz="2599" b="1">
                          <a:solidFill>
                            <a:srgbClr val="000000"/>
                          </a:solidFill>
                          <a:latin typeface="Quicksand Bold"/>
                          <a:ea typeface="Quicksand Bold"/>
                          <a:cs typeface="Quicksand Bold"/>
                          <a:sym typeface="Quicksand Bold"/>
                        </a:rPr>
                        <a:t>Program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Costper Bed/Client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779"/>
                        </a:lnSpc>
                        <a:spcBef>
                          <a:spcPct val="0"/>
                        </a:spcBef>
                        <a:defRPr/>
                      </a:pPr>
                      <a:r>
                        <a:rPr lang="en-US" sz="2699" b="1">
                          <a:solidFill>
                            <a:srgbClr val="000000"/>
                          </a:solidFill>
                          <a:latin typeface="Quicksand Bold"/>
                          <a:ea typeface="Quicksand Bold"/>
                          <a:cs typeface="Quicksand Bold"/>
                          <a:sym typeface="Quicksand Bold"/>
                        </a:rPr>
                        <a:t>Housing type provided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653">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GNWC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$14/night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779"/>
                        </a:lnSpc>
                        <a:spcBef>
                          <a:spcPct val="0"/>
                        </a:spcBef>
                        <a:defRPr/>
                      </a:pPr>
                      <a:r>
                        <a:rPr lang="en-US" sz="2699" b="1">
                          <a:solidFill>
                            <a:srgbClr val="000000"/>
                          </a:solidFill>
                          <a:latin typeface="Quicksand Bold"/>
                          <a:ea typeface="Quicksand Bold"/>
                          <a:cs typeface="Quicksand Bold"/>
                          <a:sym typeface="Quicksand Bold"/>
                        </a:rPr>
                        <a:t>Bed in open church facility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8747">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Cares Campus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$68.4/night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779"/>
                        </a:lnSpc>
                        <a:spcBef>
                          <a:spcPct val="0"/>
                        </a:spcBef>
                        <a:defRPr/>
                      </a:pPr>
                      <a:r>
                        <a:rPr lang="en-US" sz="2699" b="1">
                          <a:solidFill>
                            <a:srgbClr val="000000"/>
                          </a:solidFill>
                          <a:latin typeface="Quicksand Bold"/>
                          <a:ea typeface="Quicksand Bold"/>
                          <a:cs typeface="Quicksand Bold"/>
                          <a:sym typeface="Quicksand Bold"/>
                        </a:rPr>
                        <a:t>Bed in open structure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653">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Hope Springs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$45.6/night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779"/>
                        </a:lnSpc>
                        <a:spcBef>
                          <a:spcPct val="0"/>
                        </a:spcBef>
                        <a:defRPr/>
                      </a:pPr>
                      <a:r>
                        <a:rPr lang="en-US" sz="2699" b="1">
                          <a:solidFill>
                            <a:srgbClr val="000000"/>
                          </a:solidFill>
                          <a:latin typeface="Quicksand Bold"/>
                          <a:ea typeface="Quicksand Bold"/>
                          <a:cs typeface="Quicksand Bold"/>
                          <a:sym typeface="Quicksand Bold"/>
                        </a:rPr>
                        <a:t>Private room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653">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OurPlace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919"/>
                        </a:lnSpc>
                        <a:spcBef>
                          <a:spcPct val="0"/>
                        </a:spcBef>
                        <a:defRPr/>
                      </a:pPr>
                      <a:r>
                        <a:rPr lang="en-US" sz="2799" b="1">
                          <a:solidFill>
                            <a:srgbClr val="000000"/>
                          </a:solidFill>
                          <a:latin typeface="Quicksand Bold"/>
                          <a:ea typeface="Quicksand Bold"/>
                          <a:cs typeface="Quicksand Bold"/>
                          <a:sym typeface="Quicksand Bold"/>
                        </a:rPr>
                        <a:t>$27.2/night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3779"/>
                        </a:lnSpc>
                        <a:spcBef>
                          <a:spcPct val="0"/>
                        </a:spcBef>
                        <a:defRPr/>
                      </a:pPr>
                      <a:r>
                        <a:rPr lang="en-US" sz="2699" b="1">
                          <a:solidFill>
                            <a:srgbClr val="000000"/>
                          </a:solidFill>
                          <a:latin typeface="Quicksand Bold"/>
                          <a:ea typeface="Quicksand Bold"/>
                          <a:cs typeface="Quicksand Bold"/>
                          <a:sym typeface="Quicksand Bold"/>
                        </a:rPr>
                        <a:t>Semi private room only place for families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rowSpan="5" gridSpan="3">
                  <a:txBody>
                    <a:bodyPr/>
                    <a:lstStyle/>
                    <a:p>
                      <a:pPr marL="0" lvl="0" indent="0" algn="ctr">
                        <a:lnSpc>
                          <a:spcPts val="3079"/>
                        </a:lnSpc>
                        <a:spcBef>
                          <a:spcPct val="0"/>
                        </a:spcBef>
                        <a:defRPr/>
                      </a:pPr>
                      <a:r>
                        <a:rPr lang="en-US" sz="2199" b="1" dirty="0">
                          <a:solidFill>
                            <a:srgbClr val="000000"/>
                          </a:solidFill>
                          <a:latin typeface="Quicksand Bold"/>
                          <a:ea typeface="Quicksand Bold"/>
                          <a:cs typeface="Quicksand Bold"/>
                          <a:sym typeface="Quicksand Bold"/>
                        </a:rPr>
                        <a:t>Data from “An in depth Guide if Homelessness in Washoe County</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5" h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5" h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119">
                <a:tc gridSpan="3"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767">
                <a:tc gridSpan="3"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767">
                <a:tc gridSpan="3"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gridSpan="3"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marL="0" lvl="0" indent="0" algn="ctr">
                        <a:lnSpc>
                          <a:spcPts val="3079"/>
                        </a:lnSpc>
                        <a:spcBef>
                          <a:spcPct val="0"/>
                        </a:spcBef>
                        <a:defRPr/>
                      </a:pPr>
                      <a:r>
                        <a:rPr lang="en-US" sz="2199" b="1">
                          <a:solidFill>
                            <a:srgbClr val="000000"/>
                          </a:solidFill>
                          <a:latin typeface="Quicksand Bold"/>
                          <a:ea typeface="Quicksand Bold"/>
                          <a:cs typeface="Quicksand Bold"/>
                          <a:sym typeface="Quicksand Bold"/>
                        </a:rPr>
                        <a:t>Data from “An in depth Guide if Homelessness in Washoe County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14252"/>
            <a:ext cx="5702843" cy="108521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Cormorant Garamond Bold Italics"/>
                <a:ea typeface="Cormorant Garamond Bold Italics"/>
                <a:cs typeface="Cormorant Garamond Bold Italics"/>
                <a:sym typeface="Cormorant Garamond Bold Italics"/>
              </a:rPr>
              <a:t>Analysis</a:t>
            </a:r>
          </a:p>
        </p:txBody>
      </p:sp>
      <p:sp>
        <p:nvSpPr>
          <p:cNvPr id="4" name="TextBox 4"/>
          <p:cNvSpPr txBox="1"/>
          <p:nvPr/>
        </p:nvSpPr>
        <p:spPr>
          <a:xfrm>
            <a:off x="1028700" y="1194069"/>
            <a:ext cx="10527757"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Data Collection:</a:t>
            </a:r>
          </a:p>
        </p:txBody>
      </p:sp>
      <p:sp>
        <p:nvSpPr>
          <p:cNvPr id="7" name="TextBox 7"/>
          <p:cNvSpPr txBox="1"/>
          <p:nvPr/>
        </p:nvSpPr>
        <p:spPr>
          <a:xfrm>
            <a:off x="1595536" y="1725072"/>
            <a:ext cx="13718369" cy="2181225"/>
          </a:xfrm>
          <a:prstGeom prst="rect">
            <a:avLst/>
          </a:prstGeom>
        </p:spPr>
        <p:txBody>
          <a:bodyPr lIns="0" tIns="0" rIns="0" bIns="0" rtlCol="0" anchor="t">
            <a:spAutoFit/>
          </a:bodyPr>
          <a:lstStyle/>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The most surprising piece of data is the 23 guests who were not found in the HMIS system. If we extended the shelter to serve single men, couples, and/or people with pets we would likely find many more community members experiencing homelessness, which would shift the official statistics currently available. </a:t>
            </a:r>
            <a:r>
              <a:rPr lang="en-US" sz="2400" dirty="0">
                <a:solidFill>
                  <a:srgbClr val="0F4662"/>
                </a:solidFill>
                <a:latin typeface="Helvetica World"/>
                <a:ea typeface="Helvetica World"/>
                <a:cs typeface="Helvetica World"/>
                <a:sym typeface="Helvetica World"/>
              </a:rPr>
              <a:t> </a:t>
            </a:r>
          </a:p>
        </p:txBody>
      </p:sp>
      <p:sp>
        <p:nvSpPr>
          <p:cNvPr id="5" name="TextBox 5"/>
          <p:cNvSpPr txBox="1"/>
          <p:nvPr/>
        </p:nvSpPr>
        <p:spPr>
          <a:xfrm>
            <a:off x="1028700" y="3927394"/>
            <a:ext cx="10527757" cy="565150"/>
          </a:xfrm>
          <a:prstGeom prst="rect">
            <a:avLst/>
          </a:prstGeom>
        </p:spPr>
        <p:txBody>
          <a:bodyPr lIns="0" tIns="0" rIns="0" bIns="0" rtlCol="0" anchor="t">
            <a:spAutoFit/>
          </a:bodyPr>
          <a:lstStyle/>
          <a:p>
            <a:pPr marL="0" lvl="0" indent="0" algn="l">
              <a:lnSpc>
                <a:spcPts val="4759"/>
              </a:lnSpc>
            </a:pPr>
            <a:r>
              <a:rPr lang="en-US" sz="2799" b="1">
                <a:solidFill>
                  <a:srgbClr val="0F4662"/>
                </a:solidFill>
                <a:latin typeface="Quicksand Bold"/>
                <a:ea typeface="Quicksand Bold"/>
                <a:cs typeface="Quicksand Bold"/>
                <a:sym typeface="Quicksand Bold"/>
              </a:rPr>
              <a:t>Brainstorming Sessions:</a:t>
            </a:r>
          </a:p>
        </p:txBody>
      </p:sp>
      <p:sp>
        <p:nvSpPr>
          <p:cNvPr id="3" name="TextBox 3"/>
          <p:cNvSpPr txBox="1"/>
          <p:nvPr/>
        </p:nvSpPr>
        <p:spPr>
          <a:xfrm>
            <a:off x="1422050" y="4643968"/>
            <a:ext cx="15443900" cy="1628775"/>
          </a:xfrm>
          <a:prstGeom prst="rect">
            <a:avLst/>
          </a:prstGeom>
        </p:spPr>
        <p:txBody>
          <a:bodyPr lIns="0" tIns="0" rIns="0" bIns="0" rtlCol="0" anchor="t">
            <a:spAutoFit/>
          </a:bodyPr>
          <a:lstStyle/>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Throughout the warming center project Lily met with Faith leaders, volunteers and R.I.S.E. staff to identify and provide needed supplies and to check on progress and the condition of guests.</a:t>
            </a:r>
          </a:p>
          <a:p>
            <a:pPr marL="518160" lvl="1" indent="-259080" algn="l">
              <a:lnSpc>
                <a:spcPts val="4079"/>
              </a:lnSpc>
              <a:buFont typeface="Arial"/>
              <a:buChar char="•"/>
            </a:pPr>
            <a:r>
              <a:rPr lang="en-US" sz="2400" b="1" u="none" strike="noStrike" dirty="0">
                <a:solidFill>
                  <a:srgbClr val="0F4662"/>
                </a:solidFill>
                <a:latin typeface="Helvetica World Bold"/>
                <a:ea typeface="Helvetica World Bold"/>
                <a:cs typeface="Helvetica World Bold"/>
                <a:sym typeface="Helvetica World Bold"/>
              </a:rPr>
              <a:t>Ilya and Lily met to troubleshoot, plan and delegate laundry, volunteers, and weekly church moves.</a:t>
            </a:r>
          </a:p>
        </p:txBody>
      </p:sp>
      <p:sp>
        <p:nvSpPr>
          <p:cNvPr id="6" name="TextBox 6"/>
          <p:cNvSpPr txBox="1"/>
          <p:nvPr/>
        </p:nvSpPr>
        <p:spPr>
          <a:xfrm>
            <a:off x="1028700" y="6453718"/>
            <a:ext cx="10527757" cy="565150"/>
          </a:xfrm>
          <a:prstGeom prst="rect">
            <a:avLst/>
          </a:prstGeom>
        </p:spPr>
        <p:txBody>
          <a:bodyPr lIns="0" tIns="0" rIns="0" bIns="0" rtlCol="0" anchor="t">
            <a:spAutoFit/>
          </a:bodyPr>
          <a:lstStyle/>
          <a:p>
            <a:pPr marL="0" lvl="0" indent="0" algn="l">
              <a:lnSpc>
                <a:spcPts val="4759"/>
              </a:lnSpc>
            </a:pPr>
            <a:r>
              <a:rPr lang="en-US" sz="2799" b="1">
                <a:solidFill>
                  <a:srgbClr val="0F4662"/>
                </a:solidFill>
                <a:latin typeface="Quicksand Bold"/>
                <a:ea typeface="Quicksand Bold"/>
                <a:cs typeface="Quicksand Bold"/>
                <a:sym typeface="Quicksand Bold"/>
              </a:rPr>
              <a:t>Testing and Refinement:</a:t>
            </a:r>
          </a:p>
        </p:txBody>
      </p:sp>
      <p:sp>
        <p:nvSpPr>
          <p:cNvPr id="8" name="TextBox 8"/>
          <p:cNvSpPr txBox="1"/>
          <p:nvPr/>
        </p:nvSpPr>
        <p:spPr>
          <a:xfrm>
            <a:off x="1422050" y="7218893"/>
            <a:ext cx="13718369" cy="2733675"/>
          </a:xfrm>
          <a:prstGeom prst="rect">
            <a:avLst/>
          </a:prstGeom>
        </p:spPr>
        <p:txBody>
          <a:bodyPr lIns="0" tIns="0" rIns="0" bIns="0" rtlCol="0" anchor="t">
            <a:spAutoFit/>
          </a:bodyPr>
          <a:lstStyle/>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In the future it would be helpful to have a common computer or tablet to allow staff to HMIS and collect more data.</a:t>
            </a:r>
          </a:p>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Additional hosting sites could allow for other populations to be served beyond women and families.</a:t>
            </a:r>
          </a:p>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It may be easier and more efficient to move churches monthly rather than weekly.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675572" y="437738"/>
            <a:ext cx="4936857" cy="1643259"/>
          </a:xfrm>
          <a:prstGeom prst="rect">
            <a:avLst/>
          </a:prstGeom>
        </p:spPr>
        <p:txBody>
          <a:bodyPr lIns="0" tIns="0" rIns="0" bIns="0" rtlCol="0" anchor="t">
            <a:spAutoFit/>
          </a:bodyPr>
          <a:lstStyle/>
          <a:p>
            <a:pPr marL="0" lvl="0" indent="0" algn="l">
              <a:lnSpc>
                <a:spcPts val="13406"/>
              </a:lnSpc>
              <a:spcBef>
                <a:spcPct val="0"/>
              </a:spcBef>
            </a:pPr>
            <a:r>
              <a:rPr lang="en-US" sz="9576" b="1" i="1">
                <a:solidFill>
                  <a:srgbClr val="0F4662"/>
                </a:solidFill>
                <a:latin typeface="Cormorant Garamond Bold Italics"/>
                <a:ea typeface="Cormorant Garamond Bold Italics"/>
                <a:cs typeface="Cormorant Garamond Bold Italics"/>
                <a:sym typeface="Cormorant Garamond Bold Italics"/>
              </a:rPr>
              <a:t>Conclusion</a:t>
            </a:r>
          </a:p>
        </p:txBody>
      </p:sp>
      <p:sp>
        <p:nvSpPr>
          <p:cNvPr id="3" name="TextBox 3"/>
          <p:cNvSpPr txBox="1"/>
          <p:nvPr/>
        </p:nvSpPr>
        <p:spPr>
          <a:xfrm>
            <a:off x="1596615" y="1981845"/>
            <a:ext cx="15094771" cy="7438268"/>
          </a:xfrm>
          <a:prstGeom prst="rect">
            <a:avLst/>
          </a:prstGeom>
        </p:spPr>
        <p:txBody>
          <a:bodyPr lIns="0" tIns="0" rIns="0" bIns="0" rtlCol="0" anchor="t">
            <a:spAutoFit/>
          </a:bodyPr>
          <a:lstStyle/>
          <a:p>
            <a:pPr algn="ctr">
              <a:lnSpc>
                <a:spcPts val="4951"/>
              </a:lnSpc>
            </a:pPr>
            <a:r>
              <a:rPr lang="en-US" sz="2912">
                <a:solidFill>
                  <a:srgbClr val="0F4662"/>
                </a:solidFill>
                <a:latin typeface="Quicksand"/>
                <a:ea typeface="Quicksand"/>
                <a:cs typeface="Quicksand"/>
                <a:sym typeface="Quicksand"/>
              </a:rPr>
              <a:t>By all indicators, the Good Neighbors Warming Center was a successful pilot program and an invaluable contribution to community safety and well-being this past Winter. We absolutely plan to coordinate and open a Warming Center again for Winter 2025/2026, with much more time to prepare and a solid, activated, and dependable base of volunteers and partners organizations ready and eager to work together again. </a:t>
            </a:r>
          </a:p>
          <a:p>
            <a:pPr algn="ctr">
              <a:lnSpc>
                <a:spcPts val="4951"/>
              </a:lnSpc>
            </a:pPr>
            <a:endParaRPr lang="en-US" sz="2912">
              <a:solidFill>
                <a:srgbClr val="0F4662"/>
              </a:solidFill>
              <a:latin typeface="Quicksand"/>
              <a:ea typeface="Quicksand"/>
              <a:cs typeface="Quicksand"/>
              <a:sym typeface="Quicksand"/>
            </a:endParaRPr>
          </a:p>
          <a:p>
            <a:pPr marL="0" lvl="0" indent="0" algn="ctr">
              <a:lnSpc>
                <a:spcPts val="4951"/>
              </a:lnSpc>
            </a:pPr>
            <a:r>
              <a:rPr lang="en-US" sz="2912">
                <a:solidFill>
                  <a:srgbClr val="0F4662"/>
                </a:solidFill>
                <a:latin typeface="Quicksand"/>
                <a:ea typeface="Quicksand"/>
                <a:cs typeface="Quicksand"/>
                <a:sym typeface="Quicksand"/>
              </a:rPr>
              <a:t>We would love to open similar programs in other parts of Reno/Sparks/Washoe County, as the need for a place to stay warm and survive the Winter is certainly not limited to Downtown. We would also love to open Warming Centers to serve single men, couples, and people with pets - for this we need more partners, more willing facilities (Churches are great!), and more community goodwill, which is what we are building with you all here today!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442710" y="533626"/>
            <a:ext cx="11402580" cy="3185722"/>
          </a:xfrm>
          <a:prstGeom prst="rect">
            <a:avLst/>
          </a:prstGeom>
        </p:spPr>
        <p:txBody>
          <a:bodyPr lIns="0" tIns="0" rIns="0" bIns="0" rtlCol="0" anchor="t">
            <a:spAutoFit/>
          </a:bodyPr>
          <a:lstStyle/>
          <a:p>
            <a:pPr marL="0" lvl="0" indent="0" algn="ctr">
              <a:lnSpc>
                <a:spcPts val="26009"/>
              </a:lnSpc>
              <a:spcBef>
                <a:spcPct val="0"/>
              </a:spcBef>
            </a:pPr>
            <a:r>
              <a:rPr lang="en-US" sz="18577" b="1" i="1">
                <a:solidFill>
                  <a:srgbClr val="0F4662"/>
                </a:solidFill>
                <a:latin typeface="Cormorant Garamond Bold Italics"/>
                <a:ea typeface="Cormorant Garamond Bold Italics"/>
                <a:cs typeface="Cormorant Garamond Bold Italics"/>
                <a:sym typeface="Cormorant Garamond Bold Italics"/>
              </a:rPr>
              <a:t>Thank you</a:t>
            </a:r>
          </a:p>
        </p:txBody>
      </p:sp>
      <p:sp>
        <p:nvSpPr>
          <p:cNvPr id="3" name="AutoShape 3">
            <a:extLst>
              <a:ext uri="{C183D7F6-B498-43B3-948B-1728B52AA6E4}">
                <adec:decorative xmlns:adec="http://schemas.microsoft.com/office/drawing/2017/decorative" val="1"/>
              </a:ext>
            </a:extLst>
          </p:cNvPr>
          <p:cNvSpPr/>
          <p:nvPr/>
        </p:nvSpPr>
        <p:spPr>
          <a:xfrm>
            <a:off x="5897880" y="990600"/>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Freeform 4" descr="QR Code"/>
          <p:cNvSpPr/>
          <p:nvPr/>
        </p:nvSpPr>
        <p:spPr>
          <a:xfrm>
            <a:off x="6314449" y="5041639"/>
            <a:ext cx="5245361" cy="5245361"/>
          </a:xfrm>
          <a:custGeom>
            <a:avLst/>
            <a:gdLst/>
            <a:ahLst/>
            <a:cxnLst/>
            <a:rect l="l" t="t" r="r" b="b"/>
            <a:pathLst>
              <a:path w="5245361" h="5245361">
                <a:moveTo>
                  <a:pt x="0" y="0"/>
                </a:moveTo>
                <a:lnTo>
                  <a:pt x="5245362" y="0"/>
                </a:lnTo>
                <a:lnTo>
                  <a:pt x="5245362" y="5245361"/>
                </a:lnTo>
                <a:lnTo>
                  <a:pt x="0" y="524536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5077103" y="3623903"/>
            <a:ext cx="8133794" cy="756590"/>
          </a:xfrm>
          <a:prstGeom prst="rect">
            <a:avLst/>
          </a:prstGeom>
        </p:spPr>
        <p:txBody>
          <a:bodyPr lIns="0" tIns="0" rIns="0" bIns="0" rtlCol="0" anchor="t">
            <a:spAutoFit/>
          </a:bodyPr>
          <a:lstStyle/>
          <a:p>
            <a:pPr algn="ctr">
              <a:lnSpc>
                <a:spcPts val="6293"/>
              </a:lnSpc>
              <a:spcBef>
                <a:spcPct val="0"/>
              </a:spcBef>
            </a:pPr>
            <a:r>
              <a:rPr lang="en-US" sz="4495" b="1" dirty="0">
                <a:solidFill>
                  <a:srgbClr val="0F4662"/>
                </a:solidFill>
                <a:latin typeface="Quicksand Bold"/>
                <a:ea typeface="Quicksand Bold"/>
                <a:cs typeface="Quicksand Bold"/>
                <a:sym typeface="Quicksand Bold"/>
              </a:rPr>
              <a:t>Learn more and get involved!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DEA"/>
        </a:solidFill>
        <a:effectLst/>
      </p:bgPr>
    </p:bg>
    <p:spTree>
      <p:nvGrpSpPr>
        <p:cNvPr id="1" name=""/>
        <p:cNvGrpSpPr/>
        <p:nvPr/>
      </p:nvGrpSpPr>
      <p:grpSpPr>
        <a:xfrm>
          <a:off x="0" y="0"/>
          <a:ext cx="0" cy="0"/>
          <a:chOff x="0" y="0"/>
          <a:chExt cx="0" cy="0"/>
        </a:xfrm>
      </p:grpSpPr>
      <p:sp>
        <p:nvSpPr>
          <p:cNvPr id="6" name="TextBox 6"/>
          <p:cNvSpPr txBox="1"/>
          <p:nvPr/>
        </p:nvSpPr>
        <p:spPr>
          <a:xfrm>
            <a:off x="560551" y="561609"/>
            <a:ext cx="10674659" cy="1440171"/>
          </a:xfrm>
          <a:prstGeom prst="rect">
            <a:avLst/>
          </a:prstGeom>
        </p:spPr>
        <p:txBody>
          <a:bodyPr lIns="0" tIns="0" rIns="0" bIns="0" rtlCol="0" anchor="t">
            <a:spAutoFit/>
          </a:bodyPr>
          <a:lstStyle/>
          <a:p>
            <a:pPr marL="0" lvl="0" indent="0" algn="l">
              <a:lnSpc>
                <a:spcPts val="11884"/>
              </a:lnSpc>
              <a:spcBef>
                <a:spcPct val="0"/>
              </a:spcBef>
            </a:pPr>
            <a:r>
              <a:rPr lang="en-US" sz="8488" b="1" i="1">
                <a:solidFill>
                  <a:srgbClr val="0F4662"/>
                </a:solidFill>
                <a:latin typeface="Cormorant Garamond Bold Italics"/>
                <a:ea typeface="Cormorant Garamond Bold Italics"/>
                <a:cs typeface="Cormorant Garamond Bold Italics"/>
                <a:sym typeface="Cormorant Garamond Bold Italics"/>
              </a:rPr>
              <a:t>Introduction</a:t>
            </a:r>
          </a:p>
        </p:txBody>
      </p:sp>
      <p:sp>
        <p:nvSpPr>
          <p:cNvPr id="2" name="TextBox 2"/>
          <p:cNvSpPr txBox="1"/>
          <p:nvPr/>
        </p:nvSpPr>
        <p:spPr>
          <a:xfrm>
            <a:off x="465550" y="2983445"/>
            <a:ext cx="17356899" cy="5190608"/>
          </a:xfrm>
          <a:prstGeom prst="rect">
            <a:avLst/>
          </a:prstGeom>
        </p:spPr>
        <p:txBody>
          <a:bodyPr lIns="0" tIns="0" rIns="0" bIns="0" rtlCol="0" anchor="t">
            <a:spAutoFit/>
          </a:bodyPr>
          <a:lstStyle/>
          <a:p>
            <a:pPr algn="ctr">
              <a:lnSpc>
                <a:spcPts val="4697"/>
              </a:lnSpc>
            </a:pPr>
            <a:r>
              <a:rPr lang="en-US" sz="2763" b="1">
                <a:solidFill>
                  <a:srgbClr val="0F4662"/>
                </a:solidFill>
                <a:latin typeface="Helvetica Now Display Bold"/>
                <a:ea typeface="Helvetica Now Display Bold"/>
                <a:cs typeface="Helvetica Now Display Bold"/>
                <a:sym typeface="Helvetica Now Display Bold"/>
              </a:rPr>
              <a:t> Good Neighbors Warming Center began in 2024.  Each year various faith leaders host a candlight vigil in the Downtown Believe Plaza to honor the lives lost among the homeless population in Washoe County. Many of of these deaths are a result of prolonged exposure to harsh weather while living outside. Local groups and churches feel called to serve our most vulnerable neighbors however we can. Over the past few years, dozens of community-supported, ad-hoc mutual aid coalitions have formed ‘street teams’ to deliver hand warmers, food, soups, blankets and hygiene items to help the unhoused population survive the cold months, but it was never quite enough. After many harsh Winters, deaths on the rise and shelter beds regularly full, the community stepped up to strategize and implement a more robust approach to this complex local issue. </a:t>
            </a:r>
          </a:p>
          <a:p>
            <a:pPr marL="0" lvl="0" indent="0" algn="ctr">
              <a:lnSpc>
                <a:spcPts val="3636"/>
              </a:lnSpc>
            </a:pPr>
            <a:r>
              <a:rPr lang="en-US" sz="2139">
                <a:solidFill>
                  <a:srgbClr val="0F4662"/>
                </a:solidFill>
                <a:latin typeface="Quicksand"/>
                <a:ea typeface="Quicksand"/>
                <a:cs typeface="Quicksand"/>
                <a:sym typeface="Quicksand"/>
              </a:rPr>
              <a:t> </a:t>
            </a:r>
          </a:p>
        </p:txBody>
      </p:sp>
      <p:sp>
        <p:nvSpPr>
          <p:cNvPr id="3" name="AutoShape 3">
            <a:extLst>
              <a:ext uri="{C183D7F6-B498-43B3-948B-1728B52AA6E4}">
                <adec:decorative xmlns:adec="http://schemas.microsoft.com/office/drawing/2017/decorative" val="1"/>
              </a:ext>
            </a:extLst>
          </p:cNvPr>
          <p:cNvSpPr/>
          <p:nvPr/>
        </p:nvSpPr>
        <p:spPr>
          <a:xfrm>
            <a:off x="5897880" y="1723024"/>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p:nvPr/>
        </p:nvSpPr>
        <p:spPr>
          <a:xfrm>
            <a:off x="5776316" y="9258300"/>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8236864" y="1199467"/>
            <a:ext cx="1679997" cy="249900"/>
          </a:xfrm>
          <a:custGeom>
            <a:avLst/>
            <a:gdLst/>
            <a:ahLst/>
            <a:cxnLst/>
            <a:rect l="l" t="t" r="r" b="b"/>
            <a:pathLst>
              <a:path w="1679997" h="249900">
                <a:moveTo>
                  <a:pt x="0" y="0"/>
                </a:moveTo>
                <a:lnTo>
                  <a:pt x="1679997" y="0"/>
                </a:lnTo>
                <a:lnTo>
                  <a:pt x="1679997"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5851" y="0"/>
            <a:ext cx="18491287" cy="4099486"/>
            <a:chOff x="0" y="0"/>
            <a:chExt cx="4870133" cy="1079700"/>
          </a:xfrm>
        </p:grpSpPr>
        <p:sp>
          <p:nvSpPr>
            <p:cNvPr id="3" name="Freeform 3"/>
            <p:cNvSpPr/>
            <p:nvPr/>
          </p:nvSpPr>
          <p:spPr>
            <a:xfrm>
              <a:off x="0" y="0"/>
              <a:ext cx="4870133" cy="1079700"/>
            </a:xfrm>
            <a:custGeom>
              <a:avLst/>
              <a:gdLst/>
              <a:ahLst/>
              <a:cxnLst/>
              <a:rect l="l" t="t" r="r" b="b"/>
              <a:pathLst>
                <a:path w="4870133" h="1079700">
                  <a:moveTo>
                    <a:pt x="0" y="0"/>
                  </a:moveTo>
                  <a:lnTo>
                    <a:pt x="4870133" y="0"/>
                  </a:lnTo>
                  <a:lnTo>
                    <a:pt x="4870133" y="1079700"/>
                  </a:lnTo>
                  <a:lnTo>
                    <a:pt x="0" y="1079700"/>
                  </a:lnTo>
                  <a:close/>
                </a:path>
              </a:pathLst>
            </a:custGeom>
            <a:solidFill>
              <a:srgbClr val="CEF1F2">
                <a:alpha val="51765"/>
              </a:srgbClr>
            </a:solidFill>
          </p:spPr>
          <p:txBody>
            <a:bodyPr/>
            <a:lstStyle/>
            <a:p>
              <a:endParaRPr lang="en-US"/>
            </a:p>
          </p:txBody>
        </p:sp>
        <p:sp>
          <p:nvSpPr>
            <p:cNvPr id="4" name="TextBox 4"/>
            <p:cNvSpPr txBox="1"/>
            <p:nvPr/>
          </p:nvSpPr>
          <p:spPr>
            <a:xfrm>
              <a:off x="0" y="-47625"/>
              <a:ext cx="4870133" cy="1127325"/>
            </a:xfrm>
            <a:prstGeom prst="rect">
              <a:avLst/>
            </a:prstGeom>
          </p:spPr>
          <p:txBody>
            <a:bodyPr lIns="50800" tIns="50800" rIns="50800" bIns="50800" rtlCol="0" anchor="ctr"/>
            <a:lstStyle/>
            <a:p>
              <a:pPr algn="ctr">
                <a:lnSpc>
                  <a:spcPts val="3693"/>
                </a:lnSpc>
              </a:pPr>
              <a:endParaRPr/>
            </a:p>
          </p:txBody>
        </p:sp>
      </p:grpSp>
      <p:sp>
        <p:nvSpPr>
          <p:cNvPr id="5" name="Freeform 5">
            <a:extLst>
              <a:ext uri="{C183D7F6-B498-43B3-948B-1728B52AA6E4}">
                <adec:decorative xmlns:adec="http://schemas.microsoft.com/office/drawing/2017/decorative" val="1"/>
              </a:ext>
            </a:extLst>
          </p:cNvPr>
          <p:cNvSpPr/>
          <p:nvPr/>
        </p:nvSpPr>
        <p:spPr>
          <a:xfrm>
            <a:off x="8304001" y="9529723"/>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028700" y="3059767"/>
            <a:ext cx="2889938" cy="2191098"/>
          </a:xfrm>
          <a:custGeom>
            <a:avLst/>
            <a:gdLst/>
            <a:ahLst/>
            <a:cxnLst/>
            <a:rect l="l" t="t" r="r" b="b"/>
            <a:pathLst>
              <a:path w="2889938" h="2191098">
                <a:moveTo>
                  <a:pt x="0" y="0"/>
                </a:moveTo>
                <a:lnTo>
                  <a:pt x="2889938" y="0"/>
                </a:lnTo>
                <a:lnTo>
                  <a:pt x="2889938" y="2191098"/>
                </a:lnTo>
                <a:lnTo>
                  <a:pt x="0" y="2191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4596692" y="2869106"/>
            <a:ext cx="2460169" cy="2572420"/>
          </a:xfrm>
          <a:custGeom>
            <a:avLst/>
            <a:gdLst/>
            <a:ahLst/>
            <a:cxnLst/>
            <a:rect l="l" t="t" r="r" b="b"/>
            <a:pathLst>
              <a:path w="2460169" h="2572420">
                <a:moveTo>
                  <a:pt x="0" y="0"/>
                </a:moveTo>
                <a:lnTo>
                  <a:pt x="2460169" y="0"/>
                </a:lnTo>
                <a:lnTo>
                  <a:pt x="2460169" y="2572420"/>
                </a:lnTo>
                <a:lnTo>
                  <a:pt x="0" y="25724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9773298" y="2952314"/>
            <a:ext cx="2790594" cy="2572420"/>
          </a:xfrm>
          <a:custGeom>
            <a:avLst/>
            <a:gdLst/>
            <a:ahLst/>
            <a:cxnLst/>
            <a:rect l="l" t="t" r="r" b="b"/>
            <a:pathLst>
              <a:path w="2790594" h="2572420">
                <a:moveTo>
                  <a:pt x="0" y="0"/>
                </a:moveTo>
                <a:lnTo>
                  <a:pt x="2790594" y="0"/>
                </a:lnTo>
                <a:lnTo>
                  <a:pt x="2790594" y="2572420"/>
                </a:lnTo>
                <a:lnTo>
                  <a:pt x="0" y="25724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362078" y="7985125"/>
            <a:ext cx="1974015" cy="1974015"/>
          </a:xfrm>
          <a:custGeom>
            <a:avLst/>
            <a:gdLst/>
            <a:ahLst/>
            <a:cxnLst/>
            <a:rect l="l" t="t" r="r" b="b"/>
            <a:pathLst>
              <a:path w="1974015" h="1974015">
                <a:moveTo>
                  <a:pt x="0" y="0"/>
                </a:moveTo>
                <a:lnTo>
                  <a:pt x="1974015" y="0"/>
                </a:lnTo>
                <a:lnTo>
                  <a:pt x="1974015" y="1974015"/>
                </a:lnTo>
                <a:lnTo>
                  <a:pt x="0" y="19740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148020" y="580659"/>
            <a:ext cx="9914964" cy="1189990"/>
          </a:xfrm>
          <a:prstGeom prst="rect">
            <a:avLst/>
          </a:prstGeom>
        </p:spPr>
        <p:txBody>
          <a:bodyPr lIns="0" tIns="0" rIns="0" bIns="0" rtlCol="0" anchor="t">
            <a:spAutoFit/>
          </a:bodyPr>
          <a:lstStyle/>
          <a:p>
            <a:pPr marL="0" lvl="0" indent="0" algn="l">
              <a:lnSpc>
                <a:spcPts val="8959"/>
              </a:lnSpc>
              <a:spcBef>
                <a:spcPct val="0"/>
              </a:spcBef>
            </a:pPr>
            <a:r>
              <a:rPr lang="en-US" sz="6399" b="1">
                <a:solidFill>
                  <a:srgbClr val="0F4662"/>
                </a:solidFill>
                <a:latin typeface="Helvetica World Bold"/>
                <a:ea typeface="Helvetica World Bold"/>
                <a:cs typeface="Helvetica World Bold"/>
                <a:sym typeface="Helvetica World Bold"/>
              </a:rPr>
              <a:t>Partnerships</a:t>
            </a:r>
          </a:p>
        </p:txBody>
      </p:sp>
      <p:sp>
        <p:nvSpPr>
          <p:cNvPr id="14" name="TextBox 14"/>
          <p:cNvSpPr txBox="1"/>
          <p:nvPr/>
        </p:nvSpPr>
        <p:spPr>
          <a:xfrm>
            <a:off x="-34991" y="5677037"/>
            <a:ext cx="5017320" cy="519430"/>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Helvetica World Bold"/>
                <a:ea typeface="Helvetica World Bold"/>
                <a:cs typeface="Helvetica World Bold"/>
                <a:sym typeface="Helvetica World Bold"/>
              </a:rPr>
              <a:t>Downtown Faith Leaders</a:t>
            </a:r>
          </a:p>
        </p:txBody>
      </p:sp>
      <p:sp>
        <p:nvSpPr>
          <p:cNvPr id="12" name="TextBox 12"/>
          <p:cNvSpPr txBox="1"/>
          <p:nvPr/>
        </p:nvSpPr>
        <p:spPr>
          <a:xfrm>
            <a:off x="4290242" y="5655765"/>
            <a:ext cx="5017320" cy="1014730"/>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Helvetica World Bold"/>
                <a:ea typeface="Helvetica World Bold"/>
                <a:cs typeface="Helvetica World Bold"/>
                <a:sym typeface="Helvetica World Bold"/>
              </a:rPr>
              <a:t>R.I.S.E.</a:t>
            </a:r>
          </a:p>
          <a:p>
            <a:pPr marL="0" lvl="0" indent="0" algn="ctr">
              <a:lnSpc>
                <a:spcPts val="3919"/>
              </a:lnSpc>
              <a:spcBef>
                <a:spcPct val="0"/>
              </a:spcBef>
            </a:pPr>
            <a:endParaRPr lang="en-US" sz="2799" b="1" dirty="0">
              <a:solidFill>
                <a:srgbClr val="0F4662"/>
              </a:solidFill>
              <a:latin typeface="Helvetica World Bold"/>
              <a:ea typeface="Helvetica World Bold"/>
              <a:cs typeface="Helvetica World Bold"/>
              <a:sym typeface="Helvetica World Bold"/>
            </a:endParaRPr>
          </a:p>
        </p:txBody>
      </p:sp>
      <p:sp>
        <p:nvSpPr>
          <p:cNvPr id="10" name="Freeform 10" descr="RISE logo"/>
          <p:cNvSpPr/>
          <p:nvPr/>
        </p:nvSpPr>
        <p:spPr>
          <a:xfrm>
            <a:off x="5663814" y="2952314"/>
            <a:ext cx="2270174" cy="2298551"/>
          </a:xfrm>
          <a:custGeom>
            <a:avLst/>
            <a:gdLst/>
            <a:ahLst/>
            <a:cxnLst/>
            <a:rect l="l" t="t" r="r" b="b"/>
            <a:pathLst>
              <a:path w="2270174" h="2298551">
                <a:moveTo>
                  <a:pt x="0" y="0"/>
                </a:moveTo>
                <a:lnTo>
                  <a:pt x="2270174" y="0"/>
                </a:lnTo>
                <a:lnTo>
                  <a:pt x="2270174" y="2298551"/>
                </a:lnTo>
                <a:lnTo>
                  <a:pt x="0" y="2298551"/>
                </a:lnTo>
                <a:lnTo>
                  <a:pt x="0" y="0"/>
                </a:lnTo>
                <a:close/>
              </a:path>
            </a:pathLst>
          </a:custGeom>
          <a:blipFill>
            <a:blip r:embed="rId12"/>
            <a:stretch>
              <a:fillRect/>
            </a:stretch>
          </a:blipFill>
        </p:spPr>
        <p:txBody>
          <a:bodyPr/>
          <a:lstStyle/>
          <a:p>
            <a:endParaRPr lang="en-US"/>
          </a:p>
        </p:txBody>
      </p:sp>
      <p:sp>
        <p:nvSpPr>
          <p:cNvPr id="15" name="TextBox 15"/>
          <p:cNvSpPr txBox="1"/>
          <p:nvPr/>
        </p:nvSpPr>
        <p:spPr>
          <a:xfrm>
            <a:off x="8659935" y="5694817"/>
            <a:ext cx="5017320" cy="519430"/>
          </a:xfrm>
          <a:prstGeom prst="rect">
            <a:avLst/>
          </a:prstGeom>
        </p:spPr>
        <p:txBody>
          <a:bodyPr lIns="0" tIns="0" rIns="0" bIns="0" rtlCol="0" anchor="t">
            <a:spAutoFit/>
          </a:bodyPr>
          <a:lstStyle/>
          <a:p>
            <a:pPr marL="0" lvl="0" indent="0" algn="ctr">
              <a:lnSpc>
                <a:spcPts val="3919"/>
              </a:lnSpc>
              <a:spcBef>
                <a:spcPct val="0"/>
              </a:spcBef>
            </a:pPr>
            <a:r>
              <a:rPr lang="en-US" sz="2799" b="1" dirty="0">
                <a:solidFill>
                  <a:srgbClr val="0F4662"/>
                </a:solidFill>
                <a:latin typeface="Helvetica World Bold"/>
                <a:ea typeface="Helvetica World Bold"/>
                <a:cs typeface="Helvetica World Bold"/>
                <a:sym typeface="Helvetica World Bold"/>
              </a:rPr>
              <a:t> Mutual Aid Groups</a:t>
            </a:r>
          </a:p>
        </p:txBody>
      </p:sp>
      <p:sp>
        <p:nvSpPr>
          <p:cNvPr id="16" name="TextBox 16"/>
          <p:cNvSpPr txBox="1"/>
          <p:nvPr/>
        </p:nvSpPr>
        <p:spPr>
          <a:xfrm>
            <a:off x="8494460" y="6295445"/>
            <a:ext cx="5348270" cy="167259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F4662"/>
                </a:solidFill>
                <a:latin typeface="Helvetica World"/>
                <a:ea typeface="Helvetica World"/>
                <a:cs typeface="Helvetica World"/>
                <a:sym typeface="Helvetica World"/>
              </a:rPr>
              <a:t>Hampton House Garden, Laundry to the People, Family Soup Mutual Aid, Northern Nevada Harm Reduction Alliance, Reno Hearts You</a:t>
            </a:r>
          </a:p>
        </p:txBody>
      </p:sp>
      <p:sp>
        <p:nvSpPr>
          <p:cNvPr id="13" name="TextBox 13"/>
          <p:cNvSpPr txBox="1"/>
          <p:nvPr/>
        </p:nvSpPr>
        <p:spPr>
          <a:xfrm>
            <a:off x="13318117" y="5686562"/>
            <a:ext cx="5017320" cy="545465"/>
          </a:xfrm>
          <a:prstGeom prst="rect">
            <a:avLst/>
          </a:prstGeom>
        </p:spPr>
        <p:txBody>
          <a:bodyPr lIns="0" tIns="0" rIns="0" bIns="0" rtlCol="0" anchor="t">
            <a:spAutoFit/>
          </a:bodyPr>
          <a:lstStyle/>
          <a:p>
            <a:pPr marL="0" lvl="0" indent="0" algn="ctr">
              <a:lnSpc>
                <a:spcPts val="4059"/>
              </a:lnSpc>
              <a:spcBef>
                <a:spcPct val="0"/>
              </a:spcBef>
            </a:pPr>
            <a:r>
              <a:rPr lang="en-US" sz="2899" b="1">
                <a:solidFill>
                  <a:srgbClr val="0F4662"/>
                </a:solidFill>
                <a:latin typeface="Helvetica World Bold"/>
                <a:ea typeface="Helvetica World Bold"/>
                <a:cs typeface="Helvetica World Bold"/>
                <a:sym typeface="Helvetica World Bold"/>
              </a:rPr>
              <a:t>Community Volunteers</a:t>
            </a:r>
          </a:p>
        </p:txBody>
      </p:sp>
      <p:sp>
        <p:nvSpPr>
          <p:cNvPr id="17" name="TextBox 17"/>
          <p:cNvSpPr txBox="1"/>
          <p:nvPr/>
        </p:nvSpPr>
        <p:spPr>
          <a:xfrm>
            <a:off x="2642282" y="7571041"/>
            <a:ext cx="5661720" cy="1401091"/>
          </a:xfrm>
          <a:prstGeom prst="rect">
            <a:avLst/>
          </a:prstGeom>
        </p:spPr>
        <p:txBody>
          <a:bodyPr lIns="0" tIns="0" rIns="0" bIns="0" rtlCol="0" anchor="t">
            <a:spAutoFit/>
          </a:bodyPr>
          <a:lstStyle/>
          <a:p>
            <a:pPr algn="ctr">
              <a:lnSpc>
                <a:spcPts val="3624"/>
              </a:lnSpc>
            </a:pPr>
            <a:r>
              <a:rPr lang="en-US" sz="2588" b="1" dirty="0">
                <a:solidFill>
                  <a:srgbClr val="0F4662"/>
                </a:solidFill>
                <a:latin typeface="Quicksand Bold"/>
                <a:ea typeface="Quicksand Bold"/>
                <a:cs typeface="Quicksand Bold"/>
                <a:sym typeface="Quicksand Bold"/>
              </a:rPr>
              <a:t>Special Thanks to</a:t>
            </a:r>
          </a:p>
          <a:p>
            <a:pPr algn="ctr">
              <a:lnSpc>
                <a:spcPts val="3624"/>
              </a:lnSpc>
            </a:pPr>
            <a:r>
              <a:rPr lang="en-US" sz="2588" b="1" dirty="0">
                <a:solidFill>
                  <a:srgbClr val="0F4662"/>
                </a:solidFill>
                <a:latin typeface="Helvetica World Bold"/>
                <a:ea typeface="Helvetica World Bold"/>
                <a:cs typeface="Helvetica World Bold"/>
                <a:sym typeface="Helvetica World Bold"/>
              </a:rPr>
              <a:t>The Holland Project</a:t>
            </a:r>
          </a:p>
          <a:p>
            <a:pPr algn="ctr">
              <a:lnSpc>
                <a:spcPts val="3624"/>
              </a:lnSpc>
              <a:spcBef>
                <a:spcPct val="0"/>
              </a:spcBef>
            </a:pPr>
            <a:r>
              <a:rPr lang="en-US" sz="2588" b="1" dirty="0">
                <a:solidFill>
                  <a:srgbClr val="0F4662"/>
                </a:solidFill>
                <a:latin typeface="Quicksand Bold"/>
                <a:ea typeface="Quicksand Bold"/>
                <a:cs typeface="Quicksand Bold"/>
                <a:sym typeface="Quicksand Bold"/>
              </a:rPr>
              <a:t>Mary Ortega from the City of Reno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48469"/>
            <a:ext cx="18288000" cy="5397363"/>
            <a:chOff x="0" y="0"/>
            <a:chExt cx="4816593" cy="1421528"/>
          </a:xfrm>
        </p:grpSpPr>
        <p:sp>
          <p:nvSpPr>
            <p:cNvPr id="3" name="Freeform 3"/>
            <p:cNvSpPr/>
            <p:nvPr/>
          </p:nvSpPr>
          <p:spPr>
            <a:xfrm>
              <a:off x="0" y="0"/>
              <a:ext cx="4816592" cy="1421528"/>
            </a:xfrm>
            <a:custGeom>
              <a:avLst/>
              <a:gdLst/>
              <a:ahLst/>
              <a:cxnLst/>
              <a:rect l="l" t="t" r="r" b="b"/>
              <a:pathLst>
                <a:path w="4816592" h="1421528">
                  <a:moveTo>
                    <a:pt x="0" y="0"/>
                  </a:moveTo>
                  <a:lnTo>
                    <a:pt x="4816592" y="0"/>
                  </a:lnTo>
                  <a:lnTo>
                    <a:pt x="4816592" y="1421528"/>
                  </a:lnTo>
                  <a:lnTo>
                    <a:pt x="0" y="1421528"/>
                  </a:lnTo>
                  <a:close/>
                </a:path>
              </a:pathLst>
            </a:custGeom>
            <a:solidFill>
              <a:srgbClr val="CEF1F2">
                <a:alpha val="51765"/>
              </a:srgbClr>
            </a:solidFill>
          </p:spPr>
          <p:txBody>
            <a:bodyPr/>
            <a:lstStyle/>
            <a:p>
              <a:endParaRPr lang="en-US"/>
            </a:p>
          </p:txBody>
        </p:sp>
        <p:sp>
          <p:nvSpPr>
            <p:cNvPr id="4" name="TextBox 4"/>
            <p:cNvSpPr txBox="1"/>
            <p:nvPr/>
          </p:nvSpPr>
          <p:spPr>
            <a:xfrm>
              <a:off x="0" y="-47625"/>
              <a:ext cx="4816593" cy="1469153"/>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5153777" y="-88107"/>
            <a:ext cx="8584139" cy="973932"/>
          </a:xfrm>
          <a:prstGeom prst="rect">
            <a:avLst/>
          </a:prstGeom>
        </p:spPr>
        <p:txBody>
          <a:bodyPr lIns="0" tIns="0" rIns="0" bIns="0" rtlCol="0" anchor="t">
            <a:spAutoFit/>
          </a:bodyPr>
          <a:lstStyle/>
          <a:p>
            <a:pPr marL="0" lvl="0" indent="0" algn="ctr">
              <a:lnSpc>
                <a:spcPts val="7360"/>
              </a:lnSpc>
              <a:spcBef>
                <a:spcPct val="0"/>
              </a:spcBef>
            </a:pPr>
            <a:r>
              <a:rPr lang="en-US" sz="5257" b="1">
                <a:solidFill>
                  <a:srgbClr val="0F4662"/>
                </a:solidFill>
                <a:latin typeface="Helvetica World Bold"/>
                <a:ea typeface="Helvetica World Bold"/>
                <a:cs typeface="Helvetica World Bold"/>
                <a:sym typeface="Helvetica World Bold"/>
              </a:rPr>
              <a:t>Background</a:t>
            </a:r>
          </a:p>
        </p:txBody>
      </p:sp>
      <p:sp>
        <p:nvSpPr>
          <p:cNvPr id="6" name="TextBox 6"/>
          <p:cNvSpPr txBox="1"/>
          <p:nvPr/>
        </p:nvSpPr>
        <p:spPr>
          <a:xfrm>
            <a:off x="1332096" y="971550"/>
            <a:ext cx="15927204" cy="3518247"/>
          </a:xfrm>
          <a:prstGeom prst="rect">
            <a:avLst/>
          </a:prstGeom>
        </p:spPr>
        <p:txBody>
          <a:bodyPr lIns="0" tIns="0" rIns="0" bIns="0" rtlCol="0" anchor="t">
            <a:spAutoFit/>
          </a:bodyPr>
          <a:lstStyle/>
          <a:p>
            <a:pPr algn="l">
              <a:lnSpc>
                <a:spcPts val="3270"/>
              </a:lnSpc>
            </a:pPr>
            <a:r>
              <a:rPr lang="en-US" sz="2336" b="1">
                <a:solidFill>
                  <a:srgbClr val="0F4662"/>
                </a:solidFill>
                <a:latin typeface="Helvetica World Bold"/>
                <a:ea typeface="Helvetica World Bold"/>
                <a:cs typeface="Helvetica World Bold"/>
                <a:sym typeface="Helvetica World Bold"/>
              </a:rPr>
              <a:t>Washoe County continues to lack regularly available shelter beds even after the construction of the 700 bed C.A.R.E.S. Campus. County-wide, available beds for women and families are the most scarce; often, there are none available. Residents, mutual aid groups and faith leaders have expressed great concern for our neighbors experiencing homelessness, especially in the Winter months. Advocates have repeatedly testified at government meetings about the need for additional shelter space especially for women and families. This Winter would be the first where homelessness would be officially criminalized in the wake of a recent Supreme Court decision and the municipal ordinances that followed it. No municipalities agreed to provide additional shelter space this Winter beyond the existing locations, which - as already stated - often operate at capacity. </a:t>
            </a:r>
          </a:p>
        </p:txBody>
      </p:sp>
      <p:sp>
        <p:nvSpPr>
          <p:cNvPr id="7" name="TextBox 7"/>
          <p:cNvSpPr txBox="1"/>
          <p:nvPr/>
        </p:nvSpPr>
        <p:spPr>
          <a:xfrm>
            <a:off x="1346978" y="4769711"/>
            <a:ext cx="5025401" cy="671379"/>
          </a:xfrm>
          <a:prstGeom prst="rect">
            <a:avLst/>
          </a:prstGeom>
        </p:spPr>
        <p:txBody>
          <a:bodyPr lIns="0" tIns="0" rIns="0" bIns="0" rtlCol="0" anchor="t">
            <a:spAutoFit/>
          </a:bodyPr>
          <a:lstStyle/>
          <a:p>
            <a:pPr algn="ctr">
              <a:lnSpc>
                <a:spcPts val="5519"/>
              </a:lnSpc>
            </a:pPr>
            <a:r>
              <a:rPr lang="en-US" sz="3942" b="1">
                <a:solidFill>
                  <a:srgbClr val="0F4662"/>
                </a:solidFill>
                <a:latin typeface="Quicksand Bold"/>
                <a:ea typeface="Quicksand Bold"/>
                <a:cs typeface="Quicksand Bold"/>
                <a:sym typeface="Quicksand Bold"/>
              </a:rPr>
              <a:t>Problems</a:t>
            </a:r>
          </a:p>
        </p:txBody>
      </p:sp>
      <p:sp>
        <p:nvSpPr>
          <p:cNvPr id="9" name="TextBox 9"/>
          <p:cNvSpPr txBox="1"/>
          <p:nvPr/>
        </p:nvSpPr>
        <p:spPr>
          <a:xfrm>
            <a:off x="1028700" y="5628853"/>
            <a:ext cx="5661957" cy="3286125"/>
          </a:xfrm>
          <a:prstGeom prst="rect">
            <a:avLst/>
          </a:prstGeom>
        </p:spPr>
        <p:txBody>
          <a:bodyPr lIns="0" tIns="0" rIns="0" bIns="0" rtlCol="0" anchor="t">
            <a:spAutoFit/>
          </a:bodyPr>
          <a:lstStyle/>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Unhoused single women and families have the fewest beds available County-wide.</a:t>
            </a:r>
          </a:p>
          <a:p>
            <a:pPr marL="518160" lvl="1" indent="-259080" algn="l">
              <a:lnSpc>
                <a:spcPts val="4079"/>
              </a:lnSpc>
              <a:buFont typeface="Arial"/>
              <a:buChar char="•"/>
            </a:pPr>
            <a:r>
              <a:rPr lang="en-US" sz="2400" b="1" dirty="0">
                <a:solidFill>
                  <a:srgbClr val="0F4662"/>
                </a:solidFill>
                <a:latin typeface="Helvetica World Bold"/>
                <a:ea typeface="Helvetica World Bold"/>
                <a:cs typeface="Helvetica World Bold"/>
                <a:sym typeface="Helvetica World Bold"/>
              </a:rPr>
              <a:t>Many women report experiencing violence and feeling extremely unsafe at the CARES Campus.</a:t>
            </a:r>
          </a:p>
        </p:txBody>
      </p:sp>
      <p:sp>
        <p:nvSpPr>
          <p:cNvPr id="8" name="TextBox 8"/>
          <p:cNvSpPr txBox="1"/>
          <p:nvPr/>
        </p:nvSpPr>
        <p:spPr>
          <a:xfrm>
            <a:off x="10730436" y="4775105"/>
            <a:ext cx="5025401" cy="671379"/>
          </a:xfrm>
          <a:prstGeom prst="rect">
            <a:avLst/>
          </a:prstGeom>
        </p:spPr>
        <p:txBody>
          <a:bodyPr lIns="0" tIns="0" rIns="0" bIns="0" rtlCol="0" anchor="t">
            <a:spAutoFit/>
          </a:bodyPr>
          <a:lstStyle/>
          <a:p>
            <a:pPr algn="ctr">
              <a:lnSpc>
                <a:spcPts val="5519"/>
              </a:lnSpc>
            </a:pPr>
            <a:r>
              <a:rPr lang="en-US" sz="3942" b="1">
                <a:solidFill>
                  <a:srgbClr val="0F4662"/>
                </a:solidFill>
                <a:latin typeface="Quicksand Bold"/>
                <a:ea typeface="Quicksand Bold"/>
                <a:cs typeface="Quicksand Bold"/>
                <a:sym typeface="Quicksand Bold"/>
              </a:rPr>
              <a:t>Goals</a:t>
            </a:r>
          </a:p>
        </p:txBody>
      </p:sp>
      <p:sp>
        <p:nvSpPr>
          <p:cNvPr id="10" name="TextBox 10"/>
          <p:cNvSpPr txBox="1"/>
          <p:nvPr/>
        </p:nvSpPr>
        <p:spPr>
          <a:xfrm>
            <a:off x="9226973" y="5465533"/>
            <a:ext cx="8032327" cy="4389387"/>
          </a:xfrm>
          <a:prstGeom prst="rect">
            <a:avLst/>
          </a:prstGeom>
        </p:spPr>
        <p:txBody>
          <a:bodyPr lIns="0" tIns="0" rIns="0" bIns="0" rtlCol="0" anchor="t">
            <a:spAutoFit/>
          </a:bodyPr>
          <a:lstStyle/>
          <a:p>
            <a:pPr marL="523729" lvl="1" indent="-261864" algn="l">
              <a:lnSpc>
                <a:spcPts val="4123"/>
              </a:lnSpc>
              <a:buFont typeface="Arial"/>
              <a:buChar char="•"/>
            </a:pPr>
            <a:r>
              <a:rPr lang="en-US" sz="2425" b="1" dirty="0">
                <a:solidFill>
                  <a:srgbClr val="0F4662"/>
                </a:solidFill>
                <a:latin typeface="Helvetica World Bold"/>
                <a:ea typeface="Helvetica World Bold"/>
                <a:cs typeface="Helvetica World Bold"/>
                <a:sym typeface="Helvetica World Bold"/>
              </a:rPr>
              <a:t>Provide 25 safe, warm beds, hygiene items, clothing, and a warm breakfast every day.</a:t>
            </a:r>
          </a:p>
          <a:p>
            <a:pPr marL="523729" lvl="1" indent="-261864" algn="l">
              <a:lnSpc>
                <a:spcPts val="4123"/>
              </a:lnSpc>
              <a:buFont typeface="Arial"/>
              <a:buChar char="•"/>
            </a:pPr>
            <a:r>
              <a:rPr lang="en-US" sz="2425" b="1" dirty="0">
                <a:solidFill>
                  <a:srgbClr val="0F4662"/>
                </a:solidFill>
                <a:latin typeface="Helvetica World Bold"/>
                <a:ea typeface="Helvetica World Bold"/>
                <a:cs typeface="Helvetica World Bold"/>
                <a:sym typeface="Helvetica World Bold"/>
              </a:rPr>
              <a:t>Collect data on guests and volunteers in order to present our findings </a:t>
            </a:r>
          </a:p>
          <a:p>
            <a:pPr marL="523729" lvl="1" indent="-261864" algn="l">
              <a:lnSpc>
                <a:spcPts val="4123"/>
              </a:lnSpc>
              <a:buFont typeface="Arial"/>
              <a:buChar char="•"/>
            </a:pPr>
            <a:r>
              <a:rPr lang="en-US" sz="2425" b="1" dirty="0">
                <a:solidFill>
                  <a:srgbClr val="0F4662"/>
                </a:solidFill>
                <a:latin typeface="Helvetica World Bold"/>
                <a:ea typeface="Helvetica World Bold"/>
                <a:cs typeface="Helvetica World Bold"/>
                <a:sym typeface="Helvetica World Bold"/>
              </a:rPr>
              <a:t>Establish strong connections between faith communities, mutual aid groups, R.I.S.E., businesses and people living in Washoe County </a:t>
            </a:r>
          </a:p>
          <a:p>
            <a:pPr marL="523729" lvl="1" indent="-261864" algn="l">
              <a:lnSpc>
                <a:spcPts val="4123"/>
              </a:lnSpc>
              <a:spcBef>
                <a:spcPct val="0"/>
              </a:spcBef>
              <a:buFont typeface="Arial"/>
              <a:buChar char="•"/>
            </a:pPr>
            <a:r>
              <a:rPr lang="en-US" sz="2425" b="1" dirty="0">
                <a:solidFill>
                  <a:srgbClr val="0F4662"/>
                </a:solidFill>
                <a:latin typeface="Helvetica World Bold"/>
                <a:ea typeface="Helvetica World Bold"/>
                <a:cs typeface="Helvetica World Bold"/>
                <a:sym typeface="Helvetica World Bold"/>
              </a:rPr>
              <a:t>Dispel misconceptions about homelessness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46014" y="2456695"/>
            <a:ext cx="5383382" cy="7659942"/>
            <a:chOff x="0" y="0"/>
            <a:chExt cx="1417845" cy="2017433"/>
          </a:xfrm>
        </p:grpSpPr>
        <p:sp>
          <p:nvSpPr>
            <p:cNvPr id="3" name="Freeform 3"/>
            <p:cNvSpPr/>
            <p:nvPr/>
          </p:nvSpPr>
          <p:spPr>
            <a:xfrm>
              <a:off x="0" y="0"/>
              <a:ext cx="1417845" cy="2017433"/>
            </a:xfrm>
            <a:custGeom>
              <a:avLst/>
              <a:gdLst/>
              <a:ahLst/>
              <a:cxnLst/>
              <a:rect l="l" t="t" r="r" b="b"/>
              <a:pathLst>
                <a:path w="1417845" h="2017433">
                  <a:moveTo>
                    <a:pt x="73344" y="0"/>
                  </a:moveTo>
                  <a:lnTo>
                    <a:pt x="1344502" y="0"/>
                  </a:lnTo>
                  <a:cubicBezTo>
                    <a:pt x="1385008" y="0"/>
                    <a:pt x="1417845" y="32837"/>
                    <a:pt x="1417845" y="73344"/>
                  </a:cubicBezTo>
                  <a:lnTo>
                    <a:pt x="1417845" y="1944089"/>
                  </a:lnTo>
                  <a:cubicBezTo>
                    <a:pt x="1417845" y="1984596"/>
                    <a:pt x="1385008" y="2017433"/>
                    <a:pt x="1344502" y="2017433"/>
                  </a:cubicBezTo>
                  <a:lnTo>
                    <a:pt x="73344" y="2017433"/>
                  </a:lnTo>
                  <a:cubicBezTo>
                    <a:pt x="32837" y="2017433"/>
                    <a:pt x="0" y="1984596"/>
                    <a:pt x="0" y="1944089"/>
                  </a:cubicBezTo>
                  <a:lnTo>
                    <a:pt x="0" y="73344"/>
                  </a:lnTo>
                  <a:cubicBezTo>
                    <a:pt x="0" y="32837"/>
                    <a:pt x="32837" y="0"/>
                    <a:pt x="73344" y="0"/>
                  </a:cubicBezTo>
                  <a:close/>
                </a:path>
              </a:pathLst>
            </a:custGeom>
            <a:solidFill>
              <a:srgbClr val="DBE5EA"/>
            </a:solidFill>
          </p:spPr>
          <p:txBody>
            <a:bodyPr/>
            <a:lstStyle/>
            <a:p>
              <a:endParaRPr lang="en-US"/>
            </a:p>
          </p:txBody>
        </p:sp>
        <p:sp>
          <p:nvSpPr>
            <p:cNvPr id="4" name="TextBox 4"/>
            <p:cNvSpPr txBox="1"/>
            <p:nvPr/>
          </p:nvSpPr>
          <p:spPr>
            <a:xfrm>
              <a:off x="0" y="-123825"/>
              <a:ext cx="1417845" cy="2141258"/>
            </a:xfrm>
            <a:prstGeom prst="rect">
              <a:avLst/>
            </a:prstGeom>
          </p:spPr>
          <p:txBody>
            <a:bodyPr lIns="50800" tIns="50800" rIns="50800" bIns="50800" rtlCol="0" anchor="ctr"/>
            <a:lstStyle/>
            <a:p>
              <a:pPr algn="ctr">
                <a:lnSpc>
                  <a:spcPts val="407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6451118" y="2456695"/>
            <a:ext cx="5385764" cy="7659942"/>
            <a:chOff x="0" y="0"/>
            <a:chExt cx="1418473" cy="2017433"/>
          </a:xfrm>
        </p:grpSpPr>
        <p:sp>
          <p:nvSpPr>
            <p:cNvPr id="6" name="Freeform 6"/>
            <p:cNvSpPr/>
            <p:nvPr/>
          </p:nvSpPr>
          <p:spPr>
            <a:xfrm>
              <a:off x="0" y="0"/>
              <a:ext cx="1418473" cy="2017433"/>
            </a:xfrm>
            <a:custGeom>
              <a:avLst/>
              <a:gdLst/>
              <a:ahLst/>
              <a:cxnLst/>
              <a:rect l="l" t="t" r="r" b="b"/>
              <a:pathLst>
                <a:path w="1418473" h="2017433">
                  <a:moveTo>
                    <a:pt x="73311" y="0"/>
                  </a:moveTo>
                  <a:lnTo>
                    <a:pt x="1345161" y="0"/>
                  </a:lnTo>
                  <a:cubicBezTo>
                    <a:pt x="1364605" y="0"/>
                    <a:pt x="1383252" y="7724"/>
                    <a:pt x="1397000" y="21472"/>
                  </a:cubicBezTo>
                  <a:cubicBezTo>
                    <a:pt x="1410749" y="35221"/>
                    <a:pt x="1418473" y="53868"/>
                    <a:pt x="1418473" y="73311"/>
                  </a:cubicBezTo>
                  <a:lnTo>
                    <a:pt x="1418473" y="1944122"/>
                  </a:lnTo>
                  <a:cubicBezTo>
                    <a:pt x="1418473" y="1984611"/>
                    <a:pt x="1385650" y="2017433"/>
                    <a:pt x="1345161" y="2017433"/>
                  </a:cubicBezTo>
                  <a:lnTo>
                    <a:pt x="73311" y="2017433"/>
                  </a:lnTo>
                  <a:cubicBezTo>
                    <a:pt x="53868" y="2017433"/>
                    <a:pt x="35221" y="2009710"/>
                    <a:pt x="21472" y="1995961"/>
                  </a:cubicBezTo>
                  <a:cubicBezTo>
                    <a:pt x="7724" y="1982212"/>
                    <a:pt x="0" y="1963565"/>
                    <a:pt x="0" y="1944122"/>
                  </a:cubicBezTo>
                  <a:lnTo>
                    <a:pt x="0" y="73311"/>
                  </a:lnTo>
                  <a:cubicBezTo>
                    <a:pt x="0" y="53868"/>
                    <a:pt x="7724" y="35221"/>
                    <a:pt x="21472" y="21472"/>
                  </a:cubicBezTo>
                  <a:cubicBezTo>
                    <a:pt x="35221" y="7724"/>
                    <a:pt x="53868" y="0"/>
                    <a:pt x="73311" y="0"/>
                  </a:cubicBezTo>
                  <a:close/>
                </a:path>
              </a:pathLst>
            </a:custGeom>
            <a:solidFill>
              <a:srgbClr val="A9BECB"/>
            </a:solidFill>
          </p:spPr>
          <p:txBody>
            <a:bodyPr/>
            <a:lstStyle/>
            <a:p>
              <a:endParaRPr lang="en-US"/>
            </a:p>
          </p:txBody>
        </p:sp>
        <p:sp>
          <p:nvSpPr>
            <p:cNvPr id="7" name="TextBox 7"/>
            <p:cNvSpPr txBox="1"/>
            <p:nvPr/>
          </p:nvSpPr>
          <p:spPr>
            <a:xfrm>
              <a:off x="0" y="-123825"/>
              <a:ext cx="1418473" cy="2141258"/>
            </a:xfrm>
            <a:prstGeom prst="rect">
              <a:avLst/>
            </a:prstGeom>
          </p:spPr>
          <p:txBody>
            <a:bodyPr lIns="50800" tIns="50800" rIns="50800" bIns="50800" rtlCol="0" anchor="ctr"/>
            <a:lstStyle/>
            <a:p>
              <a:pPr algn="ctr">
                <a:lnSpc>
                  <a:spcPts val="407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2206927" y="2456695"/>
            <a:ext cx="5484790" cy="7659942"/>
            <a:chOff x="0" y="0"/>
            <a:chExt cx="1444554" cy="2017433"/>
          </a:xfrm>
        </p:grpSpPr>
        <p:sp>
          <p:nvSpPr>
            <p:cNvPr id="9" name="Freeform 9"/>
            <p:cNvSpPr/>
            <p:nvPr/>
          </p:nvSpPr>
          <p:spPr>
            <a:xfrm>
              <a:off x="0" y="0"/>
              <a:ext cx="1444554" cy="2017433"/>
            </a:xfrm>
            <a:custGeom>
              <a:avLst/>
              <a:gdLst/>
              <a:ahLst/>
              <a:cxnLst/>
              <a:rect l="l" t="t" r="r" b="b"/>
              <a:pathLst>
                <a:path w="1444554" h="2017433">
                  <a:moveTo>
                    <a:pt x="71988" y="0"/>
                  </a:moveTo>
                  <a:lnTo>
                    <a:pt x="1372566" y="0"/>
                  </a:lnTo>
                  <a:cubicBezTo>
                    <a:pt x="1391658" y="0"/>
                    <a:pt x="1409969" y="7584"/>
                    <a:pt x="1423469" y="21085"/>
                  </a:cubicBezTo>
                  <a:cubicBezTo>
                    <a:pt x="1436969" y="34585"/>
                    <a:pt x="1444554" y="52895"/>
                    <a:pt x="1444554" y="71988"/>
                  </a:cubicBezTo>
                  <a:lnTo>
                    <a:pt x="1444554" y="1945445"/>
                  </a:lnTo>
                  <a:cubicBezTo>
                    <a:pt x="1444554" y="1964538"/>
                    <a:pt x="1436969" y="1982848"/>
                    <a:pt x="1423469" y="1996348"/>
                  </a:cubicBezTo>
                  <a:cubicBezTo>
                    <a:pt x="1409969" y="2009849"/>
                    <a:pt x="1391658" y="2017433"/>
                    <a:pt x="1372566" y="2017433"/>
                  </a:cubicBezTo>
                  <a:lnTo>
                    <a:pt x="71988" y="2017433"/>
                  </a:lnTo>
                  <a:cubicBezTo>
                    <a:pt x="52895" y="2017433"/>
                    <a:pt x="34585" y="2009849"/>
                    <a:pt x="21085" y="1996348"/>
                  </a:cubicBezTo>
                  <a:cubicBezTo>
                    <a:pt x="7584" y="1982848"/>
                    <a:pt x="0" y="1964538"/>
                    <a:pt x="0" y="1945445"/>
                  </a:cubicBezTo>
                  <a:lnTo>
                    <a:pt x="0" y="71988"/>
                  </a:lnTo>
                  <a:cubicBezTo>
                    <a:pt x="0" y="52895"/>
                    <a:pt x="7584" y="34585"/>
                    <a:pt x="21085" y="21085"/>
                  </a:cubicBezTo>
                  <a:cubicBezTo>
                    <a:pt x="34585" y="7584"/>
                    <a:pt x="52895" y="0"/>
                    <a:pt x="71988" y="0"/>
                  </a:cubicBezTo>
                  <a:close/>
                </a:path>
              </a:pathLst>
            </a:custGeom>
            <a:solidFill>
              <a:srgbClr val="DBE5EA"/>
            </a:solidFill>
          </p:spPr>
          <p:txBody>
            <a:bodyPr/>
            <a:lstStyle/>
            <a:p>
              <a:endParaRPr lang="en-US"/>
            </a:p>
          </p:txBody>
        </p:sp>
        <p:sp>
          <p:nvSpPr>
            <p:cNvPr id="10" name="TextBox 10"/>
            <p:cNvSpPr txBox="1"/>
            <p:nvPr/>
          </p:nvSpPr>
          <p:spPr>
            <a:xfrm>
              <a:off x="0" y="-123825"/>
              <a:ext cx="1444554" cy="2141258"/>
            </a:xfrm>
            <a:prstGeom prst="rect">
              <a:avLst/>
            </a:prstGeom>
          </p:spPr>
          <p:txBody>
            <a:bodyPr lIns="50800" tIns="50800" rIns="50800" bIns="50800" rtlCol="0" anchor="ctr"/>
            <a:lstStyle/>
            <a:p>
              <a:pPr algn="ctr">
                <a:lnSpc>
                  <a:spcPts val="4079"/>
                </a:lnSpc>
              </a:pPr>
              <a:endParaRPr/>
            </a:p>
            <a:p>
              <a:pPr algn="ctr">
                <a:lnSpc>
                  <a:spcPts val="4079"/>
                </a:lnSpc>
              </a:pPr>
              <a:r>
                <a:rPr lang="en-US" sz="2400" b="1">
                  <a:solidFill>
                    <a:srgbClr val="000000"/>
                  </a:solidFill>
                  <a:latin typeface="Quicksand Bold"/>
                  <a:ea typeface="Quicksand Bold"/>
                  <a:cs typeface="Quicksand Bold"/>
                  <a:sym typeface="Quicksand Bold"/>
                </a:rPr>
                <a:t>-</a:t>
              </a:r>
            </a:p>
            <a:p>
              <a:pPr algn="ctr">
                <a:lnSpc>
                  <a:spcPts val="4079"/>
                </a:lnSpc>
              </a:pPr>
              <a:endParaRPr lang="en-US" sz="2400" b="1">
                <a:solidFill>
                  <a:srgbClr val="000000"/>
                </a:solidFill>
                <a:latin typeface="Quicksand Bold"/>
                <a:ea typeface="Quicksand Bold"/>
                <a:cs typeface="Quicksand Bold"/>
                <a:sym typeface="Quicksand Bold"/>
              </a:endParaRPr>
            </a:p>
          </p:txBody>
        </p:sp>
      </p:grpSp>
      <p:sp>
        <p:nvSpPr>
          <p:cNvPr id="11" name="TextBox 11"/>
          <p:cNvSpPr txBox="1"/>
          <p:nvPr/>
        </p:nvSpPr>
        <p:spPr>
          <a:xfrm>
            <a:off x="184076" y="52339"/>
            <a:ext cx="8115300" cy="1189990"/>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Helvetica World Bold Italics"/>
                <a:ea typeface="Helvetica World Bold Italics"/>
                <a:cs typeface="Helvetica World Bold Italics"/>
                <a:sym typeface="Helvetica World Bold Italics"/>
              </a:rPr>
              <a:t>Methodology</a:t>
            </a:r>
          </a:p>
        </p:txBody>
      </p:sp>
      <p:sp>
        <p:nvSpPr>
          <p:cNvPr id="15" name="TextBox 15"/>
          <p:cNvSpPr txBox="1"/>
          <p:nvPr/>
        </p:nvSpPr>
        <p:spPr>
          <a:xfrm>
            <a:off x="846066" y="1900778"/>
            <a:ext cx="5101887" cy="530860"/>
          </a:xfrm>
          <a:prstGeom prst="rect">
            <a:avLst/>
          </a:prstGeom>
        </p:spPr>
        <p:txBody>
          <a:bodyPr lIns="0" tIns="0" rIns="0" bIns="0" rtlCol="0" anchor="t">
            <a:spAutoFit/>
          </a:bodyPr>
          <a:lstStyle/>
          <a:p>
            <a:pPr marL="0" lvl="0" indent="0" algn="ctr">
              <a:lnSpc>
                <a:spcPts val="4339"/>
              </a:lnSpc>
              <a:spcBef>
                <a:spcPct val="0"/>
              </a:spcBef>
            </a:pPr>
            <a:r>
              <a:rPr lang="en-US" sz="3099" b="1" u="none" strike="noStrike">
                <a:solidFill>
                  <a:srgbClr val="0F4662"/>
                </a:solidFill>
                <a:latin typeface="Quicksand Bold"/>
                <a:ea typeface="Quicksand Bold"/>
                <a:cs typeface="Quicksand Bold"/>
                <a:sym typeface="Quicksand Bold"/>
              </a:rPr>
              <a:t>Implementation</a:t>
            </a:r>
          </a:p>
        </p:txBody>
      </p:sp>
      <p:sp>
        <p:nvSpPr>
          <p:cNvPr id="18" name="TextBox 18"/>
          <p:cNvSpPr txBox="1"/>
          <p:nvPr/>
        </p:nvSpPr>
        <p:spPr>
          <a:xfrm>
            <a:off x="1298760" y="2797545"/>
            <a:ext cx="4196499" cy="3171720"/>
          </a:xfrm>
          <a:prstGeom prst="rect">
            <a:avLst/>
          </a:prstGeom>
        </p:spPr>
        <p:txBody>
          <a:bodyPr lIns="0" tIns="0" rIns="0" bIns="0" rtlCol="0" anchor="t">
            <a:spAutoFit/>
          </a:bodyPr>
          <a:lstStyle/>
          <a:p>
            <a:pPr marL="457200" lvl="0" indent="-457200" algn="ctr">
              <a:lnSpc>
                <a:spcPts val="5077"/>
              </a:lnSpc>
              <a:spcBef>
                <a:spcPct val="0"/>
              </a:spcBef>
              <a:buFont typeface="Arial" panose="020B0604020202020204" pitchFamily="34" charset="0"/>
              <a:buChar char="•"/>
            </a:pPr>
            <a:r>
              <a:rPr lang="en-US" sz="2986" b="1" u="none" strike="noStrike" dirty="0">
                <a:solidFill>
                  <a:srgbClr val="0F4662"/>
                </a:solidFill>
                <a:latin typeface="Quicksand Bold"/>
                <a:ea typeface="Quicksand Bold"/>
                <a:cs typeface="Quicksand Bold"/>
                <a:sym typeface="Quicksand Bold"/>
              </a:rPr>
              <a:t>R.I.S.E. Board of Directors approves 30k for Warming Center initiative and MOU.</a:t>
            </a:r>
          </a:p>
        </p:txBody>
      </p:sp>
      <p:sp>
        <p:nvSpPr>
          <p:cNvPr id="17" name="TextBox 17"/>
          <p:cNvSpPr txBox="1"/>
          <p:nvPr/>
        </p:nvSpPr>
        <p:spPr>
          <a:xfrm>
            <a:off x="1069396" y="6416940"/>
            <a:ext cx="4736618" cy="3198504"/>
          </a:xfrm>
          <a:prstGeom prst="rect">
            <a:avLst/>
          </a:prstGeom>
        </p:spPr>
        <p:txBody>
          <a:bodyPr lIns="0" tIns="0" rIns="0" bIns="0" rtlCol="0" anchor="t">
            <a:spAutoFit/>
          </a:bodyPr>
          <a:lstStyle/>
          <a:p>
            <a:pPr marL="457200" lvl="0" indent="-457200" algn="ctr">
              <a:lnSpc>
                <a:spcPts val="5077"/>
              </a:lnSpc>
              <a:spcBef>
                <a:spcPct val="0"/>
              </a:spcBef>
              <a:buFont typeface="Arial" panose="020B0604020202020204" pitchFamily="34" charset="0"/>
              <a:buChar char="•"/>
            </a:pPr>
            <a:r>
              <a:rPr lang="en-US" sz="2986" b="1" u="none" strike="noStrike" dirty="0">
                <a:solidFill>
                  <a:srgbClr val="0F4662"/>
                </a:solidFill>
                <a:latin typeface="Quicksand Bold"/>
                <a:ea typeface="Quicksand Bold"/>
                <a:cs typeface="Quicksand Bold"/>
                <a:sym typeface="Quicksand Bold"/>
              </a:rPr>
              <a:t>Lily and Ilya meet with Faith leaders to sign MOU with R.I.S.E. which sets responsibilities for each party.</a:t>
            </a:r>
          </a:p>
        </p:txBody>
      </p:sp>
      <p:sp>
        <p:nvSpPr>
          <p:cNvPr id="12" name="TextBox 12"/>
          <p:cNvSpPr txBox="1"/>
          <p:nvPr/>
        </p:nvSpPr>
        <p:spPr>
          <a:xfrm>
            <a:off x="6505790" y="1856181"/>
            <a:ext cx="5276420" cy="1084239"/>
          </a:xfrm>
          <a:prstGeom prst="rect">
            <a:avLst/>
          </a:prstGeom>
        </p:spPr>
        <p:txBody>
          <a:bodyPr lIns="0" tIns="0" rIns="0" bIns="0" rtlCol="0" anchor="t">
            <a:spAutoFit/>
          </a:bodyPr>
          <a:lstStyle/>
          <a:p>
            <a:pPr marL="0" lvl="0" indent="0" algn="ctr">
              <a:lnSpc>
                <a:spcPts val="4339"/>
              </a:lnSpc>
              <a:spcBef>
                <a:spcPct val="0"/>
              </a:spcBef>
            </a:pPr>
            <a:r>
              <a:rPr lang="en-US" sz="3099" b="1" u="none" strike="noStrike">
                <a:solidFill>
                  <a:srgbClr val="0F4662"/>
                </a:solidFill>
                <a:latin typeface="Quicksand Bold"/>
                <a:ea typeface="Quicksand Bold"/>
                <a:cs typeface="Quicksand Bold"/>
                <a:sym typeface="Quicksand Bold"/>
              </a:rPr>
              <a:t>MOU Terms of Agreement</a:t>
            </a:r>
          </a:p>
          <a:p>
            <a:pPr marL="0" lvl="0" indent="0" algn="ctr">
              <a:lnSpc>
                <a:spcPts val="4339"/>
              </a:lnSpc>
              <a:spcBef>
                <a:spcPct val="0"/>
              </a:spcBef>
            </a:pPr>
            <a:endParaRPr lang="en-US" sz="3099" b="1" u="none" strike="noStrike">
              <a:solidFill>
                <a:srgbClr val="0F4662"/>
              </a:solidFill>
              <a:latin typeface="Quicksand Bold"/>
              <a:ea typeface="Quicksand Bold"/>
              <a:cs typeface="Quicksand Bold"/>
              <a:sym typeface="Quicksand Bold"/>
            </a:endParaRPr>
          </a:p>
        </p:txBody>
      </p:sp>
      <p:sp>
        <p:nvSpPr>
          <p:cNvPr id="14" name="TextBox 14"/>
          <p:cNvSpPr txBox="1"/>
          <p:nvPr/>
        </p:nvSpPr>
        <p:spPr>
          <a:xfrm>
            <a:off x="6646452" y="2826120"/>
            <a:ext cx="5043418" cy="7125284"/>
          </a:xfrm>
          <a:prstGeom prst="rect">
            <a:avLst/>
          </a:prstGeom>
        </p:spPr>
        <p:txBody>
          <a:bodyPr lIns="0" tIns="0" rIns="0" bIns="0" rtlCol="0" anchor="t">
            <a:spAutoFit/>
          </a:bodyPr>
          <a:lstStyle/>
          <a:p>
            <a:pPr marL="342900" indent="-342900" algn="ctr">
              <a:lnSpc>
                <a:spcPts val="3982"/>
              </a:lnSpc>
              <a:spcBef>
                <a:spcPct val="0"/>
              </a:spcBef>
              <a:buFont typeface="Arial" panose="020B0604020202020204" pitchFamily="34" charset="0"/>
              <a:buChar char="•"/>
            </a:pPr>
            <a:r>
              <a:rPr lang="en-US" sz="2342" b="1" dirty="0">
                <a:solidFill>
                  <a:srgbClr val="0F4662"/>
                </a:solidFill>
                <a:latin typeface="Quicksand Bold"/>
                <a:ea typeface="Quicksand Bold"/>
                <a:cs typeface="Quicksand Bold"/>
                <a:sym typeface="Quicksand Bold"/>
              </a:rPr>
              <a:t>Churches agree to provide space to sleep, access to restroom and kitchen, and to promote volunteer opportunities to congregations.</a:t>
            </a:r>
          </a:p>
          <a:p>
            <a:pPr algn="ctr">
              <a:lnSpc>
                <a:spcPts val="3982"/>
              </a:lnSpc>
              <a:spcBef>
                <a:spcPct val="0"/>
              </a:spcBef>
            </a:pPr>
            <a:endParaRPr lang="en-US" sz="2342" b="1" dirty="0">
              <a:solidFill>
                <a:srgbClr val="0F4662"/>
              </a:solidFill>
              <a:latin typeface="Quicksand Bold"/>
              <a:ea typeface="Quicksand Bold"/>
              <a:cs typeface="Quicksand Bold"/>
              <a:sym typeface="Quicksand Bold"/>
            </a:endParaRPr>
          </a:p>
          <a:p>
            <a:pPr marL="342900" indent="-342900" algn="ctr">
              <a:lnSpc>
                <a:spcPts val="3982"/>
              </a:lnSpc>
              <a:spcBef>
                <a:spcPct val="0"/>
              </a:spcBef>
              <a:buFont typeface="Arial" panose="020B0604020202020204" pitchFamily="34" charset="0"/>
              <a:buChar char="•"/>
            </a:pPr>
            <a:r>
              <a:rPr lang="en-US" sz="2342" b="1" dirty="0">
                <a:solidFill>
                  <a:srgbClr val="0F4662"/>
                </a:solidFill>
                <a:latin typeface="Quicksand Bold"/>
                <a:ea typeface="Quicksand Bold"/>
                <a:cs typeface="Quicksand Bold"/>
                <a:sym typeface="Quicksand Bold"/>
              </a:rPr>
              <a:t>R.I.S.E. provides insurance, three trained staff, training videos and contracts for volunteers.</a:t>
            </a:r>
          </a:p>
          <a:p>
            <a:pPr algn="ctr">
              <a:lnSpc>
                <a:spcPts val="3982"/>
              </a:lnSpc>
              <a:spcBef>
                <a:spcPct val="0"/>
              </a:spcBef>
            </a:pPr>
            <a:endParaRPr lang="en-US" sz="2342" b="1" dirty="0">
              <a:solidFill>
                <a:srgbClr val="0F4662"/>
              </a:solidFill>
              <a:latin typeface="Quicksand Bold"/>
              <a:ea typeface="Quicksand Bold"/>
              <a:cs typeface="Quicksand Bold"/>
              <a:sym typeface="Quicksand Bold"/>
            </a:endParaRPr>
          </a:p>
          <a:p>
            <a:pPr marL="342900" indent="-342900" algn="ctr">
              <a:lnSpc>
                <a:spcPts val="3982"/>
              </a:lnSpc>
              <a:spcBef>
                <a:spcPct val="0"/>
              </a:spcBef>
              <a:buFont typeface="Arial" panose="020B0604020202020204" pitchFamily="34" charset="0"/>
              <a:buChar char="•"/>
            </a:pPr>
            <a:r>
              <a:rPr lang="en-US" sz="2342" b="1" dirty="0">
                <a:solidFill>
                  <a:srgbClr val="0F4662"/>
                </a:solidFill>
                <a:latin typeface="Quicksand Bold"/>
                <a:ea typeface="Quicksand Bold"/>
                <a:cs typeface="Quicksand Bold"/>
                <a:sym typeface="Quicksand Bold"/>
              </a:rPr>
              <a:t>Lily will source and coordinate volunteers, supply needs, information collection and laundry logistics.</a:t>
            </a:r>
          </a:p>
        </p:txBody>
      </p:sp>
      <p:sp>
        <p:nvSpPr>
          <p:cNvPr id="13" name="AutoShape 13">
            <a:extLst>
              <a:ext uri="{C183D7F6-B498-43B3-948B-1728B52AA6E4}">
                <adec:decorative xmlns:adec="http://schemas.microsoft.com/office/drawing/2017/decorative" val="1"/>
              </a:ext>
            </a:extLst>
          </p:cNvPr>
          <p:cNvSpPr/>
          <p:nvPr/>
        </p:nvSpPr>
        <p:spPr>
          <a:xfrm>
            <a:off x="10767060" y="990600"/>
            <a:ext cx="6492240" cy="0"/>
          </a:xfrm>
          <a:prstGeom prst="line">
            <a:avLst/>
          </a:prstGeom>
          <a:ln w="76200" cap="flat">
            <a:solidFill>
              <a:srgbClr val="0F4662"/>
            </a:solidFill>
            <a:prstDash val="solid"/>
            <a:headEnd type="none" w="sm" len="sm"/>
            <a:tailEnd type="none" w="sm" len="sm"/>
          </a:ln>
        </p:spPr>
        <p:txBody>
          <a:bodyPr/>
          <a:lstStyle/>
          <a:p>
            <a:endParaRPr lang="en-US"/>
          </a:p>
        </p:txBody>
      </p:sp>
      <p:sp>
        <p:nvSpPr>
          <p:cNvPr id="16" name="TextBox 16"/>
          <p:cNvSpPr txBox="1"/>
          <p:nvPr/>
        </p:nvSpPr>
        <p:spPr>
          <a:xfrm>
            <a:off x="12341707" y="1925835"/>
            <a:ext cx="5101887" cy="530860"/>
          </a:xfrm>
          <a:prstGeom prst="rect">
            <a:avLst/>
          </a:prstGeom>
        </p:spPr>
        <p:txBody>
          <a:bodyPr lIns="0" tIns="0" rIns="0" bIns="0" rtlCol="0" anchor="t">
            <a:spAutoFit/>
          </a:bodyPr>
          <a:lstStyle/>
          <a:p>
            <a:pPr marL="0" lvl="0" indent="0" algn="ctr">
              <a:lnSpc>
                <a:spcPts val="4339"/>
              </a:lnSpc>
              <a:spcBef>
                <a:spcPct val="0"/>
              </a:spcBef>
            </a:pPr>
            <a:r>
              <a:rPr lang="en-US" sz="3099" b="1">
                <a:solidFill>
                  <a:srgbClr val="0F4662"/>
                </a:solidFill>
                <a:latin typeface="Quicksand Bold"/>
                <a:ea typeface="Quicksand Bold"/>
                <a:cs typeface="Quicksand Bold"/>
                <a:sym typeface="Quicksand Bold"/>
              </a:rPr>
              <a:t>Process</a:t>
            </a:r>
          </a:p>
        </p:txBody>
      </p:sp>
      <p:sp>
        <p:nvSpPr>
          <p:cNvPr id="19" name="TextBox 19"/>
          <p:cNvSpPr txBox="1"/>
          <p:nvPr/>
        </p:nvSpPr>
        <p:spPr>
          <a:xfrm>
            <a:off x="12496800" y="2470317"/>
            <a:ext cx="4946794" cy="7147406"/>
          </a:xfrm>
          <a:prstGeom prst="rect">
            <a:avLst/>
          </a:prstGeom>
        </p:spPr>
        <p:txBody>
          <a:bodyPr wrap="square" lIns="0" tIns="0" rIns="0" bIns="0" rtlCol="0" anchor="t">
            <a:spAutoFit/>
          </a:bodyPr>
          <a:lstStyle/>
          <a:p>
            <a:pPr marL="342900" lvl="0" indent="-342900" algn="ctr">
              <a:lnSpc>
                <a:spcPts val="3252"/>
              </a:lnSpc>
              <a:spcBef>
                <a:spcPct val="0"/>
              </a:spcBef>
              <a:buFont typeface="Arial" panose="020B0604020202020204" pitchFamily="34" charset="0"/>
              <a:buChar char="•"/>
            </a:pPr>
            <a:r>
              <a:rPr lang="en-US" sz="1913" b="1" u="none" strike="noStrike" dirty="0">
                <a:solidFill>
                  <a:srgbClr val="0F4662"/>
                </a:solidFill>
                <a:latin typeface="Quicksand Bold"/>
                <a:ea typeface="Quicksand Bold"/>
                <a:cs typeface="Quicksand Bold"/>
                <a:sym typeface="Quicksand Bold"/>
              </a:rPr>
              <a:t>A weekly schedule with Faith leaders; Warming Center changes locations every Tuesday. The Holland Project lends their van for weekly moves. </a:t>
            </a:r>
          </a:p>
          <a:p>
            <a:pPr marL="0" lvl="0" indent="0" algn="ctr">
              <a:lnSpc>
                <a:spcPts val="3252"/>
              </a:lnSpc>
              <a:spcBef>
                <a:spcPct val="0"/>
              </a:spcBef>
            </a:pPr>
            <a:endParaRPr lang="en-US" sz="1913" b="1" u="none" strike="noStrike" dirty="0">
              <a:solidFill>
                <a:srgbClr val="0F4662"/>
              </a:solidFill>
              <a:latin typeface="Quicksand Bold"/>
              <a:ea typeface="Quicksand Bold"/>
              <a:cs typeface="Quicksand Bold"/>
              <a:sym typeface="Quicksand Bold"/>
            </a:endParaRPr>
          </a:p>
          <a:p>
            <a:pPr marL="342900" lvl="0" indent="-342900" algn="ctr">
              <a:lnSpc>
                <a:spcPts val="3252"/>
              </a:lnSpc>
              <a:spcBef>
                <a:spcPct val="0"/>
              </a:spcBef>
              <a:buFont typeface="Arial" panose="020B0604020202020204" pitchFamily="34" charset="0"/>
              <a:buChar char="•"/>
            </a:pPr>
            <a:r>
              <a:rPr lang="en-US" sz="1913" b="1" u="none" strike="noStrike" dirty="0">
                <a:solidFill>
                  <a:srgbClr val="0F4662"/>
                </a:solidFill>
                <a:latin typeface="Quicksand Bold"/>
                <a:ea typeface="Quicksand Bold"/>
                <a:cs typeface="Quicksand Bold"/>
                <a:sym typeface="Quicksand Bold"/>
              </a:rPr>
              <a:t> Outreach is done at Family Soup Mutual Aid weekly distribution, Hampton House and Laundry to the People to those in need. </a:t>
            </a:r>
          </a:p>
          <a:p>
            <a:pPr marL="0" lvl="0" indent="0" algn="ctr">
              <a:lnSpc>
                <a:spcPts val="3252"/>
              </a:lnSpc>
              <a:spcBef>
                <a:spcPct val="0"/>
              </a:spcBef>
            </a:pPr>
            <a:endParaRPr lang="en-US" sz="1913" b="1" u="none" strike="noStrike" dirty="0">
              <a:solidFill>
                <a:srgbClr val="0F4662"/>
              </a:solidFill>
              <a:latin typeface="Quicksand Bold"/>
              <a:ea typeface="Quicksand Bold"/>
              <a:cs typeface="Quicksand Bold"/>
              <a:sym typeface="Quicksand Bold"/>
            </a:endParaRPr>
          </a:p>
          <a:p>
            <a:pPr marL="342900" lvl="0" indent="-342900" algn="ctr">
              <a:lnSpc>
                <a:spcPts val="3252"/>
              </a:lnSpc>
              <a:spcBef>
                <a:spcPct val="0"/>
              </a:spcBef>
              <a:buFont typeface="Arial" panose="020B0604020202020204" pitchFamily="34" charset="0"/>
              <a:buChar char="•"/>
            </a:pPr>
            <a:r>
              <a:rPr lang="en-US" sz="1913" b="1" u="none" strike="noStrike" dirty="0">
                <a:solidFill>
                  <a:srgbClr val="0F4662"/>
                </a:solidFill>
                <a:latin typeface="Quicksand Bold"/>
                <a:ea typeface="Quicksand Bold"/>
                <a:cs typeface="Quicksand Bold"/>
                <a:sym typeface="Quicksand Bold"/>
              </a:rPr>
              <a:t>Inform community, mutual-aid groups, people experiencing homelessness, as well as the City of Reno, Washoe County, The CARES campus staff, hospitals, REMSA and Private </a:t>
            </a:r>
            <a:r>
              <a:rPr lang="en-US" sz="1913" b="1" u="none" strike="noStrike" dirty="0" err="1">
                <a:solidFill>
                  <a:srgbClr val="0F4662"/>
                </a:solidFill>
                <a:latin typeface="Quicksand Bold"/>
                <a:ea typeface="Quicksand Bold"/>
                <a:cs typeface="Quicksand Bold"/>
                <a:sym typeface="Quicksand Bold"/>
              </a:rPr>
              <a:t>Secutity</a:t>
            </a:r>
            <a:r>
              <a:rPr lang="en-US" sz="1913" b="1" u="none" strike="noStrike" dirty="0">
                <a:solidFill>
                  <a:srgbClr val="0F4662"/>
                </a:solidFill>
                <a:latin typeface="Quicksand Bold"/>
                <a:ea typeface="Quicksand Bold"/>
                <a:cs typeface="Quicksand Bold"/>
                <a:sym typeface="Quicksand Bold"/>
              </a:rPr>
              <a:t> on duty while the Warming Center is open.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86761" y="2456695"/>
            <a:ext cx="5383382" cy="7659942"/>
            <a:chOff x="0" y="0"/>
            <a:chExt cx="1417845" cy="2017433"/>
          </a:xfrm>
        </p:grpSpPr>
        <p:sp>
          <p:nvSpPr>
            <p:cNvPr id="3" name="Freeform 3"/>
            <p:cNvSpPr/>
            <p:nvPr/>
          </p:nvSpPr>
          <p:spPr>
            <a:xfrm>
              <a:off x="0" y="0"/>
              <a:ext cx="1417845" cy="2017433"/>
            </a:xfrm>
            <a:custGeom>
              <a:avLst/>
              <a:gdLst/>
              <a:ahLst/>
              <a:cxnLst/>
              <a:rect l="l" t="t" r="r" b="b"/>
              <a:pathLst>
                <a:path w="1417845" h="2017433">
                  <a:moveTo>
                    <a:pt x="73344" y="0"/>
                  </a:moveTo>
                  <a:lnTo>
                    <a:pt x="1344502" y="0"/>
                  </a:lnTo>
                  <a:cubicBezTo>
                    <a:pt x="1385008" y="0"/>
                    <a:pt x="1417845" y="32837"/>
                    <a:pt x="1417845" y="73344"/>
                  </a:cubicBezTo>
                  <a:lnTo>
                    <a:pt x="1417845" y="1944089"/>
                  </a:lnTo>
                  <a:cubicBezTo>
                    <a:pt x="1417845" y="1984596"/>
                    <a:pt x="1385008" y="2017433"/>
                    <a:pt x="1344502" y="2017433"/>
                  </a:cubicBezTo>
                  <a:lnTo>
                    <a:pt x="73344" y="2017433"/>
                  </a:lnTo>
                  <a:cubicBezTo>
                    <a:pt x="32837" y="2017433"/>
                    <a:pt x="0" y="1984596"/>
                    <a:pt x="0" y="1944089"/>
                  </a:cubicBezTo>
                  <a:lnTo>
                    <a:pt x="0" y="73344"/>
                  </a:lnTo>
                  <a:cubicBezTo>
                    <a:pt x="0" y="32837"/>
                    <a:pt x="32837" y="0"/>
                    <a:pt x="73344" y="0"/>
                  </a:cubicBezTo>
                  <a:close/>
                </a:path>
              </a:pathLst>
            </a:custGeom>
            <a:solidFill>
              <a:srgbClr val="DBE5EA"/>
            </a:solidFill>
          </p:spPr>
          <p:txBody>
            <a:bodyPr/>
            <a:lstStyle/>
            <a:p>
              <a:endParaRPr lang="en-US"/>
            </a:p>
          </p:txBody>
        </p:sp>
        <p:sp>
          <p:nvSpPr>
            <p:cNvPr id="4" name="TextBox 4"/>
            <p:cNvSpPr txBox="1"/>
            <p:nvPr/>
          </p:nvSpPr>
          <p:spPr>
            <a:xfrm>
              <a:off x="0" y="-123825"/>
              <a:ext cx="1417845" cy="2141258"/>
            </a:xfrm>
            <a:prstGeom prst="rect">
              <a:avLst/>
            </a:prstGeom>
          </p:spPr>
          <p:txBody>
            <a:bodyPr lIns="50800" tIns="50800" rIns="50800" bIns="50800" rtlCol="0" anchor="ctr"/>
            <a:lstStyle/>
            <a:p>
              <a:pPr algn="ctr">
                <a:lnSpc>
                  <a:spcPts val="4079"/>
                </a:lnSpc>
              </a:pPr>
              <a:endParaRPr/>
            </a:p>
          </p:txBody>
        </p:sp>
      </p:grpSp>
      <p:sp>
        <p:nvSpPr>
          <p:cNvPr id="11" name="TextBox 11"/>
          <p:cNvSpPr txBox="1"/>
          <p:nvPr/>
        </p:nvSpPr>
        <p:spPr>
          <a:xfrm>
            <a:off x="184076" y="52339"/>
            <a:ext cx="8115300" cy="1195705"/>
          </a:xfrm>
          <a:prstGeom prst="rect">
            <a:avLst/>
          </a:prstGeom>
        </p:spPr>
        <p:txBody>
          <a:bodyPr lIns="0" tIns="0" rIns="0" bIns="0" rtlCol="0" anchor="t">
            <a:spAutoFit/>
          </a:bodyPr>
          <a:lstStyle/>
          <a:p>
            <a:pPr marL="0" lvl="0" indent="0" algn="l">
              <a:lnSpc>
                <a:spcPts val="8959"/>
              </a:lnSpc>
              <a:spcBef>
                <a:spcPct val="0"/>
              </a:spcBef>
            </a:pPr>
            <a:r>
              <a:rPr lang="en-US" sz="6399" b="1" i="1">
                <a:solidFill>
                  <a:srgbClr val="0F4662"/>
                </a:solidFill>
                <a:latin typeface="Helvetica World Bold Italics"/>
                <a:ea typeface="Helvetica World Bold Italics"/>
                <a:cs typeface="Helvetica World Bold Italics"/>
                <a:sym typeface="Helvetica World Bold Italics"/>
              </a:rPr>
              <a:t>Project Structure</a:t>
            </a:r>
          </a:p>
        </p:txBody>
      </p:sp>
      <p:sp>
        <p:nvSpPr>
          <p:cNvPr id="13" name="TextBox 13"/>
          <p:cNvSpPr txBox="1"/>
          <p:nvPr/>
        </p:nvSpPr>
        <p:spPr>
          <a:xfrm>
            <a:off x="1028700" y="1792045"/>
            <a:ext cx="5101887"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Shelter</a:t>
            </a:r>
          </a:p>
        </p:txBody>
      </p:sp>
      <p:sp>
        <p:nvSpPr>
          <p:cNvPr id="12" name="TextBox 12"/>
          <p:cNvSpPr txBox="1"/>
          <p:nvPr/>
        </p:nvSpPr>
        <p:spPr>
          <a:xfrm>
            <a:off x="1027509" y="3152941"/>
            <a:ext cx="5101887" cy="6143625"/>
          </a:xfrm>
          <a:prstGeom prst="rect">
            <a:avLst/>
          </a:prstGeom>
        </p:spPr>
        <p:txBody>
          <a:bodyPr lIns="0" tIns="0" rIns="0" bIns="0" rtlCol="0" anchor="t">
            <a:spAutoFit/>
          </a:bodyPr>
          <a:lstStyle/>
          <a:p>
            <a:pPr marL="518160" lvl="1" indent="-259080" algn="ctr">
              <a:lnSpc>
                <a:spcPts val="4079"/>
              </a:lnSpc>
              <a:spcBef>
                <a:spcPct val="0"/>
              </a:spcBef>
              <a:buFont typeface="Arial"/>
              <a:buChar char="•"/>
            </a:pPr>
            <a:r>
              <a:rPr lang="en-US" sz="2399" b="1" u="none" strike="noStrike" dirty="0">
                <a:solidFill>
                  <a:srgbClr val="000000"/>
                </a:solidFill>
                <a:latin typeface="Quicksand Bold"/>
                <a:ea typeface="Quicksand Bold"/>
                <a:cs typeface="Quicksand Bold"/>
                <a:sym typeface="Quicksand Bold"/>
              </a:rPr>
              <a:t>25 cots from 9pm - 6am </a:t>
            </a:r>
          </a:p>
          <a:p>
            <a:pPr marL="518160" lvl="1" indent="-259080" algn="ctr">
              <a:lnSpc>
                <a:spcPts val="4079"/>
              </a:lnSpc>
              <a:spcBef>
                <a:spcPct val="0"/>
              </a:spcBef>
              <a:buFont typeface="Arial"/>
              <a:buChar char="•"/>
            </a:pPr>
            <a:r>
              <a:rPr lang="en-US" sz="2399" b="1" u="none" strike="noStrike" dirty="0">
                <a:solidFill>
                  <a:srgbClr val="000000"/>
                </a:solidFill>
                <a:latin typeface="Quicksand Bold"/>
                <a:ea typeface="Quicksand Bold"/>
                <a:cs typeface="Quicksand Bold"/>
                <a:sym typeface="Quicksand Bold"/>
              </a:rPr>
              <a:t>Warm hand-off at 6am including breakfast and coffee donated by community members and church congregants.</a:t>
            </a:r>
          </a:p>
          <a:p>
            <a:pPr marL="518160" lvl="1" indent="-259080" algn="ctr">
              <a:lnSpc>
                <a:spcPts val="4079"/>
              </a:lnSpc>
              <a:spcBef>
                <a:spcPct val="0"/>
              </a:spcBef>
              <a:buFont typeface="Arial"/>
              <a:buChar char="•"/>
            </a:pPr>
            <a:r>
              <a:rPr lang="en-US" sz="2399" b="1" u="none" strike="noStrike" dirty="0">
                <a:solidFill>
                  <a:srgbClr val="000000"/>
                </a:solidFill>
                <a:latin typeface="Quicksand Bold"/>
                <a:ea typeface="Quicksand Bold"/>
                <a:cs typeface="Quicksand Bold"/>
                <a:sym typeface="Quicksand Bold"/>
              </a:rPr>
              <a:t>Hire trained staff to oversee guests and help volunteers.</a:t>
            </a:r>
          </a:p>
          <a:p>
            <a:pPr marL="518160" lvl="1" indent="-259080" algn="ctr">
              <a:lnSpc>
                <a:spcPts val="4079"/>
              </a:lnSpc>
              <a:spcBef>
                <a:spcPct val="0"/>
              </a:spcBef>
              <a:buFont typeface="Arial"/>
              <a:buChar char="•"/>
            </a:pPr>
            <a:r>
              <a:rPr lang="en-US" sz="2399" b="1" u="none" strike="noStrike" dirty="0">
                <a:solidFill>
                  <a:srgbClr val="000000"/>
                </a:solidFill>
                <a:latin typeface="Quicksand Bold"/>
                <a:ea typeface="Quicksand Bold"/>
                <a:cs typeface="Quicksand Bold"/>
                <a:sym typeface="Quicksand Bold"/>
              </a:rPr>
              <a:t>Engage the community to help with laundry, moving, overnight shifts, breakfasts and spreading the word.</a:t>
            </a:r>
          </a:p>
        </p:txBody>
      </p:sp>
      <p:sp>
        <p:nvSpPr>
          <p:cNvPr id="14" name="TextBox 14"/>
          <p:cNvSpPr txBox="1"/>
          <p:nvPr/>
        </p:nvSpPr>
        <p:spPr>
          <a:xfrm>
            <a:off x="6734995" y="1792045"/>
            <a:ext cx="5101887"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Safety</a:t>
            </a:r>
          </a:p>
        </p:txBody>
      </p:sp>
      <p:grpSp>
        <p:nvGrpSpPr>
          <p:cNvPr id="5" name="Group 5">
            <a:extLst>
              <a:ext uri="{C183D7F6-B498-43B3-948B-1728B52AA6E4}">
                <adec:decorative xmlns:adec="http://schemas.microsoft.com/office/drawing/2017/decorative" val="0"/>
              </a:ext>
            </a:extLst>
          </p:cNvPr>
          <p:cNvGrpSpPr/>
          <p:nvPr/>
        </p:nvGrpSpPr>
        <p:grpSpPr>
          <a:xfrm>
            <a:off x="6451118" y="1986547"/>
            <a:ext cx="5385764" cy="8130090"/>
            <a:chOff x="0" y="-123825"/>
            <a:chExt cx="1418473" cy="2141258"/>
          </a:xfrm>
        </p:grpSpPr>
        <p:sp>
          <p:nvSpPr>
            <p:cNvPr id="6" name="Freeform 6"/>
            <p:cNvSpPr/>
            <p:nvPr/>
          </p:nvSpPr>
          <p:spPr>
            <a:xfrm>
              <a:off x="0" y="0"/>
              <a:ext cx="1418473" cy="2017433"/>
            </a:xfrm>
            <a:custGeom>
              <a:avLst/>
              <a:gdLst/>
              <a:ahLst/>
              <a:cxnLst/>
              <a:rect l="l" t="t" r="r" b="b"/>
              <a:pathLst>
                <a:path w="1418473" h="2017433">
                  <a:moveTo>
                    <a:pt x="73311" y="0"/>
                  </a:moveTo>
                  <a:lnTo>
                    <a:pt x="1345161" y="0"/>
                  </a:lnTo>
                  <a:cubicBezTo>
                    <a:pt x="1364605" y="0"/>
                    <a:pt x="1383252" y="7724"/>
                    <a:pt x="1397000" y="21472"/>
                  </a:cubicBezTo>
                  <a:cubicBezTo>
                    <a:pt x="1410749" y="35221"/>
                    <a:pt x="1418473" y="53868"/>
                    <a:pt x="1418473" y="73311"/>
                  </a:cubicBezTo>
                  <a:lnTo>
                    <a:pt x="1418473" y="1944122"/>
                  </a:lnTo>
                  <a:cubicBezTo>
                    <a:pt x="1418473" y="1984611"/>
                    <a:pt x="1385650" y="2017433"/>
                    <a:pt x="1345161" y="2017433"/>
                  </a:cubicBezTo>
                  <a:lnTo>
                    <a:pt x="73311" y="2017433"/>
                  </a:lnTo>
                  <a:cubicBezTo>
                    <a:pt x="53868" y="2017433"/>
                    <a:pt x="35221" y="2009710"/>
                    <a:pt x="21472" y="1995961"/>
                  </a:cubicBezTo>
                  <a:cubicBezTo>
                    <a:pt x="7724" y="1982212"/>
                    <a:pt x="0" y="1963565"/>
                    <a:pt x="0" y="1944122"/>
                  </a:cubicBezTo>
                  <a:lnTo>
                    <a:pt x="0" y="73311"/>
                  </a:lnTo>
                  <a:cubicBezTo>
                    <a:pt x="0" y="53868"/>
                    <a:pt x="7724" y="35221"/>
                    <a:pt x="21472" y="21472"/>
                  </a:cubicBezTo>
                  <a:cubicBezTo>
                    <a:pt x="35221" y="7724"/>
                    <a:pt x="53868" y="0"/>
                    <a:pt x="73311" y="0"/>
                  </a:cubicBezTo>
                  <a:close/>
                </a:path>
              </a:pathLst>
            </a:custGeom>
            <a:solidFill>
              <a:srgbClr val="A9BECB"/>
            </a:solidFill>
          </p:spPr>
          <p:txBody>
            <a:bodyPr/>
            <a:lstStyle/>
            <a:p>
              <a:endParaRPr lang="en-US"/>
            </a:p>
          </p:txBody>
        </p:sp>
        <p:sp>
          <p:nvSpPr>
            <p:cNvPr id="7" name="TextBox 7"/>
            <p:cNvSpPr txBox="1"/>
            <p:nvPr/>
          </p:nvSpPr>
          <p:spPr>
            <a:xfrm>
              <a:off x="0" y="-123825"/>
              <a:ext cx="1418473" cy="2141258"/>
            </a:xfrm>
            <a:prstGeom prst="rect">
              <a:avLst/>
            </a:prstGeom>
          </p:spPr>
          <p:txBody>
            <a:bodyPr lIns="50800" tIns="50800" rIns="50800" bIns="50800" rtlCol="0" anchor="ctr"/>
            <a:lstStyle/>
            <a:p>
              <a:pPr marL="518160" lvl="1" indent="-259080" algn="ctr">
                <a:lnSpc>
                  <a:spcPts val="4079"/>
                </a:lnSpc>
                <a:buFont typeface="Arial"/>
                <a:buChar char="•"/>
              </a:pPr>
              <a:r>
                <a:rPr lang="en-US" sz="2400" b="1" dirty="0">
                  <a:solidFill>
                    <a:srgbClr val="000000"/>
                  </a:solidFill>
                  <a:latin typeface="Quicksand Bold"/>
                  <a:ea typeface="Quicksand Bold"/>
                  <a:cs typeface="Quicksand Bold"/>
                  <a:sym typeface="Quicksand Bold"/>
                </a:rPr>
                <a:t>Zero calls for service during the 3-month program</a:t>
              </a:r>
            </a:p>
            <a:p>
              <a:pPr marL="518160" lvl="1" indent="-259080" algn="ctr">
                <a:lnSpc>
                  <a:spcPts val="4079"/>
                </a:lnSpc>
                <a:buFont typeface="Arial"/>
                <a:buChar char="•"/>
              </a:pPr>
              <a:r>
                <a:rPr lang="en-US" sz="2400" b="1" dirty="0">
                  <a:solidFill>
                    <a:srgbClr val="000000"/>
                  </a:solidFill>
                  <a:latin typeface="Quicksand Bold"/>
                  <a:ea typeface="Quicksand Bold"/>
                  <a:cs typeface="Quicksand Bold"/>
                  <a:sym typeface="Quicksand Bold"/>
                </a:rPr>
                <a:t>Multiple volunteers on-site for every shift, all night long</a:t>
              </a:r>
            </a:p>
            <a:p>
              <a:pPr marL="518160" lvl="1" indent="-259080" algn="ctr">
                <a:lnSpc>
                  <a:spcPts val="4079"/>
                </a:lnSpc>
                <a:buFont typeface="Arial"/>
                <a:buChar char="•"/>
              </a:pPr>
              <a:r>
                <a:rPr lang="en-US" sz="2400" b="1" dirty="0">
                  <a:solidFill>
                    <a:srgbClr val="000000"/>
                  </a:solidFill>
                  <a:latin typeface="Quicksand Bold"/>
                  <a:ea typeface="Quicksand Bold"/>
                  <a:cs typeface="Quicksand Bold"/>
                  <a:sym typeface="Quicksand Bold"/>
                </a:rPr>
                <a:t>Robust training required for volunteers</a:t>
              </a:r>
            </a:p>
            <a:p>
              <a:pPr marL="518160" lvl="1" indent="-259080" algn="ctr">
                <a:lnSpc>
                  <a:spcPts val="4079"/>
                </a:lnSpc>
                <a:buFont typeface="Arial"/>
                <a:buChar char="•"/>
              </a:pPr>
              <a:r>
                <a:rPr lang="en-US" sz="2400" b="1" dirty="0">
                  <a:solidFill>
                    <a:srgbClr val="000000"/>
                  </a:solidFill>
                  <a:latin typeface="Quicksand Bold"/>
                  <a:ea typeface="Quicksand Bold"/>
                  <a:cs typeface="Quicksand Bold"/>
                  <a:sym typeface="Quicksand Bold"/>
                </a:rPr>
                <a:t>Relationships built with Warming Center guests over the course of their stay help to build rapport and create a safe environment where conflict can be de-escalated quickly and effectively </a:t>
              </a:r>
            </a:p>
          </p:txBody>
        </p:sp>
      </p:grpSp>
      <p:sp>
        <p:nvSpPr>
          <p:cNvPr id="15" name="TextBox 15"/>
          <p:cNvSpPr txBox="1"/>
          <p:nvPr/>
        </p:nvSpPr>
        <p:spPr>
          <a:xfrm>
            <a:off x="12015475" y="1792045"/>
            <a:ext cx="5101887" cy="490855"/>
          </a:xfrm>
          <a:prstGeom prst="rect">
            <a:avLst/>
          </a:prstGeom>
        </p:spPr>
        <p:txBody>
          <a:bodyPr lIns="0" tIns="0" rIns="0" bIns="0" rtlCol="0" anchor="t">
            <a:spAutoFit/>
          </a:bodyPr>
          <a:lstStyle/>
          <a:p>
            <a:pPr marL="0" lvl="0" indent="0" algn="l">
              <a:lnSpc>
                <a:spcPts val="3919"/>
              </a:lnSpc>
              <a:spcBef>
                <a:spcPct val="0"/>
              </a:spcBef>
            </a:pPr>
            <a:r>
              <a:rPr lang="en-US" sz="2799" b="1">
                <a:solidFill>
                  <a:srgbClr val="0F4662"/>
                </a:solidFill>
                <a:latin typeface="Quicksand Bold"/>
                <a:ea typeface="Quicksand Bold"/>
                <a:cs typeface="Quicksand Bold"/>
                <a:sym typeface="Quicksand Bold"/>
              </a:rPr>
              <a:t>Cleanliness</a:t>
            </a:r>
          </a:p>
        </p:txBody>
      </p:sp>
      <p:grpSp>
        <p:nvGrpSpPr>
          <p:cNvPr id="8" name="Group 8">
            <a:extLst>
              <a:ext uri="{C183D7F6-B498-43B3-948B-1728B52AA6E4}">
                <adec:decorative xmlns:adec="http://schemas.microsoft.com/office/drawing/2017/decorative" val="0"/>
              </a:ext>
            </a:extLst>
          </p:cNvPr>
          <p:cNvGrpSpPr/>
          <p:nvPr/>
        </p:nvGrpSpPr>
        <p:grpSpPr>
          <a:xfrm>
            <a:off x="12015475" y="2456695"/>
            <a:ext cx="5484790" cy="7659942"/>
            <a:chOff x="0" y="0"/>
            <a:chExt cx="1444554" cy="2017433"/>
          </a:xfrm>
        </p:grpSpPr>
        <p:sp>
          <p:nvSpPr>
            <p:cNvPr id="9" name="Freeform 9"/>
            <p:cNvSpPr/>
            <p:nvPr/>
          </p:nvSpPr>
          <p:spPr>
            <a:xfrm>
              <a:off x="0" y="0"/>
              <a:ext cx="1444554" cy="2017433"/>
            </a:xfrm>
            <a:custGeom>
              <a:avLst/>
              <a:gdLst/>
              <a:ahLst/>
              <a:cxnLst/>
              <a:rect l="l" t="t" r="r" b="b"/>
              <a:pathLst>
                <a:path w="1444554" h="2017433">
                  <a:moveTo>
                    <a:pt x="71988" y="0"/>
                  </a:moveTo>
                  <a:lnTo>
                    <a:pt x="1372566" y="0"/>
                  </a:lnTo>
                  <a:cubicBezTo>
                    <a:pt x="1391658" y="0"/>
                    <a:pt x="1409969" y="7584"/>
                    <a:pt x="1423469" y="21085"/>
                  </a:cubicBezTo>
                  <a:cubicBezTo>
                    <a:pt x="1436969" y="34585"/>
                    <a:pt x="1444554" y="52895"/>
                    <a:pt x="1444554" y="71988"/>
                  </a:cubicBezTo>
                  <a:lnTo>
                    <a:pt x="1444554" y="1945445"/>
                  </a:lnTo>
                  <a:cubicBezTo>
                    <a:pt x="1444554" y="1964538"/>
                    <a:pt x="1436969" y="1982848"/>
                    <a:pt x="1423469" y="1996348"/>
                  </a:cubicBezTo>
                  <a:cubicBezTo>
                    <a:pt x="1409969" y="2009849"/>
                    <a:pt x="1391658" y="2017433"/>
                    <a:pt x="1372566" y="2017433"/>
                  </a:cubicBezTo>
                  <a:lnTo>
                    <a:pt x="71988" y="2017433"/>
                  </a:lnTo>
                  <a:cubicBezTo>
                    <a:pt x="52895" y="2017433"/>
                    <a:pt x="34585" y="2009849"/>
                    <a:pt x="21085" y="1996348"/>
                  </a:cubicBezTo>
                  <a:cubicBezTo>
                    <a:pt x="7584" y="1982848"/>
                    <a:pt x="0" y="1964538"/>
                    <a:pt x="0" y="1945445"/>
                  </a:cubicBezTo>
                  <a:lnTo>
                    <a:pt x="0" y="71988"/>
                  </a:lnTo>
                  <a:cubicBezTo>
                    <a:pt x="0" y="52895"/>
                    <a:pt x="7584" y="34585"/>
                    <a:pt x="21085" y="21085"/>
                  </a:cubicBezTo>
                  <a:cubicBezTo>
                    <a:pt x="34585" y="7584"/>
                    <a:pt x="52895" y="0"/>
                    <a:pt x="71988" y="0"/>
                  </a:cubicBezTo>
                  <a:close/>
                </a:path>
              </a:pathLst>
            </a:custGeom>
            <a:solidFill>
              <a:srgbClr val="A9BECB"/>
            </a:solidFill>
            <a:ln cap="rnd">
              <a:noFill/>
              <a:prstDash val="solid"/>
              <a:round/>
            </a:ln>
          </p:spPr>
          <p:txBody>
            <a:bodyPr/>
            <a:lstStyle/>
            <a:p>
              <a:endParaRPr lang="en-US"/>
            </a:p>
          </p:txBody>
        </p:sp>
        <p:sp>
          <p:nvSpPr>
            <p:cNvPr id="10" name="TextBox 10"/>
            <p:cNvSpPr txBox="1"/>
            <p:nvPr/>
          </p:nvSpPr>
          <p:spPr>
            <a:xfrm>
              <a:off x="0" y="-104775"/>
              <a:ext cx="1444554" cy="2122208"/>
            </a:xfrm>
            <a:prstGeom prst="rect">
              <a:avLst/>
            </a:prstGeom>
          </p:spPr>
          <p:txBody>
            <a:bodyPr lIns="50800" tIns="50800" rIns="50800" bIns="50800" rtlCol="0" anchor="ctr"/>
            <a:lstStyle/>
            <a:p>
              <a:pPr marL="474981" lvl="1" indent="-237491" algn="ctr">
                <a:lnSpc>
                  <a:spcPts val="3740"/>
                </a:lnSpc>
                <a:spcBef>
                  <a:spcPct val="0"/>
                </a:spcBef>
                <a:buFont typeface="Arial"/>
                <a:buChar char="•"/>
              </a:pPr>
              <a:r>
                <a:rPr lang="en-US" sz="2200" b="1" dirty="0">
                  <a:solidFill>
                    <a:srgbClr val="000000"/>
                  </a:solidFill>
                  <a:latin typeface="Quicksand Bold"/>
                  <a:ea typeface="Quicksand Bold"/>
                  <a:cs typeface="Quicksand Bold"/>
                  <a:sym typeface="Quicksand Bold"/>
                </a:rPr>
                <a:t>High and consistent standard for regular cleaning and hygiene</a:t>
              </a:r>
            </a:p>
            <a:p>
              <a:pPr marL="474981" lvl="1" indent="-237491" algn="ctr">
                <a:lnSpc>
                  <a:spcPts val="3740"/>
                </a:lnSpc>
                <a:spcBef>
                  <a:spcPct val="0"/>
                </a:spcBef>
                <a:buFont typeface="Arial"/>
                <a:buChar char="•"/>
              </a:pPr>
              <a:r>
                <a:rPr lang="en-US" sz="2200" b="1" u="none" strike="noStrike" dirty="0">
                  <a:solidFill>
                    <a:srgbClr val="000000"/>
                  </a:solidFill>
                  <a:latin typeface="Quicksand Bold"/>
                  <a:ea typeface="Quicksand Bold"/>
                  <a:cs typeface="Quicksand Bold"/>
                  <a:sym typeface="Quicksand Bold"/>
                </a:rPr>
                <a:t>Volunteers encouraged to wear masks</a:t>
              </a:r>
            </a:p>
            <a:p>
              <a:pPr marL="474981" lvl="1" indent="-237491" algn="ctr">
                <a:lnSpc>
                  <a:spcPts val="3740"/>
                </a:lnSpc>
                <a:spcBef>
                  <a:spcPct val="0"/>
                </a:spcBef>
                <a:buFont typeface="Arial"/>
                <a:buChar char="•"/>
              </a:pPr>
              <a:r>
                <a:rPr lang="en-US" sz="2200" b="1" u="none" strike="noStrike" dirty="0">
                  <a:solidFill>
                    <a:srgbClr val="000000"/>
                  </a:solidFill>
                  <a:latin typeface="Quicksand Bold"/>
                  <a:ea typeface="Quicksand Bold"/>
                  <a:cs typeface="Quicksand Bold"/>
                  <a:sym typeface="Quicksand Bold"/>
                </a:rPr>
                <a:t>Bathrooms stocked and cleaned by Church facilities management</a:t>
              </a:r>
            </a:p>
            <a:p>
              <a:pPr marL="474981" lvl="1" indent="-237491" algn="ctr">
                <a:lnSpc>
                  <a:spcPts val="3740"/>
                </a:lnSpc>
                <a:spcBef>
                  <a:spcPct val="0"/>
                </a:spcBef>
                <a:buFont typeface="Arial"/>
                <a:buChar char="•"/>
              </a:pPr>
              <a:r>
                <a:rPr lang="en-US" sz="2200" b="1" u="none" strike="noStrike" dirty="0">
                  <a:solidFill>
                    <a:srgbClr val="000000"/>
                  </a:solidFill>
                  <a:latin typeface="Quicksand Bold"/>
                  <a:ea typeface="Quicksand Bold"/>
                  <a:cs typeface="Quicksand Bold"/>
                  <a:sym typeface="Quicksand Bold"/>
                </a:rPr>
                <a:t>Sleeping bags and linens washed several times a week by laundry volunteers so that bedding is never re-used</a:t>
              </a:r>
            </a:p>
            <a:p>
              <a:pPr marL="474981" lvl="1" indent="-237491" algn="ctr">
                <a:lnSpc>
                  <a:spcPts val="3740"/>
                </a:lnSpc>
                <a:spcBef>
                  <a:spcPct val="0"/>
                </a:spcBef>
                <a:buFont typeface="Arial"/>
                <a:buChar char="•"/>
              </a:pPr>
              <a:r>
                <a:rPr lang="en-US" sz="2200" b="1" u="none" strike="noStrike" dirty="0">
                  <a:solidFill>
                    <a:srgbClr val="000000"/>
                  </a:solidFill>
                  <a:latin typeface="Quicksand Bold"/>
                  <a:ea typeface="Quicksand Bold"/>
                  <a:cs typeface="Quicksand Bold"/>
                  <a:sym typeface="Quicksand Bold"/>
                </a:rPr>
                <a:t>Warming Center provides sleeping bags and bedding to minimize risk of bed bugs or other clothing/fabric-transmitted pests or illnesses</a:t>
              </a:r>
            </a:p>
          </p:txBody>
        </p:sp>
      </p:grpSp>
      <p:sp>
        <p:nvSpPr>
          <p:cNvPr id="16" name="AutoShape 16">
            <a:extLst>
              <a:ext uri="{C183D7F6-B498-43B3-948B-1728B52AA6E4}">
                <adec:decorative xmlns:adec="http://schemas.microsoft.com/office/drawing/2017/decorative" val="1"/>
              </a:ext>
            </a:extLst>
          </p:cNvPr>
          <p:cNvSpPr/>
          <p:nvPr/>
        </p:nvSpPr>
        <p:spPr>
          <a:xfrm>
            <a:off x="10767060" y="990600"/>
            <a:ext cx="6492240" cy="0"/>
          </a:xfrm>
          <a:prstGeom prst="line">
            <a:avLst/>
          </a:prstGeom>
          <a:ln w="76200" cap="flat">
            <a:solidFill>
              <a:srgbClr val="0F4662"/>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5" name="TextBox 5"/>
          <p:cNvSpPr txBox="1"/>
          <p:nvPr/>
        </p:nvSpPr>
        <p:spPr>
          <a:xfrm>
            <a:off x="3375237" y="124774"/>
            <a:ext cx="11537525" cy="1626878"/>
          </a:xfrm>
          <a:prstGeom prst="rect">
            <a:avLst/>
          </a:prstGeom>
        </p:spPr>
        <p:txBody>
          <a:bodyPr lIns="0" tIns="0" rIns="0" bIns="0" rtlCol="0" anchor="t">
            <a:spAutoFit/>
          </a:bodyPr>
          <a:lstStyle/>
          <a:p>
            <a:pPr marL="0" lvl="0" indent="0" algn="ctr">
              <a:lnSpc>
                <a:spcPts val="12179"/>
              </a:lnSpc>
              <a:spcBef>
                <a:spcPct val="0"/>
              </a:spcBef>
            </a:pPr>
            <a:r>
              <a:rPr lang="en-US" sz="8699" b="1">
                <a:solidFill>
                  <a:srgbClr val="0F4662"/>
                </a:solidFill>
                <a:latin typeface="Helvetica World Bold"/>
                <a:ea typeface="Helvetica World Bold"/>
                <a:cs typeface="Helvetica World Bold"/>
                <a:sym typeface="Helvetica World Bold"/>
              </a:rPr>
              <a:t>Guest Data </a:t>
            </a:r>
          </a:p>
        </p:txBody>
      </p:sp>
      <p:sp>
        <p:nvSpPr>
          <p:cNvPr id="14" name="TextBox 14"/>
          <p:cNvSpPr txBox="1"/>
          <p:nvPr/>
        </p:nvSpPr>
        <p:spPr>
          <a:xfrm>
            <a:off x="6154489" y="1425809"/>
            <a:ext cx="5979021" cy="2237172"/>
          </a:xfrm>
          <a:prstGeom prst="rect">
            <a:avLst/>
          </a:prstGeom>
        </p:spPr>
        <p:txBody>
          <a:bodyPr lIns="0" tIns="0" rIns="0" bIns="0" rtlCol="0" anchor="t">
            <a:spAutoFit/>
          </a:bodyPr>
          <a:lstStyle/>
          <a:p>
            <a:pPr algn="ctr">
              <a:lnSpc>
                <a:spcPts val="5047"/>
              </a:lnSpc>
              <a:spcBef>
                <a:spcPct val="0"/>
              </a:spcBef>
            </a:pPr>
            <a:r>
              <a:rPr lang="en-US" sz="2968" b="1">
                <a:solidFill>
                  <a:srgbClr val="0F4662"/>
                </a:solidFill>
                <a:latin typeface="Helvetica World Bold"/>
                <a:ea typeface="Helvetica World Bold"/>
                <a:cs typeface="Helvetica World Bold"/>
                <a:sym typeface="Helvetica World Bold"/>
              </a:rPr>
              <a:t>84 nights total 12/17/24 – 3/10/25</a:t>
            </a:r>
          </a:p>
          <a:p>
            <a:pPr algn="ctr">
              <a:lnSpc>
                <a:spcPts val="4197"/>
              </a:lnSpc>
              <a:spcBef>
                <a:spcPct val="0"/>
              </a:spcBef>
            </a:pPr>
            <a:endParaRPr lang="en-US" sz="2968" b="1">
              <a:solidFill>
                <a:srgbClr val="0F4662"/>
              </a:solidFill>
              <a:latin typeface="Helvetica World Bold"/>
              <a:ea typeface="Helvetica World Bold"/>
              <a:cs typeface="Helvetica World Bold"/>
              <a:sym typeface="Helvetica World Bold"/>
            </a:endParaRPr>
          </a:p>
          <a:p>
            <a:pPr algn="ctr">
              <a:lnSpc>
                <a:spcPts val="4197"/>
              </a:lnSpc>
              <a:spcBef>
                <a:spcPct val="0"/>
              </a:spcBef>
            </a:pPr>
            <a:endParaRPr lang="en-US" sz="2968" b="1">
              <a:solidFill>
                <a:srgbClr val="0F4662"/>
              </a:solidFill>
              <a:latin typeface="Helvetica World Bold"/>
              <a:ea typeface="Helvetica World Bold"/>
              <a:cs typeface="Helvetica World Bold"/>
              <a:sym typeface="Helvetica World Bold"/>
            </a:endParaRPr>
          </a:p>
          <a:p>
            <a:pPr algn="ctr">
              <a:lnSpc>
                <a:spcPts val="4197"/>
              </a:lnSpc>
              <a:spcBef>
                <a:spcPct val="0"/>
              </a:spcBef>
            </a:pPr>
            <a:endParaRPr lang="en-US" sz="2968" b="1">
              <a:solidFill>
                <a:srgbClr val="0F4662"/>
              </a:solidFill>
              <a:latin typeface="Helvetica World Bold"/>
              <a:ea typeface="Helvetica World Bold"/>
              <a:cs typeface="Helvetica World Bold"/>
              <a:sym typeface="Helvetica World Bold"/>
            </a:endParaRPr>
          </a:p>
        </p:txBody>
      </p:sp>
      <p:grpSp>
        <p:nvGrpSpPr>
          <p:cNvPr id="2" name="Group 2">
            <a:extLst>
              <a:ext uri="{C183D7F6-B498-43B3-948B-1728B52AA6E4}">
                <adec:decorative xmlns:adec="http://schemas.microsoft.com/office/drawing/2017/decorative" val="1"/>
              </a:ext>
            </a:extLst>
          </p:cNvPr>
          <p:cNvGrpSpPr/>
          <p:nvPr/>
        </p:nvGrpSpPr>
        <p:grpSpPr>
          <a:xfrm>
            <a:off x="11355291" y="6038650"/>
            <a:ext cx="810923" cy="81092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F1F2"/>
            </a:solidFill>
          </p:spPr>
          <p:txBody>
            <a:bodyPr/>
            <a:lstStyle/>
            <a:p>
              <a:endParaRPr lang="en-US"/>
            </a:p>
          </p:txBody>
        </p:sp>
        <p:sp>
          <p:nvSpPr>
            <p:cNvPr id="4" name="TextBox 4"/>
            <p:cNvSpPr txBox="1"/>
            <p:nvPr/>
          </p:nvSpPr>
          <p:spPr>
            <a:xfrm>
              <a:off x="76200" y="-47625"/>
              <a:ext cx="660400" cy="784225"/>
            </a:xfrm>
            <a:prstGeom prst="rect">
              <a:avLst/>
            </a:prstGeom>
          </p:spPr>
          <p:txBody>
            <a:bodyPr lIns="50800" tIns="50800" rIns="50800" bIns="50800" rtlCol="0" anchor="ctr"/>
            <a:lstStyle/>
            <a:p>
              <a:pPr algn="ctr">
                <a:lnSpc>
                  <a:spcPts val="4079"/>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11355291" y="7243014"/>
            <a:ext cx="810923" cy="81092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8" name="TextBox 8"/>
            <p:cNvSpPr txBox="1"/>
            <p:nvPr/>
          </p:nvSpPr>
          <p:spPr>
            <a:xfrm>
              <a:off x="76200" y="-47625"/>
              <a:ext cx="660400" cy="784225"/>
            </a:xfrm>
            <a:prstGeom prst="rect">
              <a:avLst/>
            </a:prstGeom>
          </p:spPr>
          <p:txBody>
            <a:bodyPr lIns="50800" tIns="50800" rIns="50800" bIns="50800" rtlCol="0" anchor="ctr"/>
            <a:lstStyle/>
            <a:p>
              <a:pPr algn="ctr">
                <a:lnSpc>
                  <a:spcPts val="407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355291" y="8447377"/>
            <a:ext cx="810923" cy="81092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US"/>
            </a:p>
          </p:txBody>
        </p:sp>
        <p:sp>
          <p:nvSpPr>
            <p:cNvPr id="11" name="TextBox 11"/>
            <p:cNvSpPr txBox="1"/>
            <p:nvPr/>
          </p:nvSpPr>
          <p:spPr>
            <a:xfrm>
              <a:off x="76200" y="-47625"/>
              <a:ext cx="660400" cy="784225"/>
            </a:xfrm>
            <a:prstGeom prst="rect">
              <a:avLst/>
            </a:prstGeom>
          </p:spPr>
          <p:txBody>
            <a:bodyPr lIns="50800" tIns="50800" rIns="50800" bIns="50800" rtlCol="0" anchor="ctr"/>
            <a:lstStyle/>
            <a:p>
              <a:pPr algn="ctr">
                <a:lnSpc>
                  <a:spcPts val="4079"/>
                </a:lnSpc>
              </a:pPr>
              <a:endParaRPr/>
            </a:p>
          </p:txBody>
        </p:sp>
      </p:grpSp>
      <p:sp>
        <p:nvSpPr>
          <p:cNvPr id="12" name="TextBox 12">
            <a:extLst>
              <a:ext uri="{C183D7F6-B498-43B3-948B-1728B52AA6E4}">
                <adec:decorative xmlns:adec="http://schemas.microsoft.com/office/drawing/2017/decorative" val="1"/>
              </a:ext>
            </a:extLst>
          </p:cNvPr>
          <p:cNvSpPr txBox="1"/>
          <p:nvPr/>
        </p:nvSpPr>
        <p:spPr>
          <a:xfrm>
            <a:off x="12566225" y="6207891"/>
            <a:ext cx="4693075" cy="415290"/>
          </a:xfrm>
          <a:prstGeom prst="rect">
            <a:avLst/>
          </a:prstGeom>
        </p:spPr>
        <p:txBody>
          <a:bodyPr lIns="0" tIns="0" rIns="0" bIns="0" rtlCol="0" anchor="t">
            <a:spAutoFit/>
          </a:bodyPr>
          <a:lstStyle/>
          <a:p>
            <a:pPr algn="l">
              <a:lnSpc>
                <a:spcPts val="3359"/>
              </a:lnSpc>
            </a:pPr>
            <a:r>
              <a:rPr lang="en-US" sz="2400" b="1" dirty="0">
                <a:solidFill>
                  <a:srgbClr val="0F4662"/>
                </a:solidFill>
                <a:latin typeface="Quicksand Bold"/>
                <a:ea typeface="Quicksand Bold"/>
                <a:cs typeface="Quicksand Bold"/>
                <a:sym typeface="Quicksand Bold"/>
              </a:rPr>
              <a:t>Stayed 84 consecutive nights</a:t>
            </a:r>
          </a:p>
        </p:txBody>
      </p:sp>
      <p:sp>
        <p:nvSpPr>
          <p:cNvPr id="13" name="TextBox 13">
            <a:extLst>
              <a:ext uri="{C183D7F6-B498-43B3-948B-1728B52AA6E4}">
                <adec:decorative xmlns:adec="http://schemas.microsoft.com/office/drawing/2017/decorative" val="1"/>
              </a:ext>
            </a:extLst>
          </p:cNvPr>
          <p:cNvSpPr txBox="1"/>
          <p:nvPr/>
        </p:nvSpPr>
        <p:spPr>
          <a:xfrm>
            <a:off x="12566225" y="7219546"/>
            <a:ext cx="4693075" cy="834390"/>
          </a:xfrm>
          <a:prstGeom prst="rect">
            <a:avLst/>
          </a:prstGeom>
        </p:spPr>
        <p:txBody>
          <a:bodyPr lIns="0" tIns="0" rIns="0" bIns="0" rtlCol="0" anchor="t">
            <a:spAutoFit/>
          </a:bodyPr>
          <a:lstStyle/>
          <a:p>
            <a:pPr algn="l">
              <a:lnSpc>
                <a:spcPts val="3359"/>
              </a:lnSpc>
            </a:pPr>
            <a:r>
              <a:rPr lang="en-US" sz="2400" b="1">
                <a:solidFill>
                  <a:srgbClr val="0F4662"/>
                </a:solidFill>
                <a:latin typeface="Quicksand Bold"/>
                <a:ea typeface="Quicksand Bold"/>
                <a:cs typeface="Quicksand Bold"/>
                <a:sym typeface="Quicksand Bold"/>
              </a:rPr>
              <a:t>Never accessed homeless services before (not in HMIS)</a:t>
            </a:r>
          </a:p>
        </p:txBody>
      </p:sp>
      <p:pic>
        <p:nvPicPr>
          <p:cNvPr id="15" name="Picture 15" descr="Pie graph that shows 84 nights total from December 17, 2024 to March 10, 2025. 31 guests stayed 1 night. 26 guests stayed over a week. 26 guests stayed over 30 days. 23 guests never accessed homeless services. 4 guests stayed 84 consecutive nights."/>
          <p:cNvPicPr>
            <a:picLocks noChangeAspect="1"/>
          </p:cNvPicPr>
          <p:nvPr/>
        </p:nvPicPr>
        <p:blipFill>
          <a:blip r:embed="rId2"/>
          <a:stretch>
            <a:fillRect/>
          </a:stretch>
        </p:blipFill>
        <p:spPr>
          <a:xfrm>
            <a:off x="747273" y="1819971"/>
            <a:ext cx="10267352" cy="8780221"/>
          </a:xfrm>
          <a:prstGeom prst="rect">
            <a:avLst/>
          </a:prstGeom>
        </p:spPr>
      </p:pic>
      <p:sp>
        <p:nvSpPr>
          <p:cNvPr id="16" name="TextBox 16">
            <a:extLst>
              <a:ext uri="{C183D7F6-B498-43B3-948B-1728B52AA6E4}">
                <adec:decorative xmlns:adec="http://schemas.microsoft.com/office/drawing/2017/decorative" val="1"/>
              </a:ext>
            </a:extLst>
          </p:cNvPr>
          <p:cNvSpPr txBox="1"/>
          <p:nvPr/>
        </p:nvSpPr>
        <p:spPr>
          <a:xfrm>
            <a:off x="12566225" y="8616619"/>
            <a:ext cx="4693075" cy="415290"/>
          </a:xfrm>
          <a:prstGeom prst="rect">
            <a:avLst/>
          </a:prstGeom>
        </p:spPr>
        <p:txBody>
          <a:bodyPr lIns="0" tIns="0" rIns="0" bIns="0" rtlCol="0" anchor="t">
            <a:spAutoFit/>
          </a:bodyPr>
          <a:lstStyle/>
          <a:p>
            <a:pPr algn="l">
              <a:lnSpc>
                <a:spcPts val="3359"/>
              </a:lnSpc>
            </a:pPr>
            <a:r>
              <a:rPr lang="en-US" sz="2400" b="1" dirty="0">
                <a:solidFill>
                  <a:srgbClr val="0F4662"/>
                </a:solidFill>
                <a:latin typeface="Quicksand Bold"/>
                <a:ea typeface="Quicksand Bold"/>
                <a:cs typeface="Quicksand Bold"/>
                <a:sym typeface="Quicksand Bold"/>
              </a:rPr>
              <a:t>Stayed 1 night</a:t>
            </a:r>
          </a:p>
        </p:txBody>
      </p:sp>
      <p:grpSp>
        <p:nvGrpSpPr>
          <p:cNvPr id="17" name="Group 17">
            <a:extLst>
              <a:ext uri="{C183D7F6-B498-43B3-948B-1728B52AA6E4}">
                <adec:decorative xmlns:adec="http://schemas.microsoft.com/office/drawing/2017/decorative" val="1"/>
              </a:ext>
            </a:extLst>
          </p:cNvPr>
          <p:cNvGrpSpPr/>
          <p:nvPr/>
        </p:nvGrpSpPr>
        <p:grpSpPr>
          <a:xfrm>
            <a:off x="11355291" y="5025705"/>
            <a:ext cx="810923" cy="8109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DF07"/>
            </a:solidFill>
          </p:spPr>
          <p:txBody>
            <a:bodyPr/>
            <a:lstStyle/>
            <a:p>
              <a:endParaRPr lang="en-US"/>
            </a:p>
          </p:txBody>
        </p:sp>
        <p:sp>
          <p:nvSpPr>
            <p:cNvPr id="19" name="TextBox 19"/>
            <p:cNvSpPr txBox="1"/>
            <p:nvPr/>
          </p:nvSpPr>
          <p:spPr>
            <a:xfrm>
              <a:off x="76200" y="-47625"/>
              <a:ext cx="660400" cy="784225"/>
            </a:xfrm>
            <a:prstGeom prst="rect">
              <a:avLst/>
            </a:prstGeom>
          </p:spPr>
          <p:txBody>
            <a:bodyPr lIns="50800" tIns="50800" rIns="50800" bIns="50800" rtlCol="0" anchor="ctr"/>
            <a:lstStyle/>
            <a:p>
              <a:pPr algn="ctr">
                <a:lnSpc>
                  <a:spcPts val="4079"/>
                </a:lnSpc>
              </a:pPr>
              <a:endParaRPr/>
            </a:p>
          </p:txBody>
        </p:sp>
      </p:grpSp>
      <p:sp>
        <p:nvSpPr>
          <p:cNvPr id="20" name="TextBox 20">
            <a:extLst>
              <a:ext uri="{C183D7F6-B498-43B3-948B-1728B52AA6E4}">
                <adec:decorative xmlns:adec="http://schemas.microsoft.com/office/drawing/2017/decorative" val="1"/>
              </a:ext>
            </a:extLst>
          </p:cNvPr>
          <p:cNvSpPr txBox="1"/>
          <p:nvPr/>
        </p:nvSpPr>
        <p:spPr>
          <a:xfrm>
            <a:off x="12566225" y="4092190"/>
            <a:ext cx="4693075" cy="834390"/>
          </a:xfrm>
          <a:prstGeom prst="rect">
            <a:avLst/>
          </a:prstGeom>
        </p:spPr>
        <p:txBody>
          <a:bodyPr lIns="0" tIns="0" rIns="0" bIns="0" rtlCol="0" anchor="t">
            <a:spAutoFit/>
          </a:bodyPr>
          <a:lstStyle/>
          <a:p>
            <a:pPr algn="l">
              <a:lnSpc>
                <a:spcPts val="3359"/>
              </a:lnSpc>
            </a:pPr>
            <a:r>
              <a:rPr lang="en-US" sz="2400" b="1" dirty="0">
                <a:solidFill>
                  <a:srgbClr val="0F4662"/>
                </a:solidFill>
                <a:latin typeface="Quicksand Bold"/>
                <a:ea typeface="Quicksand Bold"/>
                <a:cs typeface="Quicksand Bold"/>
                <a:sym typeface="Quicksand Bold"/>
              </a:rPr>
              <a:t>Stayed over 30 days</a:t>
            </a:r>
          </a:p>
          <a:p>
            <a:pPr algn="l">
              <a:lnSpc>
                <a:spcPts val="3359"/>
              </a:lnSpc>
            </a:pPr>
            <a:endParaRPr lang="en-US" sz="2400" b="1" dirty="0">
              <a:solidFill>
                <a:srgbClr val="0F4662"/>
              </a:solidFill>
              <a:latin typeface="Quicksand Bold"/>
              <a:ea typeface="Quicksand Bold"/>
              <a:cs typeface="Quicksand Bold"/>
              <a:sym typeface="Quicksand Bold"/>
            </a:endParaRPr>
          </a:p>
        </p:txBody>
      </p:sp>
      <p:grpSp>
        <p:nvGrpSpPr>
          <p:cNvPr id="21" name="Group 21">
            <a:extLst>
              <a:ext uri="{C183D7F6-B498-43B3-948B-1728B52AA6E4}">
                <adec:decorative xmlns:adec="http://schemas.microsoft.com/office/drawing/2017/decorative" val="1"/>
              </a:ext>
            </a:extLst>
          </p:cNvPr>
          <p:cNvGrpSpPr/>
          <p:nvPr/>
        </p:nvGrpSpPr>
        <p:grpSpPr>
          <a:xfrm>
            <a:off x="11322588" y="3938557"/>
            <a:ext cx="810923" cy="81092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C0DF"/>
            </a:solidFill>
          </p:spPr>
          <p:txBody>
            <a:bodyPr/>
            <a:lstStyle/>
            <a:p>
              <a:endParaRPr lang="en-US"/>
            </a:p>
          </p:txBody>
        </p:sp>
        <p:sp>
          <p:nvSpPr>
            <p:cNvPr id="23" name="TextBox 23"/>
            <p:cNvSpPr txBox="1"/>
            <p:nvPr/>
          </p:nvSpPr>
          <p:spPr>
            <a:xfrm>
              <a:off x="76200" y="-47625"/>
              <a:ext cx="660400" cy="784225"/>
            </a:xfrm>
            <a:prstGeom prst="rect">
              <a:avLst/>
            </a:prstGeom>
          </p:spPr>
          <p:txBody>
            <a:bodyPr lIns="50800" tIns="50800" rIns="50800" bIns="50800" rtlCol="0" anchor="ctr"/>
            <a:lstStyle/>
            <a:p>
              <a:pPr algn="ctr">
                <a:lnSpc>
                  <a:spcPts val="4079"/>
                </a:lnSpc>
              </a:pPr>
              <a:endParaRPr/>
            </a:p>
          </p:txBody>
        </p:sp>
      </p:grpSp>
      <p:sp>
        <p:nvSpPr>
          <p:cNvPr id="24" name="TextBox 24">
            <a:extLst>
              <a:ext uri="{C183D7F6-B498-43B3-948B-1728B52AA6E4}">
                <adec:decorative xmlns:adec="http://schemas.microsoft.com/office/drawing/2017/decorative" val="1"/>
              </a:ext>
            </a:extLst>
          </p:cNvPr>
          <p:cNvSpPr txBox="1"/>
          <p:nvPr/>
        </p:nvSpPr>
        <p:spPr>
          <a:xfrm>
            <a:off x="12566225" y="5086350"/>
            <a:ext cx="4693075" cy="834390"/>
          </a:xfrm>
          <a:prstGeom prst="rect">
            <a:avLst/>
          </a:prstGeom>
        </p:spPr>
        <p:txBody>
          <a:bodyPr lIns="0" tIns="0" rIns="0" bIns="0" rtlCol="0" anchor="t">
            <a:spAutoFit/>
          </a:bodyPr>
          <a:lstStyle/>
          <a:p>
            <a:pPr algn="l">
              <a:lnSpc>
                <a:spcPts val="3359"/>
              </a:lnSpc>
            </a:pPr>
            <a:r>
              <a:rPr lang="en-US" sz="2400" b="1" dirty="0">
                <a:solidFill>
                  <a:srgbClr val="0F4662"/>
                </a:solidFill>
                <a:latin typeface="Quicksand Bold"/>
                <a:ea typeface="Quicksand Bold"/>
                <a:cs typeface="Quicksand Bold"/>
                <a:sym typeface="Quicksand Bold"/>
              </a:rPr>
              <a:t>Stayed over 1 week</a:t>
            </a:r>
          </a:p>
          <a:p>
            <a:pPr algn="l">
              <a:lnSpc>
                <a:spcPts val="3359"/>
              </a:lnSpc>
            </a:pPr>
            <a:endParaRPr lang="en-US" sz="2400" b="1" dirty="0">
              <a:solidFill>
                <a:srgbClr val="0F4662"/>
              </a:solidFill>
              <a:latin typeface="Quicksand Bold"/>
              <a:ea typeface="Quicksand Bold"/>
              <a:cs typeface="Quicksand Bold"/>
              <a:sym typeface="Quicksand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TextBox 3"/>
          <p:cNvSpPr txBox="1"/>
          <p:nvPr/>
        </p:nvSpPr>
        <p:spPr>
          <a:xfrm>
            <a:off x="3375237" y="172347"/>
            <a:ext cx="11537525" cy="1626878"/>
          </a:xfrm>
          <a:prstGeom prst="rect">
            <a:avLst/>
          </a:prstGeom>
        </p:spPr>
        <p:txBody>
          <a:bodyPr lIns="0" tIns="0" rIns="0" bIns="0" rtlCol="0" anchor="t">
            <a:spAutoFit/>
          </a:bodyPr>
          <a:lstStyle/>
          <a:p>
            <a:pPr marL="0" lvl="0" indent="0" algn="ctr">
              <a:lnSpc>
                <a:spcPts val="12179"/>
              </a:lnSpc>
              <a:spcBef>
                <a:spcPct val="0"/>
              </a:spcBef>
            </a:pPr>
            <a:r>
              <a:rPr lang="en-US" sz="8699" b="1">
                <a:solidFill>
                  <a:srgbClr val="0F4662"/>
                </a:solidFill>
                <a:latin typeface="Helvetica World Bold"/>
                <a:ea typeface="Helvetica World Bold"/>
                <a:cs typeface="Helvetica World Bold"/>
                <a:sym typeface="Helvetica World Bold"/>
              </a:rPr>
              <a:t>Volunteer Data </a:t>
            </a:r>
          </a:p>
        </p:txBody>
      </p:sp>
      <p:sp>
        <p:nvSpPr>
          <p:cNvPr id="4" name="TextBox 4"/>
          <p:cNvSpPr txBox="1"/>
          <p:nvPr/>
        </p:nvSpPr>
        <p:spPr>
          <a:xfrm>
            <a:off x="6154489" y="1425809"/>
            <a:ext cx="5979021" cy="2237172"/>
          </a:xfrm>
          <a:prstGeom prst="rect">
            <a:avLst/>
          </a:prstGeom>
        </p:spPr>
        <p:txBody>
          <a:bodyPr lIns="0" tIns="0" rIns="0" bIns="0" rtlCol="0" anchor="t">
            <a:spAutoFit/>
          </a:bodyPr>
          <a:lstStyle/>
          <a:p>
            <a:pPr algn="ctr">
              <a:lnSpc>
                <a:spcPts val="5047"/>
              </a:lnSpc>
              <a:spcBef>
                <a:spcPct val="0"/>
              </a:spcBef>
            </a:pPr>
            <a:r>
              <a:rPr lang="en-US" sz="2968" b="1" dirty="0">
                <a:solidFill>
                  <a:srgbClr val="0F4662"/>
                </a:solidFill>
                <a:latin typeface="Helvetica World Bold"/>
                <a:ea typeface="Helvetica World Bold"/>
                <a:cs typeface="Helvetica World Bold"/>
                <a:sym typeface="Helvetica World Bold"/>
              </a:rPr>
              <a:t>84 nights total 12/17/24 – 3/10/25</a:t>
            </a:r>
          </a:p>
          <a:p>
            <a:pPr algn="ctr">
              <a:lnSpc>
                <a:spcPts val="4197"/>
              </a:lnSpc>
              <a:spcBef>
                <a:spcPct val="0"/>
              </a:spcBef>
            </a:pPr>
            <a:endParaRPr lang="en-US" sz="2968" b="1" dirty="0">
              <a:solidFill>
                <a:srgbClr val="0F4662"/>
              </a:solidFill>
              <a:latin typeface="Helvetica World Bold"/>
              <a:ea typeface="Helvetica World Bold"/>
              <a:cs typeface="Helvetica World Bold"/>
              <a:sym typeface="Helvetica World Bold"/>
            </a:endParaRPr>
          </a:p>
          <a:p>
            <a:pPr algn="ctr">
              <a:lnSpc>
                <a:spcPts val="4197"/>
              </a:lnSpc>
              <a:spcBef>
                <a:spcPct val="0"/>
              </a:spcBef>
            </a:pPr>
            <a:endParaRPr lang="en-US" sz="2968" b="1" dirty="0">
              <a:solidFill>
                <a:srgbClr val="0F4662"/>
              </a:solidFill>
              <a:latin typeface="Helvetica World Bold"/>
              <a:ea typeface="Helvetica World Bold"/>
              <a:cs typeface="Helvetica World Bold"/>
              <a:sym typeface="Helvetica World Bold"/>
            </a:endParaRPr>
          </a:p>
          <a:p>
            <a:pPr algn="ctr">
              <a:lnSpc>
                <a:spcPts val="4197"/>
              </a:lnSpc>
              <a:spcBef>
                <a:spcPct val="0"/>
              </a:spcBef>
            </a:pPr>
            <a:endParaRPr lang="en-US" sz="2968" b="1" dirty="0">
              <a:solidFill>
                <a:srgbClr val="0F4662"/>
              </a:solidFill>
              <a:latin typeface="Helvetica World Bold"/>
              <a:ea typeface="Helvetica World Bold"/>
              <a:cs typeface="Helvetica World Bold"/>
              <a:sym typeface="Helvetica World Bold"/>
            </a:endParaRPr>
          </a:p>
        </p:txBody>
      </p:sp>
      <p:graphicFrame>
        <p:nvGraphicFramePr>
          <p:cNvPr id="2" name="Table 2" descr="Table showing 416 volunteer sign ups; 47 individuals volunteered 3 or more times; 11 individuals volunteered for 6 or more shifts; 3 individuals volunteered for over 10 shifts."/>
          <p:cNvGraphicFramePr>
            <a:graphicFrameLocks noGrp="1"/>
          </p:cNvGraphicFramePr>
          <p:nvPr>
            <p:extLst>
              <p:ext uri="{D42A27DB-BD31-4B8C-83A1-F6EECF244321}">
                <p14:modId xmlns:p14="http://schemas.microsoft.com/office/powerpoint/2010/main" val="3554934974"/>
              </p:ext>
            </p:extLst>
          </p:nvPr>
        </p:nvGraphicFramePr>
        <p:xfrm>
          <a:off x="1879257" y="2882527"/>
          <a:ext cx="14453144" cy="4826276"/>
        </p:xfrm>
        <a:graphic>
          <a:graphicData uri="http://schemas.openxmlformats.org/drawingml/2006/table">
            <a:tbl>
              <a:tblPr/>
              <a:tblGrid>
                <a:gridCol w="6815151">
                  <a:extLst>
                    <a:ext uri="{9D8B030D-6E8A-4147-A177-3AD203B41FA5}">
                      <a16:colId xmlns:a16="http://schemas.microsoft.com/office/drawing/2014/main" val="20000"/>
                    </a:ext>
                  </a:extLst>
                </a:gridCol>
                <a:gridCol w="7637993">
                  <a:extLst>
                    <a:ext uri="{9D8B030D-6E8A-4147-A177-3AD203B41FA5}">
                      <a16:colId xmlns:a16="http://schemas.microsoft.com/office/drawing/2014/main" val="20001"/>
                    </a:ext>
                  </a:extLst>
                </a:gridCol>
              </a:tblGrid>
              <a:tr h="1527454">
                <a:tc>
                  <a:txBody>
                    <a:bodyPr/>
                    <a:lstStyle/>
                    <a:p>
                      <a:pPr algn="ctr">
                        <a:lnSpc>
                          <a:spcPts val="3079"/>
                        </a:lnSpc>
                        <a:defRPr/>
                      </a:pPr>
                      <a:r>
                        <a:rPr lang="en-US" sz="2199" b="1">
                          <a:solidFill>
                            <a:srgbClr val="000000"/>
                          </a:solidFill>
                          <a:latin typeface="Quicksand Bold"/>
                          <a:ea typeface="Quicksand Bold"/>
                          <a:cs typeface="Quicksand Bold"/>
                          <a:sym typeface="Quicksand Bold"/>
                        </a:rPr>
                        <a:t>416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b="1" dirty="0">
                          <a:solidFill>
                            <a:srgbClr val="000000"/>
                          </a:solidFill>
                          <a:latin typeface="Quicksand Bold"/>
                          <a:ea typeface="Quicksand Bold"/>
                          <a:cs typeface="Quicksand Bold"/>
                          <a:sym typeface="Quicksand Bold"/>
                        </a:rPr>
                        <a:t>Sign Ups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7285">
                <a:tc>
                  <a:txBody>
                    <a:bodyPr/>
                    <a:lstStyle/>
                    <a:p>
                      <a:pPr algn="ctr">
                        <a:lnSpc>
                          <a:spcPts val="3639"/>
                        </a:lnSpc>
                        <a:defRPr/>
                      </a:pPr>
                      <a:r>
                        <a:rPr lang="en-US" sz="2599" b="1">
                          <a:solidFill>
                            <a:srgbClr val="000000"/>
                          </a:solidFill>
                          <a:latin typeface="Quicksand Bold"/>
                          <a:ea typeface="Quicksand Bold"/>
                          <a:cs typeface="Quicksand Bold"/>
                          <a:sym typeface="Quicksand Bold"/>
                        </a:rPr>
                        <a:t>47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19"/>
                        </a:lnSpc>
                        <a:defRPr/>
                      </a:pPr>
                      <a:r>
                        <a:rPr lang="en-US" sz="2799" b="1">
                          <a:solidFill>
                            <a:srgbClr val="000000"/>
                          </a:solidFill>
                          <a:latin typeface="Quicksand Bold"/>
                          <a:ea typeface="Quicksand Bold"/>
                          <a:cs typeface="Quicksand Bold"/>
                          <a:sym typeface="Quicksand Bold"/>
                        </a:rPr>
                        <a:t>3 or more times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6087">
                <a:tc>
                  <a:txBody>
                    <a:bodyPr/>
                    <a:lstStyle/>
                    <a:p>
                      <a:pPr algn="ctr">
                        <a:lnSpc>
                          <a:spcPts val="3219"/>
                        </a:lnSpc>
                        <a:defRPr/>
                      </a:pPr>
                      <a:r>
                        <a:rPr lang="en-US" sz="2299" b="1">
                          <a:solidFill>
                            <a:srgbClr val="000000"/>
                          </a:solidFill>
                          <a:latin typeface="Quicksand Bold"/>
                          <a:ea typeface="Quicksand Bold"/>
                          <a:cs typeface="Quicksand Bold"/>
                          <a:sym typeface="Quicksand Bold"/>
                        </a:rPr>
                        <a:t>11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059"/>
                        </a:lnSpc>
                        <a:defRPr/>
                      </a:pPr>
                      <a:r>
                        <a:rPr lang="en-US" sz="2899" b="1" dirty="0">
                          <a:solidFill>
                            <a:srgbClr val="000000"/>
                          </a:solidFill>
                          <a:latin typeface="Quicksand Bold"/>
                          <a:ea typeface="Quicksand Bold"/>
                          <a:cs typeface="Quicksand Bold"/>
                          <a:sym typeface="Quicksand Bold"/>
                        </a:rPr>
                        <a:t>6 or more shifts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5450">
                <a:tc>
                  <a:txBody>
                    <a:bodyPr/>
                    <a:lstStyle/>
                    <a:p>
                      <a:pPr algn="ctr">
                        <a:lnSpc>
                          <a:spcPts val="3219"/>
                        </a:lnSpc>
                        <a:defRPr/>
                      </a:pPr>
                      <a:r>
                        <a:rPr lang="en-US" sz="2299" b="1">
                          <a:solidFill>
                            <a:srgbClr val="000000"/>
                          </a:solidFill>
                          <a:latin typeface="Quicksand Bold"/>
                          <a:ea typeface="Quicksand Bold"/>
                          <a:cs typeface="Quicksand Bold"/>
                          <a:sym typeface="Quicksand Bold"/>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b="1" dirty="0">
                          <a:solidFill>
                            <a:srgbClr val="000000"/>
                          </a:solidFill>
                          <a:latin typeface="Quicksand Bold"/>
                          <a:ea typeface="Quicksand Bold"/>
                          <a:cs typeface="Quicksand Bold"/>
                          <a:sym typeface="Quicksand Bold"/>
                        </a:rPr>
                        <a:t>over 10 shifts </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rcRect t="26476" b="17303"/>
          <a:stretch>
            <a:fillRect/>
          </a:stretch>
        </p:blipFill>
        <p:spPr>
          <a:xfrm>
            <a:off x="871154" y="2839430"/>
            <a:ext cx="6702976" cy="6688935"/>
          </a:xfrm>
          <a:prstGeom prst="rect">
            <a:avLst/>
          </a:prstGeom>
        </p:spPr>
      </p:pic>
      <p:pic>
        <p:nvPicPr>
          <p:cNvPr id="3" name="Picture 3">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rcRect l="17863" r="29745"/>
          <a:stretch>
            <a:fillRect/>
          </a:stretch>
        </p:blipFill>
        <p:spPr>
          <a:xfrm>
            <a:off x="10137991" y="2839430"/>
            <a:ext cx="6220410" cy="6688935"/>
          </a:xfrm>
          <a:prstGeom prst="rect">
            <a:avLst/>
          </a:prstGeom>
        </p:spPr>
      </p:pic>
      <p:sp>
        <p:nvSpPr>
          <p:cNvPr id="4" name="TextBox 4"/>
          <p:cNvSpPr txBox="1"/>
          <p:nvPr/>
        </p:nvSpPr>
        <p:spPr>
          <a:xfrm>
            <a:off x="2575548" y="439297"/>
            <a:ext cx="13136904" cy="1424084"/>
          </a:xfrm>
          <a:prstGeom prst="rect">
            <a:avLst/>
          </a:prstGeom>
        </p:spPr>
        <p:txBody>
          <a:bodyPr lIns="0" tIns="0" rIns="0" bIns="0" rtlCol="0" anchor="t">
            <a:spAutoFit/>
          </a:bodyPr>
          <a:lstStyle/>
          <a:p>
            <a:pPr algn="ctr">
              <a:lnSpc>
                <a:spcPts val="11603"/>
              </a:lnSpc>
            </a:pPr>
            <a:r>
              <a:rPr lang="en-US" sz="8288" b="1">
                <a:solidFill>
                  <a:srgbClr val="0F4662"/>
                </a:solidFill>
                <a:latin typeface="Canva Sans Bold"/>
                <a:ea typeface="Canva Sans Bold"/>
                <a:cs typeface="Canva Sans Bold"/>
                <a:sym typeface="Canva Sans Bold"/>
              </a:rPr>
              <a:t>Volunteer Testimony</a:t>
            </a:r>
          </a:p>
        </p:txBody>
      </p:sp>
    </p:spTree>
  </p:cSld>
  <p:clrMapOvr>
    <a:masterClrMapping/>
  </p:clrMapOvr>
  <p:timing>
    <p:tnLst>
      <p:par>
        <p:cTn id="1" dur="indefinite" restart="never" nodeType="tmRoot">
          <p:childTnLst>
            <p:video>
              <p:cMediaNode vol="100000">
                <p:cTn id="2" fill="hold" display="0">
                  <p:stCondLst>
                    <p:cond delay="indefinite"/>
                  </p:stCondLst>
                </p:cTn>
                <p:tgtEl>
                  <p:spTgt spid="2"/>
                </p:tgtEl>
              </p:cMediaNode>
            </p:video>
            <p:video>
              <p:cMediaNode vol="100000">
                <p:cTn id="3"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ac805d7-b58a-482b-8a4e-e7effbd5188b}" enabled="1" method="Privileged" siteId="{a2a21b60-5625-43fe-a55a-52f5e111d71c}" removed="0"/>
</clbl:labelList>
</file>

<file path=docProps/app.xml><?xml version="1.0" encoding="utf-8"?>
<Properties xmlns="http://schemas.openxmlformats.org/officeDocument/2006/extended-properties" xmlns:vt="http://schemas.openxmlformats.org/officeDocument/2006/docPropsVTypes">
  <TotalTime>38</TotalTime>
  <Words>1524</Words>
  <Application>Microsoft Office PowerPoint</Application>
  <PresentationFormat>Custom</PresentationFormat>
  <Paragraphs>145</Paragraphs>
  <Slides>14</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Helvetica Now Display Bold</vt:lpstr>
      <vt:lpstr>Cormorant Garamond Bold Italics</vt:lpstr>
      <vt:lpstr>Quicksand</vt:lpstr>
      <vt:lpstr>Helvetica World Bold</vt:lpstr>
      <vt:lpstr>Helvetica World</vt:lpstr>
      <vt:lpstr>Helvetica World Bold Italics</vt:lpstr>
      <vt:lpstr>Quicksand Bold</vt:lpstr>
      <vt:lpstr>Canva Sans Bold</vt:lpstr>
      <vt:lpstr>Calibri</vt:lpstr>
      <vt:lpstr>DM Serif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Enhancing Sales Strategy Presentation</dc:title>
  <cp:lastModifiedBy>DeSoto-Silva, Kendra</cp:lastModifiedBy>
  <cp:revision>1</cp:revision>
  <dcterms:created xsi:type="dcterms:W3CDTF">2006-08-16T00:00:00Z</dcterms:created>
  <dcterms:modified xsi:type="dcterms:W3CDTF">2025-11-24T21:50:28Z</dcterms:modified>
  <dc:identifier>DAGi2Sx7YxE</dc:identifier>
</cp:coreProperties>
</file>