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69" r:id="rId7"/>
    <p:sldId id="265" r:id="rId8"/>
    <p:sldId id="273" r:id="rId9"/>
    <p:sldId id="274" r:id="rId10"/>
    <p:sldId id="275" r:id="rId11"/>
    <p:sldId id="276" r:id="rId12"/>
    <p:sldId id="277" r:id="rId13"/>
    <p:sldId id="270" r:id="rId14"/>
    <p:sldId id="271" r:id="rId15"/>
    <p:sldId id="278" r:id="rId16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4C"/>
    <a:srgbClr val="F58F72"/>
    <a:srgbClr val="0476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8B551B-C382-4ACA-8924-5EA73727921E}" v="7" dt="2023-07-12T23:12:59.1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82"/>
    <p:restoredTop sz="68381" autoAdjust="0"/>
  </p:normalViewPr>
  <p:slideViewPr>
    <p:cSldViewPr snapToObjects="1">
      <p:cViewPr varScale="1">
        <p:scale>
          <a:sx n="72" d="100"/>
          <a:sy n="72" d="100"/>
        </p:scale>
        <p:origin x="192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120" d="100"/>
          <a:sy n="120" d="100"/>
        </p:scale>
        <p:origin x="765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A69D1E-2F46-BE1F-03EE-1CDB03CCB3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3B6956-5B53-E4D1-375C-647FE75374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F5BE2-B6BC-46CE-A70E-298D38F852BC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0887CA-8AC7-F171-DFF4-7B7FA65699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98C16D-BCE9-CC56-209E-71759495E6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A3CDA-EC4F-4E40-82C6-8774638DE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18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1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66B2CD44-19D2-4967-86C4-38245A53B777}" type="datetimeFigureOut">
              <a:rPr lang="en-US" smtClean="0"/>
              <a:t>9/13/2023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2"/>
            <a:ext cx="5560060" cy="363670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E23CBCCC-DC53-4AA0-A4D1-0928E35FA1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960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1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b="1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b="1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b="1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b="1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ashoe-nv.granicusideas.com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CBCCC-DC53-4AA0-A4D1-0928E35FA13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387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sz="1400" b="1" i="0" dirty="0">
                <a:solidFill>
                  <a:srgbClr val="222222"/>
                </a:solidFill>
                <a:effectLst/>
                <a:latin typeface="+mj-lt"/>
                <a:cs typeface="Times New Roman" panose="02020603050405020304" pitchFamily="18" charset="0"/>
              </a:rPr>
              <a:t>The success of eComment &amp; SpeakUp is largely dependent on how well we promote it in the community. 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endParaRPr lang="en-US" sz="1400" b="1" i="0" dirty="0">
              <a:solidFill>
                <a:srgbClr val="222222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  <a:cs typeface="Times New Roman" panose="02020603050405020304" pitchFamily="18" charset="0"/>
              </a:rPr>
              <a:t>Introduction - https://www.screencast.com/t/7ooxXBCCRils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endParaRPr lang="en-US" sz="1400" b="1" dirty="0">
              <a:latin typeface="+mj-lt"/>
              <a:cs typeface="Times New Roman" panose="02020603050405020304" pitchFamily="18" charset="0"/>
            </a:endParaRP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  <a:cs typeface="Times New Roman" panose="02020603050405020304" pitchFamily="18" charset="0"/>
              </a:rPr>
              <a:t>Commissioners</a:t>
            </a:r>
          </a:p>
          <a:p>
            <a:pPr marL="635879" lvl="1" indent="-173422"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  <a:cs typeface="Times New Roman" panose="02020603050405020304" pitchFamily="18" charset="0"/>
              </a:rPr>
              <a:t>1:1 w/Comm. </a:t>
            </a:r>
          </a:p>
          <a:p>
            <a:pPr marL="635879" lvl="1" indent="-173422">
              <a:buFont typeface="Arial" panose="020B0604020202020204" pitchFamily="34" charset="0"/>
              <a:buChar char="•"/>
            </a:pPr>
            <a:r>
              <a:rPr lang="en-US" sz="1400" b="1" i="0" dirty="0">
                <a:solidFill>
                  <a:srgbClr val="222222"/>
                </a:solidFill>
                <a:effectLst/>
                <a:latin typeface="+mj-lt"/>
                <a:cs typeface="Times New Roman" panose="02020603050405020304" pitchFamily="18" charset="0"/>
              </a:rPr>
              <a:t>Introduction to Commission, sharing how SpeakUp works – eComment &amp; Register to Speak.</a:t>
            </a:r>
          </a:p>
          <a:p>
            <a:pPr marL="635879" lvl="1" indent="-173422">
              <a:buFont typeface="Arial" panose="020B0604020202020204" pitchFamily="34" charset="0"/>
              <a:buChar char="•"/>
            </a:pPr>
            <a:r>
              <a:rPr lang="en-US" sz="1400" b="1" i="0" dirty="0">
                <a:solidFill>
                  <a:srgbClr val="222222"/>
                </a:solidFill>
                <a:effectLst/>
                <a:latin typeface="+mj-lt"/>
                <a:cs typeface="Times New Roman" panose="02020603050405020304" pitchFamily="18" charset="0"/>
              </a:rPr>
              <a:t>Show live demonstration.  You can show them other Granicus clients (ADD LINK TO WC DEMO) and/or use a test meeting. </a:t>
            </a:r>
          </a:p>
          <a:p>
            <a:pPr marL="635879" lvl="1" indent="-173422">
              <a:buFont typeface="Arial" panose="020B0604020202020204" pitchFamily="34" charset="0"/>
              <a:buChar char="•"/>
            </a:pPr>
            <a:endParaRPr lang="en-US" sz="1400" b="1" dirty="0">
              <a:latin typeface="+mj-lt"/>
              <a:cs typeface="Times New Roman" panose="02020603050405020304" pitchFamily="18" charset="0"/>
            </a:endParaRP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  <a:cs typeface="Times New Roman" panose="02020603050405020304" pitchFamily="18" charset="0"/>
              </a:rPr>
              <a:t>Citizen Outreach</a:t>
            </a:r>
          </a:p>
          <a:p>
            <a:pPr marL="635879" lvl="1" indent="-173422"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  <a:cs typeface="Times New Roman" panose="02020603050405020304" pitchFamily="18" charset="0"/>
              </a:rPr>
              <a:t>Email Blast to WC distro-list (MailChimp)</a:t>
            </a:r>
          </a:p>
          <a:p>
            <a:pPr marL="1098337" lvl="2" indent="-173422" defTabSz="924916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+mj-lt"/>
                <a:cs typeface="Times New Roman" panose="02020603050405020304" pitchFamily="18" charset="0"/>
              </a:rPr>
              <a:t>On-going reminders - Agenda posting days</a:t>
            </a:r>
          </a:p>
          <a:p>
            <a:pPr marL="635879" lvl="1" indent="-173422"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  <a:cs typeface="Times New Roman" panose="02020603050405020304" pitchFamily="18" charset="0"/>
              </a:rPr>
              <a:t>Local Organizations - CABS, CMAC, IVCBA, etc.</a:t>
            </a:r>
          </a:p>
          <a:p>
            <a:pPr marL="635879" lvl="1" indent="-173422"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  <a:cs typeface="Times New Roman" panose="02020603050405020304" pitchFamily="18" charset="0"/>
              </a:rPr>
              <a:t>Social Media (Twitter, Facebook, etc.</a:t>
            </a:r>
          </a:p>
          <a:p>
            <a:pPr marL="1098337" lvl="2" indent="-173422"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  <a:cs typeface="Times New Roman" panose="02020603050405020304" pitchFamily="18" charset="0"/>
              </a:rPr>
              <a:t>On-going reminders - Agenda posting days</a:t>
            </a:r>
          </a:p>
          <a:p>
            <a:pPr marL="635879" lvl="1" indent="-173422"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  <a:cs typeface="Times New Roman" panose="02020603050405020304" pitchFamily="18" charset="0"/>
              </a:rPr>
              <a:t>Flyers</a:t>
            </a:r>
          </a:p>
          <a:p>
            <a:pPr marL="635879" lvl="1" indent="-173422"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  <a:cs typeface="Times New Roman" panose="02020603050405020304" pitchFamily="18" charset="0"/>
              </a:rPr>
              <a:t>News Outlets</a:t>
            </a:r>
          </a:p>
          <a:p>
            <a:pPr marL="635879" lvl="1" indent="-173422"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  <a:cs typeface="Times New Roman" panose="02020603050405020304" pitchFamily="18" charset="0"/>
              </a:rPr>
              <a:t>Press release - https://support.granicus.com/s/article/SpeakUp-Outreach-Checklist?c=govAccess%20Suite&amp;p=SpeakUp#bottom-of-page</a:t>
            </a:r>
          </a:p>
          <a:p>
            <a:pPr marL="635879" lvl="1" indent="-173422"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  <a:cs typeface="Times New Roman" panose="02020603050405020304" pitchFamily="18" charset="0"/>
              </a:rPr>
              <a:t>https://support.granicus.com/s/article/SpeakUp-Launch-Kit?c=govAccess%20Suite&amp;p=SpeakUp</a:t>
            </a:r>
          </a:p>
          <a:p>
            <a:pPr marL="635879" lvl="1" indent="-173422">
              <a:buFont typeface="Arial" panose="020B0604020202020204" pitchFamily="34" charset="0"/>
              <a:buChar char="•"/>
            </a:pPr>
            <a:endParaRPr lang="en-US" sz="1400" b="1" dirty="0">
              <a:latin typeface="+mj-lt"/>
              <a:cs typeface="Times New Roman" panose="02020603050405020304" pitchFamily="18" charset="0"/>
            </a:endParaRP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  <a:cs typeface="Times New Roman" panose="02020603050405020304" pitchFamily="18" charset="0"/>
              </a:rPr>
              <a:t>BCC Presentation</a:t>
            </a:r>
          </a:p>
          <a:p>
            <a:pPr marL="635879" lvl="1" indent="-173422"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  <a:cs typeface="Times New Roman" panose="02020603050405020304" pitchFamily="18" charset="0"/>
              </a:rPr>
              <a:t>July 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CBCCC-DC53-4AA0-A4D1-0928E35FA13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920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/>
              <a:t>What is SpeakUp?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endParaRPr lang="en-US" dirty="0"/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/>
              <a:t>Constituent Experience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endParaRPr lang="en-US" dirty="0"/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/>
              <a:t>Engagement &amp; Outreach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CBCCC-DC53-4AA0-A4D1-0928E35FA13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840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CBCCC-DC53-4AA0-A4D1-0928E35FA13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943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sz="1400" dirty="0"/>
              <a:t>Introduction – Erick Willrich, Assistant to the County Manager; I manage the Board of County Commission Agenda on behalf of the Commission &amp; County Manager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sz="1400" dirty="0"/>
              <a:t>What is SpeakUp?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sz="1400" dirty="0"/>
              <a:t>Constituent Experience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sz="1400" dirty="0"/>
              <a:t>Engagement/Outreach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sz="1400" dirty="0"/>
              <a:t>In 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CBCCC-DC53-4AA0-A4D1-0928E35FA13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60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sz="1400" b="1" i="0" dirty="0">
                <a:solidFill>
                  <a:srgbClr val="222222"/>
                </a:solidFill>
                <a:effectLst/>
                <a:latin typeface="+mj-lt"/>
              </a:rPr>
              <a:t>SpeakUp Washoe County is an online portal designed to enhance community engagement. 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endParaRPr lang="en-US" sz="1400" b="1" i="0" dirty="0">
              <a:solidFill>
                <a:srgbClr val="222222"/>
              </a:solidFill>
              <a:effectLst/>
              <a:latin typeface="+mj-lt"/>
            </a:endParaRP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sz="1400" b="1" i="0" dirty="0">
                <a:solidFill>
                  <a:srgbClr val="222222"/>
                </a:solidFill>
                <a:effectLst/>
                <a:latin typeface="+mj-lt"/>
              </a:rPr>
              <a:t>eComment – A product within the SpeakUp platform, which allows constituents an additional opportunity to share in a short-written dialogue, their opinion on individual or all agenda items listed in a meeting.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endParaRPr lang="en-US" sz="1400" b="1" i="0" dirty="0">
              <a:solidFill>
                <a:srgbClr val="222222"/>
              </a:solidFill>
              <a:effectLst/>
              <a:latin typeface="+mj-lt"/>
            </a:endParaRP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sz="1400" b="1" i="0" dirty="0">
                <a:solidFill>
                  <a:srgbClr val="222222"/>
                </a:solidFill>
                <a:effectLst/>
                <a:latin typeface="+mj-lt"/>
              </a:rPr>
              <a:t>Register to Speak – An opportunity for constituents to sign-up electronically ahead of the Board of County Commission Meeting to speak, in-person, on individual or all board items</a:t>
            </a:r>
            <a:endParaRPr lang="en-US" sz="1400" b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CBCCC-DC53-4AA0-A4D1-0928E35FA13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914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sz="1400" dirty="0"/>
              <a:t>Advantage</a:t>
            </a:r>
          </a:p>
          <a:p>
            <a:pPr marL="635879" lvl="1" indent="-173422">
              <a:buFont typeface="Arial" panose="020B0604020202020204" pitchFamily="34" charset="0"/>
              <a:buChar char="•"/>
            </a:pPr>
            <a:r>
              <a:rPr lang="en-US" sz="1400" dirty="0"/>
              <a:t>Comments are real time</a:t>
            </a:r>
          </a:p>
          <a:p>
            <a:pPr marL="635879" lvl="1" indent="-173422">
              <a:buFont typeface="Arial" panose="020B0604020202020204" pitchFamily="34" charset="0"/>
              <a:buChar char="•"/>
            </a:pPr>
            <a:r>
              <a:rPr lang="en-US" sz="1400" dirty="0"/>
              <a:t>Familiarity with social media platforms, </a:t>
            </a:r>
          </a:p>
          <a:p>
            <a:pPr marL="635879" lvl="1" indent="-173422">
              <a:buFont typeface="Arial" panose="020B0604020202020204" pitchFamily="34" charset="0"/>
              <a:buChar char="•"/>
            </a:pPr>
            <a:r>
              <a:rPr lang="en-US" sz="1400" dirty="0"/>
              <a:t>Convenience of their environment, i.e., home, office, etc.. </a:t>
            </a:r>
          </a:p>
          <a:p>
            <a:pPr marL="635879" lvl="1" indent="-173422">
              <a:buFont typeface="Arial" panose="020B0604020202020204" pitchFamily="34" charset="0"/>
              <a:buChar char="•"/>
            </a:pPr>
            <a:r>
              <a:rPr lang="en-US" sz="1400" dirty="0"/>
              <a:t>eComment removes the impact of speaking in-person</a:t>
            </a:r>
          </a:p>
          <a:p>
            <a:pPr marL="635879" lvl="1" indent="-173422">
              <a:buFont typeface="Arial" panose="020B0604020202020204" pitchFamily="34" charset="0"/>
              <a:buChar char="•"/>
            </a:pPr>
            <a:r>
              <a:rPr lang="en-US" sz="1400" dirty="0"/>
              <a:t>Register to Speak – convenience of placement in public comment que</a:t>
            </a:r>
          </a:p>
          <a:p>
            <a:pPr marL="635879" lvl="1" indent="-173422">
              <a:buFont typeface="Arial" panose="020B0604020202020204" pitchFamily="34" charset="0"/>
              <a:buChar char="•"/>
            </a:pPr>
            <a:r>
              <a:rPr lang="en-US" sz="1400" dirty="0"/>
              <a:t>Reduced Staff time for 311 and Clerk’s office – minimized to no emails</a:t>
            </a:r>
          </a:p>
          <a:p>
            <a:pPr marL="462458" lvl="1"/>
            <a:endParaRPr lang="en-US" sz="1400" dirty="0"/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sz="1400" dirty="0"/>
              <a:t>Personalized Profile</a:t>
            </a:r>
          </a:p>
          <a:p>
            <a:pPr marL="635879" marR="0" lvl="1" indent="-17342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/>
              <a:t>Next Slide</a:t>
            </a:r>
          </a:p>
          <a:p>
            <a:pPr marL="635879" lvl="1" indent="-173422">
              <a:buFont typeface="Arial" panose="020B0604020202020204" pitchFamily="34" charset="0"/>
              <a:buChar char="•"/>
            </a:pPr>
            <a:r>
              <a:rPr lang="en-US" sz="1400" dirty="0"/>
              <a:t>Required setup, managed through the website not WC personnel</a:t>
            </a:r>
          </a:p>
          <a:p>
            <a:pPr marL="635879" lvl="1" indent="-173422">
              <a:buFont typeface="Arial" panose="020B0604020202020204" pitchFamily="34" charset="0"/>
              <a:buChar char="•"/>
            </a:pPr>
            <a:r>
              <a:rPr lang="en-US" sz="1400" dirty="0"/>
              <a:t>Email</a:t>
            </a:r>
          </a:p>
          <a:p>
            <a:pPr marL="635879" lvl="1" indent="-173422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sz="1400" dirty="0"/>
              <a:t>Comments</a:t>
            </a:r>
          </a:p>
          <a:p>
            <a:pPr marL="635879" lvl="1" indent="-173422">
              <a:buFont typeface="Arial" panose="020B0604020202020204" pitchFamily="34" charset="0"/>
              <a:buChar char="•"/>
            </a:pPr>
            <a:r>
              <a:rPr lang="en-US" sz="1400" dirty="0"/>
              <a:t>Public facing and real time</a:t>
            </a:r>
          </a:p>
          <a:p>
            <a:pPr marL="635879" lvl="1" indent="-173422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sz="1400" dirty="0"/>
              <a:t>Position</a:t>
            </a:r>
          </a:p>
          <a:p>
            <a:pPr marL="635879" lvl="1" indent="-173422">
              <a:buFont typeface="Arial" panose="020B0604020202020204" pitchFamily="34" charset="0"/>
              <a:buChar char="•"/>
            </a:pPr>
            <a:r>
              <a:rPr lang="en-US" sz="1400" dirty="0"/>
              <a:t>Contributor can take a position - Support, Oppose, or Neutral </a:t>
            </a:r>
          </a:p>
          <a:p>
            <a:pPr marL="635879" lvl="1" indent="-173422">
              <a:buFont typeface="Arial" panose="020B0604020202020204" pitchFamily="34" charset="0"/>
              <a:buChar char="•"/>
            </a:pPr>
            <a:r>
              <a:rPr lang="en-US" sz="1400" dirty="0"/>
              <a:t>Explained in next slides</a:t>
            </a:r>
          </a:p>
          <a:p>
            <a:pPr marL="635879" lvl="1" indent="-173422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sz="1400" dirty="0"/>
              <a:t>Language</a:t>
            </a:r>
          </a:p>
          <a:p>
            <a:pPr marL="635879" lvl="1" indent="-173422">
              <a:buFont typeface="Arial" panose="020B0604020202020204" pitchFamily="34" charset="0"/>
              <a:buChar char="•"/>
            </a:pPr>
            <a:r>
              <a:rPr lang="en-US" sz="1400" dirty="0"/>
              <a:t>Google language assistance on SpeakUp page</a:t>
            </a:r>
          </a:p>
          <a:p>
            <a:pPr marL="462457" lvl="1" indent="0">
              <a:buFont typeface="Arial" panose="020B0604020202020204" pitchFamily="34" charset="0"/>
              <a:buNone/>
            </a:pPr>
            <a:endParaRPr lang="en-US" sz="1400" dirty="0"/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sz="1400" dirty="0"/>
              <a:t>Administrative Policy – Guidance and regulatory stance by OCM Admin.</a:t>
            </a:r>
          </a:p>
          <a:p>
            <a:pPr marL="635879" lvl="1" indent="-173422">
              <a:buFont typeface="Arial" panose="020B0604020202020204" pitchFamily="34" charset="0"/>
              <a:buChar char="•"/>
            </a:pPr>
            <a:r>
              <a:rPr lang="en-US" sz="1400" dirty="0"/>
              <a:t>Removing comments</a:t>
            </a:r>
          </a:p>
          <a:p>
            <a:pPr marL="635879" lvl="1" indent="-173422">
              <a:buFont typeface="Arial" panose="020B0604020202020204" pitchFamily="34" charset="0"/>
              <a:buChar char="•"/>
            </a:pPr>
            <a:r>
              <a:rPr lang="en-US" sz="1400" dirty="0"/>
              <a:t>Alignment with in-person interaction</a:t>
            </a:r>
          </a:p>
          <a:p>
            <a:pPr marL="635879" lvl="1" indent="-173422">
              <a:buFont typeface="Arial" panose="020B0604020202020204" pitchFamily="34" charset="0"/>
              <a:buChar char="•"/>
            </a:pPr>
            <a:r>
              <a:rPr lang="en-US" sz="1400" dirty="0"/>
              <a:t>Guidance in banning constituent use</a:t>
            </a:r>
          </a:p>
          <a:p>
            <a:pPr marL="635879" lvl="1" indent="-173422">
              <a:buFont typeface="Arial" panose="020B0604020202020204" pitchFamily="34" charset="0"/>
              <a:buChar char="•"/>
            </a:pPr>
            <a:r>
              <a:rPr lang="en-US" sz="1400" dirty="0"/>
              <a:t>Profanity limitations – filters report to administrator (OCM Admin.)</a:t>
            </a:r>
          </a:p>
          <a:p>
            <a:pPr marL="635879" lvl="1" indent="-173422">
              <a:buFont typeface="Arial" panose="020B0604020202020204" pitchFamily="34" charset="0"/>
              <a:buChar char="•"/>
            </a:pPr>
            <a:r>
              <a:rPr lang="en-US" sz="1400" dirty="0"/>
              <a:t>Slang – does not report, manual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CBCCC-DC53-4AA0-A4D1-0928E35FA13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589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sz="1400" dirty="0"/>
              <a:t>How do I sign up? 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sz="1400" dirty="0"/>
              <a:t>Granicus Support Page - https://support.granicus.com/s/article/Signing-Up-and-Signing-In-to-SpeakUp?c=govAccess%20Suite&amp;p=SpeakUp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635879" lvl="1" indent="-173422">
              <a:buFont typeface="Arial" panose="020B0604020202020204" pitchFamily="34" charset="0"/>
              <a:buChar char="•"/>
            </a:pPr>
            <a:r>
              <a:rPr lang="en-US" sz="1400" dirty="0"/>
              <a:t>Register at Washoe County SpeakUp Web Portal - </a:t>
            </a:r>
            <a:r>
              <a:rPr lang="en-US" sz="1400" dirty="0">
                <a:hlinkClick r:id="rId3"/>
              </a:rPr>
              <a:t>https://washoe-nv.granicusideas.com/</a:t>
            </a:r>
            <a:endParaRPr lang="en-US" sz="1400" dirty="0"/>
          </a:p>
          <a:p>
            <a:pPr marL="1098337" lvl="2" indent="-173422">
              <a:buFont typeface="Arial" panose="020B0604020202020204" pitchFamily="34" charset="0"/>
              <a:buChar char="•"/>
            </a:pPr>
            <a:r>
              <a:rPr lang="en-US" sz="1400" dirty="0"/>
              <a:t>Visit the portal first</a:t>
            </a:r>
          </a:p>
          <a:p>
            <a:pPr marL="924916" lvl="2"/>
            <a:endParaRPr lang="en-US" sz="1400" dirty="0"/>
          </a:p>
          <a:p>
            <a:pPr marL="635879" lvl="1" indent="-173422">
              <a:buFont typeface="Arial" panose="020B0604020202020204" pitchFamily="34" charset="0"/>
              <a:buChar char="•"/>
            </a:pPr>
            <a:r>
              <a:rPr lang="en-US" sz="1400" dirty="0"/>
              <a:t>Disclaimer</a:t>
            </a:r>
          </a:p>
          <a:p>
            <a:pPr marL="1098337" lvl="2" indent="-173422">
              <a:buFont typeface="Arial" panose="020B0604020202020204" pitchFamily="34" charset="0"/>
              <a:buChar char="•"/>
            </a:pPr>
            <a:r>
              <a:rPr lang="en-US" sz="1400" dirty="0"/>
              <a:t>Safe way to comment</a:t>
            </a:r>
          </a:p>
          <a:p>
            <a:pPr marL="1098337" lvl="2" indent="-173422">
              <a:buFont typeface="Arial" panose="020B0604020202020204" pitchFamily="34" charset="0"/>
              <a:buChar char="•"/>
            </a:pPr>
            <a:r>
              <a:rPr lang="en-US" sz="1400" dirty="0"/>
              <a:t>Information is not used outside of the system</a:t>
            </a:r>
          </a:p>
          <a:p>
            <a:pPr marL="1098337" lvl="2" indent="-173422">
              <a:buFont typeface="Arial" panose="020B0604020202020204" pitchFamily="34" charset="0"/>
              <a:buChar char="•"/>
            </a:pPr>
            <a:r>
              <a:rPr lang="en-US" sz="1400" dirty="0"/>
              <a:t>No selling or sharing or personal information – i.e., email address, address, phone number, etc.</a:t>
            </a:r>
          </a:p>
          <a:p>
            <a:pPr marL="1560795" lvl="3" indent="-173422">
              <a:buFont typeface="Arial" panose="020B0604020202020204" pitchFamily="34" charset="0"/>
              <a:buChar char="•"/>
            </a:pPr>
            <a:r>
              <a:rPr lang="en-US" sz="1400" dirty="0"/>
              <a:t>Public comments are listed with constituent name</a:t>
            </a:r>
          </a:p>
          <a:p>
            <a:pPr marL="1098337" lvl="2" indent="-173422">
              <a:buFont typeface="Arial" panose="020B0604020202020204" pitchFamily="34" charset="0"/>
              <a:buChar char="•"/>
            </a:pPr>
            <a:r>
              <a:rPr lang="en-US" sz="1400" dirty="0"/>
              <a:t>Reporting through google analytics</a:t>
            </a:r>
          </a:p>
          <a:p>
            <a:pPr marL="924916" lvl="2"/>
            <a:endParaRPr lang="en-US" sz="1400" dirty="0"/>
          </a:p>
          <a:p>
            <a:pPr marL="635879" lvl="1" indent="-173422">
              <a:buFont typeface="Arial" panose="020B0604020202020204" pitchFamily="34" charset="0"/>
              <a:buChar char="•"/>
            </a:pPr>
            <a:r>
              <a:rPr lang="en-US" sz="1400" dirty="0"/>
              <a:t>Complete the Sign-Up</a:t>
            </a:r>
          </a:p>
          <a:p>
            <a:pPr marL="1098337" lvl="2" indent="-173422">
              <a:buFont typeface="Arial" panose="020B0604020202020204" pitchFamily="34" charset="0"/>
              <a:buChar char="•"/>
            </a:pPr>
            <a:r>
              <a:rPr lang="en-US" sz="1400" dirty="0"/>
              <a:t>Required Information</a:t>
            </a:r>
          </a:p>
          <a:p>
            <a:pPr marL="1560795" lvl="3" indent="-173422">
              <a:buFont typeface="Arial" panose="020B0604020202020204" pitchFamily="34" charset="0"/>
              <a:buChar char="•"/>
            </a:pPr>
            <a:r>
              <a:rPr lang="en-US" sz="1400" dirty="0"/>
              <a:t>Email</a:t>
            </a:r>
          </a:p>
          <a:p>
            <a:pPr marL="1560795" lvl="3" indent="-173422">
              <a:buFont typeface="Arial" panose="020B0604020202020204" pitchFamily="34" charset="0"/>
              <a:buChar char="•"/>
            </a:pPr>
            <a:r>
              <a:rPr lang="en-US" sz="1400" dirty="0"/>
              <a:t>Password (reset through Granicus, not monitored by WC)</a:t>
            </a:r>
          </a:p>
          <a:p>
            <a:pPr marL="1560795" lvl="3" indent="-173422">
              <a:buFont typeface="Arial" panose="020B0604020202020204" pitchFamily="34" charset="0"/>
              <a:buChar char="•"/>
            </a:pPr>
            <a:r>
              <a:rPr lang="en-US" sz="1400" dirty="0"/>
              <a:t>First Name</a:t>
            </a:r>
          </a:p>
          <a:p>
            <a:pPr marL="1560795" lvl="3" indent="-173422">
              <a:buFont typeface="Arial" panose="020B0604020202020204" pitchFamily="34" charset="0"/>
              <a:buChar char="•"/>
            </a:pPr>
            <a:r>
              <a:rPr lang="en-US" sz="1400" dirty="0"/>
              <a:t>Last Name</a:t>
            </a:r>
          </a:p>
          <a:p>
            <a:pPr marL="1560795" lvl="3" indent="-173422">
              <a:buFont typeface="Arial" panose="020B0604020202020204" pitchFamily="34" charset="0"/>
              <a:buChar char="•"/>
            </a:pPr>
            <a:r>
              <a:rPr lang="en-US" sz="1400" dirty="0"/>
              <a:t>Address</a:t>
            </a:r>
          </a:p>
          <a:p>
            <a:pPr marL="1387373" lvl="3"/>
            <a:r>
              <a:rPr lang="en-US" sz="1400" dirty="0"/>
              <a:t>OR</a:t>
            </a:r>
          </a:p>
          <a:p>
            <a:pPr marL="1560795" lvl="3" indent="-173422">
              <a:buFont typeface="Arial" panose="020B0604020202020204" pitchFamily="34" charset="0"/>
              <a:buChar char="•"/>
            </a:pPr>
            <a:r>
              <a:rPr lang="en-US" sz="1400" dirty="0"/>
              <a:t>Facebook Connect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CBCCC-DC53-4AA0-A4D1-0928E35FA13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147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sz="1400" dirty="0"/>
              <a:t>Sign-In</a:t>
            </a:r>
          </a:p>
          <a:p>
            <a:pPr marL="635879" lvl="1" indent="-173422" defTabSz="924916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Review BCC Agendas - past and future</a:t>
            </a:r>
          </a:p>
          <a:p>
            <a:pPr marL="635879" lvl="1" indent="-173422">
              <a:buFont typeface="Arial" panose="020B0604020202020204" pitchFamily="34" charset="0"/>
              <a:buChar char="•"/>
            </a:pPr>
            <a:r>
              <a:rPr lang="en-US" sz="1400" dirty="0"/>
              <a:t>Quick access to Register to Speak or leave an eComment</a:t>
            </a:r>
          </a:p>
          <a:p>
            <a:pPr marL="462457" lvl="1" indent="0">
              <a:buFont typeface="Arial" panose="020B0604020202020204" pitchFamily="34" charset="0"/>
              <a:buNone/>
            </a:pPr>
            <a:endParaRPr lang="en-US" sz="1400" dirty="0"/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sz="1400" dirty="0"/>
              <a:t>Meetings</a:t>
            </a:r>
          </a:p>
          <a:p>
            <a:pPr marL="635879" lvl="1" indent="-173422">
              <a:buFont typeface="Arial" panose="020B0604020202020204" pitchFamily="34" charset="0"/>
              <a:buChar char="•"/>
            </a:pPr>
            <a:r>
              <a:rPr lang="en-US" sz="1400" dirty="0"/>
              <a:t>Review BCC Agendas without logging into the portal - past and future</a:t>
            </a:r>
          </a:p>
          <a:p>
            <a:pPr marL="635879" lvl="1" indent="-173422">
              <a:buFont typeface="Arial" panose="020B0604020202020204" pitchFamily="34" charset="0"/>
              <a:buChar char="•"/>
            </a:pPr>
            <a:r>
              <a:rPr lang="en-US" sz="1400" dirty="0"/>
              <a:t>No option to Register to Speak or eComment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CBCCC-DC53-4AA0-A4D1-0928E35FA13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648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/>
              <a:t>eComment</a:t>
            </a:r>
          </a:p>
          <a:p>
            <a:pPr marL="635879" lvl="1" indent="-173422">
              <a:buFont typeface="Arial" panose="020B0604020202020204" pitchFamily="34" charset="0"/>
              <a:buChar char="•"/>
            </a:pPr>
            <a:r>
              <a:rPr lang="en-US" dirty="0"/>
              <a:t>Provide eComment &amp; Register to Speak (in-person public comment)</a:t>
            </a:r>
          </a:p>
          <a:p>
            <a:pPr marL="635879" lvl="1" indent="-173422">
              <a:buFont typeface="Arial" panose="020B0604020202020204" pitchFamily="34" charset="0"/>
              <a:buChar char="•"/>
            </a:pPr>
            <a:r>
              <a:rPr lang="en-US" sz="1400" dirty="0"/>
              <a:t>View</a:t>
            </a:r>
            <a:r>
              <a:rPr lang="en-US" dirty="0"/>
              <a:t> Agenda</a:t>
            </a:r>
          </a:p>
          <a:p>
            <a:pPr marL="1098337" lvl="2" indent="-173422">
              <a:buFont typeface="Arial" panose="020B0604020202020204" pitchFamily="34" charset="0"/>
              <a:buChar char="•"/>
            </a:pPr>
            <a:r>
              <a:rPr lang="en-US" dirty="0"/>
              <a:t>Click on the “View Agenda” Button</a:t>
            </a:r>
          </a:p>
          <a:p>
            <a:pPr marL="1098337" lvl="2" indent="-173422">
              <a:buFont typeface="Arial" panose="020B0604020202020204" pitchFamily="34" charset="0"/>
              <a:buChar char="•"/>
            </a:pPr>
            <a:r>
              <a:rPr lang="en-US" dirty="0"/>
              <a:t>Review agenda item(s) and select to Comment or Register to Speak</a:t>
            </a:r>
          </a:p>
          <a:p>
            <a:pPr marL="1098337" lvl="2" indent="-173422">
              <a:buFont typeface="Arial" panose="020B0604020202020204" pitchFamily="34" charset="0"/>
              <a:buChar char="•"/>
            </a:pPr>
            <a:r>
              <a:rPr lang="en-US" dirty="0"/>
              <a:t>Limited to one eComment per item</a:t>
            </a:r>
          </a:p>
          <a:p>
            <a:pPr marL="1098337" lvl="2" indent="-173422">
              <a:buFont typeface="Arial" panose="020B0604020202020204" pitchFamily="34" charset="0"/>
              <a:buChar char="•"/>
            </a:pPr>
            <a:endParaRPr lang="en-US" dirty="0"/>
          </a:p>
          <a:p>
            <a:pPr marL="635879" lvl="1" indent="-173422">
              <a:buFont typeface="Arial" panose="020B0604020202020204" pitchFamily="34" charset="0"/>
              <a:buChar char="•"/>
            </a:pPr>
            <a:r>
              <a:rPr lang="en-US" dirty="0"/>
              <a:t>Comment</a:t>
            </a:r>
          </a:p>
          <a:p>
            <a:pPr marL="1098337" lvl="2" indent="-173422">
              <a:buFont typeface="Arial" panose="020B0604020202020204" pitchFamily="34" charset="0"/>
              <a:buChar char="•"/>
            </a:pPr>
            <a:r>
              <a:rPr lang="en-US" dirty="0"/>
              <a:t>Select the “Comment” button to leave an eComment</a:t>
            </a:r>
          </a:p>
          <a:p>
            <a:pPr marL="1098337" lvl="2" indent="-173422">
              <a:buFont typeface="Arial" panose="020B0604020202020204" pitchFamily="34" charset="0"/>
              <a:buChar char="•"/>
            </a:pPr>
            <a:r>
              <a:rPr lang="en-US" dirty="0"/>
              <a:t>2250 Words or an equivalent to a 3-minute presentation, like public comment.</a:t>
            </a:r>
          </a:p>
          <a:p>
            <a:pPr marL="1098337" lvl="2" indent="-173422">
              <a:buFont typeface="Arial" panose="020B0604020202020204" pitchFamily="34" charset="0"/>
              <a:buChar char="•"/>
            </a:pPr>
            <a:endParaRPr lang="en-US" dirty="0"/>
          </a:p>
          <a:p>
            <a:pPr marL="635879" lvl="1" indent="-173422">
              <a:buFont typeface="Arial" panose="020B0604020202020204" pitchFamily="34" charset="0"/>
              <a:buChar char="•"/>
            </a:pPr>
            <a:r>
              <a:rPr lang="en-US" dirty="0"/>
              <a:t>Take a position</a:t>
            </a:r>
          </a:p>
          <a:p>
            <a:pPr marL="1098337" lvl="2" indent="-173422">
              <a:buFont typeface="Arial" panose="020B0604020202020204" pitchFamily="34" charset="0"/>
              <a:buChar char="•"/>
            </a:pPr>
            <a:r>
              <a:rPr lang="en-US" dirty="0"/>
              <a:t>Support / Oppose / Neutral</a:t>
            </a:r>
          </a:p>
          <a:p>
            <a:pPr marL="1098337" lvl="2" indent="-173422">
              <a:buFont typeface="Arial" panose="020B0604020202020204" pitchFamily="34" charset="0"/>
              <a:buChar char="•"/>
            </a:pPr>
            <a:r>
              <a:rPr lang="en-US" dirty="0"/>
              <a:t>Offers a quick reference for board members on public position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CBCCC-DC53-4AA0-A4D1-0928E35FA13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314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sz="1400" dirty="0"/>
              <a:t>Register to Speak</a:t>
            </a:r>
          </a:p>
          <a:p>
            <a:pPr marL="635879" lvl="1" indent="-173422" defTabSz="924916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Register to Speak (in-person public comment) &amp; eComment</a:t>
            </a:r>
          </a:p>
          <a:p>
            <a:pPr marL="635879" lvl="1" indent="-173422">
              <a:buFont typeface="Arial" panose="020B0604020202020204" pitchFamily="34" charset="0"/>
              <a:buChar char="•"/>
            </a:pPr>
            <a:r>
              <a:rPr lang="en-US" sz="1400" dirty="0"/>
              <a:t>View Agenda</a:t>
            </a:r>
          </a:p>
          <a:p>
            <a:pPr marL="1098337" lvl="2" indent="-173422">
              <a:buFont typeface="Arial" panose="020B0604020202020204" pitchFamily="34" charset="0"/>
              <a:buChar char="•"/>
            </a:pPr>
            <a:r>
              <a:rPr lang="en-US" sz="1400" dirty="0"/>
              <a:t>Click on the “View Agenda” Button</a:t>
            </a:r>
          </a:p>
          <a:p>
            <a:pPr marL="1098337" lvl="2" indent="-173422">
              <a:buFont typeface="Arial" panose="020B0604020202020204" pitchFamily="34" charset="0"/>
              <a:buChar char="•"/>
            </a:pPr>
            <a:r>
              <a:rPr lang="en-US" sz="1400" dirty="0"/>
              <a:t>Review items and select to Comment or Register to Speak</a:t>
            </a:r>
          </a:p>
          <a:p>
            <a:pPr marL="635879" lvl="1" indent="-173422">
              <a:buFont typeface="Arial" panose="020B0604020202020204" pitchFamily="34" charset="0"/>
              <a:buChar char="•"/>
            </a:pPr>
            <a:r>
              <a:rPr lang="en-US" sz="1400" dirty="0"/>
              <a:t>Register to Speak</a:t>
            </a:r>
          </a:p>
          <a:p>
            <a:pPr marL="1098337" lvl="2" indent="-173422">
              <a:buFont typeface="Arial" panose="020B0604020202020204" pitchFamily="34" charset="0"/>
              <a:buChar char="•"/>
            </a:pPr>
            <a:r>
              <a:rPr lang="en-US" sz="1400" dirty="0"/>
              <a:t>Select on the Register to Speak button to sign up ahead of the meeting</a:t>
            </a:r>
          </a:p>
          <a:p>
            <a:pPr marL="1098337" lvl="2" indent="-173422">
              <a:buFont typeface="Arial" panose="020B0604020202020204" pitchFamily="34" charset="0"/>
              <a:buChar char="•"/>
            </a:pPr>
            <a:r>
              <a:rPr lang="en-US" sz="1400" dirty="0"/>
              <a:t>Added to the Que for comment </a:t>
            </a:r>
            <a:r>
              <a:rPr lang="en-US" sz="1400" b="1" u="sng" dirty="0"/>
              <a:t>AHEAD</a:t>
            </a:r>
            <a:r>
              <a:rPr lang="en-US" sz="1400" b="0" u="none" dirty="0"/>
              <a:t> of</a:t>
            </a:r>
            <a:r>
              <a:rPr lang="en-US" sz="1400" dirty="0"/>
              <a:t> in-person sign-up</a:t>
            </a:r>
          </a:p>
          <a:p>
            <a:pPr marL="1098337" lvl="2" indent="-173422">
              <a:buFont typeface="Arial" panose="020B0604020202020204" pitchFamily="34" charset="0"/>
              <a:buChar char="•"/>
            </a:pPr>
            <a:r>
              <a:rPr lang="en-US" sz="1400" dirty="0"/>
              <a:t>Must appear in person at the physical location of the board meeting to speak on item(s).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CBCCC-DC53-4AA0-A4D1-0928E35FA13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510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sz="1400" dirty="0"/>
              <a:t>View eComment(s) </a:t>
            </a:r>
          </a:p>
          <a:p>
            <a:pPr marL="635879" lvl="1" indent="-173422">
              <a:buFont typeface="Arial" panose="020B0604020202020204" pitchFamily="34" charset="0"/>
              <a:buChar char="•"/>
            </a:pPr>
            <a:r>
              <a:rPr lang="en-US" sz="1400" dirty="0"/>
              <a:t>Visit the SpeakUp portal and review eComment in real time</a:t>
            </a:r>
          </a:p>
          <a:p>
            <a:pPr marL="635879" lvl="1" indent="-173422">
              <a:buFont typeface="Arial" panose="020B0604020202020204" pitchFamily="34" charset="0"/>
              <a:buChar char="•"/>
            </a:pPr>
            <a:r>
              <a:rPr lang="en-US" sz="1400" dirty="0"/>
              <a:t>See Position</a:t>
            </a:r>
          </a:p>
          <a:p>
            <a:pPr marL="1098337" lvl="2" indent="-173422">
              <a:buFont typeface="Arial" panose="020B0604020202020204" pitchFamily="34" charset="0"/>
              <a:buChar char="•"/>
            </a:pPr>
            <a:r>
              <a:rPr lang="en-US" sz="1400" dirty="0"/>
              <a:t>Support, Oppose, or Neutral</a:t>
            </a:r>
          </a:p>
          <a:p>
            <a:pPr marL="1098337" lvl="2" indent="-173422">
              <a:buFont typeface="Arial" panose="020B0604020202020204" pitchFamily="34" charset="0"/>
              <a:buChar char="•"/>
            </a:pPr>
            <a:r>
              <a:rPr lang="en-US" sz="1400" dirty="0"/>
              <a:t>Fair and balanced opinion</a:t>
            </a:r>
          </a:p>
          <a:p>
            <a:pPr marL="1098337" lvl="2" indent="-173422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3422" indent="-173422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CBCCC-DC53-4AA0-A4D1-0928E35FA13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757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f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tif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f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5EACBBB-6FCE-6B45-8719-D4DBB4F9AD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" y="324925"/>
            <a:ext cx="12192000" cy="65330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513812-6B1B-E245-B2CB-EFB1759D15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175" y="6356346"/>
            <a:ext cx="12192000" cy="501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8CFC92-37C7-3D40-A314-CF30C4C639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" y="-4978"/>
            <a:ext cx="12192000" cy="98249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602B2-4381-4B43-8EAD-5F017CE2A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9/13/2023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6D3B3-9200-6E47-BC8F-6D77EF400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5F5C7-B123-4246-BDCE-13175EDB6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BF44E6-9346-C84D-904D-B083C7CE2C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2941" y="155429"/>
            <a:ext cx="686099" cy="68563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CE25B54-7086-0347-B148-B6E32A1FE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1266"/>
            <a:ext cx="10515600" cy="686802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072121-8659-6C4C-8001-64A77A0A0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1108"/>
            <a:ext cx="10515600" cy="3631468"/>
          </a:xfrm>
        </p:spPr>
        <p:txBody>
          <a:bodyPr/>
          <a:lstStyle>
            <a:lvl1pPr>
              <a:defRPr sz="2200" b="0" i="0">
                <a:latin typeface="Roboto Slab" pitchFamily="2" charset="0"/>
                <a:ea typeface="Roboto Slab" pitchFamily="2" charset="0"/>
              </a:defRPr>
            </a:lvl1pPr>
            <a:lvl2pPr>
              <a:defRPr sz="2000" b="0" i="0">
                <a:latin typeface="Roboto Slab" pitchFamily="2" charset="0"/>
                <a:ea typeface="Roboto Slab" pitchFamily="2" charset="0"/>
              </a:defRPr>
            </a:lvl2pPr>
            <a:lvl3pPr>
              <a:defRPr sz="1600"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8E35F6-50F9-3F40-825C-1A26F39D8BC5}"/>
              </a:ext>
            </a:extLst>
          </p:cNvPr>
          <p:cNvSpPr/>
          <p:nvPr userDrawn="1"/>
        </p:nvSpPr>
        <p:spPr>
          <a:xfrm>
            <a:off x="0" y="962026"/>
            <a:ext cx="12192000" cy="76200"/>
          </a:xfrm>
          <a:prstGeom prst="rect">
            <a:avLst/>
          </a:prstGeom>
          <a:solidFill>
            <a:srgbClr val="047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3527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5E899-F0BA-AB45-B1B1-68AE76677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E81854-66DE-CE4B-B783-FF1E3EEACF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A8DF05-97C4-A846-97F7-DF0C92EDF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702F6-A460-DA45-A6A3-C17C22E66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9/13/2023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02045-DF8E-754E-A16D-E7BE516C2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195E2-4EB0-5745-B87E-93D0EAFF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49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23514-633A-C149-B2BF-3D0F15223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C760CE-87EE-C44E-8C7C-A3BF767D2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F8175-670E-A248-AFCC-09CAB7C3F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9/13/2023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187D5-6CDB-5341-B51C-D7AD9E04F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BB4FE-A9A2-2146-A435-C43FD72E9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177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8EB0BF-6E52-4A41-91D5-D5746DD21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B1F05-2ED9-824F-AEB6-743BD95FD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9AD57-818F-F145-B6EC-5263F820C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9/13/2023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B2670-304E-AB4C-BDBD-C8B02FE1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FCB0E-509B-A344-A6E9-3FA14E89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21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A513812-6B1B-E245-B2CB-EFB1759D15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175" y="6356346"/>
            <a:ext cx="12192000" cy="501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8CFC92-37C7-3D40-A314-CF30C4C639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" y="-4978"/>
            <a:ext cx="12192000" cy="98249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602B2-4381-4B43-8EAD-5F017CE2A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9/13/2023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6D3B3-9200-6E47-BC8F-6D77EF400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5F5C7-B123-4246-BDCE-13175EDB6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A3EADB-64EE-624D-AA14-279AFEE75955}"/>
              </a:ext>
            </a:extLst>
          </p:cNvPr>
          <p:cNvSpPr/>
          <p:nvPr userDrawn="1"/>
        </p:nvSpPr>
        <p:spPr>
          <a:xfrm>
            <a:off x="0" y="962026"/>
            <a:ext cx="12192000" cy="76200"/>
          </a:xfrm>
          <a:prstGeom prst="rect">
            <a:avLst/>
          </a:prstGeom>
          <a:solidFill>
            <a:srgbClr val="047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4B149F-CDAC-7D48-B8F4-A318B11BF8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2941" y="155429"/>
            <a:ext cx="686099" cy="68563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3ED668A-304A-A54A-9379-015E25A26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1266"/>
            <a:ext cx="10515600" cy="686802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7A0AF98-AF22-CF45-BE4F-7691C3B21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1108"/>
            <a:ext cx="10515600" cy="3631468"/>
          </a:xfrm>
        </p:spPr>
        <p:txBody>
          <a:bodyPr/>
          <a:lstStyle>
            <a:lvl1pPr>
              <a:defRPr sz="2200" b="0" i="0">
                <a:latin typeface="Roboto Slab" pitchFamily="2" charset="0"/>
                <a:ea typeface="Roboto Slab" pitchFamily="2" charset="0"/>
              </a:defRPr>
            </a:lvl1pPr>
            <a:lvl2pPr>
              <a:defRPr sz="2000" b="0" i="0">
                <a:latin typeface="Roboto Slab" pitchFamily="2" charset="0"/>
                <a:ea typeface="Roboto Slab" pitchFamily="2" charset="0"/>
              </a:defRPr>
            </a:lvl2pPr>
            <a:lvl3pPr>
              <a:defRPr sz="1600"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65117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46341ED-3265-2F47-8A6C-8C7D88F4F9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5200" y="1166744"/>
            <a:ext cx="4870588" cy="48705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925C7C-19DD-F84B-AC5A-D8089C1C77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175" y="6356346"/>
            <a:ext cx="12192000" cy="5016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CA0885-946A-1348-8195-8568DA1116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000"/>
            <a:ext cx="12192000" cy="98249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42357-1115-6342-8BD7-DF4848277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9/13/2023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73691-B58B-874F-A27C-71D44DB45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4F817-33C7-9D43-AD7F-2519AFB6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9E39A4-3217-1945-A63E-CBA155BC6269}"/>
              </a:ext>
            </a:extLst>
          </p:cNvPr>
          <p:cNvSpPr/>
          <p:nvPr userDrawn="1"/>
        </p:nvSpPr>
        <p:spPr>
          <a:xfrm>
            <a:off x="0" y="962026"/>
            <a:ext cx="12192000" cy="76200"/>
          </a:xfrm>
          <a:prstGeom prst="rect">
            <a:avLst/>
          </a:prstGeom>
          <a:solidFill>
            <a:srgbClr val="047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B509CD-F766-A74F-8CEC-FF6C3871CD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2941" y="155429"/>
            <a:ext cx="686099" cy="68563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9BBE3F7-40CA-A840-B829-A5D5B148E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1266"/>
            <a:ext cx="10515600" cy="686802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CB3E24F-49F5-8544-BCED-F38CCB9D7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1108"/>
            <a:ext cx="10515600" cy="3631468"/>
          </a:xfrm>
        </p:spPr>
        <p:txBody>
          <a:bodyPr/>
          <a:lstStyle>
            <a:lvl1pPr>
              <a:defRPr sz="2200" b="0" i="0">
                <a:latin typeface="Roboto Slab" pitchFamily="2" charset="0"/>
                <a:ea typeface="Roboto Slab" pitchFamily="2" charset="0"/>
              </a:defRPr>
            </a:lvl1pPr>
            <a:lvl2pPr>
              <a:defRPr sz="2000" b="0" i="0">
                <a:latin typeface="Roboto Slab" pitchFamily="2" charset="0"/>
                <a:ea typeface="Roboto Slab" pitchFamily="2" charset="0"/>
              </a:defRPr>
            </a:lvl2pPr>
            <a:lvl3pPr>
              <a:defRPr sz="1600"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414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1BC2D-2C8E-7147-AEF9-A0242C3E4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C7D01-43AB-2A4E-9EFC-A3B564854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DB691-B72E-9D40-80A3-2564FE298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9/13/2023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7A2CD-0E2C-EC4E-A7E0-FBACDEBA0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42FD3-5C00-8B4B-BD6F-A1451066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079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8006C-6C51-674C-ACE4-A8C4F53A0F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13C51-7402-134A-9611-A4EA09CFE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296115-027C-5041-9738-FA97EE972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9/13/2023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FBC39-1FE1-5B45-9C64-0F0CAE1F1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5F332-0C33-CF4C-B791-128240799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478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AEAFC-CF1B-E546-8B41-46B7ADDFB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E4D8D-2FBE-2E42-99AA-0916F1ECC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69D79-AB08-B848-810E-ACC301D46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7F977E-5909-F843-B777-2F66AF125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574B10-E22A-F74C-8770-73CE26D47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F9B751-AAD6-D348-AD04-2085D0581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9/13/2023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A416B2-F8A3-5B4A-B392-53EBA15A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E72885-DBDE-734A-9E13-230E8FAE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145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DC295-8D49-C64D-BFCB-1A04F399A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E4842E-C5D1-AE43-AF09-0EBAAE157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9/13/2023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D6BA7C-65E1-0543-AA51-DDEF68A1B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6DA5B-B428-D74C-B5B1-09133402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61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0AD575-50F0-A84A-B102-9EB5BCF06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9/13/2023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4D19E-2B30-A44B-8F74-98C19C910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768EA-3713-EA42-8FAD-06FC18FB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56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BE0A7-3A1A-8640-9701-A29E74FCD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A962A-C625-3C49-A8B1-03088E8C1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7316BE-CA2A-674C-A0F0-6E6A1DACE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CB981D-1E70-1149-A275-87919E85D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9/13/2023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9B122-FAB1-2B48-99A0-13CB62BB9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6B09F-BC4F-E242-AFEB-3552FD154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67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78BFF-06B9-0C40-8158-516841710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86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6B449-66F7-404C-8EAA-9ACE761A8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29123"/>
            <a:ext cx="10515600" cy="2815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346B5-9A06-D34F-B5C5-53ED2DA09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793C8-93C1-3645-9CE6-836D5D7A1337}" type="datetimeFigureOut">
              <a:rPr lang="en-US" smtClean="0"/>
              <a:t>9/13/2023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4D778-DE33-964A-BEC6-28550C15A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EAC4E-6F74-0247-A098-B4B11A034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10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476A8"/>
          </a:solidFill>
          <a:latin typeface="Roboto Slab" pitchFamily="2" charset="0"/>
          <a:ea typeface="Roboto Slab" pitchFamily="2" charset="0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ashoe-nv.granicusideas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ranicus.com/s/article/Signing-Up-and-Signing-In-to-SpeakUp?c=govAccess%20Suite&amp;p=SpeakU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washoe-nv.granicusideas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ashoe-nv.granicusideas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washoe-nv.granicusideas.com/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ashoe-nv.granicusideas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ashoe-nv.granicusideas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716F762-938B-1646-8DD8-892F579870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948738BA-D24E-1846-B815-9CA15E2D2588}"/>
              </a:ext>
            </a:extLst>
          </p:cNvPr>
          <p:cNvSpPr txBox="1">
            <a:spLocks/>
          </p:cNvSpPr>
          <p:nvPr/>
        </p:nvSpPr>
        <p:spPr>
          <a:xfrm>
            <a:off x="1702678" y="4415843"/>
            <a:ext cx="8786646" cy="16591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000"/>
              </a:lnSpc>
              <a:spcBef>
                <a:spcPts val="0"/>
              </a:spcBef>
              <a:buNone/>
            </a:pPr>
            <a:r>
              <a:rPr lang="en-US" sz="60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SpeakUp Washoe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4865C6-0D71-7C4F-8728-ED4E101138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7164" y="1816442"/>
            <a:ext cx="1817675" cy="181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40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3D131D3-E594-8A4B-98A0-A5F2B908CC1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2286000"/>
            <a:ext cx="10515600" cy="363146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latin typeface="Roboto Slab" pitchFamily="2" charset="0"/>
                <a:ea typeface="Roboto Slab" pitchFamily="2" charset="0"/>
              </a:defRPr>
            </a:lvl1pPr>
            <a:lvl2pPr>
              <a:defRPr b="0" i="0">
                <a:latin typeface="Roboto Slab" pitchFamily="2" charset="0"/>
                <a:ea typeface="Roboto Slab" pitchFamily="2" charset="0"/>
              </a:defRPr>
            </a:lvl2pPr>
            <a:lvl3pPr>
              <a:defRPr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marL="227965" indent="-227965"/>
            <a:r>
              <a:rPr lang="en-US" dirty="0">
                <a:latin typeface="Roboto Slab"/>
                <a:ea typeface="Roboto Slab"/>
                <a:cs typeface="Roboto Slab"/>
              </a:rPr>
              <a:t>Introduction</a:t>
            </a:r>
          </a:p>
          <a:p>
            <a:pPr marL="227965" indent="-227965"/>
            <a:r>
              <a:rPr lang="en-US" dirty="0"/>
              <a:t>Commissioners</a:t>
            </a:r>
            <a:endParaRPr lang="en-US" dirty="0">
              <a:cs typeface="Roboto Slab" pitchFamily="2" charset="0"/>
            </a:endParaRPr>
          </a:p>
          <a:p>
            <a:pPr marL="227965" indent="-227965"/>
            <a:r>
              <a:rPr lang="en-US" dirty="0"/>
              <a:t>Citizen Outreach</a:t>
            </a:r>
            <a:endParaRPr lang="en-US" dirty="0">
              <a:cs typeface="Roboto Slab" pitchFamily="2" charset="0"/>
            </a:endParaRPr>
          </a:p>
          <a:p>
            <a:pPr marL="227965" indent="-227965"/>
            <a:r>
              <a:rPr lang="en-US" dirty="0"/>
              <a:t>Media</a:t>
            </a:r>
            <a:endParaRPr lang="en-US" dirty="0">
              <a:cs typeface="Roboto Slab" pitchFamily="2" charset="0"/>
            </a:endParaRPr>
          </a:p>
          <a:p>
            <a:pPr marL="227965" indent="-227965"/>
            <a:r>
              <a:rPr lang="en-US" dirty="0">
                <a:latin typeface="Roboto Slab"/>
                <a:ea typeface="Roboto Slab"/>
                <a:cs typeface="Roboto Slab"/>
              </a:rPr>
              <a:t>Board of County Commissioners Presentation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09FC059-7E02-9B4B-985E-14117C141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8264"/>
            <a:ext cx="10515600" cy="707535"/>
          </a:xfrm>
        </p:spPr>
        <p:txBody>
          <a:bodyPr/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Engagement / Outreach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4AAFAA-9977-EB48-AF87-EDB4179DC46F}"/>
              </a:ext>
            </a:extLst>
          </p:cNvPr>
          <p:cNvSpPr/>
          <p:nvPr/>
        </p:nvSpPr>
        <p:spPr>
          <a:xfrm>
            <a:off x="838200" y="330787"/>
            <a:ext cx="5593079" cy="2769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Washoe County: eComment &amp; SpeakUp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87809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B282982-DB0D-DA40-AA47-A5710492C714}"/>
              </a:ext>
            </a:extLst>
          </p:cNvPr>
          <p:cNvSpPr/>
          <p:nvPr/>
        </p:nvSpPr>
        <p:spPr>
          <a:xfrm>
            <a:off x="838200" y="330787"/>
            <a:ext cx="5593079" cy="2769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Washoe County: SpeakUp</a:t>
            </a:r>
            <a:endParaRPr lang="en-US" sz="1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ACB397C-4067-0444-B963-0136F833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8264"/>
            <a:ext cx="10515600" cy="707535"/>
          </a:xfrm>
        </p:spPr>
        <p:txBody>
          <a:bodyPr/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In Conclusion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912F5A-D15C-8944-B481-78975AFF6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1763"/>
            <a:ext cx="10515600" cy="3631468"/>
          </a:xfrm>
        </p:spPr>
        <p:txBody>
          <a:bodyPr/>
          <a:lstStyle>
            <a:lvl1pPr>
              <a:defRPr b="0" i="0">
                <a:latin typeface="Roboto Slab" pitchFamily="2" charset="0"/>
                <a:ea typeface="Roboto Slab" pitchFamily="2" charset="0"/>
              </a:defRPr>
            </a:lvl1pPr>
            <a:lvl2pPr>
              <a:defRPr b="0" i="0">
                <a:latin typeface="Roboto Slab" pitchFamily="2" charset="0"/>
                <a:ea typeface="Roboto Slab" pitchFamily="2" charset="0"/>
              </a:defRPr>
            </a:lvl2pPr>
            <a:lvl3pPr>
              <a:defRPr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r>
              <a:rPr lang="en-US" dirty="0"/>
              <a:t>What is SpeakUp?</a:t>
            </a:r>
          </a:p>
          <a:p>
            <a:r>
              <a:rPr lang="en-US" dirty="0"/>
              <a:t>Constituent Experience</a:t>
            </a:r>
          </a:p>
          <a:p>
            <a:r>
              <a:rPr lang="en-US" dirty="0"/>
              <a:t>Engagement &amp; Outreach</a:t>
            </a:r>
          </a:p>
          <a:p>
            <a:r>
              <a:rPr lang="en-US" dirty="0"/>
              <a:t>Questions?</a:t>
            </a: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015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BA7355D-3039-E249-ABA5-AA341BED4F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856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FEE6A1A-CBFA-334A-AC26-86072326FF77}"/>
              </a:ext>
            </a:extLst>
          </p:cNvPr>
          <p:cNvSpPr txBox="1">
            <a:spLocks/>
          </p:cNvSpPr>
          <p:nvPr/>
        </p:nvSpPr>
        <p:spPr>
          <a:xfrm>
            <a:off x="1600200" y="76200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0476A8"/>
                </a:solidFill>
                <a:latin typeface="Roboto Slab" pitchFamily="2" charset="0"/>
                <a:ea typeface="Roboto Slab" pitchFamily="2" charset="0"/>
                <a:cs typeface="+mj-cs"/>
              </a:defRPr>
            </a:lvl1pPr>
          </a:lstStyle>
          <a:p>
            <a:r>
              <a:rPr lang="en-US" sz="12000" dirty="0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90FBF6-03FD-3E44-BCAD-CD1A1D34AA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8536" y="5304170"/>
            <a:ext cx="1114927" cy="11141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A4F53B-5872-2541-56F7-BAE34D89DEBC}"/>
              </a:ext>
            </a:extLst>
          </p:cNvPr>
          <p:cNvSpPr txBox="1"/>
          <p:nvPr/>
        </p:nvSpPr>
        <p:spPr>
          <a:xfrm>
            <a:off x="3847298" y="3429000"/>
            <a:ext cx="39914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Erick Willrich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Assistant to the County Manager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ewillrich@washoecounty.gov</a:t>
            </a:r>
          </a:p>
        </p:txBody>
      </p:sp>
    </p:spTree>
    <p:extLst>
      <p:ext uri="{BB962C8B-B14F-4D97-AF65-F5344CB8AC3E}">
        <p14:creationId xmlns:p14="http://schemas.microsoft.com/office/powerpoint/2010/main" val="426051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B282982-DB0D-DA40-AA47-A5710492C714}"/>
              </a:ext>
            </a:extLst>
          </p:cNvPr>
          <p:cNvSpPr/>
          <p:nvPr/>
        </p:nvSpPr>
        <p:spPr>
          <a:xfrm>
            <a:off x="838200" y="330787"/>
            <a:ext cx="5593079" cy="2769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Washoe County: SpeakUp</a:t>
            </a:r>
            <a:endParaRPr lang="en-US" sz="1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ACB397C-4067-0444-B963-0136F833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8264"/>
            <a:ext cx="10515600" cy="707535"/>
          </a:xfrm>
        </p:spPr>
        <p:txBody>
          <a:bodyPr/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Introduction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912F5A-D15C-8944-B481-78975AFF6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1763"/>
            <a:ext cx="10515600" cy="3631468"/>
          </a:xfrm>
        </p:spPr>
        <p:txBody>
          <a:bodyPr/>
          <a:lstStyle>
            <a:lvl1pPr>
              <a:defRPr b="0" i="0">
                <a:latin typeface="Roboto Slab" pitchFamily="2" charset="0"/>
                <a:ea typeface="Roboto Slab" pitchFamily="2" charset="0"/>
              </a:defRPr>
            </a:lvl1pPr>
            <a:lvl2pPr>
              <a:defRPr b="0" i="0">
                <a:latin typeface="Roboto Slab" pitchFamily="2" charset="0"/>
                <a:ea typeface="Roboto Slab" pitchFamily="2" charset="0"/>
              </a:defRPr>
            </a:lvl2pPr>
            <a:lvl3pPr>
              <a:defRPr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r>
              <a:rPr lang="en-US" dirty="0"/>
              <a:t>Introduction</a:t>
            </a:r>
          </a:p>
          <a:p>
            <a:r>
              <a:rPr lang="en-US" dirty="0"/>
              <a:t>What is SpeakUp?</a:t>
            </a:r>
          </a:p>
          <a:p>
            <a:r>
              <a:rPr lang="en-US" dirty="0"/>
              <a:t>Constituent Experience</a:t>
            </a:r>
          </a:p>
          <a:p>
            <a:r>
              <a:rPr lang="en-US" dirty="0"/>
              <a:t>Engagement/Outreach</a:t>
            </a:r>
          </a:p>
          <a:p>
            <a:r>
              <a:rPr lang="en-US" dirty="0"/>
              <a:t>In Conclusion</a:t>
            </a:r>
          </a:p>
          <a:p>
            <a:pPr marL="457189" lvl="1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317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7B616-692D-3B4D-8B88-6FF93C1016C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2286000"/>
            <a:ext cx="5715000" cy="3631468"/>
          </a:xfrm>
        </p:spPr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sofia-pro"/>
              </a:rPr>
              <a:t>SpeakUp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sofia-pro"/>
              </a:rPr>
              <a:t>“eComment allows your citizens to review agenda items in detail, indicate their position on an item, request to speak in a live meeting and submit their comments online.”</a:t>
            </a:r>
          </a:p>
          <a:p>
            <a:r>
              <a:rPr lang="en-US" dirty="0">
                <a:solidFill>
                  <a:srgbClr val="222222"/>
                </a:solidFill>
                <a:latin typeface="sofia-pro"/>
              </a:rPr>
              <a:t>Register to Speak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831FDC7-FF76-3C40-A790-E1C0065B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8264"/>
            <a:ext cx="10515600" cy="707535"/>
          </a:xfrm>
        </p:spPr>
        <p:txBody>
          <a:bodyPr>
            <a:normAutofit/>
          </a:bodyPr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What is SpeakUp?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EDF-0A9C-7A41-AA85-2EBB528C3388}"/>
              </a:ext>
            </a:extLst>
          </p:cNvPr>
          <p:cNvSpPr/>
          <p:nvPr/>
        </p:nvSpPr>
        <p:spPr>
          <a:xfrm>
            <a:off x="838200" y="330787"/>
            <a:ext cx="5593079" cy="2769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Washoe County: SpeakUp</a:t>
            </a: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23436B-1F9B-03A2-DC06-160E11EE9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279" y="1747592"/>
            <a:ext cx="5532121" cy="380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26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7B616-692D-3B4D-8B88-6FF93C1016C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2286000"/>
            <a:ext cx="10515600" cy="3631468"/>
          </a:xfrm>
        </p:spPr>
        <p:txBody>
          <a:bodyPr/>
          <a:lstStyle/>
          <a:p>
            <a:r>
              <a:rPr lang="en-US" dirty="0"/>
              <a:t>Advantages</a:t>
            </a:r>
          </a:p>
          <a:p>
            <a:r>
              <a:rPr lang="en-US" dirty="0"/>
              <a:t>Personalized Profile</a:t>
            </a:r>
          </a:p>
          <a:p>
            <a:r>
              <a:rPr lang="en-US" dirty="0"/>
              <a:t>Comments</a:t>
            </a:r>
          </a:p>
          <a:p>
            <a:r>
              <a:rPr lang="en-US" dirty="0"/>
              <a:t>Position</a:t>
            </a:r>
          </a:p>
          <a:p>
            <a:pPr lvl="1"/>
            <a:r>
              <a:rPr lang="en-US" dirty="0"/>
              <a:t>Support, Oppose, or Neutral</a:t>
            </a:r>
          </a:p>
          <a:p>
            <a:r>
              <a:rPr lang="en-US" dirty="0"/>
              <a:t>Language Options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831FDC7-FF76-3C40-A790-E1C0065B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8264"/>
            <a:ext cx="10515600" cy="707535"/>
          </a:xfrm>
        </p:spPr>
        <p:txBody>
          <a:bodyPr>
            <a:normAutofit/>
          </a:bodyPr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>
                <a:hlinkClick r:id="rId3"/>
              </a:rPr>
              <a:t>Constituent Experience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EDF-0A9C-7A41-AA85-2EBB528C3388}"/>
              </a:ext>
            </a:extLst>
          </p:cNvPr>
          <p:cNvSpPr/>
          <p:nvPr/>
        </p:nvSpPr>
        <p:spPr>
          <a:xfrm>
            <a:off x="838200" y="330787"/>
            <a:ext cx="5593079" cy="2769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Washoe County: SpeakUp</a:t>
            </a:r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124E60-B389-FA02-3858-71F40F168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1935209"/>
            <a:ext cx="4906028" cy="298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9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7B616-692D-3B4D-8B88-6FF93C1016C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2286000"/>
            <a:ext cx="6172200" cy="3631468"/>
          </a:xfrm>
        </p:spPr>
        <p:txBody>
          <a:bodyPr/>
          <a:lstStyle/>
          <a:p>
            <a:r>
              <a:rPr lang="en-US" dirty="0"/>
              <a:t>How do I sign up?</a:t>
            </a:r>
            <a:endParaRPr lang="en-US" sz="2400" dirty="0"/>
          </a:p>
          <a:p>
            <a:pPr lvl="1"/>
            <a:r>
              <a:rPr lang="en-US" dirty="0">
                <a:hlinkClick r:id="rId3"/>
              </a:rPr>
              <a:t>Register at Washoe County SpeakUp Web Portal</a:t>
            </a:r>
            <a:endParaRPr lang="en-US" dirty="0"/>
          </a:p>
          <a:p>
            <a:pPr lvl="2"/>
            <a:r>
              <a:rPr lang="en-US" dirty="0">
                <a:hlinkClick r:id="rId4"/>
              </a:rPr>
              <a:t>https://washoe-nv.granicusideas.com/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831FDC7-FF76-3C40-A790-E1C0065B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8264"/>
            <a:ext cx="10515600" cy="707535"/>
          </a:xfrm>
        </p:spPr>
        <p:txBody>
          <a:bodyPr>
            <a:normAutofit/>
          </a:bodyPr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>
                <a:hlinkClick r:id="rId4"/>
              </a:rPr>
              <a:t>Constituent Experience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EDF-0A9C-7A41-AA85-2EBB528C3388}"/>
              </a:ext>
            </a:extLst>
          </p:cNvPr>
          <p:cNvSpPr/>
          <p:nvPr/>
        </p:nvSpPr>
        <p:spPr>
          <a:xfrm>
            <a:off x="838200" y="330787"/>
            <a:ext cx="5593079" cy="2769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Washoe County: SpeakUp</a:t>
            </a:r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80491D-2A09-2CC7-B798-CEB2A0E0B2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0718" y="1143000"/>
            <a:ext cx="4007333" cy="38705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6D5F33-F10C-8B71-32E9-5870A72231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7400" y="4007823"/>
            <a:ext cx="4248743" cy="2514951"/>
          </a:xfrm>
          <a:prstGeom prst="rect">
            <a:avLst/>
          </a:prstGeom>
        </p:spPr>
      </p:pic>
      <p:sp>
        <p:nvSpPr>
          <p:cNvPr id="11" name="Arrow: Left 10">
            <a:extLst>
              <a:ext uri="{FF2B5EF4-FFF2-40B4-BE49-F238E27FC236}">
                <a16:creationId xmlns:a16="http://schemas.microsoft.com/office/drawing/2014/main" id="{7FBC4087-0B3B-692D-9F03-766AD4AA891E}"/>
              </a:ext>
            </a:extLst>
          </p:cNvPr>
          <p:cNvSpPr/>
          <p:nvPr/>
        </p:nvSpPr>
        <p:spPr>
          <a:xfrm rot="2737564">
            <a:off x="5738662" y="4682384"/>
            <a:ext cx="1295400" cy="31786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0E59FB47-0A27-7442-A515-65CDDE0B4659}"/>
              </a:ext>
            </a:extLst>
          </p:cNvPr>
          <p:cNvSpPr/>
          <p:nvPr/>
        </p:nvSpPr>
        <p:spPr>
          <a:xfrm rot="10800000">
            <a:off x="6822860" y="1912706"/>
            <a:ext cx="1295400" cy="31786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E53601-2162-9729-A3EF-73047E1D8758}"/>
              </a:ext>
            </a:extLst>
          </p:cNvPr>
          <p:cNvSpPr txBox="1"/>
          <p:nvPr/>
        </p:nvSpPr>
        <p:spPr>
          <a:xfrm>
            <a:off x="6784515" y="5334000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56B707-A045-D94C-58BB-270C406831DF}"/>
              </a:ext>
            </a:extLst>
          </p:cNvPr>
          <p:cNvSpPr txBox="1"/>
          <p:nvPr/>
        </p:nvSpPr>
        <p:spPr>
          <a:xfrm>
            <a:off x="6952928" y="214526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2</a:t>
            </a:r>
          </a:p>
        </p:txBody>
      </p:sp>
    </p:spTree>
    <p:extLst>
      <p:ext uri="{BB962C8B-B14F-4D97-AF65-F5344CB8AC3E}">
        <p14:creationId xmlns:p14="http://schemas.microsoft.com/office/powerpoint/2010/main" val="3413940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7B616-692D-3B4D-8B88-6FF93C1016C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2286000"/>
            <a:ext cx="6172200" cy="3631468"/>
          </a:xfrm>
        </p:spPr>
        <p:txBody>
          <a:bodyPr/>
          <a:lstStyle/>
          <a:p>
            <a:r>
              <a:rPr lang="en-US" dirty="0"/>
              <a:t>How does it work?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Sign In &amp; review agenda</a:t>
            </a:r>
          </a:p>
          <a:p>
            <a:pPr marL="457189" lvl="1" indent="0">
              <a:buNone/>
            </a:pPr>
            <a:r>
              <a:rPr lang="en-US" dirty="0"/>
              <a:t>Or</a:t>
            </a:r>
          </a:p>
          <a:p>
            <a:pPr lvl="1"/>
            <a:r>
              <a:rPr lang="en-US" dirty="0"/>
              <a:t>Review meetings without Sign In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831FDC7-FF76-3C40-A790-E1C0065B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8264"/>
            <a:ext cx="10515600" cy="707535"/>
          </a:xfrm>
        </p:spPr>
        <p:txBody>
          <a:bodyPr>
            <a:normAutofit/>
          </a:bodyPr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>
                <a:hlinkClick r:id="rId3"/>
              </a:rPr>
              <a:t>Constituent Experience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EDF-0A9C-7A41-AA85-2EBB528C3388}"/>
              </a:ext>
            </a:extLst>
          </p:cNvPr>
          <p:cNvSpPr/>
          <p:nvPr/>
        </p:nvSpPr>
        <p:spPr>
          <a:xfrm>
            <a:off x="838200" y="330787"/>
            <a:ext cx="5593079" cy="2769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Washoe County: SpeakUp</a:t>
            </a: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16505A-73B8-644A-B5EF-F7F7DD55F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3110088"/>
            <a:ext cx="4906028" cy="2987581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93A09017-D48E-14DF-A2DD-6DE835EAE3EA}"/>
              </a:ext>
            </a:extLst>
          </p:cNvPr>
          <p:cNvSpPr/>
          <p:nvPr/>
        </p:nvSpPr>
        <p:spPr>
          <a:xfrm rot="13224178">
            <a:off x="9326251" y="2328694"/>
            <a:ext cx="1295400" cy="31786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F49BA89F-D78B-3085-ABDE-6E1B7DB5F617}"/>
              </a:ext>
            </a:extLst>
          </p:cNvPr>
          <p:cNvSpPr/>
          <p:nvPr/>
        </p:nvSpPr>
        <p:spPr>
          <a:xfrm rot="19194004">
            <a:off x="7412328" y="2330765"/>
            <a:ext cx="1295400" cy="31786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8FC56E-C64C-FAAC-8B9A-97D29E85E178}"/>
              </a:ext>
            </a:extLst>
          </p:cNvPr>
          <p:cNvSpPr/>
          <p:nvPr/>
        </p:nvSpPr>
        <p:spPr>
          <a:xfrm>
            <a:off x="7162800" y="2979965"/>
            <a:ext cx="472527" cy="4490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C9E8890-AD0E-4B95-A6D2-CAA0467A654B}"/>
              </a:ext>
            </a:extLst>
          </p:cNvPr>
          <p:cNvSpPr/>
          <p:nvPr/>
        </p:nvSpPr>
        <p:spPr>
          <a:xfrm>
            <a:off x="10562572" y="2979964"/>
            <a:ext cx="472527" cy="4490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573FDD-71DD-EAEA-0C0A-9B2F1BD7C6CA}"/>
              </a:ext>
            </a:extLst>
          </p:cNvPr>
          <p:cNvSpPr txBox="1"/>
          <p:nvPr/>
        </p:nvSpPr>
        <p:spPr>
          <a:xfrm>
            <a:off x="10400224" y="2013135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Sign 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84153E-5922-F2BE-3A42-C43D9976C5DA}"/>
              </a:ext>
            </a:extLst>
          </p:cNvPr>
          <p:cNvSpPr txBox="1"/>
          <p:nvPr/>
        </p:nvSpPr>
        <p:spPr>
          <a:xfrm>
            <a:off x="6824612" y="2013135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Meetings</a:t>
            </a:r>
          </a:p>
        </p:txBody>
      </p:sp>
    </p:spTree>
    <p:extLst>
      <p:ext uri="{BB962C8B-B14F-4D97-AF65-F5344CB8AC3E}">
        <p14:creationId xmlns:p14="http://schemas.microsoft.com/office/powerpoint/2010/main" val="203544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7B616-692D-3B4D-8B88-6FF93C1016C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2286000"/>
            <a:ext cx="6172200" cy="3631468"/>
          </a:xfrm>
        </p:spPr>
        <p:txBody>
          <a:bodyPr/>
          <a:lstStyle/>
          <a:p>
            <a:r>
              <a:rPr lang="en-US" dirty="0"/>
              <a:t>eComment</a:t>
            </a:r>
          </a:p>
          <a:p>
            <a:pPr lvl="1"/>
            <a:r>
              <a:rPr lang="en-US" dirty="0"/>
              <a:t>View Agenda</a:t>
            </a:r>
          </a:p>
          <a:p>
            <a:pPr lvl="1"/>
            <a:r>
              <a:rPr lang="en-US" dirty="0"/>
              <a:t>Comment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831FDC7-FF76-3C40-A790-E1C0065B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8264"/>
            <a:ext cx="10515600" cy="707535"/>
          </a:xfrm>
        </p:spPr>
        <p:txBody>
          <a:bodyPr>
            <a:normAutofit/>
          </a:bodyPr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>
                <a:hlinkClick r:id="rId3"/>
              </a:rPr>
              <a:t>Constituent Experience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EDF-0A9C-7A41-AA85-2EBB528C3388}"/>
              </a:ext>
            </a:extLst>
          </p:cNvPr>
          <p:cNvSpPr/>
          <p:nvPr/>
        </p:nvSpPr>
        <p:spPr>
          <a:xfrm>
            <a:off x="838200" y="330787"/>
            <a:ext cx="5593079" cy="2769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Washoe County: SpeakUp</a:t>
            </a:r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775B33-18B9-55DC-168D-B7E27126D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5042" y="1554134"/>
            <a:ext cx="5432049" cy="21214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AD4A08B-6268-6D68-79C5-83E816E1FF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637" y="3666335"/>
            <a:ext cx="5363323" cy="9716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ABD5551-92F3-CF5B-A36F-D150307159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1024" y="4541974"/>
            <a:ext cx="5077534" cy="8478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E5F1B10-3502-AA59-CD70-70716A18B0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" y="5372031"/>
            <a:ext cx="1600423" cy="49536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3132C96-4D9E-3AF6-F483-1B62D1035D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5089" y="4052345"/>
            <a:ext cx="4262874" cy="231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90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7B616-692D-3B4D-8B88-6FF93C1016C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2286000"/>
            <a:ext cx="5169566" cy="3631468"/>
          </a:xfrm>
        </p:spPr>
        <p:txBody>
          <a:bodyPr/>
          <a:lstStyle/>
          <a:p>
            <a:r>
              <a:rPr lang="en-US" dirty="0"/>
              <a:t>Register to Speak</a:t>
            </a:r>
          </a:p>
          <a:p>
            <a:pPr lvl="1"/>
            <a:r>
              <a:rPr lang="en-US" dirty="0"/>
              <a:t>View Agenda</a:t>
            </a:r>
          </a:p>
          <a:p>
            <a:pPr lvl="1"/>
            <a:r>
              <a:rPr lang="en-US" dirty="0"/>
              <a:t>Speak during public comment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831FDC7-FF76-3C40-A790-E1C0065B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8264"/>
            <a:ext cx="10515600" cy="707535"/>
          </a:xfrm>
        </p:spPr>
        <p:txBody>
          <a:bodyPr>
            <a:normAutofit/>
          </a:bodyPr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>
                <a:hlinkClick r:id="rId3"/>
              </a:rPr>
              <a:t>Constituent Experience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EDF-0A9C-7A41-AA85-2EBB528C3388}"/>
              </a:ext>
            </a:extLst>
          </p:cNvPr>
          <p:cNvSpPr/>
          <p:nvPr/>
        </p:nvSpPr>
        <p:spPr>
          <a:xfrm>
            <a:off x="838200" y="330787"/>
            <a:ext cx="5593079" cy="2769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Washoe County: SpeakUp</a:t>
            </a:r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775B33-18B9-55DC-168D-B7E27126D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5042" y="1554134"/>
            <a:ext cx="5432049" cy="21214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AD4A08B-6268-6D68-79C5-83E816E1FF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223" y="4266359"/>
            <a:ext cx="5363323" cy="9716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AEBEBC-9E58-EF3E-8F09-B7C7F5C94A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7766" y="4389589"/>
            <a:ext cx="5391902" cy="18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27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3D131D3-E594-8A4B-98A0-A5F2B908CC1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2286000"/>
            <a:ext cx="10515600" cy="3631468"/>
          </a:xfrm>
        </p:spPr>
        <p:txBody>
          <a:bodyPr/>
          <a:lstStyle>
            <a:lvl1pPr>
              <a:defRPr b="0" i="0">
                <a:latin typeface="Roboto Slab" pitchFamily="2" charset="0"/>
                <a:ea typeface="Roboto Slab" pitchFamily="2" charset="0"/>
              </a:defRPr>
            </a:lvl1pPr>
            <a:lvl2pPr>
              <a:defRPr b="0" i="0">
                <a:latin typeface="Roboto Slab" pitchFamily="2" charset="0"/>
                <a:ea typeface="Roboto Slab" pitchFamily="2" charset="0"/>
              </a:defRPr>
            </a:lvl2pPr>
            <a:lvl3pPr>
              <a:defRPr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r>
              <a:rPr lang="en-US" dirty="0"/>
              <a:t>Previewing eComment(s)</a:t>
            </a:r>
          </a:p>
          <a:p>
            <a:pPr lvl="1"/>
            <a:r>
              <a:rPr lang="en-US" dirty="0"/>
              <a:t>SpeakUp portal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09FC059-7E02-9B4B-985E-14117C141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8264"/>
            <a:ext cx="10515600" cy="707535"/>
          </a:xfrm>
        </p:spPr>
        <p:txBody>
          <a:bodyPr/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>
                <a:hlinkClick r:id="rId3"/>
              </a:rPr>
              <a:t>Constituent Experience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4AAFAA-9977-EB48-AF87-EDB4179DC46F}"/>
              </a:ext>
            </a:extLst>
          </p:cNvPr>
          <p:cNvSpPr/>
          <p:nvPr/>
        </p:nvSpPr>
        <p:spPr>
          <a:xfrm>
            <a:off x="838200" y="330787"/>
            <a:ext cx="5593079" cy="2769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Washoe County: SpeakUp</a:t>
            </a:r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49BC07-5C9C-B1CF-C301-F0BDDAAB51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8692" y="2286000"/>
            <a:ext cx="2417745" cy="15525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470711-9E38-1B68-3808-154568EB2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3637" y="4038600"/>
            <a:ext cx="5401429" cy="17147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D3CEF1-CA84-9575-114C-A7FEA38719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5367" y="4131263"/>
            <a:ext cx="1133633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44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ashoe Count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475A7"/>
      </a:accent1>
      <a:accent2>
        <a:srgbClr val="6A428A"/>
      </a:accent2>
      <a:accent3>
        <a:srgbClr val="C35366"/>
      </a:accent3>
      <a:accent4>
        <a:srgbClr val="BA6391"/>
      </a:accent4>
      <a:accent5>
        <a:srgbClr val="F48E71"/>
      </a:accent5>
      <a:accent6>
        <a:srgbClr val="F8C457"/>
      </a:accent6>
      <a:hlink>
        <a:srgbClr val="0563C1"/>
      </a:hlink>
      <a:folHlink>
        <a:srgbClr val="954F72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FF9E0F8158BF4FB5ADA22A84B6E9D2" ma:contentTypeVersion="12" ma:contentTypeDescription="Create a new document." ma:contentTypeScope="" ma:versionID="9914004009f3140d3d9cc9c11a9e9a93">
  <xsd:schema xmlns:xsd="http://www.w3.org/2001/XMLSchema" xmlns:xs="http://www.w3.org/2001/XMLSchema" xmlns:p="http://schemas.microsoft.com/office/2006/metadata/properties" xmlns:ns2="2e592e58-1ea2-4767-b12d-785cb278db63" xmlns:ns3="d674ea5f-e568-4e07-bc16-0a1f19b41d87" targetNamespace="http://schemas.microsoft.com/office/2006/metadata/properties" ma:root="true" ma:fieldsID="fe532abe0928cffe60499c08cdefbedc" ns2:_="" ns3:_="">
    <xsd:import namespace="2e592e58-1ea2-4767-b12d-785cb278db63"/>
    <xsd:import namespace="d674ea5f-e568-4e07-bc16-0a1f19b41d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592e58-1ea2-4767-b12d-785cb278d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b48f011-0c99-48a8-b23c-e11e698ab5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74ea5f-e568-4e07-bc16-0a1f19b41d8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4bd119b-3a9b-4c63-a393-0a7eddd9a0da}" ma:internalName="TaxCatchAll" ma:showField="CatchAllData" ma:web="d674ea5f-e568-4e07-bc16-0a1f19b41d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674ea5f-e568-4e07-bc16-0a1f19b41d87" xsi:nil="true"/>
    <lcf76f155ced4ddcb4097134ff3c332f xmlns="2e592e58-1ea2-4767-b12d-785cb278db6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BDF5A62-57AD-4E4C-8BA6-887DCCE9FB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592e58-1ea2-4767-b12d-785cb278db63"/>
    <ds:schemaRef ds:uri="d674ea5f-e568-4e07-bc16-0a1f19b41d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8A2ED1-CF57-4A94-AC0C-09E145F1FC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34678A-73AF-4A07-A48F-AC3990290816}">
  <ds:schemaRefs>
    <ds:schemaRef ds:uri="http://purl.org/dc/terms/"/>
    <ds:schemaRef ds:uri="2e592e58-1ea2-4767-b12d-785cb278db63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d674ea5f-e568-4e07-bc16-0a1f19b41d87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1736</TotalTime>
  <Words>1041</Words>
  <Application>Microsoft Office PowerPoint</Application>
  <PresentationFormat>Widescreen</PresentationFormat>
  <Paragraphs>219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Roboto Slab</vt:lpstr>
      <vt:lpstr>Rockwell</vt:lpstr>
      <vt:lpstr>sofia-pro</vt:lpstr>
      <vt:lpstr>Wingdings 2</vt:lpstr>
      <vt:lpstr>Office Theme</vt:lpstr>
      <vt:lpstr>PowerPoint Presentation</vt:lpstr>
      <vt:lpstr>Introduction</vt:lpstr>
      <vt:lpstr>What is SpeakUp?</vt:lpstr>
      <vt:lpstr>Constituent Experience</vt:lpstr>
      <vt:lpstr>Constituent Experience</vt:lpstr>
      <vt:lpstr>Constituent Experience</vt:lpstr>
      <vt:lpstr>Constituent Experience</vt:lpstr>
      <vt:lpstr>Constituent Experience</vt:lpstr>
      <vt:lpstr>Constituent Experience</vt:lpstr>
      <vt:lpstr>Engagement / Outreach</vt:lpstr>
      <vt:lpstr>In 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Milan Sperka</dc:creator>
  <cp:lastModifiedBy>Wilson, Alexandra</cp:lastModifiedBy>
  <cp:revision>91</cp:revision>
  <cp:lastPrinted>2023-07-06T00:14:09Z</cp:lastPrinted>
  <dcterms:created xsi:type="dcterms:W3CDTF">2021-10-07T17:37:40Z</dcterms:created>
  <dcterms:modified xsi:type="dcterms:W3CDTF">2023-09-13T20:26:00Z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0x01010084FF9E0F8158BF4FB5ADA22A84B6E9D2</vt:lpwstr>
  </property>
  <property fmtid="{D5CDD505-2E9C-101B-9397-08002B2CF9AE}" pid="3" name="MediaServiceImageTags">
    <vt:lpwstr/>
  </property>
</Properties>
</file>