
<file path=[Content_Types].xml><?xml version="1.0" encoding="utf-8"?>
<Types xmlns="http://schemas.openxmlformats.org/package/2006/content-types">
  <Default Extension="bin" ContentType="application/vnd.openxmlformats-officedocument.presentationml.printerSetting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ObFJ5SgCL07JygUFaABFUVBCd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20" d="100"/>
          <a:sy n="120" d="100"/>
        </p:scale>
        <p:origin x="-128" y="-1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notesMaster" Target="notesMasters/notesMaster1.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customschemas.google.com/relationships/presentationmetadata" Target="metadata"/><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27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Good morning everyone, my name is James Phoenix. I am a member of the Pyramid Lake Paiute Tribe on my fathers side. and I am also Kickapoo from North Eastern Kansas on my mothers side.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Haoo Mu, Pesa Awamooah, Nu Mashina Me Neena, Nu Kooyuee Tu Kuta, E Naa &amp; E Pea, Albert and Anita Phoenix, Nu Saha way,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Thank you for inviting me to speak at your gathering.</a:t>
            </a:r>
            <a:endParaRPr/>
          </a:p>
        </p:txBody>
      </p:sp>
      <p:sp>
        <p:nvSpPr>
          <p:cNvPr id="140" name="Google Shape;1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Indian Relocation Act of 1956, also known as Public Law 959 or the Adult Vocational Training Program, was a federal law that encouraged Native Americans to move from reservations to urban areas. The act's goals included: </a:t>
            </a:r>
            <a:endParaRPr/>
          </a:p>
          <a:p>
            <a:pPr marL="0" lvl="0" indent="0" algn="l" rtl="0">
              <a:lnSpc>
                <a:spcPct val="100000"/>
              </a:lnSpc>
              <a:spcBef>
                <a:spcPts val="0"/>
              </a:spcBef>
              <a:spcAft>
                <a:spcPts val="0"/>
              </a:spcAft>
              <a:buSzPts val="1400"/>
              <a:buNone/>
            </a:pPr>
            <a:r>
              <a:rPr lang="en-US"/>
              <a:t>Vocational training: Providing vocational training for Native Americans</a:t>
            </a:r>
            <a:endParaRPr/>
          </a:p>
          <a:p>
            <a:pPr marL="0" lvl="0" indent="0" algn="l" rtl="0">
              <a:lnSpc>
                <a:spcPct val="100000"/>
              </a:lnSpc>
              <a:spcBef>
                <a:spcPts val="0"/>
              </a:spcBef>
              <a:spcAft>
                <a:spcPts val="0"/>
              </a:spcAft>
              <a:buSzPts val="1400"/>
              <a:buNone/>
            </a:pPr>
            <a:r>
              <a:rPr lang="en-US"/>
              <a:t>Moving expenses: Paying moving expenses for Native Americans </a:t>
            </a:r>
            <a:endParaRPr/>
          </a:p>
          <a:p>
            <a:pPr marL="0" lvl="0" indent="0" algn="l" rtl="0">
              <a:lnSpc>
                <a:spcPct val="100000"/>
              </a:lnSpc>
              <a:spcBef>
                <a:spcPts val="0"/>
              </a:spcBef>
              <a:spcAft>
                <a:spcPts val="0"/>
              </a:spcAft>
              <a:buSzPts val="1400"/>
              <a:buNone/>
            </a:pPr>
            <a:r>
              <a:rPr lang="en-US"/>
              <a:t>Health insurance: Providing health insurance for Native Americans </a:t>
            </a:r>
            <a:endParaRPr/>
          </a:p>
          <a:p>
            <a:pPr marL="0" lvl="0" indent="0" algn="l" rtl="0">
              <a:lnSpc>
                <a:spcPct val="100000"/>
              </a:lnSpc>
              <a:spcBef>
                <a:spcPts val="0"/>
              </a:spcBef>
              <a:spcAft>
                <a:spcPts val="0"/>
              </a:spcAft>
              <a:buSzPts val="1400"/>
              <a:buNone/>
            </a:pPr>
            <a:r>
              <a:rPr lang="en-US"/>
              <a:t>Assimilation: Encouraging Native Americans to assimilate into the general population </a:t>
            </a:r>
            <a:endParaRPr/>
          </a:p>
          <a:p>
            <a:pPr marL="0" lvl="0" indent="0" algn="l" rtl="0">
              <a:lnSpc>
                <a:spcPct val="100000"/>
              </a:lnSpc>
              <a:spcBef>
                <a:spcPts val="0"/>
              </a:spcBef>
              <a:spcAft>
                <a:spcPts val="0"/>
              </a:spcAft>
              <a:buSzPts val="1400"/>
              <a:buNone/>
            </a:pPr>
            <a:r>
              <a:rPr lang="en-US"/>
              <a:t>Employment opportunities: Encouraging Native Americans to move to urban areas for more employment opportunities </a:t>
            </a:r>
            <a:endParaRPr/>
          </a:p>
          <a:p>
            <a:pPr marL="0" lvl="0" indent="0" algn="l" rtl="0">
              <a:lnSpc>
                <a:spcPct val="100000"/>
              </a:lnSpc>
              <a:spcBef>
                <a:spcPts val="0"/>
              </a:spcBef>
              <a:spcAft>
                <a:spcPts val="0"/>
              </a:spcAft>
              <a:buSzPts val="1400"/>
              <a:buNone/>
            </a:pPr>
            <a:r>
              <a:rPr lang="en-US"/>
              <a:t>Some critics of the act say it was an attempt to weaken tribal and community ties, and to encourage Native Americans to leave their traditional lands and reservations. </a:t>
            </a:r>
            <a:endParaRPr/>
          </a:p>
          <a:p>
            <a:pPr marL="0" lvl="0" indent="0" algn="l" rtl="0">
              <a:lnSpc>
                <a:spcPct val="100000"/>
              </a:lnSpc>
              <a:spcBef>
                <a:spcPts val="0"/>
              </a:spcBef>
              <a:spcAft>
                <a:spcPts val="0"/>
              </a:spcAft>
              <a:buSzPts val="1400"/>
              <a:buNone/>
            </a:pPr>
            <a:endParaRPr/>
          </a:p>
        </p:txBody>
      </p:sp>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Great Basin is a desert region in the western United States that stretches from the Rocky Mountains to the Sierra Nevada. The Native Americans who lived there were hunter-gatherers who lived in mobile, kin-based bands. They primarily ate seeds, piñon nuts, and small game.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Just imagine yourself in the mid 1800s, your a Native American living in your environment, your home, your people, when suddenly outsiders unknown to you come into your home, and more and more keep coming,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Many Native American tribes lived in the Great Basin, including: </a:t>
            </a:r>
            <a:endParaRPr/>
          </a:p>
          <a:p>
            <a:pPr marL="0" lvl="0" indent="0" algn="l" rtl="0">
              <a:lnSpc>
                <a:spcPct val="100000"/>
              </a:lnSpc>
              <a:spcBef>
                <a:spcPts val="0"/>
              </a:spcBef>
              <a:spcAft>
                <a:spcPts val="0"/>
              </a:spcAft>
              <a:buSzPts val="1400"/>
              <a:buNone/>
            </a:pPr>
            <a:r>
              <a:rPr lang="en-US"/>
              <a:t>Shoshone: The Western Shoshone were a subgroup of the Shoshone. </a:t>
            </a:r>
            <a:endParaRPr/>
          </a:p>
          <a:p>
            <a:pPr marL="0" lvl="0" indent="0" algn="l" rtl="0">
              <a:lnSpc>
                <a:spcPct val="100000"/>
              </a:lnSpc>
              <a:spcBef>
                <a:spcPts val="0"/>
              </a:spcBef>
              <a:spcAft>
                <a:spcPts val="0"/>
              </a:spcAft>
              <a:buSzPts val="1400"/>
              <a:buNone/>
            </a:pPr>
            <a:r>
              <a:rPr lang="en-US"/>
              <a:t>Paiute: The Paiute were often divided into Northern, Southern, and Owens Valley groups. </a:t>
            </a:r>
            <a:endParaRPr/>
          </a:p>
          <a:p>
            <a:pPr marL="0" lvl="0" indent="0" algn="l" rtl="0">
              <a:lnSpc>
                <a:spcPct val="100000"/>
              </a:lnSpc>
              <a:spcBef>
                <a:spcPts val="0"/>
              </a:spcBef>
              <a:spcAft>
                <a:spcPts val="0"/>
              </a:spcAft>
              <a:buSzPts val="1400"/>
              <a:buNone/>
            </a:pPr>
            <a:r>
              <a:rPr lang="en-US"/>
              <a:t>Washoe: The Washoe spoke a Hokan language. </a:t>
            </a:r>
            <a:endParaRPr/>
          </a:p>
          <a:p>
            <a:pPr marL="0" lvl="0" indent="0" algn="l" rtl="0">
              <a:lnSpc>
                <a:spcPct val="100000"/>
              </a:lnSpc>
              <a:spcBef>
                <a:spcPts val="0"/>
              </a:spcBef>
              <a:spcAft>
                <a:spcPts val="0"/>
              </a:spcAft>
              <a:buSzPts val="1400"/>
              <a:buNone/>
            </a:pPr>
            <a:r>
              <a:rPr lang="en-US"/>
              <a:t>Ute: A major tribe in the Great Basin. </a:t>
            </a:r>
            <a:endParaRPr/>
          </a:p>
          <a:p>
            <a:pPr marL="0" lvl="0" indent="0" algn="l" rtl="0">
              <a:lnSpc>
                <a:spcPct val="100000"/>
              </a:lnSpc>
              <a:spcBef>
                <a:spcPts val="0"/>
              </a:spcBef>
              <a:spcAft>
                <a:spcPts val="0"/>
              </a:spcAft>
              <a:buSzPts val="1400"/>
              <a:buNone/>
            </a:pPr>
            <a:r>
              <a:rPr lang="en-US"/>
              <a:t>Mono: A major tribe in the Great Basin. </a:t>
            </a:r>
            <a:endParaRPr/>
          </a:p>
          <a:p>
            <a:pPr marL="0" lvl="0" indent="0" algn="l" rtl="0">
              <a:lnSpc>
                <a:spcPct val="100000"/>
              </a:lnSpc>
              <a:spcBef>
                <a:spcPts val="0"/>
              </a:spcBef>
              <a:spcAft>
                <a:spcPts val="0"/>
              </a:spcAft>
              <a:buSzPts val="1400"/>
              <a:buNone/>
            </a:pPr>
            <a:r>
              <a:rPr lang="en-US"/>
              <a:t>Goshute: A major tribe in the Great Basin. </a:t>
            </a:r>
            <a:endParaRPr/>
          </a:p>
          <a:p>
            <a:pPr marL="0" lvl="0" indent="0" algn="l" rtl="0">
              <a:lnSpc>
                <a:spcPct val="100000"/>
              </a:lnSpc>
              <a:spcBef>
                <a:spcPts val="0"/>
              </a:spcBef>
              <a:spcAft>
                <a:spcPts val="0"/>
              </a:spcAft>
              <a:buSzPts val="1400"/>
              <a:buNone/>
            </a:pPr>
            <a:r>
              <a:rPr lang="en-US"/>
              <a:t>Bannock: A major tribe in the Great Basin.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I am going to focus on your area here in Northern NV.</a:t>
            </a:r>
            <a:endParaRPr/>
          </a:p>
          <a:p>
            <a:pPr marL="0" lvl="0" indent="0" algn="l" rtl="0">
              <a:lnSpc>
                <a:spcPct val="100000"/>
              </a:lnSpc>
              <a:spcBef>
                <a:spcPts val="0"/>
              </a:spcBef>
              <a:spcAft>
                <a:spcPts val="0"/>
              </a:spcAft>
              <a:buSzPts val="1400"/>
              <a:buNone/>
            </a:pPr>
            <a:endParaRPr/>
          </a:p>
        </p:txBody>
      </p:sp>
      <p:sp>
        <p:nvSpPr>
          <p:cNvPr id="161" name="Google Shape;16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966c3e4df_2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8966c3e4df_2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what I found online that illustrates the tribes in the area as early as the 1900s or even later. </a:t>
            </a:r>
            <a:endParaRPr/>
          </a:p>
          <a:p>
            <a:pPr marL="0" lvl="0" indent="0" algn="l" rtl="0">
              <a:spcBef>
                <a:spcPts val="0"/>
              </a:spcBef>
              <a:spcAft>
                <a:spcPts val="0"/>
              </a:spcAft>
              <a:buNone/>
            </a:pPr>
            <a:endParaRPr/>
          </a:p>
          <a:p>
            <a:pPr marL="0" lvl="0" indent="0" algn="l" rtl="0">
              <a:spcBef>
                <a:spcPts val="0"/>
              </a:spcBef>
              <a:spcAft>
                <a:spcPts val="0"/>
              </a:spcAft>
              <a:buNone/>
            </a:pPr>
            <a:r>
              <a:rPr lang="en-US"/>
              <a:t>I will focus on our region here in Northern NV.</a:t>
            </a:r>
            <a:endParaRPr/>
          </a:p>
        </p:txBody>
      </p:sp>
      <p:sp>
        <p:nvSpPr>
          <p:cNvPr id="169" name="Google Shape;169;g28966c3e4df_2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966c3e4df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966c3e4df_2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Lovelock Cave</a:t>
            </a:r>
            <a:endParaRPr/>
          </a:p>
          <a:p>
            <a:pPr marL="0" lvl="0" indent="0" algn="l" rtl="0">
              <a:spcBef>
                <a:spcPts val="0"/>
              </a:spcBef>
              <a:spcAft>
                <a:spcPts val="0"/>
              </a:spcAft>
              <a:buNone/>
            </a:pPr>
            <a:endParaRPr/>
          </a:p>
          <a:p>
            <a:pPr marL="0" lvl="0" indent="0" algn="l" rtl="0">
              <a:spcBef>
                <a:spcPts val="0"/>
              </a:spcBef>
              <a:spcAft>
                <a:spcPts val="0"/>
              </a:spcAft>
              <a:buNone/>
            </a:pPr>
            <a:r>
              <a:rPr lang="en-US"/>
              <a:t>People occupied Lovelock Cave for over 4,000 years. The initial discoveries of artifacts and excavations, in the early 20th century, were not very well executed, which resulted in a loss of archaeological information. However more recent investigations were more careful and meticulous. A wealth of knowledge pertaining to life on the Great Basin has come from this important site because many unique artifacts have been successfully recovered.</a:t>
            </a:r>
            <a:endParaRPr/>
          </a:p>
        </p:txBody>
      </p:sp>
      <p:sp>
        <p:nvSpPr>
          <p:cNvPr id="177" name="Google Shape;177;g28966c3e4df_2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8966c3e4df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8966c3e4df_2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1978, the human bones were discovered that have been dated to 9,200 years ago. This find is known as Wizards Beach Man. It is at the northern end of Pyramid Lake.</a:t>
            </a:r>
            <a:endParaRPr/>
          </a:p>
        </p:txBody>
      </p:sp>
      <p:sp>
        <p:nvSpPr>
          <p:cNvPr id="185" name="Google Shape;185;g28966c3e4df_2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So over 10,000 years ago through modern science and research, it is proven there were people that inhabited this area.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Key points about Native life in the Great Basin in 1860: </a:t>
            </a:r>
            <a:endParaRPr/>
          </a:p>
          <a:p>
            <a:pPr marL="0" marR="0" lvl="0" indent="0" algn="l" rtl="0">
              <a:lnSpc>
                <a:spcPct val="100000"/>
              </a:lnSpc>
              <a:spcBef>
                <a:spcPts val="0"/>
              </a:spcBef>
              <a:spcAft>
                <a:spcPts val="0"/>
              </a:spcAft>
              <a:buClr>
                <a:srgbClr val="000000"/>
              </a:buClr>
              <a:buSzPts val="1400"/>
              <a:buFont typeface="Arial"/>
              <a:buNone/>
            </a:pPr>
            <a:r>
              <a:rPr lang="en-US"/>
              <a:t>Subsistence:</a:t>
            </a:r>
            <a:endParaRPr/>
          </a:p>
          <a:p>
            <a:pPr marL="0" marR="0" lvl="0" indent="0" algn="l" rtl="0">
              <a:lnSpc>
                <a:spcPct val="100000"/>
              </a:lnSpc>
              <a:spcBef>
                <a:spcPts val="0"/>
              </a:spcBef>
              <a:spcAft>
                <a:spcPts val="0"/>
              </a:spcAft>
              <a:buClr>
                <a:srgbClr val="000000"/>
              </a:buClr>
              <a:buSzPts val="1400"/>
              <a:buFont typeface="Arial"/>
              <a:buNone/>
            </a:pPr>
            <a:r>
              <a:rPr lang="en-US"/>
              <a:t>Most tribes relied on a combination of hunting small animals like rabbits and antelope, gathering seeds, roots, and berries, and fishing in available water sources. </a:t>
            </a:r>
            <a:endParaRPr/>
          </a:p>
          <a:p>
            <a:pPr marL="0" marR="0" lvl="0" indent="0" algn="l" rtl="0">
              <a:lnSpc>
                <a:spcPct val="100000"/>
              </a:lnSpc>
              <a:spcBef>
                <a:spcPts val="0"/>
              </a:spcBef>
              <a:spcAft>
                <a:spcPts val="0"/>
              </a:spcAft>
              <a:buClr>
                <a:srgbClr val="000000"/>
              </a:buClr>
              <a:buSzPts val="1400"/>
              <a:buFont typeface="Arial"/>
              <a:buNone/>
            </a:pPr>
            <a:r>
              <a:rPr lang="en-US"/>
              <a:t>Mobility:</a:t>
            </a:r>
            <a:endParaRPr/>
          </a:p>
          <a:p>
            <a:pPr marL="0" marR="0" lvl="0" indent="0" algn="l" rtl="0">
              <a:lnSpc>
                <a:spcPct val="100000"/>
              </a:lnSpc>
              <a:spcBef>
                <a:spcPts val="0"/>
              </a:spcBef>
              <a:spcAft>
                <a:spcPts val="0"/>
              </a:spcAft>
              <a:buClr>
                <a:srgbClr val="000000"/>
              </a:buClr>
              <a:buSzPts val="1400"/>
              <a:buFont typeface="Arial"/>
              <a:buNone/>
            </a:pPr>
            <a:r>
              <a:rPr lang="en-US"/>
              <a:t>Due to the scattered food sources, most Great Basin tribes were nomadic, moving seasonally to access different food sources. </a:t>
            </a:r>
            <a:endParaRPr/>
          </a:p>
          <a:p>
            <a:pPr marL="0" marR="0" lvl="0" indent="0" algn="l" rtl="0">
              <a:lnSpc>
                <a:spcPct val="100000"/>
              </a:lnSpc>
              <a:spcBef>
                <a:spcPts val="0"/>
              </a:spcBef>
              <a:spcAft>
                <a:spcPts val="0"/>
              </a:spcAft>
              <a:buClr>
                <a:srgbClr val="000000"/>
              </a:buClr>
              <a:buSzPts val="1400"/>
              <a:buFont typeface="Arial"/>
              <a:buNone/>
            </a:pPr>
            <a:r>
              <a:rPr lang="en-US"/>
              <a:t>Social Structure:</a:t>
            </a:r>
            <a:endParaRPr/>
          </a:p>
          <a:p>
            <a:pPr marL="0" marR="0" lvl="0" indent="0" algn="l" rtl="0">
              <a:lnSpc>
                <a:spcPct val="100000"/>
              </a:lnSpc>
              <a:spcBef>
                <a:spcPts val="0"/>
              </a:spcBef>
              <a:spcAft>
                <a:spcPts val="0"/>
              </a:spcAft>
              <a:buClr>
                <a:srgbClr val="000000"/>
              </a:buClr>
              <a:buSzPts val="1400"/>
              <a:buFont typeface="Arial"/>
              <a:buNone/>
            </a:pPr>
            <a:r>
              <a:rPr lang="en-US"/>
              <a:t>Family units were the core of social organization, with groups often coming together for larger hunts or ceremonies. </a:t>
            </a:r>
            <a:endParaRPr/>
          </a:p>
          <a:p>
            <a:pPr marL="0" marR="0" lvl="0" indent="0" algn="l" rtl="0">
              <a:lnSpc>
                <a:spcPct val="100000"/>
              </a:lnSpc>
              <a:spcBef>
                <a:spcPts val="0"/>
              </a:spcBef>
              <a:spcAft>
                <a:spcPts val="0"/>
              </a:spcAft>
              <a:buClr>
                <a:srgbClr val="000000"/>
              </a:buClr>
              <a:buSzPts val="1400"/>
              <a:buFont typeface="Arial"/>
              <a:buNone/>
            </a:pPr>
            <a:r>
              <a:rPr lang="en-US"/>
              <a:t>Impact of Horses:</a:t>
            </a:r>
            <a:endParaRPr/>
          </a:p>
          <a:p>
            <a:pPr marL="0" marR="0" lvl="0" indent="0" algn="l" rtl="0">
              <a:lnSpc>
                <a:spcPct val="100000"/>
              </a:lnSpc>
              <a:spcBef>
                <a:spcPts val="0"/>
              </a:spcBef>
              <a:spcAft>
                <a:spcPts val="0"/>
              </a:spcAft>
              <a:buClr>
                <a:srgbClr val="000000"/>
              </a:buClr>
              <a:buSzPts val="1400"/>
              <a:buFont typeface="Arial"/>
              <a:buNone/>
            </a:pPr>
            <a:r>
              <a:rPr lang="en-US"/>
              <a:t>While some tribes had access to horses by 1860, their use was not widespread in the Great Basin, impacting hunting strategies. </a:t>
            </a:r>
            <a:endParaRPr/>
          </a:p>
          <a:p>
            <a:pPr marL="0" marR="0" lvl="0" indent="0" algn="l" rtl="0">
              <a:lnSpc>
                <a:spcPct val="100000"/>
              </a:lnSpc>
              <a:spcBef>
                <a:spcPts val="0"/>
              </a:spcBef>
              <a:spcAft>
                <a:spcPts val="0"/>
              </a:spcAft>
              <a:buClr>
                <a:srgbClr val="000000"/>
              </a:buClr>
              <a:buSzPts val="1400"/>
              <a:buFont typeface="Arial"/>
              <a:buNone/>
            </a:pPr>
            <a:r>
              <a:rPr lang="en-US"/>
              <a:t>Conflict with Settlers:</a:t>
            </a:r>
            <a:endParaRPr/>
          </a:p>
          <a:p>
            <a:pPr marL="0" marR="0" lvl="0" indent="0" algn="l" rtl="0">
              <a:lnSpc>
                <a:spcPct val="100000"/>
              </a:lnSpc>
              <a:spcBef>
                <a:spcPts val="0"/>
              </a:spcBef>
              <a:spcAft>
                <a:spcPts val="0"/>
              </a:spcAft>
              <a:buClr>
                <a:srgbClr val="000000"/>
              </a:buClr>
              <a:buSzPts val="1400"/>
              <a:buFont typeface="Arial"/>
              <a:buNone/>
            </a:pPr>
            <a:r>
              <a:rPr lang="en-US"/>
              <a:t>As white settlers began moving into the region, tensions were rising over land use and resource access, leading to increasing conflict and displacement of Native populations. </a:t>
            </a:r>
            <a:endParaRPr/>
          </a:p>
          <a:p>
            <a:pPr marL="0" marR="0" lvl="0" indent="0" algn="l" rtl="0">
              <a:lnSpc>
                <a:spcPct val="100000"/>
              </a:lnSpc>
              <a:spcBef>
                <a:spcPts val="0"/>
              </a:spcBef>
              <a:spcAft>
                <a:spcPts val="0"/>
              </a:spcAft>
              <a:buClr>
                <a:srgbClr val="000000"/>
              </a:buClr>
              <a:buSzPts val="1400"/>
              <a:buFont typeface="Arial"/>
              <a:buNone/>
            </a:pPr>
            <a:r>
              <a:rPr lang="en-US"/>
              <a:t>Specific Tribes: </a:t>
            </a:r>
            <a:endParaRPr/>
          </a:p>
          <a:p>
            <a:pPr marL="0" marR="0" lvl="0" indent="0" algn="l" rtl="0">
              <a:lnSpc>
                <a:spcPct val="100000"/>
              </a:lnSpc>
              <a:spcBef>
                <a:spcPts val="0"/>
              </a:spcBef>
              <a:spcAft>
                <a:spcPts val="0"/>
              </a:spcAft>
              <a:buClr>
                <a:srgbClr val="000000"/>
              </a:buClr>
              <a:buSzPts val="1400"/>
              <a:buFont typeface="Arial"/>
              <a:buNone/>
            </a:pPr>
            <a:r>
              <a:rPr lang="en-US"/>
              <a:t>Shoshone:</a:t>
            </a:r>
            <a:endParaRPr/>
          </a:p>
          <a:p>
            <a:pPr marL="0" marR="0" lvl="0" indent="0" algn="l" rtl="0">
              <a:lnSpc>
                <a:spcPct val="100000"/>
              </a:lnSpc>
              <a:spcBef>
                <a:spcPts val="0"/>
              </a:spcBef>
              <a:spcAft>
                <a:spcPts val="0"/>
              </a:spcAft>
              <a:buClr>
                <a:srgbClr val="000000"/>
              </a:buClr>
              <a:buSzPts val="1400"/>
              <a:buFont typeface="Arial"/>
              <a:buNone/>
            </a:pPr>
            <a:r>
              <a:rPr lang="en-US"/>
              <a:t>One of the major tribes in the Great Basin, known for their hunting skills and adaptability to the harsh environment. </a:t>
            </a:r>
            <a:endParaRPr/>
          </a:p>
          <a:p>
            <a:pPr marL="0" marR="0" lvl="0" indent="0" algn="l" rtl="0">
              <a:lnSpc>
                <a:spcPct val="100000"/>
              </a:lnSpc>
              <a:spcBef>
                <a:spcPts val="0"/>
              </a:spcBef>
              <a:spcAft>
                <a:spcPts val="0"/>
              </a:spcAft>
              <a:buClr>
                <a:srgbClr val="000000"/>
              </a:buClr>
              <a:buSzPts val="1400"/>
              <a:buFont typeface="Arial"/>
              <a:buNone/>
            </a:pPr>
            <a:r>
              <a:rPr lang="en-US"/>
              <a:t>Paiute:</a:t>
            </a:r>
            <a:endParaRPr/>
          </a:p>
          <a:p>
            <a:pPr marL="0" marR="0" lvl="0" indent="0" algn="l" rtl="0">
              <a:lnSpc>
                <a:spcPct val="100000"/>
              </a:lnSpc>
              <a:spcBef>
                <a:spcPts val="0"/>
              </a:spcBef>
              <a:spcAft>
                <a:spcPts val="0"/>
              </a:spcAft>
              <a:buClr>
                <a:srgbClr val="000000"/>
              </a:buClr>
              <a:buSzPts val="1400"/>
              <a:buFont typeface="Arial"/>
              <a:buNone/>
            </a:pPr>
            <a:r>
              <a:rPr lang="en-US"/>
              <a:t>Another prominent tribe, often divided into smaller bands based on local resources. </a:t>
            </a:r>
            <a:endParaRPr/>
          </a:p>
          <a:p>
            <a:pPr marL="0" marR="0" lvl="0" indent="0" algn="l" rtl="0">
              <a:lnSpc>
                <a:spcPct val="100000"/>
              </a:lnSpc>
              <a:spcBef>
                <a:spcPts val="0"/>
              </a:spcBef>
              <a:spcAft>
                <a:spcPts val="0"/>
              </a:spcAft>
              <a:buClr>
                <a:srgbClr val="000000"/>
              </a:buClr>
              <a:buSzPts val="1400"/>
              <a:buFont typeface="Arial"/>
              <a:buNone/>
            </a:pPr>
            <a:r>
              <a:rPr lang="en-US"/>
              <a:t>Washoe:</a:t>
            </a:r>
            <a:endParaRPr/>
          </a:p>
          <a:p>
            <a:pPr marL="0" marR="0" lvl="0" indent="0" algn="l" rtl="0">
              <a:lnSpc>
                <a:spcPct val="100000"/>
              </a:lnSpc>
              <a:spcBef>
                <a:spcPts val="0"/>
              </a:spcBef>
              <a:spcAft>
                <a:spcPts val="0"/>
              </a:spcAft>
              <a:buClr>
                <a:srgbClr val="000000"/>
              </a:buClr>
              <a:buSzPts val="1400"/>
              <a:buFont typeface="Arial"/>
              <a:buNone/>
            </a:pPr>
            <a:r>
              <a:rPr lang="en-US"/>
              <a:t>Primarily located near Lake Tahoe, they were known for their basket weaving traditions.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Giants and Little People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93" name="Google Shape;1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8" name="Google Shape;18;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75" name="Google Shape;75;p23"/>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6" name="Google Shape;76;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2" name="Google Shape;82;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8" name="Google Shape;88;p25"/>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9" name="Google Shape;89;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5"/>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93" name="Google Shape;93;p25"/>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6"/>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7" name="Google Shape;97;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27"/>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27"/>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5" name="Google Shape;105;p27"/>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6" name="Google Shape;106;p27"/>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7" name="Google Shape;107;p27"/>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8" name="Google Shape;108;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4" name="Google Shape;114;p28"/>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5" name="Google Shape;115;p28"/>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6" name="Google Shape;116;p28"/>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7" name="Google Shape;117;p28"/>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18" name="Google Shape;118;p28"/>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9" name="Google Shape;119;p28"/>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20" name="Google Shape;120;p28"/>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121" name="Google Shape;121;p28"/>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22" name="Google Shape;122;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9"/>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8" name="Google Shape;128;p2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30"/>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0"/>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4" name="Google Shape;134;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4" name="Google Shape;24;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6" name="Google Shape;36;p17"/>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7" name="Google Shape;37;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3" name="Google Shape;43;p18"/>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4" name="Google Shape;44;p18"/>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5" name="Google Shape;45;p18"/>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6" name="Google Shape;46;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61" name="Google Shape;61;p21"/>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2" name="Google Shape;62;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sp>
      <p:sp>
        <p:nvSpPr>
          <p:cNvPr id="68" name="Google Shape;68;p22"/>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9" name="Google Shape;69;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12" name="Google Shape;12;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13" name="Google Shape;13;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14" name="Google Shape;14;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pyramidlake.us/museu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Bookman Old Style"/>
              <a:buNone/>
            </a:pPr>
            <a:r>
              <a:rPr lang="en-US"/>
              <a:t>NATIVE AMERICANS IN THE </a:t>
            </a:r>
            <a:br>
              <a:rPr lang="en-US"/>
            </a:br>
            <a:r>
              <a:rPr lang="en-US"/>
              <a:t>GREAT BASIN </a:t>
            </a:r>
            <a:endParaRPr/>
          </a:p>
        </p:txBody>
      </p:sp>
      <p:sp>
        <p:nvSpPr>
          <p:cNvPr id="143" name="Google Shape;143;p1"/>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20000"/>
              </a:lnSpc>
              <a:spcBef>
                <a:spcPts val="0"/>
              </a:spcBef>
              <a:spcAft>
                <a:spcPts val="0"/>
              </a:spcAft>
              <a:buClr>
                <a:schemeClr val="lt1"/>
              </a:buClr>
              <a:buSzPct val="100000"/>
              <a:buNone/>
            </a:pPr>
            <a:r>
              <a:rPr lang="en-US"/>
              <a:t>James J. Phoenix </a:t>
            </a:r>
            <a:endParaRPr/>
          </a:p>
          <a:p>
            <a:pPr marL="0" lvl="0" indent="0" algn="ctr" rtl="0">
              <a:lnSpc>
                <a:spcPct val="120000"/>
              </a:lnSpc>
              <a:spcBef>
                <a:spcPts val="1000"/>
              </a:spcBef>
              <a:spcAft>
                <a:spcPts val="0"/>
              </a:spcAft>
              <a:buClr>
                <a:schemeClr val="lt1"/>
              </a:buClr>
              <a:buSzPct val="100000"/>
              <a:buNone/>
            </a:pPr>
            <a:r>
              <a:rPr lang="en-US"/>
              <a:t>Pyramid Lake Paiute</a:t>
            </a:r>
            <a:endParaRPr/>
          </a:p>
          <a:p>
            <a:pPr marL="0" lvl="0" indent="0" algn="ctr" rtl="0">
              <a:lnSpc>
                <a:spcPct val="120000"/>
              </a:lnSpc>
              <a:spcBef>
                <a:spcPts val="1000"/>
              </a:spcBef>
              <a:spcAft>
                <a:spcPts val="0"/>
              </a:spcAft>
              <a:buClr>
                <a:schemeClr val="lt1"/>
              </a:buClr>
              <a:buSzPct val="100000"/>
              <a:buNone/>
            </a:pPr>
            <a:r>
              <a:rPr lang="en-US"/>
              <a:t>SEP 2024</a:t>
            </a:r>
            <a:endParaRPr/>
          </a:p>
          <a:p>
            <a:pPr marL="0" lvl="0" indent="0" algn="ctr" rtl="0">
              <a:lnSpc>
                <a:spcPct val="120000"/>
              </a:lnSpc>
              <a:spcBef>
                <a:spcPts val="1000"/>
              </a:spcBef>
              <a:spcAft>
                <a:spcPts val="0"/>
              </a:spcAft>
              <a:buClr>
                <a:schemeClr val="lt1"/>
              </a:buClr>
              <a:buSzPct val="100000"/>
              <a:buNone/>
            </a:pPr>
            <a:r>
              <a:rPr lang="en-US" sz="1200" i="1"/>
              <a:t>For over 10,000 years, we as Native People are still here</a:t>
            </a:r>
            <a:endParaRPr/>
          </a:p>
          <a:p>
            <a:pPr marL="0" lvl="0" indent="0" algn="ctr" rtl="0">
              <a:lnSpc>
                <a:spcPct val="120000"/>
              </a:lnSpc>
              <a:spcBef>
                <a:spcPts val="1000"/>
              </a:spcBef>
              <a:spcAft>
                <a:spcPts val="0"/>
              </a:spcAft>
              <a:buClr>
                <a:schemeClr val="lt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SHOSHONE TRIBES</a:t>
            </a:r>
            <a:endParaRPr/>
          </a:p>
        </p:txBody>
      </p:sp>
      <p:sp>
        <p:nvSpPr>
          <p:cNvPr id="210" name="Google Shape;210;p5"/>
          <p:cNvSpPr txBox="1">
            <a:spLocks noGrp="1"/>
          </p:cNvSpPr>
          <p:nvPr>
            <p:ph type="body" idx="1"/>
          </p:nvPr>
        </p:nvSpPr>
        <p:spPr>
          <a:xfrm>
            <a:off x="913795" y="2096064"/>
            <a:ext cx="8322569" cy="3695136"/>
          </a:xfrm>
          <a:prstGeom prst="rect">
            <a:avLst/>
          </a:prstGeom>
          <a:noFill/>
          <a:ln>
            <a:noFill/>
          </a:ln>
        </p:spPr>
        <p:txBody>
          <a:bodyPr spcFirstLastPara="1" wrap="square" lIns="91425" tIns="45700" rIns="91425" bIns="45700" anchor="t" anchorCtr="0">
            <a:normAutofit fontScale="55000" lnSpcReduction="10000"/>
          </a:bodyPr>
          <a:lstStyle/>
          <a:p>
            <a:pPr marL="228600" lvl="0" indent="-152400" algn="l" rtl="0">
              <a:lnSpc>
                <a:spcPct val="120000"/>
              </a:lnSpc>
              <a:spcBef>
                <a:spcPts val="0"/>
              </a:spcBef>
              <a:spcAft>
                <a:spcPts val="0"/>
              </a:spcAft>
              <a:buClr>
                <a:schemeClr val="lt1"/>
              </a:buClr>
              <a:buSzPct val="100000"/>
              <a:buChar char="•"/>
            </a:pPr>
            <a:r>
              <a:rPr lang="en-US"/>
              <a:t>The Shoshone lived in the western Great Basin over 10,000 years. The Shoshone of historic times were organized into four groups: Western, or unmounted, Shoshone, centred in Nevada; Northern, or horse, Shoshone of northern Utah and Idaho; Wind River Shoshone in western Wyoming; and Comanche in western Texas, a comparatively recent offshoot of the Wind River group.</a:t>
            </a:r>
            <a:endParaRPr/>
          </a:p>
          <a:p>
            <a:pPr marL="228600" lvl="0" indent="-152400" algn="l" rtl="0">
              <a:lnSpc>
                <a:spcPct val="120000"/>
              </a:lnSpc>
              <a:spcBef>
                <a:spcPts val="1000"/>
              </a:spcBef>
              <a:spcAft>
                <a:spcPts val="0"/>
              </a:spcAft>
              <a:buClr>
                <a:schemeClr val="lt1"/>
              </a:buClr>
              <a:buSzPct val="100000"/>
              <a:buChar char="•"/>
            </a:pPr>
            <a:r>
              <a:rPr lang="en-US"/>
              <a:t>In Nevada:</a:t>
            </a:r>
            <a:endParaRPr/>
          </a:p>
          <a:p>
            <a:pPr marL="228600" lvl="0" indent="-145415" algn="l" rtl="0">
              <a:lnSpc>
                <a:spcPct val="120000"/>
              </a:lnSpc>
              <a:spcBef>
                <a:spcPts val="1000"/>
              </a:spcBef>
              <a:spcAft>
                <a:spcPts val="0"/>
              </a:spcAft>
              <a:buSzPct val="90000"/>
              <a:buChar char="•"/>
            </a:pPr>
            <a:r>
              <a:rPr lang="en-US"/>
              <a:t>Duck Valley Shoshone-Paiute Tribe</a:t>
            </a:r>
            <a:endParaRPr/>
          </a:p>
          <a:p>
            <a:pPr marL="228600" lvl="0" indent="-145415" algn="l" rtl="0">
              <a:lnSpc>
                <a:spcPct val="120000"/>
              </a:lnSpc>
              <a:spcBef>
                <a:spcPts val="1000"/>
              </a:spcBef>
              <a:spcAft>
                <a:spcPts val="0"/>
              </a:spcAft>
              <a:buSzPct val="90000"/>
              <a:buChar char="•"/>
            </a:pPr>
            <a:r>
              <a:rPr lang="en-US"/>
              <a:t>Duckwater Shoshone Tribe</a:t>
            </a:r>
            <a:endParaRPr/>
          </a:p>
          <a:p>
            <a:pPr marL="228600" lvl="0" indent="-145415" algn="l" rtl="0">
              <a:lnSpc>
                <a:spcPct val="120000"/>
              </a:lnSpc>
              <a:spcBef>
                <a:spcPts val="1000"/>
              </a:spcBef>
              <a:spcAft>
                <a:spcPts val="0"/>
              </a:spcAft>
              <a:buSzPct val="90000"/>
              <a:buChar char="•"/>
            </a:pPr>
            <a:r>
              <a:rPr lang="en-US"/>
              <a:t>Ely Shoshone Tribe</a:t>
            </a:r>
            <a:endParaRPr/>
          </a:p>
          <a:p>
            <a:pPr marL="228600" lvl="0" indent="-145415" algn="l" rtl="0">
              <a:lnSpc>
                <a:spcPct val="120000"/>
              </a:lnSpc>
              <a:spcBef>
                <a:spcPts val="1000"/>
              </a:spcBef>
              <a:spcAft>
                <a:spcPts val="0"/>
              </a:spcAft>
              <a:buSzPct val="90000"/>
              <a:buChar char="•"/>
            </a:pPr>
            <a:r>
              <a:rPr lang="en-US"/>
              <a:t>Fallon Paiute Shoshone Tribe</a:t>
            </a:r>
            <a:endParaRPr/>
          </a:p>
          <a:p>
            <a:pPr marL="228600" lvl="0" indent="-145415" algn="l" rtl="0">
              <a:lnSpc>
                <a:spcPct val="120000"/>
              </a:lnSpc>
              <a:spcBef>
                <a:spcPts val="1000"/>
              </a:spcBef>
              <a:spcAft>
                <a:spcPts val="0"/>
              </a:spcAft>
              <a:buSzPct val="90000"/>
              <a:buChar char="•"/>
            </a:pPr>
            <a:r>
              <a:rPr lang="en-US"/>
              <a:t>Fort McDermitt Paiute-Shoshone Tribe</a:t>
            </a:r>
            <a:endParaRPr/>
          </a:p>
          <a:p>
            <a:pPr marL="228600" lvl="0" indent="-152400" algn="l" rtl="0">
              <a:lnSpc>
                <a:spcPct val="120000"/>
              </a:lnSpc>
              <a:spcBef>
                <a:spcPts val="1000"/>
              </a:spcBef>
              <a:spcAft>
                <a:spcPts val="0"/>
              </a:spcAft>
              <a:buClr>
                <a:schemeClr val="lt1"/>
              </a:buClr>
              <a:buSzPct val="100000"/>
              <a:buChar char="•"/>
            </a:pPr>
            <a:r>
              <a:rPr lang="en-US"/>
              <a:t>The tribal  population is approximately  6,000 </a:t>
            </a:r>
            <a:endParaRPr/>
          </a:p>
          <a:p>
            <a:pPr marL="228600" lvl="0" indent="-101600" algn="l" rtl="0">
              <a:lnSpc>
                <a:spcPct val="120000"/>
              </a:lnSpc>
              <a:spcBef>
                <a:spcPts val="1000"/>
              </a:spcBef>
              <a:spcAft>
                <a:spcPts val="0"/>
              </a:spcAft>
              <a:buClr>
                <a:schemeClr val="lt1"/>
              </a:buClr>
              <a:buSzPct val="100000"/>
              <a:buNone/>
            </a:pPr>
            <a:endParaRPr/>
          </a:p>
          <a:p>
            <a:pPr marL="0" lvl="0" indent="0" algn="l" rtl="0">
              <a:lnSpc>
                <a:spcPct val="120000"/>
              </a:lnSpc>
              <a:spcBef>
                <a:spcPts val="1000"/>
              </a:spcBef>
              <a:spcAft>
                <a:spcPts val="0"/>
              </a:spcAft>
              <a:buClr>
                <a:schemeClr val="lt1"/>
              </a:buClr>
              <a:buSzPct val="100000"/>
              <a:buNone/>
            </a:pPr>
            <a:endParaRPr/>
          </a:p>
        </p:txBody>
      </p:sp>
      <p:pic>
        <p:nvPicPr>
          <p:cNvPr id="211" name="Google Shape;211;p5"/>
          <p:cNvPicPr preferRelativeResize="0"/>
          <p:nvPr/>
        </p:nvPicPr>
        <p:blipFill rotWithShape="1">
          <a:blip r:embed="rId3">
            <a:alphaModFix/>
          </a:blip>
          <a:srcRect/>
          <a:stretch/>
        </p:blipFill>
        <p:spPr>
          <a:xfrm>
            <a:off x="9606106" y="2825316"/>
            <a:ext cx="2419350"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WASHOE TRIBE</a:t>
            </a:r>
            <a:endParaRPr/>
          </a:p>
        </p:txBody>
      </p:sp>
      <p:sp>
        <p:nvSpPr>
          <p:cNvPr id="217" name="Google Shape;217;p6"/>
          <p:cNvSpPr txBox="1">
            <a:spLocks noGrp="1"/>
          </p:cNvSpPr>
          <p:nvPr>
            <p:ph type="body" idx="1"/>
          </p:nvPr>
        </p:nvSpPr>
        <p:spPr>
          <a:xfrm>
            <a:off x="913795" y="2096064"/>
            <a:ext cx="8804590" cy="369513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000"/>
              <a:buChar char="•"/>
            </a:pPr>
            <a:r>
              <a:rPr lang="en-US"/>
              <a:t>Washoe people have lived in the Great Basin and the eastern Sierra Nevada mountains for at least the last 10,000 years. </a:t>
            </a:r>
            <a:endParaRPr/>
          </a:p>
          <a:p>
            <a:pPr marL="228600" lvl="0" indent="-228600" algn="l" rtl="0">
              <a:lnSpc>
                <a:spcPct val="120000"/>
              </a:lnSpc>
              <a:spcBef>
                <a:spcPts val="1000"/>
              </a:spcBef>
              <a:spcAft>
                <a:spcPts val="0"/>
              </a:spcAft>
              <a:buClr>
                <a:schemeClr val="lt1"/>
              </a:buClr>
              <a:buSzPts val="2000"/>
              <a:buChar char="•"/>
            </a:pPr>
            <a:r>
              <a:rPr lang="en-US"/>
              <a:t>Washoe people territory is comprised of Lake Tahoe at its heart, to include Carson-Dresslerville-Stewart Colonies, and Woodfords Community. </a:t>
            </a:r>
            <a:endParaRPr/>
          </a:p>
          <a:p>
            <a:pPr marL="228600" lvl="0" indent="-228600" algn="l" rtl="0">
              <a:lnSpc>
                <a:spcPct val="120000"/>
              </a:lnSpc>
              <a:spcBef>
                <a:spcPts val="1000"/>
              </a:spcBef>
              <a:spcAft>
                <a:spcPts val="0"/>
              </a:spcAft>
              <a:buClr>
                <a:schemeClr val="lt1"/>
              </a:buClr>
              <a:buSzPts val="2000"/>
              <a:buChar char="•"/>
            </a:pPr>
            <a:r>
              <a:rPr lang="en-US"/>
              <a:t>The Washoe people are a distinct group who share commonalities with both the Great Basin and California Cultures.</a:t>
            </a:r>
            <a:endParaRPr/>
          </a:p>
          <a:p>
            <a:pPr marL="228600" lvl="0" indent="-228600" algn="l" rtl="0">
              <a:lnSpc>
                <a:spcPct val="120000"/>
              </a:lnSpc>
              <a:spcBef>
                <a:spcPts val="1000"/>
              </a:spcBef>
              <a:spcAft>
                <a:spcPts val="0"/>
              </a:spcAft>
              <a:buClr>
                <a:schemeClr val="lt1"/>
              </a:buClr>
              <a:buSzPts val="2000"/>
              <a:buChar char="•"/>
            </a:pPr>
            <a:r>
              <a:rPr lang="en-US"/>
              <a:t>The population to date is approximately 1,200 members</a:t>
            </a:r>
            <a:endParaRPr/>
          </a:p>
          <a:p>
            <a:pPr marL="228600" lvl="0" indent="-215900" algn="l" rtl="0">
              <a:lnSpc>
                <a:spcPct val="120000"/>
              </a:lnSpc>
              <a:spcBef>
                <a:spcPts val="1000"/>
              </a:spcBef>
              <a:spcAft>
                <a:spcPts val="0"/>
              </a:spcAft>
              <a:buSzPts val="1800"/>
              <a:buChar char="•"/>
            </a:pPr>
            <a:r>
              <a:rPr lang="en-US"/>
              <a:t>https://washoetribe.us/</a:t>
            </a:r>
            <a:endParaRPr/>
          </a:p>
        </p:txBody>
      </p:sp>
      <p:pic>
        <p:nvPicPr>
          <p:cNvPr id="218" name="Google Shape;218;p6"/>
          <p:cNvPicPr preferRelativeResize="0"/>
          <p:nvPr/>
        </p:nvPicPr>
        <p:blipFill rotWithShape="1">
          <a:blip r:embed="rId3">
            <a:alphaModFix/>
          </a:blip>
          <a:srcRect/>
          <a:stretch/>
        </p:blipFill>
        <p:spPr>
          <a:xfrm>
            <a:off x="9718385" y="3346140"/>
            <a:ext cx="2156211" cy="29022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RENO SPARKS INDIAN COLONY</a:t>
            </a:r>
            <a:endParaRPr/>
          </a:p>
        </p:txBody>
      </p:sp>
      <p:sp>
        <p:nvSpPr>
          <p:cNvPr id="225" name="Google Shape;225;p7"/>
          <p:cNvSpPr txBox="1">
            <a:spLocks noGrp="1"/>
          </p:cNvSpPr>
          <p:nvPr>
            <p:ph type="body" idx="1"/>
          </p:nvPr>
        </p:nvSpPr>
        <p:spPr>
          <a:xfrm>
            <a:off x="913795" y="2096064"/>
            <a:ext cx="7879223" cy="3695136"/>
          </a:xfrm>
          <a:prstGeom prst="rect">
            <a:avLst/>
          </a:prstGeom>
          <a:noFill/>
          <a:ln>
            <a:noFill/>
          </a:ln>
        </p:spPr>
        <p:txBody>
          <a:bodyPr spcFirstLastPara="1" wrap="square" lIns="91425" tIns="45700" rIns="91425" bIns="45700" anchor="t" anchorCtr="0">
            <a:normAutofit fontScale="92500" lnSpcReduction="10000"/>
          </a:bodyPr>
          <a:lstStyle/>
          <a:p>
            <a:pPr marL="228600" lvl="0" indent="-219075" algn="l" rtl="0">
              <a:lnSpc>
                <a:spcPct val="120000"/>
              </a:lnSpc>
              <a:spcBef>
                <a:spcPts val="0"/>
              </a:spcBef>
              <a:spcAft>
                <a:spcPts val="0"/>
              </a:spcAft>
              <a:buClr>
                <a:schemeClr val="lt1"/>
              </a:buClr>
              <a:buSzPct val="100000"/>
              <a:buChar char="•"/>
            </a:pPr>
            <a:r>
              <a:rPr lang="en-US"/>
              <a:t>The Reno Sparks Indian Colony was established in 1917 whereas the federal government purchased 20 acres for non-reservation Indians who came to work and “camped” along the river. People called it the “Encampment”.</a:t>
            </a:r>
            <a:endParaRPr/>
          </a:p>
          <a:p>
            <a:pPr marL="228600" lvl="0" indent="-219075" algn="l" rtl="0">
              <a:lnSpc>
                <a:spcPct val="120000"/>
              </a:lnSpc>
              <a:spcBef>
                <a:spcPts val="1000"/>
              </a:spcBef>
              <a:spcAft>
                <a:spcPts val="0"/>
              </a:spcAft>
              <a:buClr>
                <a:schemeClr val="lt1"/>
              </a:buClr>
              <a:buSzPct val="100000"/>
              <a:buChar char="•"/>
            </a:pPr>
            <a:r>
              <a:rPr lang="en-US"/>
              <a:t>The Reno Sparks Colony has expanded its property to approximately 15, 292 acres with 1200 tribal members. They have property in South Reno, Verdi, Sparks, and Hungry Valley Spanish Springs area.</a:t>
            </a:r>
            <a:endParaRPr/>
          </a:p>
          <a:p>
            <a:pPr marL="228600" lvl="0" indent="-219075" algn="l" rtl="0">
              <a:lnSpc>
                <a:spcPct val="120000"/>
              </a:lnSpc>
              <a:spcBef>
                <a:spcPts val="1000"/>
              </a:spcBef>
              <a:spcAft>
                <a:spcPts val="0"/>
              </a:spcAft>
              <a:buClr>
                <a:schemeClr val="lt1"/>
              </a:buClr>
              <a:buSzPct val="100000"/>
              <a:buChar char="•"/>
            </a:pPr>
            <a:r>
              <a:rPr lang="en-US"/>
              <a:t>The local population is approximately 1,200 members; consisting of Paiute, Washoe, and Shoshone natives.</a:t>
            </a:r>
            <a:endParaRPr/>
          </a:p>
          <a:p>
            <a:pPr marL="228600" lvl="0" indent="-207327" algn="l" rtl="0">
              <a:lnSpc>
                <a:spcPct val="120000"/>
              </a:lnSpc>
              <a:spcBef>
                <a:spcPts val="1000"/>
              </a:spcBef>
              <a:spcAft>
                <a:spcPts val="0"/>
              </a:spcAft>
              <a:buSzPct val="90000"/>
              <a:buChar char="•"/>
            </a:pPr>
            <a:r>
              <a:rPr lang="en-US"/>
              <a:t>https://www.rsic.org/</a:t>
            </a:r>
            <a:endParaRPr/>
          </a:p>
        </p:txBody>
      </p:sp>
      <p:pic>
        <p:nvPicPr>
          <p:cNvPr id="226" name="Google Shape;226;p7"/>
          <p:cNvPicPr preferRelativeResize="0"/>
          <p:nvPr/>
        </p:nvPicPr>
        <p:blipFill rotWithShape="1">
          <a:blip r:embed="rId3">
            <a:alphaModFix/>
          </a:blip>
          <a:srcRect/>
          <a:stretch/>
        </p:blipFill>
        <p:spPr>
          <a:xfrm>
            <a:off x="8872132" y="3062569"/>
            <a:ext cx="3200400" cy="176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NEVADA URBAN INDIANS INC.</a:t>
            </a:r>
            <a:endParaRPr/>
          </a:p>
        </p:txBody>
      </p:sp>
      <p:sp>
        <p:nvSpPr>
          <p:cNvPr id="232" name="Google Shape;232;p11"/>
          <p:cNvSpPr txBox="1">
            <a:spLocks noGrp="1"/>
          </p:cNvSpPr>
          <p:nvPr>
            <p:ph type="body" idx="1"/>
          </p:nvPr>
        </p:nvSpPr>
        <p:spPr>
          <a:xfrm>
            <a:off x="913795" y="2096064"/>
            <a:ext cx="8969114" cy="3695136"/>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20000"/>
              </a:lnSpc>
              <a:spcBef>
                <a:spcPts val="0"/>
              </a:spcBef>
              <a:spcAft>
                <a:spcPts val="0"/>
              </a:spcAft>
              <a:buClr>
                <a:schemeClr val="lt1"/>
              </a:buClr>
              <a:buSzPts val="2000"/>
              <a:buChar char="•"/>
            </a:pPr>
            <a:r>
              <a:rPr lang="en-US"/>
              <a:t>During the mid-20th century, the Federal Government strongly encouraged Indians to stake out new lives in urban areas.</a:t>
            </a:r>
            <a:endParaRPr/>
          </a:p>
          <a:p>
            <a:pPr marL="228600" lvl="0" indent="-228600" algn="l" rtl="0">
              <a:lnSpc>
                <a:spcPct val="120000"/>
              </a:lnSpc>
              <a:spcBef>
                <a:spcPts val="1000"/>
              </a:spcBef>
              <a:spcAft>
                <a:spcPts val="0"/>
              </a:spcAft>
              <a:buClr>
                <a:schemeClr val="lt1"/>
              </a:buClr>
              <a:buSzPts val="2000"/>
              <a:buChar char="•"/>
            </a:pPr>
            <a:r>
              <a:rPr lang="en-US"/>
              <a:t>Nevada Urban Indians, Inc. (NUI) established in 1975 to provide outreach and referral services to American Indians living in the urban areas of Washoe County and Carson City. </a:t>
            </a:r>
            <a:endParaRPr/>
          </a:p>
          <a:p>
            <a:pPr marL="228600" lvl="0" indent="-228600" algn="l" rtl="0">
              <a:lnSpc>
                <a:spcPct val="120000"/>
              </a:lnSpc>
              <a:spcBef>
                <a:spcPts val="1000"/>
              </a:spcBef>
              <a:spcAft>
                <a:spcPts val="0"/>
              </a:spcAft>
              <a:buClr>
                <a:schemeClr val="lt1"/>
              </a:buClr>
              <a:buSzPts val="2000"/>
              <a:buChar char="•"/>
            </a:pPr>
            <a:r>
              <a:rPr lang="en-US"/>
              <a:t>Its mission is to promote American Indian/Alaskan Natives' culture, health, and well-being in the Northern Nevada region.</a:t>
            </a:r>
            <a:endParaRPr/>
          </a:p>
          <a:p>
            <a:pPr marL="228600" lvl="0" indent="-228600" algn="l" rtl="0">
              <a:lnSpc>
                <a:spcPct val="120000"/>
              </a:lnSpc>
              <a:spcBef>
                <a:spcPts val="1000"/>
              </a:spcBef>
              <a:spcAft>
                <a:spcPts val="0"/>
              </a:spcAft>
              <a:buClr>
                <a:schemeClr val="lt1"/>
              </a:buClr>
              <a:buSzPts val="2000"/>
              <a:buChar char="•"/>
            </a:pPr>
            <a:r>
              <a:rPr lang="en-US"/>
              <a:t>Nevada Urban Indian population is estimated at  6,600 Native Americans in the area.</a:t>
            </a:r>
            <a:endParaRPr/>
          </a:p>
          <a:p>
            <a:pPr marL="228600" lvl="0" indent="-215900" algn="l" rtl="0">
              <a:lnSpc>
                <a:spcPct val="120000"/>
              </a:lnSpc>
              <a:spcBef>
                <a:spcPts val="1000"/>
              </a:spcBef>
              <a:spcAft>
                <a:spcPts val="0"/>
              </a:spcAft>
              <a:buSzPts val="1800"/>
              <a:buChar char="•"/>
            </a:pPr>
            <a:r>
              <a:rPr lang="en-US"/>
              <a:t>https://www.nevadaurbanindians.org/</a:t>
            </a:r>
            <a:endParaRPr/>
          </a:p>
        </p:txBody>
      </p:sp>
      <p:pic>
        <p:nvPicPr>
          <p:cNvPr id="233" name="Google Shape;233;p11"/>
          <p:cNvPicPr preferRelativeResize="0"/>
          <p:nvPr/>
        </p:nvPicPr>
        <p:blipFill rotWithShape="1">
          <a:blip r:embed="rId3">
            <a:alphaModFix/>
          </a:blip>
          <a:srcRect/>
          <a:stretch/>
        </p:blipFill>
        <p:spPr>
          <a:xfrm>
            <a:off x="10038373" y="2780145"/>
            <a:ext cx="1958110" cy="21419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TRIBAL SOVEREIGNTY</a:t>
            </a:r>
            <a:endParaRPr/>
          </a:p>
        </p:txBody>
      </p:sp>
      <p:sp>
        <p:nvSpPr>
          <p:cNvPr id="239" name="Google Shape;239;p8"/>
          <p:cNvSpPr txBox="1">
            <a:spLocks noGrp="1"/>
          </p:cNvSpPr>
          <p:nvPr>
            <p:ph type="body" idx="1"/>
          </p:nvPr>
        </p:nvSpPr>
        <p:spPr>
          <a:xfrm>
            <a:off x="913795" y="1895987"/>
            <a:ext cx="10353762" cy="369513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000"/>
              <a:buChar char="•"/>
            </a:pPr>
            <a:r>
              <a:rPr lang="en-US"/>
              <a:t>Native Americans have significant rights of self government under the U.S Constitution, which has its root from their own sovereignty. </a:t>
            </a:r>
            <a:endParaRPr/>
          </a:p>
          <a:p>
            <a:pPr marL="228600" lvl="0" indent="-228600" algn="l" rtl="0">
              <a:lnSpc>
                <a:spcPct val="120000"/>
              </a:lnSpc>
              <a:spcBef>
                <a:spcPts val="1000"/>
              </a:spcBef>
              <a:spcAft>
                <a:spcPts val="0"/>
              </a:spcAft>
              <a:buClr>
                <a:schemeClr val="lt1"/>
              </a:buClr>
              <a:buSzPts val="2000"/>
              <a:buChar char="•"/>
            </a:pPr>
            <a:r>
              <a:rPr lang="en-US"/>
              <a:t>There are 574 federally recognized American Indians and Alaska nation in   the United States.</a:t>
            </a:r>
            <a:endParaRPr/>
          </a:p>
          <a:p>
            <a:pPr marL="228600" lvl="0" indent="-228600" algn="l" rtl="0">
              <a:lnSpc>
                <a:spcPct val="120000"/>
              </a:lnSpc>
              <a:spcBef>
                <a:spcPts val="1000"/>
              </a:spcBef>
              <a:spcAft>
                <a:spcPts val="0"/>
              </a:spcAft>
              <a:buClr>
                <a:schemeClr val="lt1"/>
              </a:buClr>
              <a:buSzPts val="2000"/>
              <a:buChar char="•"/>
            </a:pPr>
            <a:r>
              <a:rPr lang="en-US"/>
              <a:t>Native American Tribes are sometimes described as “Nations within a Nation”.      </a:t>
            </a:r>
            <a:endParaRPr/>
          </a:p>
          <a:p>
            <a:pPr marL="228600" lvl="0" indent="-228600" algn="l" rtl="0">
              <a:lnSpc>
                <a:spcPct val="120000"/>
              </a:lnSpc>
              <a:spcBef>
                <a:spcPts val="1000"/>
              </a:spcBef>
              <a:spcAft>
                <a:spcPts val="0"/>
              </a:spcAft>
              <a:buClr>
                <a:schemeClr val="lt1"/>
              </a:buClr>
              <a:buSzPts val="2000"/>
              <a:buChar char="•"/>
            </a:pPr>
            <a:r>
              <a:rPr lang="en-US"/>
              <a:t>Sovereignty for tribes includes the right to establish their own form of government, determined membership, enact legislation and establish law enforcement and court systems.</a:t>
            </a:r>
            <a:endParaRPr/>
          </a:p>
          <a:p>
            <a:pPr marL="228600" lvl="0" indent="-101600" algn="l" rtl="0">
              <a:lnSpc>
                <a:spcPct val="120000"/>
              </a:lnSpc>
              <a:spcBef>
                <a:spcPts val="1000"/>
              </a:spcBef>
              <a:spcAft>
                <a:spcPts val="0"/>
              </a:spcAft>
              <a:buClr>
                <a:schemeClr val="lt1"/>
              </a:buClr>
              <a:buSzPts val="2000"/>
              <a:buNone/>
            </a:pPr>
            <a:endParaRPr/>
          </a:p>
        </p:txBody>
      </p:sp>
      <p:pic>
        <p:nvPicPr>
          <p:cNvPr id="240" name="Google Shape;240;p8"/>
          <p:cNvPicPr preferRelativeResize="0"/>
          <p:nvPr/>
        </p:nvPicPr>
        <p:blipFill rotWithShape="1">
          <a:blip r:embed="rId3">
            <a:alphaModFix/>
          </a:blip>
          <a:srcRect/>
          <a:stretch/>
        </p:blipFill>
        <p:spPr>
          <a:xfrm>
            <a:off x="137489" y="102015"/>
            <a:ext cx="1952625" cy="1714500"/>
          </a:xfrm>
          <a:prstGeom prst="rect">
            <a:avLst/>
          </a:prstGeom>
          <a:noFill/>
          <a:ln>
            <a:noFill/>
          </a:ln>
        </p:spPr>
      </p:pic>
      <p:pic>
        <p:nvPicPr>
          <p:cNvPr id="241" name="Google Shape;241;p8"/>
          <p:cNvPicPr preferRelativeResize="0"/>
          <p:nvPr/>
        </p:nvPicPr>
        <p:blipFill rotWithShape="1">
          <a:blip r:embed="rId4">
            <a:alphaModFix/>
          </a:blip>
          <a:srcRect/>
          <a:stretch/>
        </p:blipFill>
        <p:spPr>
          <a:xfrm>
            <a:off x="10091238" y="129760"/>
            <a:ext cx="1952624" cy="1686755"/>
          </a:xfrm>
          <a:prstGeom prst="rect">
            <a:avLst/>
          </a:prstGeom>
          <a:noFill/>
          <a:ln>
            <a:noFill/>
          </a:ln>
        </p:spPr>
      </p:pic>
      <p:pic>
        <p:nvPicPr>
          <p:cNvPr id="242" name="Google Shape;242;p8"/>
          <p:cNvPicPr preferRelativeResize="0"/>
          <p:nvPr/>
        </p:nvPicPr>
        <p:blipFill rotWithShape="1">
          <a:blip r:embed="rId5">
            <a:alphaModFix/>
          </a:blip>
          <a:srcRect/>
          <a:stretch/>
        </p:blipFill>
        <p:spPr>
          <a:xfrm>
            <a:off x="137489" y="5448460"/>
            <a:ext cx="1489126" cy="1307526"/>
          </a:xfrm>
          <a:prstGeom prst="rect">
            <a:avLst/>
          </a:prstGeom>
          <a:noFill/>
          <a:ln>
            <a:noFill/>
          </a:ln>
        </p:spPr>
      </p:pic>
      <p:pic>
        <p:nvPicPr>
          <p:cNvPr id="243" name="Google Shape;243;p8"/>
          <p:cNvPicPr preferRelativeResize="0"/>
          <p:nvPr/>
        </p:nvPicPr>
        <p:blipFill rotWithShape="1">
          <a:blip r:embed="rId6">
            <a:alphaModFix/>
          </a:blip>
          <a:srcRect/>
          <a:stretch/>
        </p:blipFill>
        <p:spPr>
          <a:xfrm>
            <a:off x="10616239" y="5403500"/>
            <a:ext cx="1427623" cy="13524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RIGHT TO VOTE</a:t>
            </a:r>
            <a:endParaRPr/>
          </a:p>
        </p:txBody>
      </p:sp>
      <p:sp>
        <p:nvSpPr>
          <p:cNvPr id="249" name="Google Shape;249;p10"/>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000"/>
              <a:buChar char="•"/>
            </a:pPr>
            <a:r>
              <a:rPr lang="en-US"/>
              <a:t>The 15th Amendment, passed in 1870, “The right of citizens of the United States to vote shall not be denied or abridged by the United States or by any State on account of race, color, or previous condition of servitude”.</a:t>
            </a:r>
            <a:endParaRPr/>
          </a:p>
          <a:p>
            <a:pPr marL="228600" lvl="0" indent="-228600" algn="l" rtl="0">
              <a:lnSpc>
                <a:spcPct val="120000"/>
              </a:lnSpc>
              <a:spcBef>
                <a:spcPts val="1000"/>
              </a:spcBef>
              <a:spcAft>
                <a:spcPts val="0"/>
              </a:spcAft>
              <a:buClr>
                <a:schemeClr val="lt1"/>
              </a:buClr>
              <a:buSzPts val="2000"/>
              <a:buChar char="•"/>
            </a:pPr>
            <a:r>
              <a:rPr lang="en-US"/>
              <a:t>The Snyder Act of 1924 explicitly declared Native Americans to be U.S. citizens that they became eligible to vote. Native Americans are citizens of the United States and have the right to vote in federal, state, and local elections.</a:t>
            </a:r>
            <a:endParaRPr/>
          </a:p>
          <a:p>
            <a:pPr marL="228600" lvl="0" indent="-228600" algn="l" rtl="0">
              <a:lnSpc>
                <a:spcPct val="120000"/>
              </a:lnSpc>
              <a:spcBef>
                <a:spcPts val="1000"/>
              </a:spcBef>
              <a:spcAft>
                <a:spcPts val="0"/>
              </a:spcAft>
              <a:buClr>
                <a:schemeClr val="lt1"/>
              </a:buClr>
              <a:buSzPts val="2000"/>
              <a:buChar char="•"/>
            </a:pPr>
            <a:r>
              <a:rPr lang="en-US"/>
              <a:t>Native Americans can also vote in tribal elections - think of them as having dual citizenship in two sovereign nations, the U.S. and their tribe.</a:t>
            </a:r>
            <a:endParaRPr/>
          </a:p>
          <a:p>
            <a:pPr marL="228600" lvl="0" indent="-228600" algn="l" rtl="0">
              <a:lnSpc>
                <a:spcPct val="120000"/>
              </a:lnSpc>
              <a:spcBef>
                <a:spcPts val="1000"/>
              </a:spcBef>
              <a:spcAft>
                <a:spcPts val="0"/>
              </a:spcAft>
              <a:buClr>
                <a:schemeClr val="lt1"/>
              </a:buClr>
              <a:buSzPts val="2000"/>
              <a:buChar char="•"/>
            </a:pPr>
            <a:r>
              <a:rPr lang="en-US"/>
              <a:t>Tribes run their own elections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TRIBAL GOVERNMENT</a:t>
            </a:r>
            <a:br>
              <a:rPr lang="en-US"/>
            </a:br>
            <a:endParaRPr/>
          </a:p>
        </p:txBody>
      </p:sp>
      <p:sp>
        <p:nvSpPr>
          <p:cNvPr id="255" name="Google Shape;255;p9"/>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fontScale="85000" lnSpcReduction="10000"/>
          </a:bodyPr>
          <a:lstStyle/>
          <a:p>
            <a:pPr marL="685800" lvl="1" indent="-228600" algn="ctr" rtl="0">
              <a:lnSpc>
                <a:spcPct val="120000"/>
              </a:lnSpc>
              <a:spcBef>
                <a:spcPts val="0"/>
              </a:spcBef>
              <a:spcAft>
                <a:spcPts val="0"/>
              </a:spcAft>
              <a:buClr>
                <a:schemeClr val="lt1"/>
              </a:buClr>
              <a:buSzPct val="100000"/>
              <a:buChar char="•"/>
            </a:pPr>
            <a:r>
              <a:rPr lang="en-US" sz="2000"/>
              <a:t>Tribal Council Governing Body</a:t>
            </a:r>
            <a:endParaRPr/>
          </a:p>
          <a:p>
            <a:pPr marL="228600" lvl="0" indent="-228600" algn="ctr" rtl="0">
              <a:lnSpc>
                <a:spcPct val="120000"/>
              </a:lnSpc>
              <a:spcBef>
                <a:spcPts val="1000"/>
              </a:spcBef>
              <a:spcAft>
                <a:spcPts val="0"/>
              </a:spcAft>
              <a:buClr>
                <a:schemeClr val="lt1"/>
              </a:buClr>
              <a:buSzPct val="100000"/>
              <a:buChar char="•"/>
            </a:pPr>
            <a:r>
              <a:rPr lang="en-US"/>
              <a:t>Constitution and By-Laws  </a:t>
            </a:r>
            <a:endParaRPr/>
          </a:p>
          <a:p>
            <a:pPr marL="228600" lvl="0" indent="-228600" algn="ctr" rtl="0">
              <a:lnSpc>
                <a:spcPct val="120000"/>
              </a:lnSpc>
              <a:spcBef>
                <a:spcPts val="1000"/>
              </a:spcBef>
              <a:spcAft>
                <a:spcPts val="0"/>
              </a:spcAft>
              <a:buClr>
                <a:schemeClr val="lt1"/>
              </a:buClr>
              <a:buSzPct val="100000"/>
              <a:buChar char="•"/>
            </a:pPr>
            <a:r>
              <a:rPr lang="en-US"/>
              <a:t>Tribal Administration</a:t>
            </a:r>
            <a:endParaRPr/>
          </a:p>
          <a:p>
            <a:pPr marL="228600" lvl="0" indent="-228600" algn="ctr" rtl="0">
              <a:lnSpc>
                <a:spcPct val="120000"/>
              </a:lnSpc>
              <a:spcBef>
                <a:spcPts val="1000"/>
              </a:spcBef>
              <a:spcAft>
                <a:spcPts val="0"/>
              </a:spcAft>
              <a:buClr>
                <a:schemeClr val="lt1"/>
              </a:buClr>
              <a:buSzPct val="100000"/>
              <a:buChar char="•"/>
            </a:pPr>
            <a:r>
              <a:rPr lang="en-US"/>
              <a:t>Tribal entities </a:t>
            </a:r>
            <a:endParaRPr/>
          </a:p>
          <a:p>
            <a:pPr marL="0" lvl="0" indent="0" algn="l" rtl="0">
              <a:lnSpc>
                <a:spcPct val="120000"/>
              </a:lnSpc>
              <a:spcBef>
                <a:spcPts val="1000"/>
              </a:spcBef>
              <a:spcAft>
                <a:spcPts val="0"/>
              </a:spcAft>
              <a:buClr>
                <a:schemeClr val="lt1"/>
              </a:buClr>
              <a:buSzPct val="100000"/>
              <a:buNone/>
            </a:pPr>
            <a:r>
              <a:rPr lang="en-US"/>
              <a:t>____________________________________________________________________________________</a:t>
            </a:r>
            <a:endParaRPr/>
          </a:p>
          <a:p>
            <a:pPr marL="0" lvl="0" indent="0" algn="l" rtl="0">
              <a:lnSpc>
                <a:spcPct val="120000"/>
              </a:lnSpc>
              <a:spcBef>
                <a:spcPts val="1000"/>
              </a:spcBef>
              <a:spcAft>
                <a:spcPts val="0"/>
              </a:spcAft>
              <a:buClr>
                <a:schemeClr val="lt1"/>
              </a:buClr>
              <a:buSzPct val="100000"/>
              <a:buNone/>
            </a:pPr>
            <a:r>
              <a:rPr lang="en-US"/>
              <a:t>	- EMS			- Emergency Management	- Public Utilities      - Enrollment</a:t>
            </a:r>
            <a:endParaRPr/>
          </a:p>
          <a:p>
            <a:pPr marL="0" lvl="0" indent="0" algn="l" rtl="0">
              <a:lnSpc>
                <a:spcPct val="120000"/>
              </a:lnSpc>
              <a:spcBef>
                <a:spcPts val="1000"/>
              </a:spcBef>
              <a:spcAft>
                <a:spcPts val="0"/>
              </a:spcAft>
              <a:buClr>
                <a:schemeClr val="lt1"/>
              </a:buClr>
              <a:buSzPct val="100000"/>
              <a:buNone/>
            </a:pPr>
            <a:r>
              <a:rPr lang="en-US"/>
              <a:t>	- Tribal Court		- Natural Resources 		- Public Relations   - Police </a:t>
            </a:r>
            <a:endParaRPr/>
          </a:p>
          <a:p>
            <a:pPr marL="0" lvl="0" indent="0" algn="l" rtl="0">
              <a:lnSpc>
                <a:spcPct val="120000"/>
              </a:lnSpc>
              <a:spcBef>
                <a:spcPts val="1000"/>
              </a:spcBef>
              <a:spcAft>
                <a:spcPts val="0"/>
              </a:spcAft>
              <a:buClr>
                <a:schemeClr val="lt1"/>
              </a:buClr>
              <a:buSzPct val="100000"/>
              <a:buNone/>
            </a:pPr>
            <a:r>
              <a:rPr lang="en-US"/>
              <a:t>	-Social Services		- Committees			- Clinic     -Finance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SUMMARY</a:t>
            </a:r>
            <a:br>
              <a:rPr lang="en-US"/>
            </a:br>
            <a:r>
              <a:rPr lang="en-US" sz="900" b="0" i="1"/>
              <a:t>FOR OVER 6,000 YEARS, WE AS NATIVE PEOPLE ARE STILL HERE</a:t>
            </a:r>
            <a:r>
              <a:rPr lang="en-US"/>
              <a:t/>
            </a:r>
            <a:br>
              <a:rPr lang="en-US"/>
            </a:br>
            <a:endParaRPr/>
          </a:p>
        </p:txBody>
      </p:sp>
      <p:sp>
        <p:nvSpPr>
          <p:cNvPr id="261" name="Google Shape;261;p12"/>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2000"/>
              <a:buChar char="•"/>
            </a:pPr>
            <a:r>
              <a:rPr lang="en-US"/>
              <a:t>Native Americans in the Great Basin</a:t>
            </a:r>
            <a:endParaRPr/>
          </a:p>
          <a:p>
            <a:pPr marL="228600" lvl="0" indent="-228600" algn="l" rtl="0">
              <a:lnSpc>
                <a:spcPct val="120000"/>
              </a:lnSpc>
              <a:spcBef>
                <a:spcPts val="1000"/>
              </a:spcBef>
              <a:spcAft>
                <a:spcPts val="0"/>
              </a:spcAft>
              <a:buClr>
                <a:schemeClr val="lt1"/>
              </a:buClr>
              <a:buSzPts val="2000"/>
              <a:buChar char="•"/>
            </a:pPr>
            <a:r>
              <a:rPr lang="en-US"/>
              <a:t>Tribal Government Structure </a:t>
            </a:r>
            <a:endParaRPr/>
          </a:p>
          <a:p>
            <a:pPr marL="228600" lvl="0" indent="-228600" algn="l" rtl="0">
              <a:lnSpc>
                <a:spcPct val="120000"/>
              </a:lnSpc>
              <a:spcBef>
                <a:spcPts val="1000"/>
              </a:spcBef>
              <a:spcAft>
                <a:spcPts val="0"/>
              </a:spcAft>
              <a:buClr>
                <a:schemeClr val="lt1"/>
              </a:buClr>
              <a:buSzPts val="2000"/>
              <a:buChar char="•"/>
            </a:pPr>
            <a:r>
              <a:rPr lang="en-US"/>
              <a:t>Native American Right to Vote</a:t>
            </a:r>
            <a:endParaRPr/>
          </a:p>
          <a:p>
            <a:pPr marL="228600" lvl="0" indent="-228600" algn="l" rtl="0">
              <a:lnSpc>
                <a:spcPct val="120000"/>
              </a:lnSpc>
              <a:spcBef>
                <a:spcPts val="1000"/>
              </a:spcBef>
              <a:spcAft>
                <a:spcPts val="0"/>
              </a:spcAft>
              <a:buClr>
                <a:schemeClr val="lt1"/>
              </a:buClr>
              <a:buSzPts val="2000"/>
              <a:buChar char="•"/>
            </a:pPr>
            <a:r>
              <a:rPr lang="en-US"/>
              <a:t>Nevada Urban Indians Inc.</a:t>
            </a:r>
            <a:endParaRPr/>
          </a:p>
          <a:p>
            <a:pPr marL="228600" lvl="0" indent="-228600" algn="l" rtl="0">
              <a:lnSpc>
                <a:spcPct val="120000"/>
              </a:lnSpc>
              <a:spcBef>
                <a:spcPts val="1000"/>
              </a:spcBef>
              <a:spcAft>
                <a:spcPts val="0"/>
              </a:spcAft>
              <a:buClr>
                <a:schemeClr val="lt1"/>
              </a:buClr>
              <a:buSzPts val="2000"/>
              <a:buChar char="•"/>
            </a:pPr>
            <a:r>
              <a:rPr lang="en-US"/>
              <a:t>Questions and Answers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SUMMARY</a:t>
            </a:r>
            <a:br>
              <a:rPr lang="en-US"/>
            </a:br>
            <a:r>
              <a:rPr lang="en-US" sz="900" b="0" i="1"/>
              <a:t>FOR OVER 10,000 YEARS, WE AS NATIVE PEOPLE ARE STILL HERE</a:t>
            </a:r>
            <a:r>
              <a:rPr lang="en-US"/>
              <a:t/>
            </a:r>
            <a:br>
              <a:rPr lang="en-US"/>
            </a:br>
            <a:endParaRPr/>
          </a:p>
        </p:txBody>
      </p:sp>
      <p:sp>
        <p:nvSpPr>
          <p:cNvPr id="267" name="Google Shape;267;p3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2000"/>
              <a:buChar char="•"/>
            </a:pPr>
            <a:r>
              <a:rPr lang="en-US"/>
              <a:t>Native Americans in the Great Basin</a:t>
            </a:r>
            <a:endParaRPr/>
          </a:p>
          <a:p>
            <a:pPr marL="228600" lvl="0" indent="-228600" algn="l" rtl="0">
              <a:lnSpc>
                <a:spcPct val="120000"/>
              </a:lnSpc>
              <a:spcBef>
                <a:spcPts val="1000"/>
              </a:spcBef>
              <a:spcAft>
                <a:spcPts val="0"/>
              </a:spcAft>
              <a:buClr>
                <a:schemeClr val="lt1"/>
              </a:buClr>
              <a:buSzPts val="2000"/>
              <a:buChar char="•"/>
            </a:pPr>
            <a:r>
              <a:rPr lang="en-US"/>
              <a:t>Nevada Urban Indians Inc.</a:t>
            </a:r>
            <a:endParaRPr/>
          </a:p>
          <a:p>
            <a:pPr marL="228600" lvl="0" indent="-228600" algn="l" rtl="0">
              <a:lnSpc>
                <a:spcPct val="120000"/>
              </a:lnSpc>
              <a:spcBef>
                <a:spcPts val="1000"/>
              </a:spcBef>
              <a:spcAft>
                <a:spcPts val="0"/>
              </a:spcAft>
              <a:buClr>
                <a:schemeClr val="lt1"/>
              </a:buClr>
              <a:buSzPts val="2000"/>
              <a:buChar char="•"/>
            </a:pPr>
            <a:r>
              <a:rPr lang="en-US"/>
              <a:t> Tribal Sovereignty </a:t>
            </a:r>
            <a:endParaRPr/>
          </a:p>
          <a:p>
            <a:pPr marL="228600" lvl="0" indent="-228600" algn="l" rtl="0">
              <a:lnSpc>
                <a:spcPct val="120000"/>
              </a:lnSpc>
              <a:spcBef>
                <a:spcPts val="1000"/>
              </a:spcBef>
              <a:spcAft>
                <a:spcPts val="0"/>
              </a:spcAft>
              <a:buClr>
                <a:schemeClr val="lt1"/>
              </a:buClr>
              <a:buSzPts val="2000"/>
              <a:buChar char="•"/>
            </a:pPr>
            <a:r>
              <a:rPr lang="en-US"/>
              <a:t> Right to Vote</a:t>
            </a:r>
            <a:endParaRPr/>
          </a:p>
          <a:p>
            <a:pPr marL="228600" lvl="0" indent="-228600" algn="l" rtl="0">
              <a:lnSpc>
                <a:spcPct val="120000"/>
              </a:lnSpc>
              <a:spcBef>
                <a:spcPts val="1000"/>
              </a:spcBef>
              <a:spcAft>
                <a:spcPts val="0"/>
              </a:spcAft>
              <a:buClr>
                <a:schemeClr val="lt1"/>
              </a:buClr>
              <a:buSzPts val="2000"/>
              <a:buChar char="•"/>
            </a:pPr>
            <a:r>
              <a:rPr lang="en-US"/>
              <a:t>Questions and Answers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AGENDA</a:t>
            </a:r>
            <a:endParaRPr/>
          </a:p>
        </p:txBody>
      </p:sp>
      <p:sp>
        <p:nvSpPr>
          <p:cNvPr id="150" name="Google Shape;150;p2"/>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2000"/>
              <a:buChar char="•"/>
            </a:pPr>
            <a:r>
              <a:rPr lang="en-US"/>
              <a:t>Native Americans in the Great Basin</a:t>
            </a:r>
            <a:endParaRPr/>
          </a:p>
          <a:p>
            <a:pPr marL="228600" lvl="0" indent="-228600" algn="l" rtl="0">
              <a:lnSpc>
                <a:spcPct val="120000"/>
              </a:lnSpc>
              <a:spcBef>
                <a:spcPts val="0"/>
              </a:spcBef>
              <a:spcAft>
                <a:spcPts val="0"/>
              </a:spcAft>
              <a:buClr>
                <a:schemeClr val="lt1"/>
              </a:buClr>
              <a:buSzPts val="2000"/>
              <a:buChar char="•"/>
            </a:pPr>
            <a:r>
              <a:rPr lang="en-US"/>
              <a:t>Nevada Urban Indians 1975</a:t>
            </a:r>
            <a:endParaRPr/>
          </a:p>
          <a:p>
            <a:pPr marL="228600" lvl="0" indent="-228600" algn="l" rtl="0">
              <a:lnSpc>
                <a:spcPct val="120000"/>
              </a:lnSpc>
              <a:spcBef>
                <a:spcPts val="0"/>
              </a:spcBef>
              <a:spcAft>
                <a:spcPts val="0"/>
              </a:spcAft>
              <a:buSzPts val="2000"/>
              <a:buChar char="•"/>
            </a:pPr>
            <a:r>
              <a:rPr lang="en-US"/>
              <a:t>Tribal Sovereignty</a:t>
            </a:r>
            <a:endParaRPr/>
          </a:p>
          <a:p>
            <a:pPr marL="228600" lvl="0" indent="-228600" algn="l" rtl="0">
              <a:lnSpc>
                <a:spcPct val="120000"/>
              </a:lnSpc>
              <a:spcBef>
                <a:spcPts val="0"/>
              </a:spcBef>
              <a:spcAft>
                <a:spcPts val="0"/>
              </a:spcAft>
              <a:buSzPts val="2000"/>
              <a:buChar char="•"/>
            </a:pPr>
            <a:r>
              <a:rPr lang="en-US"/>
              <a:t>Right to Vote  </a:t>
            </a:r>
            <a:endParaRPr/>
          </a:p>
          <a:p>
            <a:pPr marL="228600" lvl="0" indent="-228600" algn="l" rtl="0">
              <a:lnSpc>
                <a:spcPct val="120000"/>
              </a:lnSpc>
              <a:spcBef>
                <a:spcPts val="0"/>
              </a:spcBef>
              <a:spcAft>
                <a:spcPts val="0"/>
              </a:spcAft>
              <a:buSzPts val="2000"/>
              <a:buChar char="•"/>
            </a:pPr>
            <a:r>
              <a:rPr lang="en-US"/>
              <a:t>Questions and Answers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Native Storytelling</a:t>
            </a:r>
            <a:endParaRPr/>
          </a:p>
        </p:txBody>
      </p:sp>
      <p:sp>
        <p:nvSpPr>
          <p:cNvPr id="157" name="Google Shape;157;p32"/>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r>
              <a:rPr lang="en-US"/>
              <a:t>Native storytelling is a traditional way of passing down knowledge, culture, beliefs, and history through generations. </a:t>
            </a:r>
            <a:endParaRPr/>
          </a:p>
          <a:p>
            <a:pPr marL="0" lvl="0" indent="0" algn="l" rtl="0">
              <a:lnSpc>
                <a:spcPct val="120000"/>
              </a:lnSpc>
              <a:spcBef>
                <a:spcPts val="0"/>
              </a:spcBef>
              <a:spcAft>
                <a:spcPts val="0"/>
              </a:spcAft>
              <a:buSzPts val="2000"/>
              <a:buNone/>
            </a:pPr>
            <a:endParaRPr/>
          </a:p>
          <a:p>
            <a:pPr marL="0" lvl="0" indent="0" algn="l" rtl="0">
              <a:lnSpc>
                <a:spcPct val="120000"/>
              </a:lnSpc>
              <a:spcBef>
                <a:spcPts val="0"/>
              </a:spcBef>
              <a:spcAft>
                <a:spcPts val="0"/>
              </a:spcAft>
              <a:buSzPts val="2000"/>
              <a:buNone/>
            </a:pPr>
            <a:r>
              <a:rPr lang="en-US"/>
              <a:t>Stories helped Native Americans remain connected to each other and their homelands when they were forcibly relocated.</a:t>
            </a:r>
            <a:endParaRPr/>
          </a:p>
          <a:p>
            <a:pPr marL="0" lvl="0" indent="0" algn="l" rtl="0">
              <a:lnSpc>
                <a:spcPct val="120000"/>
              </a:lnSpc>
              <a:spcBef>
                <a:spcPts val="0"/>
              </a:spcBef>
              <a:spcAft>
                <a:spcPts val="0"/>
              </a:spcAft>
              <a:buSzPts val="2000"/>
              <a:buNone/>
            </a:pPr>
            <a:endParaRPr/>
          </a:p>
          <a:p>
            <a:pPr marL="0" lvl="0" indent="0" algn="l" rtl="0">
              <a:lnSpc>
                <a:spcPct val="120000"/>
              </a:lnSpc>
              <a:spcBef>
                <a:spcPts val="0"/>
              </a:spcBef>
              <a:spcAft>
                <a:spcPts val="0"/>
              </a:spcAft>
              <a:buSzPts val="2000"/>
              <a:buNone/>
            </a:pPr>
            <a:r>
              <a:rPr lang="en-US"/>
              <a:t>Today I will tell my story about the Natives in the Great Basin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AGENDA</a:t>
            </a:r>
            <a:endParaRPr/>
          </a:p>
        </p:txBody>
      </p:sp>
      <p:sp>
        <p:nvSpPr>
          <p:cNvPr id="164" name="Google Shape;164;p3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000"/>
              <a:buNone/>
            </a:pPr>
            <a:endParaRPr/>
          </a:p>
        </p:txBody>
      </p:sp>
      <p:pic>
        <p:nvPicPr>
          <p:cNvPr id="165" name="Google Shape;165;p33" descr="Great_Basin_map.gif"/>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8966c3e4df_2_9"/>
          <p:cNvSpPr txBox="1">
            <a:spLocks noGrp="1"/>
          </p:cNvSpPr>
          <p:nvPr>
            <p:ph type="title"/>
          </p:nvPr>
        </p:nvSpPr>
        <p:spPr>
          <a:xfrm>
            <a:off x="913795" y="609600"/>
            <a:ext cx="10353900" cy="132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172" name="Google Shape;172;g28966c3e4df_2_9"/>
          <p:cNvSpPr txBox="1">
            <a:spLocks noGrp="1"/>
          </p:cNvSpPr>
          <p:nvPr>
            <p:ph type="body" idx="1"/>
          </p:nvPr>
        </p:nvSpPr>
        <p:spPr>
          <a:xfrm>
            <a:off x="913795" y="2096064"/>
            <a:ext cx="10353900" cy="369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3" name="Google Shape;173;g28966c3e4df_2_9"/>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8966c3e4df_2_16"/>
          <p:cNvSpPr txBox="1">
            <a:spLocks noGrp="1"/>
          </p:cNvSpPr>
          <p:nvPr>
            <p:ph type="title"/>
          </p:nvPr>
        </p:nvSpPr>
        <p:spPr>
          <a:xfrm>
            <a:off x="913795" y="609600"/>
            <a:ext cx="10353900" cy="132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180" name="Google Shape;180;g28966c3e4df_2_16"/>
          <p:cNvSpPr txBox="1">
            <a:spLocks noGrp="1"/>
          </p:cNvSpPr>
          <p:nvPr>
            <p:ph type="body" idx="1"/>
          </p:nvPr>
        </p:nvSpPr>
        <p:spPr>
          <a:xfrm>
            <a:off x="913795" y="2096064"/>
            <a:ext cx="10353900" cy="369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81" name="Google Shape;181;g28966c3e4df_2_16"/>
          <p:cNvPicPr preferRelativeResize="0"/>
          <p:nvPr/>
        </p:nvPicPr>
        <p:blipFill>
          <a:blip r:embed="rId3">
            <a:alphaModFix/>
          </a:blip>
          <a:stretch>
            <a:fillRect/>
          </a:stretch>
        </p:blipFill>
        <p:spPr>
          <a:xfrm>
            <a:off x="913800" y="678650"/>
            <a:ext cx="10353900" cy="504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8966c3e4df_2_23"/>
          <p:cNvSpPr txBox="1">
            <a:spLocks noGrp="1"/>
          </p:cNvSpPr>
          <p:nvPr>
            <p:ph type="title"/>
          </p:nvPr>
        </p:nvSpPr>
        <p:spPr>
          <a:xfrm>
            <a:off x="913795" y="609600"/>
            <a:ext cx="10353900" cy="132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188" name="Google Shape;188;g28966c3e4df_2_23"/>
          <p:cNvSpPr txBox="1">
            <a:spLocks noGrp="1"/>
          </p:cNvSpPr>
          <p:nvPr>
            <p:ph type="body" idx="1"/>
          </p:nvPr>
        </p:nvSpPr>
        <p:spPr>
          <a:xfrm>
            <a:off x="913795" y="2096064"/>
            <a:ext cx="10353900" cy="369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89" name="Google Shape;189;g28966c3e4df_2_23"/>
          <p:cNvPicPr preferRelativeResize="0"/>
          <p:nvPr/>
        </p:nvPicPr>
        <p:blipFill>
          <a:blip r:embed="rId3">
            <a:alphaModFix/>
          </a:blip>
          <a:stretch>
            <a:fillRect/>
          </a:stretch>
        </p:blipFill>
        <p:spPr>
          <a:xfrm>
            <a:off x="913800" y="609600"/>
            <a:ext cx="10353900" cy="511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NATIVE AMERICANS IN THE GREAT BASIN</a:t>
            </a:r>
            <a:br>
              <a:rPr lang="en-US"/>
            </a:br>
            <a:endParaRPr/>
          </a:p>
        </p:txBody>
      </p:sp>
      <p:sp>
        <p:nvSpPr>
          <p:cNvPr id="196" name="Google Shape;196;p3"/>
          <p:cNvSpPr txBox="1">
            <a:spLocks noGrp="1"/>
          </p:cNvSpPr>
          <p:nvPr>
            <p:ph type="body" idx="1"/>
          </p:nvPr>
        </p:nvSpPr>
        <p:spPr>
          <a:xfrm>
            <a:off x="913795" y="2096064"/>
            <a:ext cx="8708769" cy="369513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Clr>
                <a:schemeClr val="lt1"/>
              </a:buClr>
              <a:buSzPct val="100000"/>
              <a:buChar char="•"/>
            </a:pPr>
            <a:r>
              <a:rPr lang="en-US"/>
              <a:t>Three (3) original tribes in the Great Basin (Paiute, Shoshone, Washoe)   </a:t>
            </a:r>
            <a:endParaRPr/>
          </a:p>
          <a:p>
            <a:pPr marL="228600" lvl="0" indent="-228600" algn="l" rtl="0">
              <a:lnSpc>
                <a:spcPct val="120000"/>
              </a:lnSpc>
              <a:spcBef>
                <a:spcPts val="1000"/>
              </a:spcBef>
              <a:spcAft>
                <a:spcPts val="0"/>
              </a:spcAft>
              <a:buClr>
                <a:schemeClr val="lt1"/>
              </a:buClr>
              <a:buSzPct val="100000"/>
              <a:buChar char="•"/>
            </a:pPr>
            <a:r>
              <a:rPr lang="en-US"/>
              <a:t>The Pyramid Lake Paiute Reservation was established in 1874 and operates under the Indian Reorganization Act Constitution and By-Laws approved by the Department of Interior.</a:t>
            </a:r>
            <a:endParaRPr/>
          </a:p>
          <a:p>
            <a:pPr marL="228600" lvl="0" indent="-228600" algn="l" rtl="0">
              <a:lnSpc>
                <a:spcPct val="120000"/>
              </a:lnSpc>
              <a:spcBef>
                <a:spcPts val="1000"/>
              </a:spcBef>
              <a:spcAft>
                <a:spcPts val="0"/>
              </a:spcAft>
              <a:buClr>
                <a:schemeClr val="lt1"/>
              </a:buClr>
              <a:buSzPct val="100000"/>
              <a:buChar char="•"/>
            </a:pPr>
            <a:r>
              <a:rPr lang="en-US"/>
              <a:t>Shoshone Reservation was established in 1867 by President Andrew Johnson by Executive Order on June 14, 1867.</a:t>
            </a:r>
            <a:endParaRPr/>
          </a:p>
          <a:p>
            <a:pPr marL="228600" lvl="0" indent="-228600" algn="l" rtl="0">
              <a:lnSpc>
                <a:spcPct val="120000"/>
              </a:lnSpc>
              <a:spcBef>
                <a:spcPts val="1000"/>
              </a:spcBef>
              <a:spcAft>
                <a:spcPts val="0"/>
              </a:spcAft>
              <a:buClr>
                <a:schemeClr val="lt1"/>
              </a:buClr>
              <a:buSzPct val="100000"/>
              <a:buChar char="•"/>
            </a:pPr>
            <a:r>
              <a:rPr lang="en-US"/>
              <a:t>Washoe Colonies established 1917. They are inhabitants of Lake Tahoe and the Great Basin.</a:t>
            </a:r>
            <a:endParaRPr/>
          </a:p>
          <a:p>
            <a:pPr marL="228600" lvl="0" indent="-228600" algn="l" rtl="0">
              <a:lnSpc>
                <a:spcPct val="120000"/>
              </a:lnSpc>
              <a:spcBef>
                <a:spcPts val="1000"/>
              </a:spcBef>
              <a:spcAft>
                <a:spcPts val="0"/>
              </a:spcAft>
              <a:buClr>
                <a:schemeClr val="lt1"/>
              </a:buClr>
              <a:buSzPct val="100000"/>
              <a:buChar char="•"/>
            </a:pPr>
            <a:r>
              <a:rPr lang="en-US"/>
              <a:t>Reno Sparks Indian Colony established 1917 by the federal government for non-reservation Indians from the three (3) established tribes (Paiute, Shoshone, Washoe)</a:t>
            </a:r>
            <a:endParaRPr/>
          </a:p>
          <a:p>
            <a:pPr marL="228600" lvl="0" indent="-228600" algn="l" rtl="0">
              <a:lnSpc>
                <a:spcPct val="120000"/>
              </a:lnSpc>
              <a:spcBef>
                <a:spcPts val="1000"/>
              </a:spcBef>
              <a:spcAft>
                <a:spcPts val="0"/>
              </a:spcAft>
              <a:buClr>
                <a:schemeClr val="lt1"/>
              </a:buClr>
              <a:buSzPct val="100000"/>
              <a:buChar char="•"/>
            </a:pPr>
            <a:r>
              <a:rPr lang="en-US"/>
              <a:t>Nevada Urban Indians Inc. Established 1975 to provide outreach and referral services in the Washoe County  </a:t>
            </a:r>
            <a:endParaRPr/>
          </a:p>
          <a:p>
            <a:pPr marL="228600" lvl="0" indent="-130175" algn="l" rtl="0">
              <a:lnSpc>
                <a:spcPct val="120000"/>
              </a:lnSpc>
              <a:spcBef>
                <a:spcPts val="1000"/>
              </a:spcBef>
              <a:spcAft>
                <a:spcPts val="0"/>
              </a:spcAft>
              <a:buClr>
                <a:schemeClr val="lt1"/>
              </a:buClr>
              <a:buSzPct val="100000"/>
              <a:buNone/>
            </a:pPr>
            <a:endParaRPr/>
          </a:p>
        </p:txBody>
      </p:sp>
      <p:pic>
        <p:nvPicPr>
          <p:cNvPr id="197" name="Google Shape;197;p3"/>
          <p:cNvPicPr preferRelativeResize="0"/>
          <p:nvPr/>
        </p:nvPicPr>
        <p:blipFill rotWithShape="1">
          <a:blip r:embed="rId3">
            <a:alphaModFix/>
          </a:blip>
          <a:srcRect/>
          <a:stretch/>
        </p:blipFill>
        <p:spPr>
          <a:xfrm>
            <a:off x="9713547" y="2257024"/>
            <a:ext cx="1943100" cy="260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Bookman Old Style"/>
              <a:buNone/>
            </a:pPr>
            <a:r>
              <a:rPr lang="en-US"/>
              <a:t>PYRAMID LAKE PAIUTE TRIBE</a:t>
            </a:r>
            <a:endParaRPr/>
          </a:p>
        </p:txBody>
      </p:sp>
      <p:sp>
        <p:nvSpPr>
          <p:cNvPr id="203" name="Google Shape;203;p4"/>
          <p:cNvSpPr txBox="1">
            <a:spLocks noGrp="1"/>
          </p:cNvSpPr>
          <p:nvPr>
            <p:ph type="body" idx="1"/>
          </p:nvPr>
        </p:nvSpPr>
        <p:spPr>
          <a:xfrm>
            <a:off x="913795" y="2096064"/>
            <a:ext cx="7916169" cy="369513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2000"/>
              <a:buChar char="•"/>
            </a:pPr>
            <a:r>
              <a:rPr lang="en-US"/>
              <a:t>The Pyramid Lake people survived in the Great Basin over 10,000 years.</a:t>
            </a:r>
            <a:endParaRPr/>
          </a:p>
          <a:p>
            <a:pPr marL="228600" lvl="0" indent="-228600" algn="l" rtl="0">
              <a:lnSpc>
                <a:spcPct val="120000"/>
              </a:lnSpc>
              <a:spcBef>
                <a:spcPts val="1000"/>
              </a:spcBef>
              <a:spcAft>
                <a:spcPts val="0"/>
              </a:spcAft>
              <a:buClr>
                <a:schemeClr val="lt1"/>
              </a:buClr>
              <a:buSzPts val="2000"/>
              <a:buChar char="•"/>
            </a:pPr>
            <a:r>
              <a:rPr lang="en-US"/>
              <a:t>The Pyramid Lake Paiute Tribe is located 35 miles north of Reno.</a:t>
            </a:r>
            <a:endParaRPr/>
          </a:p>
          <a:p>
            <a:pPr marL="228600" lvl="0" indent="-228600" algn="l" rtl="0">
              <a:lnSpc>
                <a:spcPct val="120000"/>
              </a:lnSpc>
              <a:spcBef>
                <a:spcPts val="1000"/>
              </a:spcBef>
              <a:spcAft>
                <a:spcPts val="0"/>
              </a:spcAft>
              <a:buClr>
                <a:schemeClr val="lt1"/>
              </a:buClr>
              <a:buSzPts val="2000"/>
              <a:buChar char="•"/>
            </a:pPr>
            <a:r>
              <a:rPr lang="en-US"/>
              <a:t>Pyramid Lake Tribe Museum &amp; Cultural Center</a:t>
            </a:r>
            <a:endParaRPr/>
          </a:p>
          <a:p>
            <a:pPr marL="228600" lvl="0" indent="-228600" algn="l" rtl="0">
              <a:lnSpc>
                <a:spcPct val="120000"/>
              </a:lnSpc>
              <a:spcBef>
                <a:spcPts val="1000"/>
              </a:spcBef>
              <a:spcAft>
                <a:spcPts val="0"/>
              </a:spcAft>
              <a:buClr>
                <a:schemeClr val="lt1"/>
              </a:buClr>
              <a:buSzPts val="2000"/>
              <a:buChar char="•"/>
            </a:pPr>
            <a:r>
              <a:rPr lang="en-US"/>
              <a:t>Pyramid Lake War 1860</a:t>
            </a:r>
            <a:endParaRPr/>
          </a:p>
          <a:p>
            <a:pPr marL="228600" lvl="0" indent="-215900" algn="l" rtl="0">
              <a:lnSpc>
                <a:spcPct val="120000"/>
              </a:lnSpc>
              <a:spcBef>
                <a:spcPts val="1000"/>
              </a:spcBef>
              <a:spcAft>
                <a:spcPts val="0"/>
              </a:spcAft>
              <a:buSzPts val="1800"/>
              <a:buChar char="•"/>
            </a:pPr>
            <a:r>
              <a:rPr lang="en-US"/>
              <a:t>Story of the Stone Mother</a:t>
            </a:r>
            <a:endParaRPr/>
          </a:p>
          <a:p>
            <a:pPr marL="228600" lvl="0" indent="-228600" algn="l" rtl="0">
              <a:lnSpc>
                <a:spcPct val="120000"/>
              </a:lnSpc>
              <a:spcBef>
                <a:spcPts val="1000"/>
              </a:spcBef>
              <a:spcAft>
                <a:spcPts val="0"/>
              </a:spcAft>
              <a:buClr>
                <a:schemeClr val="lt1"/>
              </a:buClr>
              <a:buSzPts val="2000"/>
              <a:buChar char="•"/>
            </a:pPr>
            <a:r>
              <a:rPr lang="en-US"/>
              <a:t>Population to date is approximately 3,000 enrolled members. </a:t>
            </a:r>
            <a:endParaRPr/>
          </a:p>
          <a:p>
            <a:pPr marL="228600" lvl="0" indent="-215900" algn="l" rtl="0">
              <a:lnSpc>
                <a:spcPct val="120000"/>
              </a:lnSpc>
              <a:spcBef>
                <a:spcPts val="1000"/>
              </a:spcBef>
              <a:spcAft>
                <a:spcPts val="0"/>
              </a:spcAft>
              <a:buSzPts val="1800"/>
              <a:buChar char="•"/>
            </a:pPr>
            <a:r>
              <a:rPr lang="en-US" u="sng">
                <a:solidFill>
                  <a:schemeClr val="hlink"/>
                </a:solidFill>
                <a:hlinkClick r:id="rId3"/>
              </a:rPr>
              <a:t>https://pyramidlake.us/museum</a:t>
            </a:r>
            <a:r>
              <a:rPr lang="en-US"/>
              <a:t> </a:t>
            </a:r>
            <a:endParaRPr/>
          </a:p>
        </p:txBody>
      </p:sp>
      <p:pic>
        <p:nvPicPr>
          <p:cNvPr id="204" name="Google Shape;204;p4"/>
          <p:cNvPicPr preferRelativeResize="0"/>
          <p:nvPr/>
        </p:nvPicPr>
        <p:blipFill rotWithShape="1">
          <a:blip r:embed="rId4">
            <a:alphaModFix/>
          </a:blip>
          <a:srcRect/>
          <a:stretch/>
        </p:blipFill>
        <p:spPr>
          <a:xfrm>
            <a:off x="9047452" y="2229132"/>
            <a:ext cx="3019425" cy="1714500"/>
          </a:xfrm>
          <a:prstGeom prst="rect">
            <a:avLst/>
          </a:prstGeom>
          <a:noFill/>
          <a:ln>
            <a:noFill/>
          </a:ln>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3540E5350B4F8430A3F167417D44" ma:contentTypeVersion="16" ma:contentTypeDescription="Create a new document." ma:contentTypeScope="" ma:versionID="62218403509189c6bae05f45bb6be05c">
  <xsd:schema xmlns:xsd="http://www.w3.org/2001/XMLSchema" xmlns:xs="http://www.w3.org/2001/XMLSchema" xmlns:p="http://schemas.microsoft.com/office/2006/metadata/properties" xmlns:ns2="61acbd0e-8d97-4eab-adf5-73367b499e5d" xmlns:ns3="58cd2864-a2ba-4bca-97be-cff8ac02128d" targetNamespace="http://schemas.microsoft.com/office/2006/metadata/properties" ma:root="true" ma:fieldsID="da3183aee502165235f8b2d02da72519" ns2:_="" ns3:_="">
    <xsd:import namespace="61acbd0e-8d97-4eab-adf5-73367b499e5d"/>
    <xsd:import namespace="58cd2864-a2ba-4bca-97be-cff8ac0212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cbd0e-8d97-4eab-adf5-73367b499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format="Dropdown" ma:internalName="Note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cd2864-a2ba-4bca-97be-cff8ac0212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5ab036-566d-4bc9-b3dd-50a0351051b0}" ma:internalName="TaxCatchAll" ma:showField="CatchAllData" ma:web="58cd2864-a2ba-4bca-97be-cff8ac0212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B8E8B-32F1-497D-8A73-4BEDFB67C9DB}"/>
</file>

<file path=customXml/itemProps2.xml><?xml version="1.0" encoding="utf-8"?>
<ds:datastoreItem xmlns:ds="http://schemas.openxmlformats.org/officeDocument/2006/customXml" ds:itemID="{80777D24-721D-4B7B-A4CB-8123CC27E231}"/>
</file>

<file path=docProps/app.xml><?xml version="1.0" encoding="utf-8"?>
<Properties xmlns="http://schemas.openxmlformats.org/officeDocument/2006/extended-properties" xmlns:vt="http://schemas.openxmlformats.org/officeDocument/2006/docPropsVTypes">
  <TotalTime>0</TotalTime>
  <Words>1754</Words>
  <Application>Microsoft Macintosh PowerPoint</Application>
  <PresentationFormat>Custom</PresentationFormat>
  <Paragraphs>155</Paragraphs>
  <Slides>18</Slides>
  <Notes>18</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Damask</vt:lpstr>
      <vt:lpstr>NATIVE AMERICANS IN THE  GREAT BASIN </vt:lpstr>
      <vt:lpstr>AGENDA</vt:lpstr>
      <vt:lpstr>Native Storytelling</vt:lpstr>
      <vt:lpstr>AGENDA</vt:lpstr>
      <vt:lpstr>PowerPoint Presentation</vt:lpstr>
      <vt:lpstr>PowerPoint Presentation</vt:lpstr>
      <vt:lpstr>PowerPoint Presentation</vt:lpstr>
      <vt:lpstr>NATIVE AMERICANS IN THE GREAT BASIN </vt:lpstr>
      <vt:lpstr>PYRAMID LAKE PAIUTE TRIBE</vt:lpstr>
      <vt:lpstr>SHOSHONE TRIBES</vt:lpstr>
      <vt:lpstr>WASHOE TRIBE</vt:lpstr>
      <vt:lpstr>RENO SPARKS INDIAN COLONY</vt:lpstr>
      <vt:lpstr>NEVADA URBAN INDIANS INC.</vt:lpstr>
      <vt:lpstr>TRIBAL SOVEREIGNTY</vt:lpstr>
      <vt:lpstr>RIGHT TO VOTE</vt:lpstr>
      <vt:lpstr>TRIBAL GOVERNMENT </vt:lpstr>
      <vt:lpstr>SUMMARY FOR OVER 6,000 YEARS, WE AS NATIVE PEOPLE ARE STILL HERE </vt:lpstr>
      <vt:lpstr>SUMMARY FOR OVER 10,000 YEARS, WE AS NATIVE PEOPLE ARE STILL HERE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 IN THE  GREAT BASIN </dc:title>
  <dc:creator>James</dc:creator>
  <cp:lastModifiedBy>James Phoenix</cp:lastModifiedBy>
  <cp:revision>1</cp:revision>
  <dcterms:created xsi:type="dcterms:W3CDTF">2022-08-24T14:38:33Z</dcterms:created>
  <dcterms:modified xsi:type="dcterms:W3CDTF">2024-09-13T00:29:38Z</dcterms:modified>
</cp:coreProperties>
</file>