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8" r:id="rId5"/>
    <p:sldId id="261" r:id="rId6"/>
    <p:sldId id="271" r:id="rId7"/>
    <p:sldId id="290" r:id="rId8"/>
    <p:sldId id="298" r:id="rId9"/>
    <p:sldId id="307" r:id="rId10"/>
    <p:sldId id="299" r:id="rId11"/>
    <p:sldId id="302" r:id="rId12"/>
    <p:sldId id="301" r:id="rId13"/>
    <p:sldId id="303" r:id="rId14"/>
    <p:sldId id="304" r:id="rId15"/>
    <p:sldId id="306" r:id="rId16"/>
    <p:sldId id="308" r:id="rId17"/>
    <p:sldId id="305" r:id="rId18"/>
    <p:sldId id="270" r:id="rId19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582210-038F-642B-8CC4-104A4BC08BDB}" name="Vinay Virupaksha" initials="VV" userId="S::vinay.virupaksha@c-agroup.com::b483b4ee-2ca6-4744-ae8e-63b1d086e0d7" providerId="AD"/>
  <p188:author id="{ED5E721C-DD80-F54C-C446-8F417BB5E863}" name="Chad Anson" initials="CA" userId="S::chad.anson@c-agroup.com::7536e9f2-c4b8-47a8-a208-85b1d98a68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DBD"/>
    <a:srgbClr val="FFFF00"/>
    <a:srgbClr val="ECEC14"/>
    <a:srgbClr val="4A66AC"/>
    <a:srgbClr val="2BB675"/>
    <a:srgbClr val="00ADEF"/>
    <a:srgbClr val="CBB897"/>
    <a:srgbClr val="2E71C8"/>
    <a:srgbClr val="2DB573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468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697"/>
          </a:xfrm>
          <a:prstGeom prst="rect">
            <a:avLst/>
          </a:prstGeom>
        </p:spPr>
        <p:txBody>
          <a:bodyPr vert="horz" lIns="91092" tIns="45546" rIns="91092" bIns="455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3697"/>
          </a:xfrm>
          <a:prstGeom prst="rect">
            <a:avLst/>
          </a:prstGeom>
        </p:spPr>
        <p:txBody>
          <a:bodyPr vert="horz" lIns="91092" tIns="45546" rIns="91092" bIns="45546" rtlCol="0"/>
          <a:lstStyle>
            <a:lvl1pPr algn="r">
              <a:defRPr sz="1200"/>
            </a:lvl1pPr>
          </a:lstStyle>
          <a:p>
            <a:fld id="{EA8CC233-B1A1-43B0-B783-B2E9594A442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80"/>
            <a:ext cx="3038475" cy="463697"/>
          </a:xfrm>
          <a:prstGeom prst="rect">
            <a:avLst/>
          </a:prstGeom>
        </p:spPr>
        <p:txBody>
          <a:bodyPr vert="horz" lIns="91092" tIns="45546" rIns="91092" bIns="455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72380"/>
            <a:ext cx="3038475" cy="463697"/>
          </a:xfrm>
          <a:prstGeom prst="rect">
            <a:avLst/>
          </a:prstGeom>
        </p:spPr>
        <p:txBody>
          <a:bodyPr vert="horz" lIns="91092" tIns="45546" rIns="91092" bIns="45546" rtlCol="0" anchor="b"/>
          <a:lstStyle>
            <a:lvl1pPr algn="r">
              <a:defRPr sz="1200"/>
            </a:lvl1pPr>
          </a:lstStyle>
          <a:p>
            <a:fld id="{EEB07DC5-FC39-43A1-895C-77E10219C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27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22" tIns="46412" rIns="92822" bIns="464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1804"/>
          </a:xfrm>
          <a:prstGeom prst="rect">
            <a:avLst/>
          </a:prstGeom>
        </p:spPr>
        <p:txBody>
          <a:bodyPr vert="horz" lIns="92822" tIns="46412" rIns="92822" bIns="46412" rtlCol="0"/>
          <a:lstStyle>
            <a:lvl1pPr algn="r">
              <a:defRPr sz="1200"/>
            </a:lvl1pPr>
          </a:lstStyle>
          <a:p>
            <a:fld id="{02AB2F5F-0C84-4263-B96F-980FDF8C67B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2" tIns="46412" rIns="92822" bIns="464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22" tIns="46412" rIns="92822" bIns="464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2822" tIns="46412" rIns="92822" bIns="464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72669"/>
            <a:ext cx="3037840" cy="461804"/>
          </a:xfrm>
          <a:prstGeom prst="rect">
            <a:avLst/>
          </a:prstGeom>
        </p:spPr>
        <p:txBody>
          <a:bodyPr vert="horz" lIns="92822" tIns="46412" rIns="92822" bIns="46412" rtlCol="0" anchor="b"/>
          <a:lstStyle>
            <a:lvl1pPr algn="r">
              <a:defRPr sz="1200"/>
            </a:lvl1pPr>
          </a:lstStyle>
          <a:p>
            <a:fld id="{6C460F4C-CF78-47C5-A4FA-89A05A2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44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develop vision (is it a freeway, arterial or blend?)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60F4C-CF78-47C5-A4FA-89A05A2792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1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891" indent="-342891">
              <a:buFont typeface="Wingdings" panose="05000000000000000000" pitchFamily="2" charset="2"/>
              <a:buChar char="§"/>
              <a:defRPr sz="2000"/>
            </a:lvl1pPr>
            <a:lvl2pPr>
              <a:defRPr sz="1800"/>
            </a:lvl2pPr>
            <a:lvl3pPr>
              <a:defRPr sz="1600"/>
            </a:lvl3pPr>
            <a:lvl4pPr marL="1600160" indent="-228594">
              <a:buFont typeface="Arial" panose="020B0604020202020204" pitchFamily="34" charset="0"/>
              <a:buChar char="-"/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BB8-4E4F-423C-BDC1-C8BFCCEFD0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rtcwashoe.com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0216-D7EA-48B8-B485-90618D2D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0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BB8-4E4F-423C-BDC1-C8BFCCEFD0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rtcwashoe.com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0216-D7EA-48B8-B485-90618D2D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4ABB8-4E4F-423C-BDC1-C8BFCCEFD0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F0216-D7EA-48B8-B485-90618D2D0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8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</p:sldLayoutIdLst>
  <p:txStyles>
    <p:titleStyle>
      <a:lvl1pPr algn="ctr" defTabSz="914377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6" y="2165125"/>
            <a:ext cx="9151716" cy="59933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276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2057399"/>
            <a:ext cx="8686799" cy="121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Verdi Area Multimodal Transportation Study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20, 2023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933700" y="3124200"/>
            <a:ext cx="32766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2000" b="1" i="1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04800"/>
            <a:ext cx="5486400" cy="1628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088" y="3131425"/>
            <a:ext cx="261129" cy="2611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088" y="2628162"/>
            <a:ext cx="291985" cy="285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22" y="1801149"/>
            <a:ext cx="257122" cy="256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985" y="2211825"/>
            <a:ext cx="257122" cy="2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380999" y="1466313"/>
            <a:ext cx="8536757" cy="534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Vehicular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Verdi Road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Paved width 22’ and 2’ – 4’ gravel shoulders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Steep slopes each side (cut-south, fill-north)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Community concerns of cars going down slope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Portion within UPRR right-of-way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420 AADT (2021)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Poor cost/benefit &amp; prioritization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Option 1 - $$$$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Two-way roadway – 11’ lanes and 2’ shoulders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Provide guardrail on north side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Significant retaining wall work on south side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200" dirty="0"/>
              <a:t> </a:t>
            </a:r>
            <a:r>
              <a:rPr lang="en-US" sz="1400" dirty="0"/>
              <a:t>5’-8’ tall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Option 2 - $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Convert to one-way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Provide guardrail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10’ travel lane, 8’ shared use path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Either option may require upgrades to UPRR/Bridge Street signal crossing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Proposed Area Improvements – Regional Roads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73D8D8-40B2-4962-8485-42F59368E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44" t="12704" r="6392" b="37128"/>
          <a:stretch/>
        </p:blipFill>
        <p:spPr>
          <a:xfrm>
            <a:off x="4967763" y="2101115"/>
            <a:ext cx="4088330" cy="1626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1B89AD9-C2C9-4F0C-89A4-E20CFA617B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29647" r="16185" b="22397"/>
          <a:stretch/>
        </p:blipFill>
        <p:spPr>
          <a:xfrm>
            <a:off x="5035400" y="3943589"/>
            <a:ext cx="3953057" cy="20550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12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380999" y="1466313"/>
            <a:ext cx="8536757" cy="534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Pedestrians and Bicyclists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Enhance Edinburgh roundabout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/>
              <a:t>Provide bicycle ramps to utilize crosswalks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Shared Use Paths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3</a:t>
            </a:r>
            <a:r>
              <a:rPr lang="en-US" sz="1600" baseline="30000" dirty="0"/>
              <a:t>rd</a:t>
            </a:r>
            <a:r>
              <a:rPr lang="en-US" sz="1600" dirty="0"/>
              <a:t> Street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Bridge Avenue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Street to Verdi Elementary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Street to Verdi Road (UPRR Crossing)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Bridges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/>
              <a:t>Truckee 3</a:t>
            </a:r>
            <a:r>
              <a:rPr lang="en-US" sz="1400" baseline="30000" dirty="0"/>
              <a:t>rd</a:t>
            </a:r>
            <a:r>
              <a:rPr lang="en-US" sz="1400" dirty="0"/>
              <a:t> Street (east)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/>
              <a:t>Truckee 3</a:t>
            </a:r>
            <a:r>
              <a:rPr lang="en-US" sz="1400" baseline="30000" dirty="0"/>
              <a:t>rd</a:t>
            </a:r>
            <a:r>
              <a:rPr lang="en-US" sz="1400" dirty="0"/>
              <a:t> Street (west)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/>
              <a:t>Canal 3</a:t>
            </a:r>
            <a:r>
              <a:rPr lang="en-US" sz="1400" baseline="30000" dirty="0"/>
              <a:t>rd</a:t>
            </a:r>
            <a:r>
              <a:rPr lang="en-US" sz="1400" dirty="0"/>
              <a:t> Street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Crystal Peak Drive under I-80</a:t>
            </a:r>
          </a:p>
          <a:p>
            <a:pPr marL="457200" lvl="1" indent="0">
              <a:buNone/>
            </a:pPr>
            <a:r>
              <a:rPr lang="en-US" sz="1400" dirty="0"/>
              <a:t>	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Proposed Area Improvements – Regional Roads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DA8BF-08AE-4433-9F0F-53447E042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10" t="24800" r="8351" b="16919"/>
          <a:stretch/>
        </p:blipFill>
        <p:spPr>
          <a:xfrm>
            <a:off x="5326144" y="1367135"/>
            <a:ext cx="3167407" cy="149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41C00-E2C8-4199-9921-49B4B0E293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78" t="16369" r="7113" b="9588"/>
          <a:stretch/>
        </p:blipFill>
        <p:spPr>
          <a:xfrm>
            <a:off x="5326144" y="2917347"/>
            <a:ext cx="3073139" cy="190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3C7DE-DDBE-4619-A26E-EC2D043BB5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23" t="17835" r="3299" b="8122"/>
          <a:stretch/>
        </p:blipFill>
        <p:spPr>
          <a:xfrm>
            <a:off x="5428571" y="4949072"/>
            <a:ext cx="2970712" cy="1575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7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143121" y="1512727"/>
            <a:ext cx="5765276" cy="534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Freight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Freight plan to continue addressing truck parking and advance notification of I-80 closures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Private parcels near Gold Ranch and Mogul &amp; 4</a:t>
            </a:r>
            <a:r>
              <a:rPr lang="en-US" sz="1800" baseline="30000" dirty="0"/>
              <a:t>th</a:t>
            </a:r>
            <a:r>
              <a:rPr lang="en-US" sz="1800" dirty="0"/>
              <a:t> Street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RTC regional freight study (upcoming)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Park-n-Rides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New Gold Ranch interchange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Partnership with Boomtown Casino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Transit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Focused educational outreach to Verdi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Speed Management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Reduce lanes to 11’ on 3</a:t>
            </a:r>
            <a:r>
              <a:rPr lang="en-US" sz="1800" baseline="30000" dirty="0"/>
              <a:t>rd</a:t>
            </a:r>
            <a:r>
              <a:rPr lang="en-US" sz="1800" dirty="0"/>
              <a:t> Street (US 40) from </a:t>
            </a:r>
            <a:br>
              <a:rPr lang="en-US" sz="1800" dirty="0"/>
            </a:br>
            <a:r>
              <a:rPr lang="en-US" sz="1800" dirty="0"/>
              <a:t>Exit 2 to Exit 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Continue working with law enforcement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Proposed Area Improvements – Additional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B60E0-BF6E-4004-9CE3-3A6D147F2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200" y="1819557"/>
            <a:ext cx="3297058" cy="2173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A86CC-D0DE-486E-A4A5-A8E06AC233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9"/>
          <a:stretch/>
        </p:blipFill>
        <p:spPr>
          <a:xfrm>
            <a:off x="7419729" y="4420565"/>
            <a:ext cx="1581150" cy="1363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C2DE13-874B-4BFC-9359-BDE56D97D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397" y="4121261"/>
            <a:ext cx="17049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Proposed Area Improvements - Summary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EA5CC91-0408-4682-AE0A-50B54BB7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70"/>
          <a:stretch/>
        </p:blipFill>
        <p:spPr>
          <a:xfrm>
            <a:off x="1341405" y="1132644"/>
            <a:ext cx="6461190" cy="56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886200" y="-76197"/>
            <a:ext cx="5257800" cy="6934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0999" y="1466313"/>
            <a:ext cx="8536757" cy="534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Adjust recommendations based on CAB/NAB feedback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Prepare draft report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Solicit public feedback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Agency review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Address comments and submit final report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9067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228600"/>
            <a:ext cx="9220200" cy="71628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26764" y="1828800"/>
            <a:ext cx="498677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Regional Transportation Commission of Washoe County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In association with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CA Group and </a:t>
            </a:r>
            <a:r>
              <a:rPr lang="en-US" sz="1600" dirty="0" err="1">
                <a:solidFill>
                  <a:schemeClr val="bg1"/>
                </a:solidFill>
              </a:rPr>
              <a:t>Parametrix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Truckee Meadows/Verdi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Citizen’s Advisory Board Meeting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xwang@rtcwashoe.com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chad.anson@c-agroup.com</a:t>
            </a:r>
          </a:p>
          <a:p>
            <a:pPr algn="ctr"/>
            <a:endParaRPr lang="en-US" dirty="0">
              <a:solidFill>
                <a:schemeClr val="bg1"/>
              </a:solidFill>
              <a:latin typeface="Futura Std Light" panose="020B04020202040203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6209" y="5715000"/>
            <a:ext cx="5491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bg1"/>
                </a:solidFill>
              </a:rPr>
              <a:t>Building A Better Community Through Quality Transportation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bg1"/>
                </a:solidFill>
              </a:rPr>
              <a:t>rtcwashoe.com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27" y="6238220"/>
            <a:ext cx="1629173" cy="36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Study Purpose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4048" y="1066801"/>
            <a:ext cx="8759952" cy="3491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Conduct multi-modal analysis to identify: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Corridor gaps in connectivity (vehicular, ped, bike, transit)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Crash and congestion hot spots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Design a strategy for developing regional road transportation improvements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Identify short- and long-term improvements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Solicit feedback from and inform agencies, stakeholders, and general public throughout the process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Development permitting/requirements handled by respective local agency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ED7834-F6E3-453C-8529-253CC17D5DFF}"/>
              </a:ext>
            </a:extLst>
          </p:cNvPr>
          <p:cNvGrpSpPr/>
          <p:nvPr/>
        </p:nvGrpSpPr>
        <p:grpSpPr>
          <a:xfrm>
            <a:off x="300292" y="4597930"/>
            <a:ext cx="8234109" cy="2192575"/>
            <a:chOff x="-36990" y="2126020"/>
            <a:chExt cx="9334500" cy="302666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C5C166-FADC-47B4-9E14-666923EC3F15}"/>
                </a:ext>
              </a:extLst>
            </p:cNvPr>
            <p:cNvSpPr/>
            <p:nvPr/>
          </p:nvSpPr>
          <p:spPr>
            <a:xfrm>
              <a:off x="-36990" y="2126021"/>
              <a:ext cx="2206326" cy="2371415"/>
            </a:xfrm>
            <a:prstGeom prst="rect">
              <a:avLst/>
            </a:prstGeom>
            <a:solidFill>
              <a:srgbClr val="0083B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b="1"/>
                <a:t>Planning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/>
                <a:t>Existing conditions/ needs assessment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/>
                <a:t>Community visioning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/>
                <a:t>Evaluation of alternatives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/>
                <a:t>Action plan/ recommended improvements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b="1">
                <a:latin typeface="+mj-lt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94AC27-B197-4FA9-B792-EB179913421F}"/>
                </a:ext>
              </a:extLst>
            </p:cNvPr>
            <p:cNvSpPr/>
            <p:nvPr/>
          </p:nvSpPr>
          <p:spPr>
            <a:xfrm>
              <a:off x="2277025" y="2126020"/>
              <a:ext cx="2206326" cy="2371415"/>
            </a:xfrm>
            <a:prstGeom prst="rect">
              <a:avLst/>
            </a:prstGeom>
            <a:solidFill>
              <a:srgbClr val="01548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en-US" sz="1600" b="1">
                  <a:solidFill>
                    <a:prstClr val="white"/>
                  </a:solidFill>
                </a:rPr>
                <a:t>Environmental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prstClr val="white"/>
                  </a:solidFill>
                </a:rPr>
                <a:t>Environmental study (state or NEPA process)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prstClr val="white"/>
                  </a:solidFill>
                </a:rPr>
                <a:t>Preliminary engineering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prstClr val="white"/>
                  </a:solidFill>
                </a:rPr>
                <a:t>Agency issues decision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CFCAB7D-1011-45C2-B3EC-FDE27363F37A}"/>
                </a:ext>
              </a:extLst>
            </p:cNvPr>
            <p:cNvSpPr/>
            <p:nvPr/>
          </p:nvSpPr>
          <p:spPr>
            <a:xfrm>
              <a:off x="4591040" y="2126020"/>
              <a:ext cx="2206326" cy="2371415"/>
            </a:xfrm>
            <a:prstGeom prst="rect">
              <a:avLst/>
            </a:prstGeom>
            <a:solidFill>
              <a:srgbClr val="385D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en-US" sz="1600" b="1">
                  <a:solidFill>
                    <a:prstClr val="white"/>
                  </a:solidFill>
                </a:rPr>
                <a:t>Design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prstClr val="white"/>
                  </a:solidFill>
                </a:rPr>
                <a:t>Detailed corridor design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prstClr val="white"/>
                  </a:solidFill>
                </a:rPr>
                <a:t>Right-of-way, utilities, and other impacts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prstClr val="white"/>
                  </a:solidFill>
                </a:rPr>
                <a:t>Construction plans, permits, and funding secured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57D6FE-EA0B-4920-8650-6DD16E74C051}"/>
                </a:ext>
              </a:extLst>
            </p:cNvPr>
            <p:cNvSpPr/>
            <p:nvPr/>
          </p:nvSpPr>
          <p:spPr>
            <a:xfrm>
              <a:off x="6905055" y="2126020"/>
              <a:ext cx="2206326" cy="2371415"/>
            </a:xfrm>
            <a:prstGeom prst="rect">
              <a:avLst/>
            </a:prstGeom>
            <a:solidFill>
              <a:srgbClr val="4A37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en-US" sz="1600" b="1">
                  <a:solidFill>
                    <a:prstClr val="white"/>
                  </a:solidFill>
                </a:rPr>
                <a:t>Construction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>
                  <a:solidFill>
                    <a:prstClr val="white"/>
                  </a:solidFill>
                </a:rPr>
                <a:t>Build and deliver</a:t>
              </a:r>
            </a:p>
          </p:txBody>
        </p:sp>
        <p:pic>
          <p:nvPicPr>
            <p:cNvPr id="31" name="Graphic 30" descr="Magnifying glass">
              <a:extLst>
                <a:ext uri="{FF2B5EF4-FFF2-40B4-BE49-F238E27FC236}">
                  <a16:creationId xmlns:a16="http://schemas.microsoft.com/office/drawing/2014/main" id="{F9A7D41D-3A61-496F-97B0-A18DDE72D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03482" y="3907198"/>
              <a:ext cx="673543" cy="673543"/>
            </a:xfrm>
            <a:prstGeom prst="rect">
              <a:avLst/>
            </a:prstGeom>
          </p:spPr>
        </p:pic>
        <p:pic>
          <p:nvPicPr>
            <p:cNvPr id="32" name="Graphic 31" descr="Leaf">
              <a:extLst>
                <a:ext uri="{FF2B5EF4-FFF2-40B4-BE49-F238E27FC236}">
                  <a16:creationId xmlns:a16="http://schemas.microsoft.com/office/drawing/2014/main" id="{6F70B243-492C-4954-AE97-62776B2CC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3917496" y="3950494"/>
              <a:ext cx="673544" cy="673544"/>
            </a:xfrm>
            <a:prstGeom prst="rect">
              <a:avLst/>
            </a:prstGeom>
          </p:spPr>
        </p:pic>
        <p:pic>
          <p:nvPicPr>
            <p:cNvPr id="33" name="Graphic 32" descr="Drawing compass">
              <a:extLst>
                <a:ext uri="{FF2B5EF4-FFF2-40B4-BE49-F238E27FC236}">
                  <a16:creationId xmlns:a16="http://schemas.microsoft.com/office/drawing/2014/main" id="{350EDF88-DB27-42EE-B619-AE746D7C0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582786">
              <a:off x="6298184" y="3950493"/>
              <a:ext cx="673545" cy="673545"/>
            </a:xfrm>
            <a:prstGeom prst="rect">
              <a:avLst/>
            </a:prstGeom>
          </p:spPr>
        </p:pic>
        <p:pic>
          <p:nvPicPr>
            <p:cNvPr id="34" name="Graphic 33" descr="Excavator">
              <a:extLst>
                <a:ext uri="{FF2B5EF4-FFF2-40B4-BE49-F238E27FC236}">
                  <a16:creationId xmlns:a16="http://schemas.microsoft.com/office/drawing/2014/main" id="{B2FFF83E-52E7-4B53-97F9-F5C6E8715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30548" y="3907197"/>
              <a:ext cx="692593" cy="692593"/>
            </a:xfrm>
            <a:prstGeom prst="rect">
              <a:avLst/>
            </a:prstGeom>
          </p:spPr>
        </p:pic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51545083-EB71-4FAF-9FEB-4426B0300069}"/>
                </a:ext>
              </a:extLst>
            </p:cNvPr>
            <p:cNvSpPr/>
            <p:nvPr/>
          </p:nvSpPr>
          <p:spPr>
            <a:xfrm>
              <a:off x="-36990" y="4618841"/>
              <a:ext cx="9334500" cy="47898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 descr="Bullseye">
              <a:extLst>
                <a:ext uri="{FF2B5EF4-FFF2-40B4-BE49-F238E27FC236}">
                  <a16:creationId xmlns:a16="http://schemas.microsoft.com/office/drawing/2014/main" id="{176B1327-B86F-4C48-BA25-A0C11531D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76382" y="4521559"/>
              <a:ext cx="518299" cy="63112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14F9F7-7404-4F5A-A154-4F9582D15F75}"/>
                </a:ext>
              </a:extLst>
            </p:cNvPr>
            <p:cNvSpPr txBox="1"/>
            <p:nvPr/>
          </p:nvSpPr>
          <p:spPr>
            <a:xfrm>
              <a:off x="2120955" y="4667144"/>
              <a:ext cx="1609725" cy="38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4A66AC"/>
                  </a:solidFill>
                </a:rPr>
                <a:t>WE ARE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8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886200" y="-76197"/>
            <a:ext cx="5257800" cy="6934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Study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C4A96-566A-459A-87E0-25DA3AF31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0661"/>
            <a:ext cx="9144000" cy="48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886200" y="-76197"/>
            <a:ext cx="5257800" cy="6934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0999" y="1466313"/>
            <a:ext cx="8536757" cy="534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Review existing conditions </a:t>
            </a:r>
            <a:r>
              <a:rPr lang="en-US" sz="1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800" b="1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Identify gaps and needs </a:t>
            </a:r>
            <a:r>
              <a:rPr lang="en-US" sz="1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Provide proposed project recommendations </a:t>
            </a:r>
            <a:r>
              <a:rPr lang="en-US" sz="1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Primary focus on regional roads</a:t>
            </a:r>
            <a:endParaRPr lang="en-US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Stakeholder outreach</a:t>
            </a:r>
            <a:endParaRPr lang="en-US" sz="15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Goals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36199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380999" y="1466313"/>
            <a:ext cx="8536757" cy="534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Significant new development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Crashes primarily on I-80 (86% of overall crashes)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Traffic growth more significant at interchanges</a:t>
            </a:r>
            <a:endParaRPr lang="en-US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Limited truck parking with spillover along 3</a:t>
            </a:r>
            <a:r>
              <a:rPr lang="en-US" sz="1800" baseline="30000" dirty="0"/>
              <a:t>rd</a:t>
            </a:r>
            <a:r>
              <a:rPr lang="en-US" sz="1800" dirty="0"/>
              <a:t> Street and Verdi Road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Lack of pedestrian connectivity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Opportunity to enhance recreational bicycle access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OHV concerns and confusion on regulations/ordinances</a:t>
            </a:r>
            <a:endParaRPr lang="en-US" sz="11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Existing Conditions Summary</a:t>
            </a:r>
          </a:p>
        </p:txBody>
      </p:sp>
    </p:spTree>
    <p:extLst>
      <p:ext uri="{BB962C8B-B14F-4D97-AF65-F5344CB8AC3E}">
        <p14:creationId xmlns:p14="http://schemas.microsoft.com/office/powerpoint/2010/main" val="35190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380999" y="1466313"/>
            <a:ext cx="8536757" cy="534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432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ea typeface="Calibri" panose="020F0502020204030204" pitchFamily="34" charset="0"/>
              </a:rPr>
              <a:t>Center for Advanced Transportation Education and Research (CATER)</a:t>
            </a:r>
          </a:p>
          <a:p>
            <a:pPr marL="0" marR="0">
              <a:spcBef>
                <a:spcPts val="432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ea typeface="Calibri" panose="020F0502020204030204" pitchFamily="34" charset="0"/>
              </a:rPr>
              <a:t>Con</a:t>
            </a:r>
            <a:r>
              <a:rPr lang="en-US" sz="1800" dirty="0">
                <a:ea typeface="Calibri" panose="020F0502020204030204" pitchFamily="34" charset="0"/>
              </a:rPr>
              <a:t>nected Vehicle Data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432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ea typeface="Calibri" panose="020F0502020204030204" pitchFamily="34" charset="0"/>
              </a:rPr>
              <a:t>Sampling</a:t>
            </a:r>
          </a:p>
          <a:p>
            <a:pPr marL="400050" lvl="1">
              <a:spcBef>
                <a:spcPts val="432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a typeface="Calibri" panose="020F0502020204030204" pitchFamily="34" charset="0"/>
              </a:rPr>
              <a:t>Weekday - March 9</a:t>
            </a:r>
            <a:r>
              <a:rPr lang="en-US" sz="1600" baseline="30000" dirty="0">
                <a:ea typeface="Calibri" panose="020F0502020204030204" pitchFamily="34" charset="0"/>
              </a:rPr>
              <a:t>th</a:t>
            </a:r>
            <a:r>
              <a:rPr lang="en-US" sz="1600" dirty="0">
                <a:ea typeface="Calibri" panose="020F0502020204030204" pitchFamily="34" charset="0"/>
              </a:rPr>
              <a:t> – 11</a:t>
            </a:r>
            <a:r>
              <a:rPr lang="en-US" sz="1600" baseline="30000" dirty="0">
                <a:ea typeface="Calibri" panose="020F0502020204030204" pitchFamily="34" charset="0"/>
              </a:rPr>
              <a:t>th</a:t>
            </a:r>
            <a:endParaRPr lang="en-US" sz="1600" dirty="0">
              <a:ea typeface="Calibri" panose="020F0502020204030204" pitchFamily="34" charset="0"/>
            </a:endParaRPr>
          </a:p>
          <a:p>
            <a:pPr marL="400050" lvl="1">
              <a:spcBef>
                <a:spcPts val="432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ea typeface="Calibri" panose="020F0502020204030204" pitchFamily="34" charset="0"/>
              </a:rPr>
              <a:t>Weekend – Ma</a:t>
            </a:r>
            <a:r>
              <a:rPr lang="en-US" sz="1600" dirty="0">
                <a:ea typeface="Calibri" panose="020F0502020204030204" pitchFamily="34" charset="0"/>
              </a:rPr>
              <a:t>rch 13</a:t>
            </a:r>
            <a:r>
              <a:rPr lang="en-US" sz="1600" baseline="30000" dirty="0">
                <a:ea typeface="Calibri" panose="020F0502020204030204" pitchFamily="34" charset="0"/>
              </a:rPr>
              <a:t>th</a:t>
            </a:r>
            <a:r>
              <a:rPr lang="en-US" sz="1600" dirty="0">
                <a:ea typeface="Calibri" panose="020F0502020204030204" pitchFamily="34" charset="0"/>
              </a:rPr>
              <a:t> &amp; 14</a:t>
            </a:r>
            <a:r>
              <a:rPr lang="en-US" sz="1600" baseline="30000" dirty="0">
                <a:ea typeface="Calibri" panose="020F0502020204030204" pitchFamily="34" charset="0"/>
              </a:rPr>
              <a:t>th </a:t>
            </a:r>
          </a:p>
          <a:p>
            <a:pPr marL="0" indent="0">
              <a:spcBef>
                <a:spcPts val="432"/>
              </a:spcBef>
              <a:buNone/>
            </a:pPr>
            <a:endParaRPr lang="en-US" sz="2000" baseline="30000" dirty="0">
              <a:ea typeface="Calibri" panose="020F0502020204030204" pitchFamily="34" charset="0"/>
            </a:endParaRPr>
          </a:p>
          <a:p>
            <a:pPr marL="0">
              <a:lnSpc>
                <a:spcPts val="1785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800" dirty="0">
              <a:effectLst/>
              <a:ea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UNR Speed Study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D62C1B8-E2A8-42D7-B842-A93C0AF11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045523"/>
              </p:ext>
            </p:extLst>
          </p:nvPr>
        </p:nvGraphicFramePr>
        <p:xfrm>
          <a:off x="838986" y="3340919"/>
          <a:ext cx="723978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957">
                  <a:extLst>
                    <a:ext uri="{9D8B030D-6E8A-4147-A177-3AD203B41FA5}">
                      <a16:colId xmlns:a16="http://schemas.microsoft.com/office/drawing/2014/main" val="4266192632"/>
                    </a:ext>
                  </a:extLst>
                </a:gridCol>
                <a:gridCol w="1447957">
                  <a:extLst>
                    <a:ext uri="{9D8B030D-6E8A-4147-A177-3AD203B41FA5}">
                      <a16:colId xmlns:a16="http://schemas.microsoft.com/office/drawing/2014/main" val="368207407"/>
                    </a:ext>
                  </a:extLst>
                </a:gridCol>
                <a:gridCol w="1447957">
                  <a:extLst>
                    <a:ext uri="{9D8B030D-6E8A-4147-A177-3AD203B41FA5}">
                      <a16:colId xmlns:a16="http://schemas.microsoft.com/office/drawing/2014/main" val="1162169117"/>
                    </a:ext>
                  </a:extLst>
                </a:gridCol>
                <a:gridCol w="1447957">
                  <a:extLst>
                    <a:ext uri="{9D8B030D-6E8A-4147-A177-3AD203B41FA5}">
                      <a16:colId xmlns:a16="http://schemas.microsoft.com/office/drawing/2014/main" val="2875049052"/>
                    </a:ext>
                  </a:extLst>
                </a:gridCol>
                <a:gridCol w="1447957">
                  <a:extLst>
                    <a:ext uri="{9D8B030D-6E8A-4147-A177-3AD203B41FA5}">
                      <a16:colId xmlns:a16="http://schemas.microsoft.com/office/drawing/2014/main" val="682297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Route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Weekend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Sets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6335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 40 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912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 40 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8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I-80 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421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I-80 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57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Bridge 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35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S. Verdi 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 mph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10968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2BCBDCF-BDE9-4B6D-A6AA-FBA19833BFE8}"/>
              </a:ext>
            </a:extLst>
          </p:cNvPr>
          <p:cNvSpPr txBox="1"/>
          <p:nvPr/>
        </p:nvSpPr>
        <p:spPr>
          <a:xfrm>
            <a:off x="1536025" y="6004860"/>
            <a:ext cx="608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Speed</a:t>
            </a:r>
          </a:p>
        </p:txBody>
      </p:sp>
    </p:spTree>
    <p:extLst>
      <p:ext uri="{BB962C8B-B14F-4D97-AF65-F5344CB8AC3E}">
        <p14:creationId xmlns:p14="http://schemas.microsoft.com/office/powerpoint/2010/main" val="18022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380999" y="1466313"/>
            <a:ext cx="8536757" cy="534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Coffee with the RTC Study Team – June 10, 2022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On-site tablets with survey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Fact sheets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Areas of Concern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Vehicular Speeds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Verdi Road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Bus Service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More Walkable/Bikeable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Better Freeway Access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Intersection Safety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Wildlife Concerns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/>
              <a:t>No More Development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/>
              <a:t>Leave Verdi Alone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5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Public Outreach and Feedback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C54A6-2158-4AEB-BEAE-4ACEFEA6C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492" y="1455397"/>
            <a:ext cx="2233509" cy="1734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CD16E4-40D1-4B4E-8F90-668CE920C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114" y="3396684"/>
            <a:ext cx="3958938" cy="329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380999" y="1466313"/>
            <a:ext cx="8536757" cy="534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Near Term (NDOT Contract 3947 – Begin Spring 2023</a:t>
            </a:r>
            <a:r>
              <a:rPr lang="en-US" sz="18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Wildlife Fencing </a:t>
            </a:r>
            <a:r>
              <a:rPr lang="en-US" sz="1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800" b="1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Removal of I-80 Rumble Strips </a:t>
            </a:r>
            <a:r>
              <a:rPr lang="en-US" sz="1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/>
              <a:t>Mid Term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Median Cable/Barrier Rail Installation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Bridge Improvements (IIJA Funding)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Widen I-80/Truckee Bridges (IIJA Funding)</a:t>
            </a:r>
            <a:endParaRPr lang="en-US" sz="10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/>
              <a:t>Long Term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Widen I-80 to Three Lanes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Reconfigure/Reconstruct Gold Ranch Interchange and Bridge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0" indent="0">
              <a:buNone/>
            </a:pPr>
            <a:endParaRPr lang="en-US" sz="15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Proposed Area Improvements - Interstate 80</a:t>
            </a:r>
          </a:p>
        </p:txBody>
      </p:sp>
    </p:spTree>
    <p:extLst>
      <p:ext uri="{BB962C8B-B14F-4D97-AF65-F5344CB8AC3E}">
        <p14:creationId xmlns:p14="http://schemas.microsoft.com/office/powerpoint/2010/main" val="16218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AD465B1-C1FC-41D1-AE55-12CB81C7D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t="7500" r="4053" b="36577"/>
          <a:stretch/>
        </p:blipFill>
        <p:spPr>
          <a:xfrm>
            <a:off x="1142605" y="3701461"/>
            <a:ext cx="7237368" cy="290758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40F4D39-9BE5-40E5-BBF6-EC46B7FB6E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20113" r="4846" b="38967"/>
          <a:stretch/>
        </p:blipFill>
        <p:spPr>
          <a:xfrm>
            <a:off x="772998" y="1190905"/>
            <a:ext cx="7833674" cy="2421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72373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Proposed Area Improvements - Interstate 80</a:t>
            </a:r>
          </a:p>
        </p:txBody>
      </p:sp>
      <p:pic>
        <p:nvPicPr>
          <p:cNvPr id="3" name="Picture 2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CA2622CE-6FEF-49CE-9526-8BF38D0F7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2" y="1887440"/>
            <a:ext cx="319383" cy="31938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C29E03-A8C7-42B7-A358-25D38443E4F3}"/>
              </a:ext>
            </a:extLst>
          </p:cNvPr>
          <p:cNvSpPr/>
          <p:nvPr/>
        </p:nvSpPr>
        <p:spPr>
          <a:xfrm rot="876427">
            <a:off x="7527812" y="2430428"/>
            <a:ext cx="991385" cy="206029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3</a:t>
            </a:r>
            <a:r>
              <a:rPr lang="en-US" sz="900" baseline="30000" dirty="0"/>
              <a:t>rd</a:t>
            </a:r>
            <a:r>
              <a:rPr lang="en-US" sz="900" dirty="0"/>
              <a:t> Street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117E1-ECDF-4D56-AFCE-7635AFE5266D}"/>
              </a:ext>
            </a:extLst>
          </p:cNvPr>
          <p:cNvSpPr txBox="1"/>
          <p:nvPr/>
        </p:nvSpPr>
        <p:spPr>
          <a:xfrm>
            <a:off x="823222" y="3244334"/>
            <a:ext cx="327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Gold Ranch Interchange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09801-5F43-459E-BAF1-48AD432BFD15}"/>
              </a:ext>
            </a:extLst>
          </p:cNvPr>
          <p:cNvSpPr txBox="1"/>
          <p:nvPr/>
        </p:nvSpPr>
        <p:spPr>
          <a:xfrm>
            <a:off x="5977352" y="2709351"/>
            <a:ext cx="37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 2" panose="05020102010507070707" pitchFamily="18" charset="2"/>
              </a:rPr>
              <a:t>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6398E-B5A9-4478-ADC8-8D775AB6A9E5}"/>
              </a:ext>
            </a:extLst>
          </p:cNvPr>
          <p:cNvSpPr txBox="1"/>
          <p:nvPr/>
        </p:nvSpPr>
        <p:spPr>
          <a:xfrm>
            <a:off x="6293361" y="2560529"/>
            <a:ext cx="37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 2" panose="05020102010507070707" pitchFamily="18" charset="2"/>
              </a:rPr>
              <a:t>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C3A084-7D11-4130-B53D-404BD356AC58}"/>
              </a:ext>
            </a:extLst>
          </p:cNvPr>
          <p:cNvSpPr txBox="1"/>
          <p:nvPr/>
        </p:nvSpPr>
        <p:spPr>
          <a:xfrm>
            <a:off x="6640363" y="2399006"/>
            <a:ext cx="37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 2" panose="05020102010507070707" pitchFamily="18" charset="2"/>
              </a:rPr>
              <a:t>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3F7E9D-9F2A-4762-8D1C-A92F0C5434CF}"/>
              </a:ext>
            </a:extLst>
          </p:cNvPr>
          <p:cNvSpPr/>
          <p:nvPr/>
        </p:nvSpPr>
        <p:spPr>
          <a:xfrm rot="1180513">
            <a:off x="5777286" y="1941491"/>
            <a:ext cx="704611" cy="313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P-n-R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D6F25-B6E0-4E4D-AE2D-5A8EC9E3CF3B}"/>
              </a:ext>
            </a:extLst>
          </p:cNvPr>
          <p:cNvSpPr txBox="1"/>
          <p:nvPr/>
        </p:nvSpPr>
        <p:spPr>
          <a:xfrm>
            <a:off x="518813" y="6089626"/>
            <a:ext cx="327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Garson Road Interchange</a:t>
            </a:r>
          </a:p>
        </p:txBody>
      </p:sp>
      <p:pic>
        <p:nvPicPr>
          <p:cNvPr id="21" name="Picture 20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96FF945D-B244-4975-87BB-1F249C583B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240" y="5507403"/>
            <a:ext cx="319383" cy="31938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7D7F0AF-9E91-4773-A9CD-49C63764E56C}"/>
              </a:ext>
            </a:extLst>
          </p:cNvPr>
          <p:cNvSpPr/>
          <p:nvPr/>
        </p:nvSpPr>
        <p:spPr>
          <a:xfrm rot="16200000">
            <a:off x="4863304" y="4241073"/>
            <a:ext cx="985545" cy="233983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Garson Road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64CF7B-244A-4602-AA8E-008F7FEB3DDA}"/>
              </a:ext>
            </a:extLst>
          </p:cNvPr>
          <p:cNvSpPr txBox="1"/>
          <p:nvPr/>
        </p:nvSpPr>
        <p:spPr>
          <a:xfrm>
            <a:off x="6670434" y="6458958"/>
            <a:ext cx="2239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Preliminary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434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acbd0e-8d97-4eab-adf5-73367b499e5d">
      <Terms xmlns="http://schemas.microsoft.com/office/infopath/2007/PartnerControls"/>
    </lcf76f155ced4ddcb4097134ff3c332f>
    <TaxCatchAll xmlns="58cd2864-a2ba-4bca-97be-cff8ac02128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3" ma:contentTypeDescription="Create a new document." ma:contentTypeScope="" ma:versionID="ccaffed93b43dd928348c5f5c14d2bd7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992d5fea35402a2bff5a8b4bc7c0a00a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B7D37C-B232-428D-9F43-5AC498EBAF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E181FE-A032-4312-855C-A8F5130020A5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d9b650a1-212f-4687-baa0-a8392541e931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0B9DF8B-52F0-4979-8630-7FECEBEB1D70}"/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781</Words>
  <Application>Microsoft Office PowerPoint</Application>
  <PresentationFormat>On-screen Show (4:3)</PresentationFormat>
  <Paragraphs>195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Futura Std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Cummings</dc:creator>
  <cp:lastModifiedBy>Chad Anson</cp:lastModifiedBy>
  <cp:revision>36</cp:revision>
  <cp:lastPrinted>2022-12-08T23:12:34Z</cp:lastPrinted>
  <dcterms:created xsi:type="dcterms:W3CDTF">2016-03-07T19:04:15Z</dcterms:created>
  <dcterms:modified xsi:type="dcterms:W3CDTF">2023-03-21T00:34:05Z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0x0101001DD07A8D7498674080B234D784AD666E</vt:lpwstr>
  </property>
</Properties>
</file>