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81" r:id="rId3"/>
    <p:sldId id="293" r:id="rId4"/>
    <p:sldId id="349" r:id="rId5"/>
    <p:sldId id="395" r:id="rId6"/>
    <p:sldId id="350" r:id="rId7"/>
    <p:sldId id="361" r:id="rId8"/>
    <p:sldId id="375" r:id="rId9"/>
    <p:sldId id="358" r:id="rId10"/>
    <p:sldId id="400" r:id="rId11"/>
    <p:sldId id="286" r:id="rId12"/>
  </p:sldIdLst>
  <p:sldSz cx="9144000" cy="5143500" type="screen16x9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arl Yon" initials="P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68564" autoAdjust="0"/>
  </p:normalViewPr>
  <p:slideViewPr>
    <p:cSldViewPr snapToGrid="0">
      <p:cViewPr varScale="1">
        <p:scale>
          <a:sx n="95" d="100"/>
          <a:sy n="95" d="100"/>
        </p:scale>
        <p:origin x="2154" y="66"/>
      </p:cViewPr>
      <p:guideLst>
        <p:guide orient="horz" pos="1620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93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517D050D-8F36-45E0-8E3B-DBD3258D1E7B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CE009D0-8CA9-49E7-AB0F-703AD52613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98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5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48" tIns="93148" rIns="93148" bIns="93148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006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/>
          </a:p>
        </p:txBody>
      </p:sp>
    </p:spTree>
    <p:extLst>
      <p:ext uri="{BB962C8B-B14F-4D97-AF65-F5344CB8AC3E}">
        <p14:creationId xmlns:p14="http://schemas.microsoft.com/office/powerpoint/2010/main" val="7668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6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251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01045" y="4415790"/>
            <a:ext cx="5608319" cy="4183380"/>
          </a:xfrm>
          <a:prstGeom prst="rect">
            <a:avLst/>
          </a:prstGeom>
        </p:spPr>
        <p:txBody>
          <a:bodyPr lIns="93148" tIns="93148" rIns="93148" bIns="93148" anchor="t" anchorCtr="0">
            <a:noAutofit/>
          </a:bodyPr>
          <a:lstStyle/>
          <a:p>
            <a:pPr marL="0" marR="0" lvl="0" indent="0" algn="l" defTabSz="93163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sz="1000" baseline="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0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611"/>
              </a:spcBef>
              <a:buFont typeface="Arial" panose="020B0604020202020204" pitchFamily="34" charset="0"/>
              <a:buNone/>
            </a:pPr>
            <a:endParaRPr lang="en-US" sz="900" b="0" u="none" dirty="0"/>
          </a:p>
        </p:txBody>
      </p:sp>
    </p:spTree>
    <p:extLst>
      <p:ext uri="{BB962C8B-B14F-4D97-AF65-F5344CB8AC3E}">
        <p14:creationId xmlns:p14="http://schemas.microsoft.com/office/powerpoint/2010/main" val="286118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1045" y="4415790"/>
            <a:ext cx="5608319" cy="4183380"/>
          </a:xfrm>
          <a:prstGeom prst="rect">
            <a:avLst/>
          </a:prstGeom>
        </p:spPr>
        <p:txBody>
          <a:bodyPr lIns="93148" tIns="93148" rIns="93148" bIns="93148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611"/>
              </a:spcBef>
              <a:buFont typeface="Arial" panose="020B0604020202020204" pitchFamily="34" charset="0"/>
              <a:buNone/>
            </a:pPr>
            <a:endParaRPr lang="en-US" sz="900" baseline="0" dirty="0"/>
          </a:p>
        </p:txBody>
      </p:sp>
    </p:spTree>
    <p:extLst>
      <p:ext uri="{BB962C8B-B14F-4D97-AF65-F5344CB8AC3E}">
        <p14:creationId xmlns:p14="http://schemas.microsoft.com/office/powerpoint/2010/main" val="415188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1045" y="4415790"/>
            <a:ext cx="5608319" cy="4183380"/>
          </a:xfrm>
          <a:prstGeom prst="rect">
            <a:avLst/>
          </a:prstGeom>
        </p:spPr>
        <p:txBody>
          <a:bodyPr lIns="93148" tIns="93148" rIns="93148" bIns="93148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000" baseline="0" dirty="0"/>
          </a:p>
        </p:txBody>
      </p:sp>
    </p:spTree>
    <p:extLst>
      <p:ext uri="{BB962C8B-B14F-4D97-AF65-F5344CB8AC3E}">
        <p14:creationId xmlns:p14="http://schemas.microsoft.com/office/powerpoint/2010/main" val="3428343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611"/>
              </a:spcBef>
              <a:buFont typeface="Arial" panose="020B0604020202020204" pitchFamily="34" charset="0"/>
              <a:buNone/>
            </a:pPr>
            <a:endParaRPr lang="en-US" sz="1100" b="0" u="none" baseline="0" dirty="0"/>
          </a:p>
        </p:txBody>
      </p:sp>
    </p:spTree>
    <p:extLst>
      <p:ext uri="{BB962C8B-B14F-4D97-AF65-F5344CB8AC3E}">
        <p14:creationId xmlns:p14="http://schemas.microsoft.com/office/powerpoint/2010/main" val="2959296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2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CDBDD-2FA4-2437-CEB9-68489B29F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F07660-DFFD-3CA3-73AB-536B43E1B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558F1-D0C9-CCEF-27BC-9A15C0665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1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E7F9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19" name="Shape 1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04050" y="-25050"/>
            <a:ext cx="8535899" cy="120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04250" y="12354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21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23" name="Shape 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9525" y="4459550"/>
            <a:ext cx="455975" cy="68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674" y="3592053"/>
            <a:ext cx="7493415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2C2E3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STC_colorblk.eps"/>
          <p:cNvPicPr>
            <a:picLocks noChangeAspect="1"/>
          </p:cNvPicPr>
          <p:nvPr userDrawn="1"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12" y="4702347"/>
            <a:ext cx="1514227" cy="3698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1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086" y="490945"/>
            <a:ext cx="6855151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31156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latin typeface="Gotham Medium"/>
                <a:cs typeface="Gotham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10977"/>
            <a:ext cx="4041775" cy="24836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13" name="Oval 12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pic>
        <p:nvPicPr>
          <p:cNvPr id="10" name="Picture 9" descr="STC_colorblk.eps"/>
          <p:cNvPicPr>
            <a:picLocks noChangeAspect="1"/>
          </p:cNvPicPr>
          <p:nvPr userDrawn="1"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12" y="4702347"/>
            <a:ext cx="1514227" cy="3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5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79" y="213019"/>
            <a:ext cx="665104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5471" y="135253"/>
            <a:ext cx="88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0" kern="1200" dirty="0">
                <a:solidFill>
                  <a:srgbClr val="AB0C28">
                    <a:alpha val="42000"/>
                  </a:srgbClr>
                </a:solidFill>
                <a:latin typeface="Gotham Book"/>
                <a:ea typeface="+mn-ea"/>
                <a:cs typeface="Gotham Book"/>
              </a:rPr>
              <a:t>*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6" name="Oval 5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8781025" y="385234"/>
            <a:ext cx="378364" cy="1371705"/>
          </a:xfrm>
          <a:prstGeom prst="rect">
            <a:avLst/>
          </a:prstGeom>
          <a:solidFill>
            <a:srgbClr val="3F8E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srgbClr val="3F8EAA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8334965" y="836441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IDENTIFY</a:t>
            </a:r>
          </a:p>
        </p:txBody>
      </p:sp>
    </p:spTree>
    <p:extLst>
      <p:ext uri="{BB962C8B-B14F-4D97-AF65-F5344CB8AC3E}">
        <p14:creationId xmlns:p14="http://schemas.microsoft.com/office/powerpoint/2010/main" val="1416270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3019"/>
            <a:ext cx="8323825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781025" y="385234"/>
            <a:ext cx="378364" cy="1371705"/>
          </a:xfrm>
          <a:prstGeom prst="rect">
            <a:avLst/>
          </a:prstGeom>
          <a:solidFill>
            <a:srgbClr val="3F8E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srgbClr val="3F8EAA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8334965" y="836441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IDENTIFY</a:t>
            </a:r>
          </a:p>
        </p:txBody>
      </p:sp>
    </p:spTree>
    <p:extLst>
      <p:ext uri="{BB962C8B-B14F-4D97-AF65-F5344CB8AC3E}">
        <p14:creationId xmlns:p14="http://schemas.microsoft.com/office/powerpoint/2010/main" val="188586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79" y="213019"/>
            <a:ext cx="665104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5471" y="135253"/>
            <a:ext cx="88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0" kern="1200" dirty="0">
                <a:solidFill>
                  <a:srgbClr val="AB0C28">
                    <a:alpha val="42000"/>
                  </a:srgbClr>
                </a:solidFill>
                <a:latin typeface="Gotham Book"/>
                <a:ea typeface="+mn-ea"/>
                <a:cs typeface="Gotham Book"/>
              </a:rPr>
              <a:t>*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6" name="Oval 5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8790574" y="449784"/>
            <a:ext cx="378364" cy="1371705"/>
          </a:xfrm>
          <a:prstGeom prst="rect">
            <a:avLst/>
          </a:prstGeom>
          <a:solidFill>
            <a:srgbClr val="3F8E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8344514" y="900991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IDENTIFY</a:t>
            </a:r>
          </a:p>
        </p:txBody>
      </p:sp>
    </p:spTree>
    <p:extLst>
      <p:ext uri="{BB962C8B-B14F-4D97-AF65-F5344CB8AC3E}">
        <p14:creationId xmlns:p14="http://schemas.microsoft.com/office/powerpoint/2010/main" val="255732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086" y="490945"/>
            <a:ext cx="6855151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31156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latin typeface="Gotham Medium"/>
                <a:cs typeface="Gotham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10977"/>
            <a:ext cx="4041775" cy="24836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13" name="Oval 12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8775702" y="386181"/>
            <a:ext cx="378364" cy="1371705"/>
          </a:xfrm>
          <a:prstGeom prst="rect">
            <a:avLst/>
          </a:prstGeom>
          <a:solidFill>
            <a:srgbClr val="3F8E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16200000">
            <a:off x="8329642" y="837388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IDENTIFY</a:t>
            </a:r>
          </a:p>
        </p:txBody>
      </p:sp>
    </p:spTree>
    <p:extLst>
      <p:ext uri="{BB962C8B-B14F-4D97-AF65-F5344CB8AC3E}">
        <p14:creationId xmlns:p14="http://schemas.microsoft.com/office/powerpoint/2010/main" val="291453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79" y="213019"/>
            <a:ext cx="665104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5471" y="135253"/>
            <a:ext cx="88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0" kern="1200" dirty="0">
                <a:solidFill>
                  <a:srgbClr val="AB0C28">
                    <a:alpha val="42000"/>
                  </a:srgbClr>
                </a:solidFill>
                <a:latin typeface="Gotham Book"/>
                <a:ea typeface="+mn-ea"/>
                <a:cs typeface="Gotham Book"/>
              </a:rPr>
              <a:t>*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6" name="Oval 5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8775185" y="203932"/>
            <a:ext cx="378364" cy="1371705"/>
          </a:xfrm>
          <a:prstGeom prst="rect">
            <a:avLst/>
          </a:prstGeom>
          <a:solidFill>
            <a:srgbClr val="323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8329125" y="645590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PROTECT</a:t>
            </a:r>
          </a:p>
        </p:txBody>
      </p:sp>
    </p:spTree>
    <p:extLst>
      <p:ext uri="{BB962C8B-B14F-4D97-AF65-F5344CB8AC3E}">
        <p14:creationId xmlns:p14="http://schemas.microsoft.com/office/powerpoint/2010/main" val="136993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019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75185" y="203932"/>
            <a:ext cx="378364" cy="1371705"/>
          </a:xfrm>
          <a:prstGeom prst="rect">
            <a:avLst/>
          </a:prstGeom>
          <a:solidFill>
            <a:srgbClr val="323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8329125" y="645590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PROTECT</a:t>
            </a:r>
          </a:p>
        </p:txBody>
      </p:sp>
    </p:spTree>
    <p:extLst>
      <p:ext uri="{BB962C8B-B14F-4D97-AF65-F5344CB8AC3E}">
        <p14:creationId xmlns:p14="http://schemas.microsoft.com/office/powerpoint/2010/main" val="3730202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79" y="213019"/>
            <a:ext cx="665104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5471" y="135253"/>
            <a:ext cx="88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0" kern="1200" dirty="0">
                <a:solidFill>
                  <a:srgbClr val="AB0C28">
                    <a:alpha val="42000"/>
                  </a:srgbClr>
                </a:solidFill>
                <a:latin typeface="Gotham Book"/>
                <a:ea typeface="+mn-ea"/>
                <a:cs typeface="Gotham Book"/>
              </a:rPr>
              <a:t>*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6" name="Oval 5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8775185" y="203932"/>
            <a:ext cx="378364" cy="1371705"/>
          </a:xfrm>
          <a:prstGeom prst="rect">
            <a:avLst/>
          </a:prstGeom>
          <a:solidFill>
            <a:srgbClr val="323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8329125" y="645590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PROTECT</a:t>
            </a:r>
          </a:p>
        </p:txBody>
      </p:sp>
    </p:spTree>
    <p:extLst>
      <p:ext uri="{BB962C8B-B14F-4D97-AF65-F5344CB8AC3E}">
        <p14:creationId xmlns:p14="http://schemas.microsoft.com/office/powerpoint/2010/main" val="1191769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086" y="490945"/>
            <a:ext cx="6855151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31156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latin typeface="Gotham Medium"/>
                <a:cs typeface="Gotham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10977"/>
            <a:ext cx="4041775" cy="24836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13" name="Oval 12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8775185" y="203932"/>
            <a:ext cx="378364" cy="1371705"/>
          </a:xfrm>
          <a:prstGeom prst="rect">
            <a:avLst/>
          </a:prstGeom>
          <a:solidFill>
            <a:srgbClr val="323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16200000">
            <a:off x="8329125" y="645590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PROTECT</a:t>
            </a:r>
          </a:p>
        </p:txBody>
      </p:sp>
    </p:spTree>
    <p:extLst>
      <p:ext uri="{BB962C8B-B14F-4D97-AF65-F5344CB8AC3E}">
        <p14:creationId xmlns:p14="http://schemas.microsoft.com/office/powerpoint/2010/main" val="370753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CSP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2" y="0"/>
            <a:ext cx="9162937" cy="51617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8535"/>
            <a:ext cx="9144000" cy="993253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" y="0"/>
            <a:ext cx="9150096" cy="516178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222401" y="1500115"/>
            <a:ext cx="6260221" cy="1102519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1"/>
                </a:solidFill>
                <a:latin typeface="Gotham Medium"/>
                <a:cs typeface="Gotham Medium"/>
              </a:defRPr>
            </a:lvl1pPr>
          </a:lstStyle>
          <a:p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230541" y="2861066"/>
            <a:ext cx="5549999" cy="131445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574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79" y="213019"/>
            <a:ext cx="665104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5471" y="135253"/>
            <a:ext cx="88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0" kern="1200" dirty="0">
                <a:solidFill>
                  <a:srgbClr val="AB0C28">
                    <a:alpha val="42000"/>
                  </a:srgbClr>
                </a:solidFill>
                <a:latin typeface="Gotham Book"/>
                <a:ea typeface="+mn-ea"/>
                <a:cs typeface="Gotham Book"/>
              </a:rPr>
              <a:t>*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6" name="Oval 5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 rot="16200000">
            <a:off x="8329125" y="607394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DETECT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784350" y="356332"/>
            <a:ext cx="378364" cy="1371705"/>
          </a:xfrm>
          <a:prstGeom prst="rect">
            <a:avLst/>
          </a:prstGeom>
          <a:solidFill>
            <a:srgbClr val="004B64"/>
          </a:solidFill>
          <a:ln>
            <a:solidFill>
              <a:srgbClr val="004B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srgbClr val="32302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8338290" y="759794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DETECT</a:t>
            </a:r>
          </a:p>
        </p:txBody>
      </p:sp>
    </p:spTree>
    <p:extLst>
      <p:ext uri="{BB962C8B-B14F-4D97-AF65-F5344CB8AC3E}">
        <p14:creationId xmlns:p14="http://schemas.microsoft.com/office/powerpoint/2010/main" val="417787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019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8329125" y="607394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DETECT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784350" y="356332"/>
            <a:ext cx="378364" cy="1371705"/>
          </a:xfrm>
          <a:prstGeom prst="rect">
            <a:avLst/>
          </a:prstGeom>
          <a:solidFill>
            <a:srgbClr val="004B64"/>
          </a:solidFill>
          <a:ln>
            <a:solidFill>
              <a:srgbClr val="004B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srgbClr val="32302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8338290" y="759794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DETECT</a:t>
            </a:r>
          </a:p>
        </p:txBody>
      </p:sp>
    </p:spTree>
    <p:extLst>
      <p:ext uri="{BB962C8B-B14F-4D97-AF65-F5344CB8AC3E}">
        <p14:creationId xmlns:p14="http://schemas.microsoft.com/office/powerpoint/2010/main" val="998537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79" y="213019"/>
            <a:ext cx="665104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5471" y="135253"/>
            <a:ext cx="88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0" kern="1200" dirty="0">
                <a:solidFill>
                  <a:srgbClr val="AB0C28">
                    <a:alpha val="42000"/>
                  </a:srgbClr>
                </a:solidFill>
                <a:latin typeface="Gotham Book"/>
                <a:ea typeface="+mn-ea"/>
                <a:cs typeface="Gotham Book"/>
              </a:rPr>
              <a:t>*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6" name="Oval 5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8784350" y="356332"/>
            <a:ext cx="378364" cy="1371705"/>
          </a:xfrm>
          <a:prstGeom prst="rect">
            <a:avLst/>
          </a:prstGeom>
          <a:solidFill>
            <a:srgbClr val="004B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srgbClr val="32302C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16200000">
            <a:off x="8338290" y="759794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DETECT</a:t>
            </a:r>
          </a:p>
        </p:txBody>
      </p:sp>
    </p:spTree>
    <p:extLst>
      <p:ext uri="{BB962C8B-B14F-4D97-AF65-F5344CB8AC3E}">
        <p14:creationId xmlns:p14="http://schemas.microsoft.com/office/powerpoint/2010/main" val="3421111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086" y="490945"/>
            <a:ext cx="6855151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31156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latin typeface="Gotham Medium"/>
                <a:cs typeface="Gotham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10977"/>
            <a:ext cx="4041775" cy="24836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13" name="Oval 12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8784350" y="356332"/>
            <a:ext cx="378364" cy="1371705"/>
          </a:xfrm>
          <a:prstGeom prst="rect">
            <a:avLst/>
          </a:prstGeom>
          <a:solidFill>
            <a:srgbClr val="004B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srgbClr val="32302C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16200000">
            <a:off x="8338290" y="759794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DETECT</a:t>
            </a:r>
          </a:p>
        </p:txBody>
      </p:sp>
    </p:spTree>
    <p:extLst>
      <p:ext uri="{BB962C8B-B14F-4D97-AF65-F5344CB8AC3E}">
        <p14:creationId xmlns:p14="http://schemas.microsoft.com/office/powerpoint/2010/main" val="3670115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79" y="213019"/>
            <a:ext cx="665104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5471" y="135253"/>
            <a:ext cx="88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0" kern="1200" dirty="0">
                <a:solidFill>
                  <a:srgbClr val="AB0C28">
                    <a:alpha val="42000"/>
                  </a:srgbClr>
                </a:solidFill>
                <a:latin typeface="Gotham Book"/>
                <a:ea typeface="+mn-ea"/>
                <a:cs typeface="Gotham Book"/>
              </a:rPr>
              <a:t>*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6" name="Oval 5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8775185" y="203932"/>
            <a:ext cx="378364" cy="1371705"/>
          </a:xfrm>
          <a:prstGeom prst="rect">
            <a:avLst/>
          </a:prstGeom>
          <a:solidFill>
            <a:srgbClr val="9616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8329125" y="712433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RESPOND</a:t>
            </a:r>
          </a:p>
        </p:txBody>
      </p:sp>
    </p:spTree>
    <p:extLst>
      <p:ext uri="{BB962C8B-B14F-4D97-AF65-F5344CB8AC3E}">
        <p14:creationId xmlns:p14="http://schemas.microsoft.com/office/powerpoint/2010/main" val="4114591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10" y="213019"/>
            <a:ext cx="8361389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775185" y="203932"/>
            <a:ext cx="378364" cy="1371705"/>
          </a:xfrm>
          <a:prstGeom prst="rect">
            <a:avLst/>
          </a:prstGeom>
          <a:solidFill>
            <a:srgbClr val="9616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8329125" y="712433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RESPOND</a:t>
            </a:r>
          </a:p>
        </p:txBody>
      </p:sp>
    </p:spTree>
    <p:extLst>
      <p:ext uri="{BB962C8B-B14F-4D97-AF65-F5344CB8AC3E}">
        <p14:creationId xmlns:p14="http://schemas.microsoft.com/office/powerpoint/2010/main" val="960478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79" y="213019"/>
            <a:ext cx="665104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5471" y="135253"/>
            <a:ext cx="88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0" kern="1200" dirty="0">
                <a:solidFill>
                  <a:srgbClr val="AB0C28">
                    <a:alpha val="42000"/>
                  </a:srgbClr>
                </a:solidFill>
                <a:latin typeface="Gotham Book"/>
                <a:ea typeface="+mn-ea"/>
                <a:cs typeface="Gotham Book"/>
              </a:rPr>
              <a:t>*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6" name="Oval 5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15" name="TextBox 14"/>
          <p:cNvSpPr txBox="1"/>
          <p:nvPr userDrawn="1"/>
        </p:nvSpPr>
        <p:spPr>
          <a:xfrm rot="16200000">
            <a:off x="8329125" y="607394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DETECT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775185" y="203932"/>
            <a:ext cx="378364" cy="1371705"/>
          </a:xfrm>
          <a:prstGeom prst="rect">
            <a:avLst/>
          </a:prstGeom>
          <a:solidFill>
            <a:srgbClr val="9616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8329125" y="712433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RESPOND</a:t>
            </a:r>
          </a:p>
        </p:txBody>
      </p:sp>
    </p:spTree>
    <p:extLst>
      <p:ext uri="{BB962C8B-B14F-4D97-AF65-F5344CB8AC3E}">
        <p14:creationId xmlns:p14="http://schemas.microsoft.com/office/powerpoint/2010/main" val="3162681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086" y="490945"/>
            <a:ext cx="6855151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31156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latin typeface="Gotham Medium"/>
                <a:cs typeface="Gotham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10977"/>
            <a:ext cx="4041775" cy="24836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13" name="Oval 12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8775185" y="203932"/>
            <a:ext cx="378364" cy="1371705"/>
          </a:xfrm>
          <a:prstGeom prst="rect">
            <a:avLst/>
          </a:prstGeom>
          <a:solidFill>
            <a:srgbClr val="9616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16200000">
            <a:off x="8329125" y="712433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RESPOND</a:t>
            </a:r>
          </a:p>
        </p:txBody>
      </p:sp>
    </p:spTree>
    <p:extLst>
      <p:ext uri="{BB962C8B-B14F-4D97-AF65-F5344CB8AC3E}">
        <p14:creationId xmlns:p14="http://schemas.microsoft.com/office/powerpoint/2010/main" val="1193615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79" y="213019"/>
            <a:ext cx="665104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5471" y="135253"/>
            <a:ext cx="88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0" kern="1200" dirty="0">
                <a:solidFill>
                  <a:srgbClr val="AB0C28">
                    <a:alpha val="42000"/>
                  </a:srgbClr>
                </a:solidFill>
                <a:latin typeface="Gotham Book"/>
                <a:ea typeface="+mn-ea"/>
                <a:cs typeface="Gotham Book"/>
              </a:rPr>
              <a:t>*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6" name="Oval 5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8775185" y="203932"/>
            <a:ext cx="378364" cy="1371705"/>
          </a:xfrm>
          <a:prstGeom prst="rect">
            <a:avLst/>
          </a:prstGeom>
          <a:solidFill>
            <a:srgbClr val="6679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8329125" y="712433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RECOVER</a:t>
            </a:r>
          </a:p>
        </p:txBody>
      </p:sp>
    </p:spTree>
    <p:extLst>
      <p:ext uri="{BB962C8B-B14F-4D97-AF65-F5344CB8AC3E}">
        <p14:creationId xmlns:p14="http://schemas.microsoft.com/office/powerpoint/2010/main" val="414873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775185" y="203932"/>
            <a:ext cx="378364" cy="1371705"/>
          </a:xfrm>
          <a:prstGeom prst="rect">
            <a:avLst/>
          </a:prstGeom>
          <a:solidFill>
            <a:srgbClr val="6679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8329125" y="712433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RECOVER</a:t>
            </a:r>
          </a:p>
        </p:txBody>
      </p:sp>
    </p:spTree>
    <p:extLst>
      <p:ext uri="{BB962C8B-B14F-4D97-AF65-F5344CB8AC3E}">
        <p14:creationId xmlns:p14="http://schemas.microsoft.com/office/powerpoint/2010/main" val="166938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883" y="346705"/>
            <a:ext cx="6689243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15471" y="135253"/>
            <a:ext cx="88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0" kern="1200" dirty="0">
                <a:solidFill>
                  <a:srgbClr val="AB0C28">
                    <a:alpha val="42000"/>
                  </a:srgbClr>
                </a:solidFill>
                <a:latin typeface="Gotham Book"/>
                <a:ea typeface="+mn-ea"/>
                <a:cs typeface="Gotham Book"/>
              </a:rPr>
              <a:t>*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9" name="Oval 8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519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79" y="213019"/>
            <a:ext cx="665104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5471" y="135253"/>
            <a:ext cx="88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0" kern="1200" dirty="0">
                <a:solidFill>
                  <a:srgbClr val="AB0C28">
                    <a:alpha val="42000"/>
                  </a:srgbClr>
                </a:solidFill>
                <a:latin typeface="Gotham Book"/>
                <a:ea typeface="+mn-ea"/>
                <a:cs typeface="Gotham Book"/>
              </a:rPr>
              <a:t>*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6" name="Oval 5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15" name="TextBox 14"/>
          <p:cNvSpPr txBox="1"/>
          <p:nvPr userDrawn="1"/>
        </p:nvSpPr>
        <p:spPr>
          <a:xfrm rot="16200000">
            <a:off x="8329125" y="607394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DETECT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775185" y="203932"/>
            <a:ext cx="378364" cy="1371705"/>
          </a:xfrm>
          <a:prstGeom prst="rect">
            <a:avLst/>
          </a:prstGeom>
          <a:solidFill>
            <a:srgbClr val="6679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8329125" y="712433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RECOVER</a:t>
            </a:r>
          </a:p>
        </p:txBody>
      </p:sp>
    </p:spTree>
    <p:extLst>
      <p:ext uri="{BB962C8B-B14F-4D97-AF65-F5344CB8AC3E}">
        <p14:creationId xmlns:p14="http://schemas.microsoft.com/office/powerpoint/2010/main" val="2699729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086" y="490945"/>
            <a:ext cx="6855151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31156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latin typeface="Gotham Medium"/>
                <a:cs typeface="Gotham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10977"/>
            <a:ext cx="4041775" cy="24836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13" name="Oval 12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8775185" y="203932"/>
            <a:ext cx="378364" cy="1371705"/>
          </a:xfrm>
          <a:prstGeom prst="rect">
            <a:avLst/>
          </a:prstGeom>
          <a:solidFill>
            <a:srgbClr val="6679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16200000">
            <a:off x="8329125" y="712433"/>
            <a:ext cx="12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kern="1200" dirty="0">
                <a:solidFill>
                  <a:srgbClr val="FFFFFF"/>
                </a:solidFill>
                <a:ea typeface="+mn-ea"/>
              </a:rPr>
              <a:t>RECOVER</a:t>
            </a:r>
          </a:p>
        </p:txBody>
      </p:sp>
    </p:spTree>
    <p:extLst>
      <p:ext uri="{BB962C8B-B14F-4D97-AF65-F5344CB8AC3E}">
        <p14:creationId xmlns:p14="http://schemas.microsoft.com/office/powerpoint/2010/main" val="389984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79" y="213019"/>
            <a:ext cx="665104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5471" y="135253"/>
            <a:ext cx="88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0" kern="1200" dirty="0">
                <a:solidFill>
                  <a:srgbClr val="AB0C28">
                    <a:alpha val="42000"/>
                  </a:srgbClr>
                </a:solidFill>
                <a:latin typeface="Gotham Book"/>
                <a:ea typeface="+mn-ea"/>
                <a:cs typeface="Gotham Book"/>
              </a:rPr>
              <a:t>*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6" name="Oval 5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46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6705"/>
            <a:ext cx="807492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47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674" y="3592053"/>
            <a:ext cx="7493415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2C2E3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12516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9389" y="1051804"/>
            <a:ext cx="5962970" cy="1021556"/>
          </a:xfr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7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187826" cy="85725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237DAA"/>
                </a:solidFill>
                <a:latin typeface="Gotham Medium"/>
                <a:cs typeface="Gotham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4792"/>
            <a:ext cx="4040188" cy="316982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2C2E34"/>
                </a:solidFill>
                <a:latin typeface="Gotham Book"/>
                <a:cs typeface="Gotham Book"/>
              </a:defRPr>
            </a:lvl1pPr>
            <a:lvl2pPr>
              <a:defRPr sz="2000">
                <a:solidFill>
                  <a:srgbClr val="2C2E34"/>
                </a:solidFill>
                <a:latin typeface="Gotham Book"/>
                <a:cs typeface="Gotham Book"/>
              </a:defRPr>
            </a:lvl2pPr>
            <a:lvl3pPr>
              <a:defRPr sz="1800">
                <a:solidFill>
                  <a:srgbClr val="2C2E34"/>
                </a:solidFill>
                <a:latin typeface="Gotham Book"/>
                <a:cs typeface="Gotham Book"/>
              </a:defRPr>
            </a:lvl3pPr>
            <a:lvl4pPr>
              <a:defRPr sz="1600">
                <a:solidFill>
                  <a:srgbClr val="2C2E34"/>
                </a:solidFill>
                <a:latin typeface="Gotham Book"/>
                <a:cs typeface="Gotham Book"/>
              </a:defRPr>
            </a:lvl4pPr>
            <a:lvl5pPr>
              <a:defRPr sz="1600">
                <a:solidFill>
                  <a:srgbClr val="2C2E34"/>
                </a:solidFill>
                <a:latin typeface="Gotham Book"/>
                <a:cs typeface="Gotham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58" y="11288"/>
            <a:ext cx="3844787" cy="458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4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086" y="490945"/>
            <a:ext cx="6855151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31156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latin typeface="Gotham Medium"/>
                <a:cs typeface="Gotham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10977"/>
            <a:ext cx="4041775" cy="24836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13" name="Oval 12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87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883" y="346705"/>
            <a:ext cx="6689243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506"/>
            <a:ext cx="8229600" cy="31128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STC_colorblk.eps"/>
          <p:cNvPicPr>
            <a:picLocks noChangeAspect="1"/>
          </p:cNvPicPr>
          <p:nvPr userDrawn="1"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12" y="4702347"/>
            <a:ext cx="1514227" cy="3698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15471" y="135253"/>
            <a:ext cx="88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0" kern="1200" dirty="0">
                <a:solidFill>
                  <a:srgbClr val="AB0C28">
                    <a:alpha val="42000"/>
                  </a:srgbClr>
                </a:solidFill>
                <a:latin typeface="Gotham Book"/>
                <a:ea typeface="+mn-ea"/>
                <a:cs typeface="Gotham Book"/>
              </a:rPr>
              <a:t>*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502921" y="135253"/>
            <a:ext cx="1118596" cy="1631216"/>
            <a:chOff x="6485845" y="920517"/>
            <a:chExt cx="1469160" cy="2142433"/>
          </a:xfrm>
        </p:grpSpPr>
        <p:sp>
          <p:nvSpPr>
            <p:cNvPr id="9" name="Oval 8"/>
            <p:cNvSpPr/>
            <p:nvPr userDrawn="1"/>
          </p:nvSpPr>
          <p:spPr>
            <a:xfrm>
              <a:off x="6485845" y="1010720"/>
              <a:ext cx="1469160" cy="1469160"/>
            </a:xfrm>
            <a:prstGeom prst="ellipse">
              <a:avLst/>
            </a:prstGeom>
            <a:noFill/>
            <a:ln w="127000">
              <a:solidFill>
                <a:schemeClr val="accent1">
                  <a:lumMod val="60000"/>
                  <a:lumOff val="40000"/>
                  <a:alpha val="24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633668" y="920517"/>
              <a:ext cx="1164114" cy="2142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0000" kern="1200" dirty="0">
                  <a:solidFill>
                    <a:srgbClr val="AB0C28">
                      <a:alpha val="42000"/>
                    </a:srgbClr>
                  </a:solidFill>
                  <a:latin typeface="Gotham Book"/>
                  <a:ea typeface="+mn-ea"/>
                  <a:cs typeface="Gotham Book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89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image" Target="../media/image2.emf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404250" y="12354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defRPr sz="2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buFont typeface="Verdana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buFont typeface="Verdana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buFont typeface="Verdana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buFont typeface="Verdana"/>
              <a:defRPr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Font typeface="Verdana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Font typeface="Verdana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Font typeface="Verdana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Font typeface="Verdana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  <a:endParaRPr lang="en" sz="1300">
              <a:solidFill>
                <a:schemeClr val="dk2"/>
              </a:solidFill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98600" y="0"/>
            <a:ext cx="8640900" cy="12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Font typeface="Verdana"/>
              <a:buNone/>
              <a:defRPr sz="3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slow">
    <p:cover/>
  </p:transition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02525" y="4845137"/>
            <a:ext cx="478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fld id="{8341EB47-3CD7-6941-9850-03C7A0D9735F}" type="slidenum">
              <a:rPr lang="en-US" sz="800" kern="1200" smtClean="0">
                <a:solidFill>
                  <a:srgbClr val="2C2E34"/>
                </a:solidFill>
                <a:latin typeface="Gotham Book"/>
                <a:ea typeface="+mn-ea"/>
                <a:cs typeface="Gotham Book"/>
              </a:rPr>
              <a:pPr algn="ctr" defTabSz="457200"/>
              <a:t>‹#›</a:t>
            </a:fld>
            <a:endParaRPr lang="en-US" sz="800" kern="1200" dirty="0">
              <a:solidFill>
                <a:srgbClr val="2C2E34"/>
              </a:solidFill>
              <a:latin typeface="Gotham Book"/>
              <a:ea typeface="+mn-ea"/>
              <a:cs typeface="Gotham Book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10" y="4759608"/>
            <a:ext cx="1488770" cy="831960"/>
          </a:xfrm>
          <a:prstGeom prst="rect">
            <a:avLst/>
          </a:prstGeom>
        </p:spPr>
      </p:pic>
      <p:pic>
        <p:nvPicPr>
          <p:cNvPr id="13" name="Picture 12" descr="BBB_7469-US-BLK.png"/>
          <p:cNvPicPr>
            <a:picLocks noChangeAspect="1"/>
          </p:cNvPicPr>
          <p:nvPr userDrawn="1"/>
        </p:nvPicPr>
        <p:blipFill>
          <a:blip r:embed="rId3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17" y="4625913"/>
            <a:ext cx="259390" cy="398942"/>
          </a:xfrm>
          <a:prstGeom prst="rect">
            <a:avLst/>
          </a:prstGeom>
        </p:spPr>
      </p:pic>
      <p:pic>
        <p:nvPicPr>
          <p:cNvPr id="4" name="Picture 3" descr="NCSAlogoblk.png"/>
          <p:cNvPicPr>
            <a:picLocks noChangeAspect="1"/>
          </p:cNvPicPr>
          <p:nvPr userDrawn="1"/>
        </p:nvPicPr>
        <p:blipFill>
          <a:blip r:embed="rId34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22" y="4645011"/>
            <a:ext cx="1307678" cy="5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1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237DAA"/>
          </a:solidFill>
          <a:latin typeface="Gotham Medium"/>
          <a:ea typeface="+mj-ea"/>
          <a:cs typeface="Gotham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35"/>
        </a:buBlip>
        <a:defRPr sz="2400" kern="1200">
          <a:solidFill>
            <a:srgbClr val="2C2E34"/>
          </a:solidFill>
          <a:latin typeface="Gotham Book"/>
          <a:ea typeface="+mn-ea"/>
          <a:cs typeface="Gotham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2C2E34"/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2C2E34"/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C2E34"/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2C2E34"/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4867-6DA0-523D-A881-09B0E7972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401" y="-1102519"/>
            <a:ext cx="6260221" cy="11025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Opening Title</a:t>
            </a:r>
          </a:p>
        </p:txBody>
      </p:sp>
      <p:pic>
        <p:nvPicPr>
          <p:cNvPr id="4" name="Picture 3" descr="BBB logo on first slid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3" y="536057"/>
            <a:ext cx="2400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9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051" y="272375"/>
            <a:ext cx="8535899" cy="659384"/>
          </a:xfrm>
        </p:spPr>
        <p:txBody>
          <a:bodyPr/>
          <a:lstStyle/>
          <a:p>
            <a:pPr algn="ctr"/>
            <a:r>
              <a:rPr lang="en-US" sz="4000" dirty="0"/>
              <a:t>THANK YOU!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 flipV="1">
            <a:off x="-1108953" y="8634450"/>
            <a:ext cx="2159540" cy="4025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624232"/>
            <a:ext cx="8229600" cy="249299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endParaRPr lang="en-US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Timothy Johnston, </a:t>
            </a:r>
            <a:r>
              <a:rPr lang="en-US" sz="26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 President</a:t>
            </a:r>
          </a:p>
          <a:p>
            <a:pPr lvl="0" algn="ctr"/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tjohnston@mw.bbb.org</a:t>
            </a:r>
          </a:p>
          <a:p>
            <a:pPr lvl="0" algn="ctr"/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775-322-0657</a:t>
            </a:r>
          </a:p>
          <a:p>
            <a:pPr lvl="0" algn="ctr"/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BBB.org</a:t>
            </a:r>
          </a:p>
          <a:p>
            <a:pPr lvl="0" algn="ctr"/>
            <a:endParaRPr lang="en-US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304051" y="80387"/>
            <a:ext cx="8535899" cy="873499"/>
          </a:xfrm>
        </p:spPr>
        <p:txBody>
          <a:bodyPr/>
          <a:lstStyle/>
          <a:p>
            <a:pPr algn="ctr"/>
            <a:r>
              <a:rPr lang="en-US" sz="4000" dirty="0"/>
              <a:t>How Does Nevada Rank?</a:t>
            </a:r>
          </a:p>
        </p:txBody>
      </p:sp>
      <p:pic>
        <p:nvPicPr>
          <p:cNvPr id="4" name="Picture 3" descr="In 2024, Nevada ranked fourth for Fraud &amp; Other Reports.">
            <a:extLst>
              <a:ext uri="{FF2B5EF4-FFF2-40B4-BE49-F238E27FC236}">
                <a16:creationId xmlns:a16="http://schemas.microsoft.com/office/drawing/2014/main" id="{1A405BC5-D84C-1A44-A1FE-A76D66922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463040"/>
            <a:ext cx="4704739" cy="2377440"/>
          </a:xfrm>
          <a:prstGeom prst="rect">
            <a:avLst/>
          </a:prstGeom>
        </p:spPr>
      </p:pic>
      <p:pic>
        <p:nvPicPr>
          <p:cNvPr id="12" name="Picture 11" descr="In 2024, Nevada ranked third for Identity Theft reports.">
            <a:extLst>
              <a:ext uri="{FF2B5EF4-FFF2-40B4-BE49-F238E27FC236}">
                <a16:creationId xmlns:a16="http://schemas.microsoft.com/office/drawing/2014/main" id="{929ED18A-2E14-1B94-B33E-2EDCD5540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2743200"/>
            <a:ext cx="2252923" cy="219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81" y="4853539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Consumer Sentinel Network Data Book 2024</a:t>
            </a:r>
          </a:p>
        </p:txBody>
      </p:sp>
      <p:pic>
        <p:nvPicPr>
          <p:cNvPr id="2" name="Picture 1" descr="Image of the United States with state outllines.&#10;&#10;The State of Nevada is highlighted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652" y="1186132"/>
            <a:ext cx="2976787" cy="16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8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04051" y="380424"/>
            <a:ext cx="8535899" cy="56210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000" dirty="0"/>
              <a:t>Who We 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902" y="1301902"/>
            <a:ext cx="36576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BBB Business Profiles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Charity Evaluations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Dispute Resolution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BBB Scam Tracker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 Reviews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Consumer/Business Education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How people describe BBB&#10;Trustworthy (87%)&#10;Helpful (84%)&#10;Reputable (78%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92" y="1282446"/>
            <a:ext cx="5169408" cy="2584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037648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0" lvl="0" algn="ctr">
              <a:spcBef>
                <a:spcPts val="700"/>
              </a:spcBef>
              <a:buSzPct val="100000"/>
              <a:defRPr/>
            </a:pP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rPr>
              <a:t>The Better Business Bureau is a not-for-profit organization established in 1912 by legitimate business owners to raise the bar for ethical business.</a:t>
            </a:r>
          </a:p>
        </p:txBody>
      </p:sp>
      <p:sp>
        <p:nvSpPr>
          <p:cNvPr id="58" name="Shape 5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 flipH="1" flipV="1">
            <a:off x="8258780" y="6851926"/>
            <a:ext cx="3803517" cy="9010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lang="e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850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B82BF-5556-81D6-991E-FEA5D3C7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50" y="-1200000"/>
            <a:ext cx="8535899" cy="120000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BBB Scam Tracker</a:t>
            </a:r>
          </a:p>
        </p:txBody>
      </p:sp>
      <p:pic>
        <p:nvPicPr>
          <p:cNvPr id="2" name="Picture 1" descr="Your scam report fights fraud.&#10;&#10;BBB.org/ScamTrack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170328"/>
            <a:ext cx="9144793" cy="48028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0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51" y="-256685"/>
            <a:ext cx="8535899" cy="1200000"/>
          </a:xfrm>
        </p:spPr>
        <p:txBody>
          <a:bodyPr/>
          <a:lstStyle/>
          <a:p>
            <a:pPr algn="ctr"/>
            <a:r>
              <a:rPr lang="en-US" sz="4000" dirty="0"/>
              <a:t>BBB Scam Tracker</a:t>
            </a:r>
            <a:r>
              <a:rPr lang="en-US" sz="2800" baseline="80000" dirty="0"/>
              <a:t>SM</a:t>
            </a:r>
          </a:p>
        </p:txBody>
      </p:sp>
      <p:pic>
        <p:nvPicPr>
          <p:cNvPr id="5" name="Picture 4" descr="The top five riskiest scams in 2024.">
            <a:extLst>
              <a:ext uri="{FF2B5EF4-FFF2-40B4-BE49-F238E27FC236}">
                <a16:creationId xmlns:a16="http://schemas.microsoft.com/office/drawing/2014/main" id="{38120765-DA3C-9225-DED6-3C242ADEC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040" y="1161699"/>
            <a:ext cx="3931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51" y="-256685"/>
            <a:ext cx="8535899" cy="1200000"/>
          </a:xfrm>
        </p:spPr>
        <p:txBody>
          <a:bodyPr/>
          <a:lstStyle/>
          <a:p>
            <a:pPr algn="ctr"/>
            <a:r>
              <a:rPr lang="en-US" sz="4000" dirty="0"/>
              <a:t>Riskiest Scams By Age</a:t>
            </a:r>
            <a:endParaRPr lang="en-US" sz="2800" baseline="80000" dirty="0"/>
          </a:p>
        </p:txBody>
      </p:sp>
      <p:pic>
        <p:nvPicPr>
          <p:cNvPr id="5" name="Picture 4" descr="A grid of the riskiest scams by age range.">
            <a:extLst>
              <a:ext uri="{FF2B5EF4-FFF2-40B4-BE49-F238E27FC236}">
                <a16:creationId xmlns:a16="http://schemas.microsoft.com/office/drawing/2014/main" id="{5D49C5B9-AFAA-0B01-9350-E27740608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6" y="1565910"/>
            <a:ext cx="8748469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30AC-0CC5-378A-DD74-3841BF01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50" y="-1200000"/>
            <a:ext cx="8535899" cy="120000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BBB’s Scam Survival Toolkit</a:t>
            </a:r>
          </a:p>
        </p:txBody>
      </p:sp>
      <p:pic>
        <p:nvPicPr>
          <p:cNvPr id="3" name="Picture 2" descr="If you or somebody you know has been hurt by a scam, you can get help at BBB's Scam Survival Toolkit.&#10;&#10;BBB.org/ScamSurvivalKi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233" y="272375"/>
            <a:ext cx="8535899" cy="659384"/>
          </a:xfrm>
        </p:spPr>
        <p:txBody>
          <a:bodyPr/>
          <a:lstStyle/>
          <a:p>
            <a:pPr algn="ctr"/>
            <a:r>
              <a:rPr lang="en-US" sz="4000" dirty="0"/>
              <a:t>Preventing Financial Scams</a:t>
            </a:r>
          </a:p>
        </p:txBody>
      </p:sp>
      <p:pic>
        <p:nvPicPr>
          <p:cNvPr id="2" name="Picture 1" descr="Image of Staying Safe After Loss Guidebook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6" y="1277805"/>
            <a:ext cx="2716958" cy="351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age of scam prevention video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19" y="1731729"/>
            <a:ext cx="2377143" cy="13371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95626" y="4006518"/>
            <a:ext cx="309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BBB.org/Reno</a:t>
            </a:r>
          </a:p>
        </p:txBody>
      </p:sp>
      <p:pic>
        <p:nvPicPr>
          <p:cNvPr id="5" name="Picture 4" descr="Image of scam prevention tip sheet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6646511" y="1366290"/>
            <a:ext cx="1892808" cy="3486912"/>
          </a:xfrm>
          <a:prstGeom prst="rect">
            <a:avLst/>
          </a:prstGeom>
        </p:spPr>
      </p:pic>
      <p:sp>
        <p:nvSpPr>
          <p:cNvPr id="4" name="Tex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-1108953" y="8634450"/>
            <a:ext cx="2159540" cy="4025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E168E-237F-34CD-DB73-D5E6573A5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7532BC-0039-1FB1-268A-3E79056E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51" y="272375"/>
            <a:ext cx="8535899" cy="659384"/>
          </a:xfrm>
        </p:spPr>
        <p:txBody>
          <a:bodyPr/>
          <a:lstStyle/>
          <a:p>
            <a:pPr algn="ctr"/>
            <a:r>
              <a:rPr lang="en-US" sz="4000" dirty="0"/>
              <a:t>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DBAB3-D2E8-929D-CE61-FE9041BF1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-1108953" y="8634450"/>
            <a:ext cx="2159540" cy="4025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4DD919-AED4-AD9B-5C1C-A8C26C4E5A15}"/>
              </a:ext>
            </a:extLst>
          </p:cNvPr>
          <p:cNvSpPr/>
          <p:nvPr/>
        </p:nvSpPr>
        <p:spPr>
          <a:xfrm>
            <a:off x="457200" y="1624232"/>
            <a:ext cx="8229600" cy="209288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3716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BBB.org/ScamTracker</a:t>
            </a:r>
          </a:p>
          <a:p>
            <a:pPr marL="13716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ReportFraud.ftc.gov</a:t>
            </a:r>
          </a:p>
          <a:p>
            <a:pPr marL="13716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IC3.gov</a:t>
            </a:r>
          </a:p>
          <a:p>
            <a:pPr marL="13716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ConsumerAffairs.nv.gov</a:t>
            </a:r>
          </a:p>
          <a:p>
            <a:pPr marL="13716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  <a:rtl val="0"/>
              </a:rPr>
              <a:t>ag.nv.gov</a:t>
            </a:r>
          </a:p>
        </p:txBody>
      </p:sp>
    </p:spTree>
    <p:extLst>
      <p:ext uri="{BB962C8B-B14F-4D97-AF65-F5344CB8AC3E}">
        <p14:creationId xmlns:p14="http://schemas.microsoft.com/office/powerpoint/2010/main" val="10748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bTalks by BBB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BB CyberSecurity Theme">
      <a:dk1>
        <a:srgbClr val="2D2D33"/>
      </a:dk1>
      <a:lt1>
        <a:sysClr val="window" lastClr="FFFFFF"/>
      </a:lt1>
      <a:dk2>
        <a:srgbClr val="247DAA"/>
      </a:dk2>
      <a:lt2>
        <a:srgbClr val="CECFCD"/>
      </a:lt2>
      <a:accent1>
        <a:srgbClr val="247DAA"/>
      </a:accent1>
      <a:accent2>
        <a:srgbClr val="AB0C28"/>
      </a:accent2>
      <a:accent3>
        <a:srgbClr val="2D2D33"/>
      </a:accent3>
      <a:accent4>
        <a:srgbClr val="084A75"/>
      </a:accent4>
      <a:accent5>
        <a:srgbClr val="B0D6E8"/>
      </a:accent5>
      <a:accent6>
        <a:srgbClr val="C2C6C7"/>
      </a:accent6>
      <a:hlink>
        <a:srgbClr val="084A75"/>
      </a:hlink>
      <a:folHlink>
        <a:srgbClr val="2D2D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7" ma:contentTypeDescription="Create a new document." ma:contentTypeScope="" ma:versionID="63563ecfaa957c93951daa7c9cb33909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448d87ea9b00daa8b5fa865052ceab58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  <Notes xmlns="61acbd0e-8d97-4eab-adf5-73367b499e5d" xsi:nil="true"/>
  </documentManagement>
</p:properties>
</file>

<file path=customXml/itemProps1.xml><?xml version="1.0" encoding="utf-8"?>
<ds:datastoreItem xmlns:ds="http://schemas.openxmlformats.org/officeDocument/2006/customXml" ds:itemID="{D72A1582-EA10-451B-B36C-0106E18C55FC}"/>
</file>

<file path=customXml/itemProps2.xml><?xml version="1.0" encoding="utf-8"?>
<ds:datastoreItem xmlns:ds="http://schemas.openxmlformats.org/officeDocument/2006/customXml" ds:itemID="{7E00BB5C-9A57-41FF-B4CA-6D2D7D30C7F8}"/>
</file>

<file path=customXml/itemProps3.xml><?xml version="1.0" encoding="utf-8"?>
<ds:datastoreItem xmlns:ds="http://schemas.openxmlformats.org/officeDocument/2006/customXml" ds:itemID="{5CD02EE1-2450-4B5F-A13C-33F66048ABB1}"/>
</file>

<file path=docMetadata/LabelInfo.xml><?xml version="1.0" encoding="utf-8"?>
<clbl:labelList xmlns:clbl="http://schemas.microsoft.com/office/2020/mipLabelMetadata">
  <clbl:label id="{9144f426-de02-4512-acd6-9be2667fce12}" enabled="1" method="Privileged" siteId="{a2a21b60-5625-43fe-a55a-52f5e111d71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11351</TotalTime>
  <Words>122</Words>
  <Application>Microsoft Office PowerPoint</Application>
  <PresentationFormat>On-screen Show (16:9)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Gotham Book</vt:lpstr>
      <vt:lpstr>Gotham Medium</vt:lpstr>
      <vt:lpstr>Verdana</vt:lpstr>
      <vt:lpstr>Wingdings</vt:lpstr>
      <vt:lpstr>WebTalks by BBB</vt:lpstr>
      <vt:lpstr>Office Theme</vt:lpstr>
      <vt:lpstr>Opening Title</vt:lpstr>
      <vt:lpstr>How Does Nevada Rank?</vt:lpstr>
      <vt:lpstr>Who We Are</vt:lpstr>
      <vt:lpstr>BBB Scam Tracker</vt:lpstr>
      <vt:lpstr>BBB Scam TrackerSM</vt:lpstr>
      <vt:lpstr>Riskiest Scams By Age</vt:lpstr>
      <vt:lpstr>BBB’s Scam Survival Toolkit</vt:lpstr>
      <vt:lpstr>Preventing Financial Scams</vt:lpstr>
      <vt:lpstr>REPORT</vt:lpstr>
      <vt:lpstr>THANK YOU!</vt:lpstr>
    </vt:vector>
  </TitlesOfParts>
  <Company>BBB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Johnston</dc:creator>
  <cp:lastModifiedBy>Wilson, Alexandra</cp:lastModifiedBy>
  <cp:revision>1291</cp:revision>
  <cp:lastPrinted>2025-08-19T16:33:09Z</cp:lastPrinted>
  <dcterms:modified xsi:type="dcterms:W3CDTF">2026-01-30T01:19:15Z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0x01010079CB3540E5350B4F8430A3F167417D44</vt:lpwstr>
  </property>
</Properties>
</file>