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9"/>
  </p:notesMasterIdLst>
  <p:sldIdLst>
    <p:sldId id="262" r:id="rId5"/>
    <p:sldId id="258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D00445-A3FD-4B41-86EF-4EAF0E409C45}" v="126" dt="2025-12-31T01:39:40.5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howGuides="1">
      <p:cViewPr varScale="1">
        <p:scale>
          <a:sx n="93" d="100"/>
          <a:sy n="93" d="100"/>
        </p:scale>
        <p:origin x="1236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son, Alexandra" userId="2602288d-92e3-4858-b0f9-9ea939b32a71" providerId="ADAL" clId="{EDDD3865-5308-40D3-88B7-3030FBA94130}"/>
    <pc:docChg chg="undo custSel addSld delSld modSld">
      <pc:chgData name="Wilson, Alexandra" userId="2602288d-92e3-4858-b0f9-9ea939b32a71" providerId="ADAL" clId="{EDDD3865-5308-40D3-88B7-3030FBA94130}" dt="2025-12-31T01:40:42.874" v="3728" actId="207"/>
      <pc:docMkLst>
        <pc:docMk/>
      </pc:docMkLst>
      <pc:sldChg chg="addSp delSp modSp del mod">
        <pc:chgData name="Wilson, Alexandra" userId="2602288d-92e3-4858-b0f9-9ea939b32a71" providerId="ADAL" clId="{EDDD3865-5308-40D3-88B7-3030FBA94130}" dt="2025-12-30T23:29:27.596" v="2169" actId="2696"/>
        <pc:sldMkLst>
          <pc:docMk/>
          <pc:sldMk cId="906573015" sldId="257"/>
        </pc:sldMkLst>
        <pc:spChg chg="add mod">
          <ac:chgData name="Wilson, Alexandra" userId="2602288d-92e3-4858-b0f9-9ea939b32a71" providerId="ADAL" clId="{EDDD3865-5308-40D3-88B7-3030FBA94130}" dt="2025-12-30T23:27:22.991" v="2143" actId="478"/>
          <ac:spMkLst>
            <pc:docMk/>
            <pc:sldMk cId="906573015" sldId="257"/>
            <ac:spMk id="8" creationId="{EB07771E-053F-3DA4-503C-4CEAEA29C8B8}"/>
          </ac:spMkLst>
        </pc:spChg>
        <pc:graphicFrameChg chg="add del mod modGraphic">
          <ac:chgData name="Wilson, Alexandra" userId="2602288d-92e3-4858-b0f9-9ea939b32a71" providerId="ADAL" clId="{EDDD3865-5308-40D3-88B7-3030FBA94130}" dt="2025-12-30T23:17:29.362" v="1952" actId="478"/>
          <ac:graphicFrameMkLst>
            <pc:docMk/>
            <pc:sldMk cId="906573015" sldId="257"/>
            <ac:graphicFrameMk id="2" creationId="{85B71DB9-02C5-4F31-7EE3-DBF7A6612CE8}"/>
          </ac:graphicFrameMkLst>
        </pc:graphicFrameChg>
        <pc:graphicFrameChg chg="add del mod modGraphic">
          <ac:chgData name="Wilson, Alexandra" userId="2602288d-92e3-4858-b0f9-9ea939b32a71" providerId="ADAL" clId="{EDDD3865-5308-40D3-88B7-3030FBA94130}" dt="2025-12-30T23:20:24.765" v="1991" actId="478"/>
          <ac:graphicFrameMkLst>
            <pc:docMk/>
            <pc:sldMk cId="906573015" sldId="257"/>
            <ac:graphicFrameMk id="3" creationId="{5136B9CF-B28D-E366-FFBF-6FC55B67EA58}"/>
          </ac:graphicFrameMkLst>
        </pc:graphicFrameChg>
        <pc:graphicFrameChg chg="del mod modGraphic">
          <ac:chgData name="Wilson, Alexandra" userId="2602288d-92e3-4858-b0f9-9ea939b32a71" providerId="ADAL" clId="{EDDD3865-5308-40D3-88B7-3030FBA94130}" dt="2025-12-30T23:27:22.991" v="2143" actId="478"/>
          <ac:graphicFrameMkLst>
            <pc:docMk/>
            <pc:sldMk cId="906573015" sldId="257"/>
            <ac:graphicFrameMk id="5" creationId="{BBF2A0AC-7CDE-83D1-C6F5-7F0FFA82CE10}"/>
          </ac:graphicFrameMkLst>
        </pc:graphicFrameChg>
        <pc:graphicFrameChg chg="add del mod modGraphic">
          <ac:chgData name="Wilson, Alexandra" userId="2602288d-92e3-4858-b0f9-9ea939b32a71" providerId="ADAL" clId="{EDDD3865-5308-40D3-88B7-3030FBA94130}" dt="2025-12-30T23:27:33.077" v="2144" actId="21"/>
          <ac:graphicFrameMkLst>
            <pc:docMk/>
            <pc:sldMk cId="906573015" sldId="257"/>
            <ac:graphicFrameMk id="6" creationId="{5DBC4E2C-ADE1-0FF9-63FF-15081456DBED}"/>
          </ac:graphicFrameMkLst>
        </pc:graphicFrameChg>
      </pc:sldChg>
      <pc:sldChg chg="addSp modSp mod setBg">
        <pc:chgData name="Wilson, Alexandra" userId="2602288d-92e3-4858-b0f9-9ea939b32a71" providerId="ADAL" clId="{EDDD3865-5308-40D3-88B7-3030FBA94130}" dt="2025-12-31T00:03:27.239" v="3614" actId="26606"/>
        <pc:sldMkLst>
          <pc:docMk/>
          <pc:sldMk cId="3401848272" sldId="258"/>
        </pc:sldMkLst>
        <pc:spChg chg="mod">
          <ac:chgData name="Wilson, Alexandra" userId="2602288d-92e3-4858-b0f9-9ea939b32a71" providerId="ADAL" clId="{EDDD3865-5308-40D3-88B7-3030FBA94130}" dt="2025-12-31T00:03:27.239" v="3614" actId="26606"/>
          <ac:spMkLst>
            <pc:docMk/>
            <pc:sldMk cId="3401848272" sldId="258"/>
            <ac:spMk id="2" creationId="{88D86AED-043F-052F-D24F-C45F4336224E}"/>
          </ac:spMkLst>
        </pc:spChg>
        <pc:spChg chg="add">
          <ac:chgData name="Wilson, Alexandra" userId="2602288d-92e3-4858-b0f9-9ea939b32a71" providerId="ADAL" clId="{EDDD3865-5308-40D3-88B7-3030FBA94130}" dt="2025-12-31T00:03:27.239" v="3614" actId="26606"/>
          <ac:spMkLst>
            <pc:docMk/>
            <pc:sldMk cId="3401848272" sldId="258"/>
            <ac:spMk id="8" creationId="{D12DDE76-C203-4047-9998-63900085B5E8}"/>
          </ac:spMkLst>
        </pc:spChg>
        <pc:graphicFrameChg chg="mod modGraphic">
          <ac:chgData name="Wilson, Alexandra" userId="2602288d-92e3-4858-b0f9-9ea939b32a71" providerId="ADAL" clId="{EDDD3865-5308-40D3-88B7-3030FBA94130}" dt="2025-12-31T00:03:27.239" v="3614" actId="26606"/>
          <ac:graphicFrameMkLst>
            <pc:docMk/>
            <pc:sldMk cId="3401848272" sldId="258"/>
            <ac:graphicFrameMk id="3" creationId="{55FED9D5-2AA4-9889-3774-952EDCC3418F}"/>
          </ac:graphicFrameMkLst>
        </pc:graphicFrameChg>
      </pc:sldChg>
      <pc:sldChg chg="addSp modSp mod setBg chgLayout">
        <pc:chgData name="Wilson, Alexandra" userId="2602288d-92e3-4858-b0f9-9ea939b32a71" providerId="ADAL" clId="{EDDD3865-5308-40D3-88B7-3030FBA94130}" dt="2025-12-31T00:06:55.189" v="3622" actId="403"/>
        <pc:sldMkLst>
          <pc:docMk/>
          <pc:sldMk cId="764454438" sldId="260"/>
        </pc:sldMkLst>
        <pc:spChg chg="add mod ord">
          <ac:chgData name="Wilson, Alexandra" userId="2602288d-92e3-4858-b0f9-9ea939b32a71" providerId="ADAL" clId="{EDDD3865-5308-40D3-88B7-3030FBA94130}" dt="2025-12-31T00:06:26.520" v="3615" actId="26606"/>
          <ac:spMkLst>
            <pc:docMk/>
            <pc:sldMk cId="764454438" sldId="260"/>
            <ac:spMk id="2" creationId="{DD1A01D3-552A-A605-3CAD-D3303568DB46}"/>
          </ac:spMkLst>
        </pc:spChg>
        <pc:spChg chg="add">
          <ac:chgData name="Wilson, Alexandra" userId="2602288d-92e3-4858-b0f9-9ea939b32a71" providerId="ADAL" clId="{EDDD3865-5308-40D3-88B7-3030FBA94130}" dt="2025-12-31T00:06:26.520" v="3615" actId="26606"/>
          <ac:spMkLst>
            <pc:docMk/>
            <pc:sldMk cId="764454438" sldId="260"/>
            <ac:spMk id="9" creationId="{A8384FB5-9ADC-4DDC-881B-597D56F5B15D}"/>
          </ac:spMkLst>
        </pc:spChg>
        <pc:spChg chg="add">
          <ac:chgData name="Wilson, Alexandra" userId="2602288d-92e3-4858-b0f9-9ea939b32a71" providerId="ADAL" clId="{EDDD3865-5308-40D3-88B7-3030FBA94130}" dt="2025-12-31T00:06:26.520" v="3615" actId="26606"/>
          <ac:spMkLst>
            <pc:docMk/>
            <pc:sldMk cId="764454438" sldId="260"/>
            <ac:spMk id="11" creationId="{91E5A9A7-95C6-4F4F-B00E-C82E07FE62EF}"/>
          </ac:spMkLst>
        </pc:spChg>
        <pc:spChg chg="add">
          <ac:chgData name="Wilson, Alexandra" userId="2602288d-92e3-4858-b0f9-9ea939b32a71" providerId="ADAL" clId="{EDDD3865-5308-40D3-88B7-3030FBA94130}" dt="2025-12-31T00:06:26.520" v="3615" actId="26606"/>
          <ac:spMkLst>
            <pc:docMk/>
            <pc:sldMk cId="764454438" sldId="260"/>
            <ac:spMk id="13" creationId="{D07DD2DE-F619-49DD-B5E7-03A290FF4ED1}"/>
          </ac:spMkLst>
        </pc:spChg>
        <pc:spChg chg="add">
          <ac:chgData name="Wilson, Alexandra" userId="2602288d-92e3-4858-b0f9-9ea939b32a71" providerId="ADAL" clId="{EDDD3865-5308-40D3-88B7-3030FBA94130}" dt="2025-12-31T00:06:26.520" v="3615" actId="26606"/>
          <ac:spMkLst>
            <pc:docMk/>
            <pc:sldMk cId="764454438" sldId="260"/>
            <ac:spMk id="15" creationId="{85149191-5F60-4A28-AAFF-039F96B0F3EC}"/>
          </ac:spMkLst>
        </pc:spChg>
        <pc:spChg chg="add">
          <ac:chgData name="Wilson, Alexandra" userId="2602288d-92e3-4858-b0f9-9ea939b32a71" providerId="ADAL" clId="{EDDD3865-5308-40D3-88B7-3030FBA94130}" dt="2025-12-31T00:06:26.520" v="3615" actId="26606"/>
          <ac:spMkLst>
            <pc:docMk/>
            <pc:sldMk cId="764454438" sldId="260"/>
            <ac:spMk id="17" creationId="{F8260ED5-17F7-4158-B241-D51DD4CF1B7E}"/>
          </ac:spMkLst>
        </pc:spChg>
        <pc:graphicFrameChg chg="mod ord modGraphic">
          <ac:chgData name="Wilson, Alexandra" userId="2602288d-92e3-4858-b0f9-9ea939b32a71" providerId="ADAL" clId="{EDDD3865-5308-40D3-88B7-3030FBA94130}" dt="2025-12-31T00:06:55.189" v="3622" actId="403"/>
          <ac:graphicFrameMkLst>
            <pc:docMk/>
            <pc:sldMk cId="764454438" sldId="260"/>
            <ac:graphicFrameMk id="4" creationId="{7511492B-F2D4-C209-1F48-F8A5F6358823}"/>
          </ac:graphicFrameMkLst>
        </pc:graphicFrameChg>
      </pc:sldChg>
      <pc:sldChg chg="addSp modSp mod setBg">
        <pc:chgData name="Wilson, Alexandra" userId="2602288d-92e3-4858-b0f9-9ea939b32a71" providerId="ADAL" clId="{EDDD3865-5308-40D3-88B7-3030FBA94130}" dt="2025-12-31T00:09:26.393" v="3631" actId="122"/>
        <pc:sldMkLst>
          <pc:docMk/>
          <pc:sldMk cId="2003332083" sldId="261"/>
        </pc:sldMkLst>
        <pc:spChg chg="mod">
          <ac:chgData name="Wilson, Alexandra" userId="2602288d-92e3-4858-b0f9-9ea939b32a71" providerId="ADAL" clId="{EDDD3865-5308-40D3-88B7-3030FBA94130}" dt="2025-12-31T00:09:26.393" v="3631" actId="122"/>
          <ac:spMkLst>
            <pc:docMk/>
            <pc:sldMk cId="2003332083" sldId="261"/>
            <ac:spMk id="2" creationId="{94F5814F-450D-D6C7-0F1C-3B22746DDB7F}"/>
          </ac:spMkLst>
        </pc:spChg>
        <pc:spChg chg="add">
          <ac:chgData name="Wilson, Alexandra" userId="2602288d-92e3-4858-b0f9-9ea939b32a71" providerId="ADAL" clId="{EDDD3865-5308-40D3-88B7-3030FBA94130}" dt="2025-12-31T00:07:24.301" v="3623" actId="26606"/>
          <ac:spMkLst>
            <pc:docMk/>
            <pc:sldMk cId="2003332083" sldId="261"/>
            <ac:spMk id="9" creationId="{BACC6370-2D7E-4714-9D71-7542949D7D5D}"/>
          </ac:spMkLst>
        </pc:spChg>
        <pc:spChg chg="add">
          <ac:chgData name="Wilson, Alexandra" userId="2602288d-92e3-4858-b0f9-9ea939b32a71" providerId="ADAL" clId="{EDDD3865-5308-40D3-88B7-3030FBA94130}" dt="2025-12-31T00:07:24.301" v="3623" actId="26606"/>
          <ac:spMkLst>
            <pc:docMk/>
            <pc:sldMk cId="2003332083" sldId="261"/>
            <ac:spMk id="11" creationId="{B444D337-4D9F-40A8-BA84-C0BFA7A8AD66}"/>
          </ac:spMkLst>
        </pc:spChg>
        <pc:spChg chg="add">
          <ac:chgData name="Wilson, Alexandra" userId="2602288d-92e3-4858-b0f9-9ea939b32a71" providerId="ADAL" clId="{EDDD3865-5308-40D3-88B7-3030FBA94130}" dt="2025-12-31T00:07:24.301" v="3623" actId="26606"/>
          <ac:spMkLst>
            <pc:docMk/>
            <pc:sldMk cId="2003332083" sldId="261"/>
            <ac:spMk id="13" creationId="{70478D1D-B50E-41C8-8A55-36A53D449402}"/>
          </ac:spMkLst>
        </pc:spChg>
        <pc:graphicFrameChg chg="mod modGraphic">
          <ac:chgData name="Wilson, Alexandra" userId="2602288d-92e3-4858-b0f9-9ea939b32a71" providerId="ADAL" clId="{EDDD3865-5308-40D3-88B7-3030FBA94130}" dt="2025-12-31T00:09:16.939" v="3630" actId="14734"/>
          <ac:graphicFrameMkLst>
            <pc:docMk/>
            <pc:sldMk cId="2003332083" sldId="261"/>
            <ac:graphicFrameMk id="4" creationId="{2F98F713-5CC4-9418-ECBA-FC540A5491A9}"/>
          </ac:graphicFrameMkLst>
        </pc:graphicFrameChg>
      </pc:sldChg>
      <pc:sldChg chg="addSp delSp modSp add mod">
        <pc:chgData name="Wilson, Alexandra" userId="2602288d-92e3-4858-b0f9-9ea939b32a71" providerId="ADAL" clId="{EDDD3865-5308-40D3-88B7-3030FBA94130}" dt="2025-12-31T01:40:42.874" v="3728" actId="207"/>
        <pc:sldMkLst>
          <pc:docMk/>
          <pc:sldMk cId="1237499534" sldId="262"/>
        </pc:sldMkLst>
        <pc:spChg chg="mod">
          <ac:chgData name="Wilson, Alexandra" userId="2602288d-92e3-4858-b0f9-9ea939b32a71" providerId="ADAL" clId="{EDDD3865-5308-40D3-88B7-3030FBA94130}" dt="2025-12-30T23:30:33.352" v="2181" actId="20577"/>
          <ac:spMkLst>
            <pc:docMk/>
            <pc:sldMk cId="1237499534" sldId="262"/>
            <ac:spMk id="4" creationId="{9B7781CF-5610-78B0-30DB-30D7E2454C57}"/>
          </ac:spMkLst>
        </pc:spChg>
        <pc:spChg chg="add del mod">
          <ac:chgData name="Wilson, Alexandra" userId="2602288d-92e3-4858-b0f9-9ea939b32a71" providerId="ADAL" clId="{EDDD3865-5308-40D3-88B7-3030FBA94130}" dt="2025-12-30T23:20:40.729" v="1992" actId="3680"/>
          <ac:spMkLst>
            <pc:docMk/>
            <pc:sldMk cId="1237499534" sldId="262"/>
            <ac:spMk id="6" creationId="{5800E8E9-B896-4DCD-B573-61E48FB46BDE}"/>
          </ac:spMkLst>
        </pc:spChg>
        <pc:spChg chg="add del mod">
          <ac:chgData name="Wilson, Alexandra" userId="2602288d-92e3-4858-b0f9-9ea939b32a71" providerId="ADAL" clId="{EDDD3865-5308-40D3-88B7-3030FBA94130}" dt="2025-12-30T23:27:35.223" v="2145"/>
          <ac:spMkLst>
            <pc:docMk/>
            <pc:sldMk cId="1237499534" sldId="262"/>
            <ac:spMk id="9" creationId="{78AF47C0-E0E1-AFF1-9B72-9AF90D7EA68D}"/>
          </ac:spMkLst>
        </pc:spChg>
        <pc:graphicFrameChg chg="mod modGraphic">
          <ac:chgData name="Wilson, Alexandra" userId="2602288d-92e3-4858-b0f9-9ea939b32a71" providerId="ADAL" clId="{EDDD3865-5308-40D3-88B7-3030FBA94130}" dt="2025-12-31T01:40:42.874" v="3728" actId="207"/>
          <ac:graphicFrameMkLst>
            <pc:docMk/>
            <pc:sldMk cId="1237499534" sldId="262"/>
            <ac:graphicFrameMk id="3" creationId="{C0DC8E2C-2493-591E-19D4-4E6692B0A52D}"/>
          </ac:graphicFrameMkLst>
        </pc:graphicFrameChg>
        <pc:graphicFrameChg chg="del">
          <ac:chgData name="Wilson, Alexandra" userId="2602288d-92e3-4858-b0f9-9ea939b32a71" providerId="ADAL" clId="{EDDD3865-5308-40D3-88B7-3030FBA94130}" dt="2025-12-30T23:20:20.220" v="1990" actId="478"/>
          <ac:graphicFrameMkLst>
            <pc:docMk/>
            <pc:sldMk cId="1237499534" sldId="262"/>
            <ac:graphicFrameMk id="5" creationId="{3A0F82AE-B86F-FCB0-C75A-FD0C5C7BFB42}"/>
          </ac:graphicFrameMkLst>
        </pc:graphicFrameChg>
        <pc:graphicFrameChg chg="add del mod ord modGraphic">
          <ac:chgData name="Wilson, Alexandra" userId="2602288d-92e3-4858-b0f9-9ea939b32a71" providerId="ADAL" clId="{EDDD3865-5308-40D3-88B7-3030FBA94130}" dt="2025-12-30T23:20:48.913" v="1993" actId="478"/>
          <ac:graphicFrameMkLst>
            <pc:docMk/>
            <pc:sldMk cId="1237499534" sldId="262"/>
            <ac:graphicFrameMk id="7" creationId="{0E8CE163-A078-8348-BA31-3595D9381CCE}"/>
          </ac:graphicFrameMkLst>
        </pc:graphicFrameChg>
        <pc:graphicFrameChg chg="add mod ord modGraphic">
          <ac:chgData name="Wilson, Alexandra" userId="2602288d-92e3-4858-b0f9-9ea939b32a71" providerId="ADAL" clId="{EDDD3865-5308-40D3-88B7-3030FBA94130}" dt="2025-12-31T01:40:35.094" v="3726" actId="207"/>
          <ac:graphicFrameMkLst>
            <pc:docMk/>
            <pc:sldMk cId="1237499534" sldId="262"/>
            <ac:graphicFrameMk id="10" creationId="{5DBC4E2C-ADE1-0FF9-63FF-15081456DBED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D8C2F-7F87-4A11-9EB6-9375B880F243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35D35-F3D3-4849-849D-BDF7FA5CA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697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0D7A09-0873-2550-A498-07453CB3D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C1DA45-AC1C-33C9-9CCE-7A3499159F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221663-1727-E554-A344-61EE0F0ABF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16EE9-BD21-18FB-7A94-E5811FE309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335D35-F3D3-4849-849D-BDF7FA5CA46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184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335D35-F3D3-4849-849D-BDF7FA5CA46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74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699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09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4"/>
            <a:ext cx="1971675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4"/>
            <a:ext cx="5800725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349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82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92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4"/>
            <a:ext cx="38862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4"/>
            <a:ext cx="38862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344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717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098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276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91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D75-F005-D14B-A14A-62A3690202F2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524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4"/>
            <a:ext cx="78867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4BD75-F005-D14B-A14A-62A3690202F2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384FF-396B-D244-8F03-D3A576C3DC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935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42B30C-8E8E-6A91-C787-BCB267162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B7781CF-5610-78B0-30DB-30D7E2454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49" y="117977"/>
            <a:ext cx="7886700" cy="596900"/>
          </a:xfrm>
        </p:spPr>
        <p:txBody>
          <a:bodyPr>
            <a:noAutofit/>
          </a:bodyPr>
          <a:lstStyle/>
          <a:p>
            <a:r>
              <a:rPr lang="en-US" sz="2400" b="1" dirty="0"/>
              <a:t>What’s Been Discussed?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5DBC4E2C-ADE1-0FF9-63FF-15081456DB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4466199"/>
              </p:ext>
            </p:extLst>
          </p:nvPr>
        </p:nvGraphicFramePr>
        <p:xfrm>
          <a:off x="0" y="1"/>
          <a:ext cx="4274049" cy="6865197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572615">
                  <a:extLst>
                    <a:ext uri="{9D8B030D-6E8A-4147-A177-3AD203B41FA5}">
                      <a16:colId xmlns:a16="http://schemas.microsoft.com/office/drawing/2014/main" val="1113958164"/>
                    </a:ext>
                  </a:extLst>
                </a:gridCol>
                <a:gridCol w="3701434">
                  <a:extLst>
                    <a:ext uri="{9D8B030D-6E8A-4147-A177-3AD203B41FA5}">
                      <a16:colId xmlns:a16="http://schemas.microsoft.com/office/drawing/2014/main" val="4115187795"/>
                    </a:ext>
                  </a:extLst>
                </a:gridCol>
              </a:tblGrid>
              <a:tr h="334080">
                <a:tc gridSpan="2">
                  <a:txBody>
                    <a:bodyPr/>
                    <a:lstStyle/>
                    <a:p>
                      <a:pPr marL="0" marR="0" algn="ctr" defTabSz="914377" rtl="0" eaLnBrk="1" latinLnBrk="0" hangingPunct="1">
                        <a:buNone/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</a:rPr>
                        <a:t>2024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656730"/>
                  </a:ext>
                </a:extLst>
              </a:tr>
              <a:tr h="334080">
                <a:tc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Jan.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KTMB – Adopt-A-Spot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0518967"/>
                  </a:ext>
                </a:extLst>
              </a:tr>
              <a:tr h="285501">
                <a:tc rowSpan="2"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Feb.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OCM – County Manager Update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7342580"/>
                  </a:ext>
                </a:extLst>
              </a:tr>
              <a:tr h="285501">
                <a:tc vMerge="1">
                  <a:txBody>
                    <a:bodyPr/>
                    <a:lstStyle/>
                    <a:p>
                      <a:pPr marL="0" algn="l" defTabSz="914377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CSD – Chocolate Drive Project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0307983"/>
                  </a:ext>
                </a:extLst>
              </a:tr>
              <a:tr h="334080">
                <a:tc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Mar.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Cancelled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9095331"/>
                  </a:ext>
                </a:extLst>
              </a:tr>
              <a:tr h="334080">
                <a:tc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Apr.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OCM – Sun Valley Clean-Up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2805599"/>
                  </a:ext>
                </a:extLst>
              </a:tr>
              <a:tr h="285501">
                <a:tc rowSpan="3"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May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RTC – Community Projects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1318023"/>
                  </a:ext>
                </a:extLst>
              </a:tr>
              <a:tr h="285501">
                <a:tc vMerge="1">
                  <a:txBody>
                    <a:bodyPr/>
                    <a:lstStyle/>
                    <a:p>
                      <a:pPr marL="0" algn="l" defTabSz="914377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HSA – Senior Services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1600433"/>
                  </a:ext>
                </a:extLst>
              </a:tr>
              <a:tr h="285501">
                <a:tc vMerge="1">
                  <a:txBody>
                    <a:bodyPr/>
                    <a:lstStyle/>
                    <a:p>
                      <a:pPr marL="0" algn="l" defTabSz="914377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CSD – Amendments to Article 218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0229056"/>
                  </a:ext>
                </a:extLst>
              </a:tr>
              <a:tr h="285501">
                <a:tc rowSpan="2"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June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Catholic Charities – Neighborhood Center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4962358"/>
                  </a:ext>
                </a:extLst>
              </a:tr>
              <a:tr h="285501">
                <a:tc vMerge="1">
                  <a:txBody>
                    <a:bodyPr/>
                    <a:lstStyle/>
                    <a:p>
                      <a:pPr marL="0" algn="l" defTabSz="914377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OCM – Communication Resources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6487822"/>
                  </a:ext>
                </a:extLst>
              </a:tr>
              <a:tr h="285501">
                <a:tc rowSpan="3"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July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Senior </a:t>
                      </a:r>
                      <a:r>
                        <a:rPr lang="en-US" sz="1100" kern="100" dirty="0" err="1">
                          <a:solidFill>
                            <a:schemeClr val="tx1"/>
                          </a:solidFill>
                          <a:effectLst/>
                        </a:rPr>
                        <a:t>ResQ</a:t>
                      </a: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 – Senior Services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1749281"/>
                  </a:ext>
                </a:extLst>
              </a:tr>
              <a:tr h="285501">
                <a:tc vMerge="1">
                  <a:txBody>
                    <a:bodyPr/>
                    <a:lstStyle/>
                    <a:p>
                      <a:pPr marL="0" algn="l" defTabSz="914377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Community Health Alliance – Health Festival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4619464"/>
                  </a:ext>
                </a:extLst>
              </a:tr>
              <a:tr h="285501">
                <a:tc vMerge="1">
                  <a:txBody>
                    <a:bodyPr/>
                    <a:lstStyle/>
                    <a:p>
                      <a:pPr marL="0" algn="l" defTabSz="914377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TMFPD – Wildfire Preparedness &amp; Resources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218175"/>
                  </a:ext>
                </a:extLst>
              </a:tr>
              <a:tr h="285501">
                <a:tc rowSpan="3"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Aug.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WCSO – Community Engagement Response Team (CERT)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7958412"/>
                  </a:ext>
                </a:extLst>
              </a:tr>
              <a:tr h="285501">
                <a:tc vMerge="1">
                  <a:txBody>
                    <a:bodyPr/>
                    <a:lstStyle/>
                    <a:p>
                      <a:pPr marL="0" algn="l" defTabSz="914377" rtl="0" eaLnBrk="1" latinLnBrk="0" hangingPunct="1"/>
                      <a:endParaRPr lang="en-US"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Animal Services – Animal Control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0716053"/>
                  </a:ext>
                </a:extLst>
              </a:tr>
              <a:tr h="285501">
                <a:tc vMerge="1">
                  <a:txBody>
                    <a:bodyPr/>
                    <a:lstStyle/>
                    <a:p>
                      <a:pPr marL="0" algn="l" defTabSz="914377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Library System – Bookmobile &amp; Service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8995241"/>
                  </a:ext>
                </a:extLst>
              </a:tr>
              <a:tr h="285501">
                <a:tc rowSpan="2"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Sep.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BMX Bike Park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7336862"/>
                  </a:ext>
                </a:extLst>
              </a:tr>
              <a:tr h="285501">
                <a:tc vMerge="1">
                  <a:txBody>
                    <a:bodyPr/>
                    <a:lstStyle/>
                    <a:p>
                      <a:pPr marL="0" algn="l" defTabSz="914377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Sun Valley Community Center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4023574"/>
                  </a:ext>
                </a:extLst>
              </a:tr>
              <a:tr h="285501">
                <a:tc rowSpan="2"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Oct.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Washoe311 – Connecting with Citizens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5712421"/>
                  </a:ext>
                </a:extLst>
              </a:tr>
              <a:tr h="285501">
                <a:tc vMerge="1">
                  <a:txBody>
                    <a:bodyPr/>
                    <a:lstStyle/>
                    <a:p>
                      <a:pPr marL="0" algn="l" defTabSz="914377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Pyramid Paiute – Native Americans in the Basin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913357"/>
                  </a:ext>
                </a:extLst>
              </a:tr>
              <a:tr h="334080">
                <a:tc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Nov.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General Topics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6992719"/>
                  </a:ext>
                </a:extLst>
              </a:tr>
              <a:tr h="334080">
                <a:tc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Dec.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CAB – Community Meeting Recap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75293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0DC8E2C-2493-591E-19D4-4E6692B0A5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864055"/>
              </p:ext>
            </p:extLst>
          </p:nvPr>
        </p:nvGraphicFramePr>
        <p:xfrm>
          <a:off x="4787756" y="-2"/>
          <a:ext cx="4356243" cy="6857997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654320">
                  <a:extLst>
                    <a:ext uri="{9D8B030D-6E8A-4147-A177-3AD203B41FA5}">
                      <a16:colId xmlns:a16="http://schemas.microsoft.com/office/drawing/2014/main" val="633161820"/>
                    </a:ext>
                  </a:extLst>
                </a:gridCol>
                <a:gridCol w="3701923">
                  <a:extLst>
                    <a:ext uri="{9D8B030D-6E8A-4147-A177-3AD203B41FA5}">
                      <a16:colId xmlns:a16="http://schemas.microsoft.com/office/drawing/2014/main" val="4093659823"/>
                    </a:ext>
                  </a:extLst>
                </a:gridCol>
              </a:tblGrid>
              <a:tr h="337398">
                <a:tc gridSpan="2">
                  <a:txBody>
                    <a:bodyPr/>
                    <a:lstStyle/>
                    <a:p>
                      <a:pPr marL="0" marR="0" algn="ctr" defTabSz="914377" rtl="0" eaLnBrk="1" latinLnBrk="0" hangingPunct="1">
                        <a:buNone/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3553571"/>
                  </a:ext>
                </a:extLst>
              </a:tr>
              <a:tr h="417461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Jan.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General Topics</a:t>
                      </a:r>
                      <a:endParaRPr lang="en-US" sz="105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3785743"/>
                  </a:ext>
                </a:extLst>
              </a:tr>
              <a:tr h="394105">
                <a:tc rowSpan="3"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Feb.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CSD Planning – What trigger a development meeting?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4011237"/>
                  </a:ext>
                </a:extLst>
              </a:tr>
              <a:tr h="394105">
                <a:tc vMerge="1">
                  <a:txBody>
                    <a:bodyPr/>
                    <a:lstStyle/>
                    <a:p>
                      <a:pPr marL="0" algn="l" defTabSz="914377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RTC – Letter of Support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7603337"/>
                  </a:ext>
                </a:extLst>
              </a:tr>
              <a:tr h="394105">
                <a:tc vMerge="1">
                  <a:txBody>
                    <a:bodyPr/>
                    <a:lstStyle/>
                    <a:p>
                      <a:pPr marL="0" algn="l" defTabSz="914377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OCM – County Manager Update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9301804"/>
                  </a:ext>
                </a:extLst>
              </a:tr>
              <a:tr h="394105">
                <a:tc rowSpan="3"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Mar.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RTC – Upcoming Projects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0635609"/>
                  </a:ext>
                </a:extLst>
              </a:tr>
              <a:tr h="394105">
                <a:tc vMerge="1">
                  <a:txBody>
                    <a:bodyPr/>
                    <a:lstStyle/>
                    <a:p>
                      <a:pPr marL="0" algn="l" defTabSz="914377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CSD Engineering – Fire Hydrants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6535790"/>
                  </a:ext>
                </a:extLst>
              </a:tr>
              <a:tr h="394105">
                <a:tc vMerge="1">
                  <a:txBody>
                    <a:bodyPr/>
                    <a:lstStyle/>
                    <a:p>
                      <a:pPr marL="0" algn="l" defTabSz="914377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Emergency Mgt. – Emergency Response &amp; Preparedness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732574"/>
                  </a:ext>
                </a:extLst>
              </a:tr>
              <a:tr h="342285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Apr.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CAB – Report on Requests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7547526"/>
                  </a:ext>
                </a:extLst>
              </a:tr>
              <a:tr h="417461">
                <a:tc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May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General Topics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9413170"/>
                  </a:ext>
                </a:extLst>
              </a:tr>
              <a:tr h="439751">
                <a:tc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June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Catholic Charities – Services &amp; Successes</a:t>
                      </a:r>
                    </a:p>
                    <a:p>
                      <a:pPr marL="0" marR="0" algn="l" defTabSz="914377" rtl="0" eaLnBrk="1" latinLnBrk="0" hangingPunct="1">
                        <a:buNone/>
                      </a:pP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5189564"/>
                  </a:ext>
                </a:extLst>
              </a:tr>
              <a:tr h="439751">
                <a:tc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Jul.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UNR Living With Fire – Community Wildfire Protection Plan (CWPP)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181177"/>
                  </a:ext>
                </a:extLst>
              </a:tr>
              <a:tr h="417461">
                <a:tc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Aug.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CAB – Lack of Local Banking &amp; Grocer Services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1859573"/>
                  </a:ext>
                </a:extLst>
              </a:tr>
              <a:tr h="417461">
                <a:tc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Sep.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CAB – Lack of Local Banking &amp; Grocer Services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54206"/>
                  </a:ext>
                </a:extLst>
              </a:tr>
              <a:tr h="417461">
                <a:tc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Oct.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Red Cross – Emergency Go-Bags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6952228"/>
                  </a:ext>
                </a:extLst>
              </a:tr>
              <a:tr h="417461">
                <a:tc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Nov.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Manhard Consulting - W. 2nd Ave Zoning Project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1631657"/>
                  </a:ext>
                </a:extLst>
              </a:tr>
              <a:tr h="429416">
                <a:tc>
                  <a:txBody>
                    <a:bodyPr/>
                    <a:lstStyle/>
                    <a:p>
                      <a:pPr marL="0" algn="l" defTabSz="914377" rtl="0" eaLnBrk="1" latinLnBrk="0" hangingPunct="1"/>
                      <a:r>
                        <a:rPr lang="en-US" sz="1600" kern="1200" dirty="0">
                          <a:solidFill>
                            <a:schemeClr val="tx1"/>
                          </a:solidFill>
                        </a:rPr>
                        <a:t>Dec.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377" rtl="0" eaLnBrk="1" latinLnBrk="0" hangingPunct="1">
                        <a:buNone/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effectLst/>
                        </a:rPr>
                        <a:t>NV Energy – Disaster Protection Plan &amp; Green Cross Program</a:t>
                      </a:r>
                      <a:endParaRPr lang="en-US" sz="11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3985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7499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631" y="0"/>
            <a:ext cx="2436019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D86AED-043F-052F-D24F-C45F43362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71162"/>
            <a:ext cx="2130136" cy="2371148"/>
          </a:xfrm>
        </p:spPr>
        <p:txBody>
          <a:bodyPr>
            <a:normAutofit/>
          </a:bodyPr>
          <a:lstStyle/>
          <a:p>
            <a:r>
              <a:rPr lang="en-US" sz="2800" b="1">
                <a:solidFill>
                  <a:srgbClr val="FFFFFF"/>
                </a:solidFill>
              </a:rPr>
              <a:t>In The Queue</a:t>
            </a:r>
            <a:endParaRPr lang="en-US" sz="2800">
              <a:solidFill>
                <a:srgbClr val="FFFFFF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5FED9D5-2AA4-9889-3774-952EDCC341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305646"/>
              </p:ext>
            </p:extLst>
          </p:nvPr>
        </p:nvGraphicFramePr>
        <p:xfrm>
          <a:off x="3155949" y="1751397"/>
          <a:ext cx="5510653" cy="3356189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062684">
                  <a:extLst>
                    <a:ext uri="{9D8B030D-6E8A-4147-A177-3AD203B41FA5}">
                      <a16:colId xmlns:a16="http://schemas.microsoft.com/office/drawing/2014/main" val="3451906661"/>
                    </a:ext>
                  </a:extLst>
                </a:gridCol>
                <a:gridCol w="4447969">
                  <a:extLst>
                    <a:ext uri="{9D8B030D-6E8A-4147-A177-3AD203B41FA5}">
                      <a16:colId xmlns:a16="http://schemas.microsoft.com/office/drawing/2014/main" val="355005970"/>
                    </a:ext>
                  </a:extLst>
                </a:gridCol>
              </a:tblGrid>
              <a:tr h="551739">
                <a:tc>
                  <a:txBody>
                    <a:bodyPr/>
                    <a:lstStyle/>
                    <a:p>
                      <a:pPr algn="r"/>
                      <a:endParaRPr lang="en-US" sz="2100" b="0">
                        <a:solidFill>
                          <a:schemeClr val="tx1"/>
                        </a:solidFill>
                      </a:endParaRPr>
                    </a:p>
                  </a:txBody>
                  <a:tcPr marL="121113" marR="121113" marT="60557" marB="6055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100" b="0">
                        <a:solidFill>
                          <a:schemeClr val="tx1"/>
                        </a:solidFill>
                      </a:endParaRPr>
                    </a:p>
                  </a:txBody>
                  <a:tcPr marL="121113" marR="121113" marT="60557" marB="60557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5830254"/>
                  </a:ext>
                </a:extLst>
              </a:tr>
              <a:tr h="452157">
                <a:tc rowSpan="2">
                  <a:txBody>
                    <a:bodyPr/>
                    <a:lstStyle/>
                    <a:p>
                      <a:pPr algn="r"/>
                      <a:r>
                        <a:rPr lang="en-US" sz="1900" b="0">
                          <a:solidFill>
                            <a:schemeClr val="tx1"/>
                          </a:solidFill>
                        </a:rPr>
                        <a:t>Jan. 5</a:t>
                      </a:r>
                    </a:p>
                  </a:txBody>
                  <a:tcPr marL="121113" marR="121113" marT="60557" marB="6055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b="0">
                          <a:solidFill>
                            <a:schemeClr val="tx1"/>
                          </a:solidFill>
                        </a:rPr>
                        <a:t>RTC – Project Updates &amp; BUILD Grant</a:t>
                      </a:r>
                    </a:p>
                  </a:txBody>
                  <a:tcPr marL="121113" marR="121113" marT="60557" marB="605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7578524"/>
                  </a:ext>
                </a:extLst>
              </a:tr>
              <a:tr h="452157">
                <a:tc vMerge="1"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2026 Topics</a:t>
                      </a:r>
                    </a:p>
                  </a:txBody>
                  <a:tcPr marL="121113" marR="121113" marT="60557" marB="605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6740855"/>
                  </a:ext>
                </a:extLst>
              </a:tr>
              <a:tr h="497911">
                <a:tc>
                  <a:txBody>
                    <a:bodyPr/>
                    <a:lstStyle/>
                    <a:p>
                      <a:endParaRPr lang="en-US" sz="1900"/>
                    </a:p>
                  </a:txBody>
                  <a:tcPr marL="121113" marR="121113" marT="60557" marB="6055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/>
                    </a:p>
                  </a:txBody>
                  <a:tcPr marL="121113" marR="121113" marT="60557" marB="605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3227205"/>
                  </a:ext>
                </a:extLst>
              </a:tr>
              <a:tr h="452157">
                <a:tc rowSpan="2">
                  <a:txBody>
                    <a:bodyPr/>
                    <a:lstStyle/>
                    <a:p>
                      <a:pPr algn="r"/>
                      <a:r>
                        <a:rPr lang="en-US" sz="1900"/>
                        <a:t>Feb. 2</a:t>
                      </a:r>
                    </a:p>
                  </a:txBody>
                  <a:tcPr marL="121113" marR="121113" marT="60557" marB="6055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County Manager Intro &amp; Annual Update</a:t>
                      </a:r>
                    </a:p>
                  </a:txBody>
                  <a:tcPr marL="121113" marR="121113" marT="60557" marB="605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4160932"/>
                  </a:ext>
                </a:extLst>
              </a:tr>
              <a:tr h="452157">
                <a:tc vMerge="1"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Better Business Bureau – Senior Scams</a:t>
                      </a:r>
                    </a:p>
                  </a:txBody>
                  <a:tcPr marL="121113" marR="121113" marT="60557" marB="605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4443669"/>
                  </a:ext>
                </a:extLst>
              </a:tr>
              <a:tr h="497911">
                <a:tc>
                  <a:txBody>
                    <a:bodyPr/>
                    <a:lstStyle/>
                    <a:p>
                      <a:endParaRPr lang="en-US" sz="1900"/>
                    </a:p>
                  </a:txBody>
                  <a:tcPr marL="121113" marR="121113" marT="60557" marB="6055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900"/>
                    </a:p>
                  </a:txBody>
                  <a:tcPr marL="121113" marR="121113" marT="60557" marB="605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1698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1848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22632" y="1922631"/>
            <a:ext cx="6875818" cy="3030558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663321" y="3165298"/>
            <a:ext cx="4355594" cy="302895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742858" y="2085760"/>
            <a:ext cx="6857572" cy="268605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1161554" y="1712395"/>
            <a:ext cx="4808302" cy="3066500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1A01D3-552A-A605-3CAD-D3303568D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030" y="2767106"/>
            <a:ext cx="2160621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914400"/>
            <a:r>
              <a:rPr lang="en-US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Potential Topics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511492B-F2D4-C209-1F48-F8A5F63588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108226"/>
              </p:ext>
            </p:extLst>
          </p:nvPr>
        </p:nvGraphicFramePr>
        <p:xfrm>
          <a:off x="3229052" y="123290"/>
          <a:ext cx="5668368" cy="66473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716">
                  <a:extLst>
                    <a:ext uri="{9D8B030D-6E8A-4147-A177-3AD203B41FA5}">
                      <a16:colId xmlns:a16="http://schemas.microsoft.com/office/drawing/2014/main" val="916815359"/>
                    </a:ext>
                  </a:extLst>
                </a:gridCol>
                <a:gridCol w="2352925">
                  <a:extLst>
                    <a:ext uri="{9D8B030D-6E8A-4147-A177-3AD203B41FA5}">
                      <a16:colId xmlns:a16="http://schemas.microsoft.com/office/drawing/2014/main" val="500234986"/>
                    </a:ext>
                  </a:extLst>
                </a:gridCol>
                <a:gridCol w="2763727">
                  <a:extLst>
                    <a:ext uri="{9D8B030D-6E8A-4147-A177-3AD203B41FA5}">
                      <a16:colId xmlns:a16="http://schemas.microsoft.com/office/drawing/2014/main" val="3287339600"/>
                    </a:ext>
                  </a:extLst>
                </a:gridCol>
              </a:tblGrid>
              <a:tr h="315229">
                <a:tc>
                  <a:txBody>
                    <a:bodyPr/>
                    <a:lstStyle/>
                    <a:p>
                      <a:pPr algn="ctr"/>
                      <a:r>
                        <a:rPr lang="en-US" sz="1100" b="1">
                          <a:solidFill>
                            <a:schemeClr val="tx1"/>
                          </a:solidFill>
                        </a:rPr>
                        <a:t>Vote</a:t>
                      </a:r>
                    </a:p>
                  </a:txBody>
                  <a:tcPr marL="64452" marR="64452" marT="32226" marB="322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>
                          <a:solidFill>
                            <a:schemeClr val="tx1"/>
                          </a:solidFill>
                        </a:rPr>
                        <a:t>Topic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>
                          <a:solidFill>
                            <a:schemeClr val="tx1"/>
                          </a:solidFill>
                        </a:rPr>
                        <a:t>Agency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56367"/>
                  </a:ext>
                </a:extLst>
              </a:tr>
              <a:tr h="470260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History of Sun Valley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Gary Moore, Historic Reno Preservation Society, Nevada Historical Society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9746848"/>
                  </a:ext>
                </a:extLst>
              </a:tr>
              <a:tr h="470260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How to start a Neighborhood Watch Program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WC Sheriff’s Office - Teresa Aquila 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6957558"/>
                  </a:ext>
                </a:extLst>
              </a:tr>
              <a:tr h="289391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Banking &amp; Grocer Services Update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Commissioner Garcia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0000085"/>
                  </a:ext>
                </a:extLst>
              </a:tr>
              <a:tr h="470260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Foster. Adopt. Mentor. (FAM) Program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WC Human Services Agency (HSA)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7813725"/>
                  </a:ext>
                </a:extLst>
              </a:tr>
              <a:tr h="289391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Code Enforcement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WC CSD – Planning &amp; Building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7179969"/>
                  </a:ext>
                </a:extLst>
              </a:tr>
              <a:tr h="289391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HOPE (Homeless Outreach) Team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WC Sheriff’s Office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0320501"/>
                  </a:ext>
                </a:extLst>
              </a:tr>
              <a:tr h="470260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Effects of Eliminating Coyotes Program?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NV Dept. of Wildlife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9357221"/>
                  </a:ext>
                </a:extLst>
              </a:tr>
              <a:tr h="470260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Services, Electrifications, &amp; Status of Projects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Regional Transportation Commission (RTC)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3900154"/>
                  </a:ext>
                </a:extLst>
              </a:tr>
              <a:tr h="289391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Status of Projects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NV. Dept. of Transportation (NDOT)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0709598"/>
                  </a:ext>
                </a:extLst>
              </a:tr>
              <a:tr h="470260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Current Condition &amp; Plans for Parks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Sun Valley General Improvement District (SVGID)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8331408"/>
                  </a:ext>
                </a:extLst>
              </a:tr>
              <a:tr h="289391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Swift Exit: Evacuation Study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WC Emergency Management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2547058"/>
                  </a:ext>
                </a:extLst>
              </a:tr>
              <a:tr h="470260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Signs to Look For &amp; Process For Reporting Crimes Against Children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WC Sheriff’s Office</a:t>
                      </a:r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5885047"/>
                  </a:ext>
                </a:extLst>
              </a:tr>
              <a:tr h="318674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2246737"/>
                  </a:ext>
                </a:extLst>
              </a:tr>
              <a:tr h="318674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1840549"/>
                  </a:ext>
                </a:extLst>
              </a:tr>
              <a:tr h="318674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5605573"/>
                  </a:ext>
                </a:extLst>
              </a:tr>
              <a:tr h="318674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0618836"/>
                  </a:ext>
                </a:extLst>
              </a:tr>
              <a:tr h="318674"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4452" marR="64452" marT="32226" marB="322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25636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4454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F5814F-450D-D6C7-0F1C-3B22746DD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136" y="715379"/>
            <a:ext cx="7632113" cy="1097519"/>
          </a:xfrm>
        </p:spPr>
        <p:txBody>
          <a:bodyPr anchor="ctr">
            <a:normAutofit/>
          </a:bodyPr>
          <a:lstStyle/>
          <a:p>
            <a:pPr algn="ctr"/>
            <a:r>
              <a:rPr lang="en-US" sz="3500" b="1" dirty="0"/>
              <a:t>2026 CAB Dates (1</a:t>
            </a:r>
            <a:r>
              <a:rPr lang="en-US" sz="3500" b="1" baseline="30000" dirty="0"/>
              <a:t>st</a:t>
            </a:r>
            <a:r>
              <a:rPr lang="en-US" sz="3500" b="1" dirty="0"/>
              <a:t> Monday)</a:t>
            </a:r>
            <a:endParaRPr lang="en-US" sz="35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44D337-4D9F-40A8-BA84-C0BFA7A8AD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1962"/>
            <a:ext cx="9143998" cy="46177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478D1D-B50E-41C8-8A55-36A53D449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1962"/>
            <a:ext cx="3057523" cy="464399"/>
          </a:xfrm>
          <a:prstGeom prst="rect">
            <a:avLst/>
          </a:prstGeom>
          <a:gradFill>
            <a:gsLst>
              <a:gs pos="0">
                <a:srgbClr val="000000">
                  <a:alpha val="46000"/>
                </a:srgbClr>
              </a:gs>
              <a:gs pos="99000">
                <a:schemeClr val="accent1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F98F713-5CC4-9418-ECBA-FC540A5491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3845628"/>
              </p:ext>
            </p:extLst>
          </p:nvPr>
        </p:nvGraphicFramePr>
        <p:xfrm>
          <a:off x="541764" y="2112649"/>
          <a:ext cx="8065972" cy="3486564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050784">
                  <a:extLst>
                    <a:ext uri="{9D8B030D-6E8A-4147-A177-3AD203B41FA5}">
                      <a16:colId xmlns:a16="http://schemas.microsoft.com/office/drawing/2014/main" val="4053935888"/>
                    </a:ext>
                  </a:extLst>
                </a:gridCol>
                <a:gridCol w="4015188">
                  <a:extLst>
                    <a:ext uri="{9D8B030D-6E8A-4147-A177-3AD203B41FA5}">
                      <a16:colId xmlns:a16="http://schemas.microsoft.com/office/drawing/2014/main" val="4243734972"/>
                    </a:ext>
                  </a:extLst>
                </a:gridCol>
              </a:tblGrid>
              <a:tr h="503366">
                <a:tc>
                  <a:txBody>
                    <a:bodyPr/>
                    <a:lstStyle/>
                    <a:p>
                      <a:pPr algn="ctr"/>
                      <a:r>
                        <a:rPr lang="en-US" sz="2300" b="0"/>
                        <a:t>January 5</a:t>
                      </a:r>
                    </a:p>
                  </a:txBody>
                  <a:tcPr marL="114401" marR="114401" marT="57201" marB="572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0"/>
                        <a:t>July 6</a:t>
                      </a:r>
                    </a:p>
                  </a:txBody>
                  <a:tcPr marL="114401" marR="114401" marT="57201" marB="57201"/>
                </a:tc>
                <a:extLst>
                  <a:ext uri="{0D108BD9-81ED-4DB2-BD59-A6C34878D82A}">
                    <a16:rowId xmlns:a16="http://schemas.microsoft.com/office/drawing/2014/main" val="991325873"/>
                  </a:ext>
                </a:extLst>
              </a:tr>
              <a:tr h="503366">
                <a:tc>
                  <a:txBody>
                    <a:bodyPr/>
                    <a:lstStyle/>
                    <a:p>
                      <a:pPr algn="ctr"/>
                      <a:r>
                        <a:rPr lang="en-US" sz="2300" b="0"/>
                        <a:t>February 2</a:t>
                      </a:r>
                    </a:p>
                  </a:txBody>
                  <a:tcPr marL="114401" marR="114401" marT="57201" marB="572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0"/>
                        <a:t>August 3</a:t>
                      </a:r>
                    </a:p>
                  </a:txBody>
                  <a:tcPr marL="114401" marR="114401" marT="57201" marB="57201"/>
                </a:tc>
                <a:extLst>
                  <a:ext uri="{0D108BD9-81ED-4DB2-BD59-A6C34878D82A}">
                    <a16:rowId xmlns:a16="http://schemas.microsoft.com/office/drawing/2014/main" val="185488834"/>
                  </a:ext>
                </a:extLst>
              </a:tr>
              <a:tr h="969734">
                <a:tc>
                  <a:txBody>
                    <a:bodyPr/>
                    <a:lstStyle/>
                    <a:p>
                      <a:pPr algn="ctr"/>
                      <a:r>
                        <a:rPr lang="en-US" sz="2300" b="0" dirty="0"/>
                        <a:t>March 2</a:t>
                      </a:r>
                    </a:p>
                  </a:txBody>
                  <a:tcPr marL="114401" marR="114401" marT="57201" marB="572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0" dirty="0"/>
                        <a:t>September 1*</a:t>
                      </a:r>
                    </a:p>
                    <a:p>
                      <a:pPr algn="ctr"/>
                      <a:r>
                        <a:rPr lang="en-US" sz="1600" b="0" dirty="0"/>
                        <a:t>Changed due to Labor Day</a:t>
                      </a:r>
                    </a:p>
                    <a:p>
                      <a:pPr algn="ctr"/>
                      <a:r>
                        <a:rPr lang="en-US" sz="1600" b="0" dirty="0"/>
                        <a:t>&amp; other CAB schedules</a:t>
                      </a:r>
                    </a:p>
                  </a:txBody>
                  <a:tcPr marL="114401" marR="114401" marT="57201" marB="57201"/>
                </a:tc>
                <a:extLst>
                  <a:ext uri="{0D108BD9-81ED-4DB2-BD59-A6C34878D82A}">
                    <a16:rowId xmlns:a16="http://schemas.microsoft.com/office/drawing/2014/main" val="1678053698"/>
                  </a:ext>
                </a:extLst>
              </a:tr>
              <a:tr h="503366">
                <a:tc>
                  <a:txBody>
                    <a:bodyPr/>
                    <a:lstStyle/>
                    <a:p>
                      <a:pPr algn="ctr"/>
                      <a:r>
                        <a:rPr lang="en-US" sz="2300" b="0"/>
                        <a:t>April 6</a:t>
                      </a:r>
                    </a:p>
                  </a:txBody>
                  <a:tcPr marL="114401" marR="114401" marT="57201" marB="572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0" dirty="0"/>
                        <a:t>October 5</a:t>
                      </a:r>
                    </a:p>
                  </a:txBody>
                  <a:tcPr marL="114401" marR="114401" marT="57201" marB="57201"/>
                </a:tc>
                <a:extLst>
                  <a:ext uri="{0D108BD9-81ED-4DB2-BD59-A6C34878D82A}">
                    <a16:rowId xmlns:a16="http://schemas.microsoft.com/office/drawing/2014/main" val="110623514"/>
                  </a:ext>
                </a:extLst>
              </a:tr>
              <a:tr h="503366">
                <a:tc>
                  <a:txBody>
                    <a:bodyPr/>
                    <a:lstStyle/>
                    <a:p>
                      <a:pPr algn="ctr"/>
                      <a:r>
                        <a:rPr lang="en-US" sz="2300" b="0"/>
                        <a:t>May 4</a:t>
                      </a:r>
                    </a:p>
                  </a:txBody>
                  <a:tcPr marL="114401" marR="114401" marT="57201" marB="572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0"/>
                        <a:t>November 2</a:t>
                      </a:r>
                    </a:p>
                  </a:txBody>
                  <a:tcPr marL="114401" marR="114401" marT="57201" marB="57201"/>
                </a:tc>
                <a:extLst>
                  <a:ext uri="{0D108BD9-81ED-4DB2-BD59-A6C34878D82A}">
                    <a16:rowId xmlns:a16="http://schemas.microsoft.com/office/drawing/2014/main" val="339774082"/>
                  </a:ext>
                </a:extLst>
              </a:tr>
              <a:tr h="503366">
                <a:tc>
                  <a:txBody>
                    <a:bodyPr/>
                    <a:lstStyle/>
                    <a:p>
                      <a:pPr algn="ctr"/>
                      <a:r>
                        <a:rPr lang="en-US" sz="2300" b="0"/>
                        <a:t>June 1</a:t>
                      </a:r>
                    </a:p>
                  </a:txBody>
                  <a:tcPr marL="114401" marR="114401" marT="57201" marB="572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b="0" dirty="0"/>
                        <a:t>December 7</a:t>
                      </a:r>
                    </a:p>
                  </a:txBody>
                  <a:tcPr marL="114401" marR="114401" marT="57201" marB="57201"/>
                </a:tc>
                <a:extLst>
                  <a:ext uri="{0D108BD9-81ED-4DB2-BD59-A6C34878D82A}">
                    <a16:rowId xmlns:a16="http://schemas.microsoft.com/office/drawing/2014/main" val="3517177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3332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CB3540E5350B4F8430A3F167417D44" ma:contentTypeVersion="17" ma:contentTypeDescription="Create a new document." ma:contentTypeScope="" ma:versionID="b20f0d13b2d58f7cfe222315472a8dde">
  <xsd:schema xmlns:xsd="http://www.w3.org/2001/XMLSchema" xmlns:xs="http://www.w3.org/2001/XMLSchema" xmlns:p="http://schemas.microsoft.com/office/2006/metadata/properties" xmlns:ns2="61acbd0e-8d97-4eab-adf5-73367b499e5d" xmlns:ns3="58cd2864-a2ba-4bca-97be-cff8ac02128d" targetNamespace="http://schemas.microsoft.com/office/2006/metadata/properties" ma:root="true" ma:fieldsID="87ebc1febb9e35119556bf88f7ed2f9f" ns2:_="" ns3:_="">
    <xsd:import namespace="61acbd0e-8d97-4eab-adf5-73367b499e5d"/>
    <xsd:import namespace="58cd2864-a2ba-4bca-97be-cff8ac0212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Note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acbd0e-8d97-4eab-adf5-73367b499e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b48f011-0c99-48a8-b23c-e11e698ab5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Notes" ma:index="22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d2864-a2ba-4bca-97be-cff8ac02128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b5ab036-566d-4bc9-b3dd-50a0351051b0}" ma:internalName="TaxCatchAll" ma:showField="CatchAllData" ma:web="58cd2864-a2ba-4bca-97be-cff8ac0212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acbd0e-8d97-4eab-adf5-73367b499e5d">
      <Terms xmlns="http://schemas.microsoft.com/office/infopath/2007/PartnerControls"/>
    </lcf76f155ced4ddcb4097134ff3c332f>
    <TaxCatchAll xmlns="58cd2864-a2ba-4bca-97be-cff8ac02128d" xsi:nil="true"/>
    <Notes xmlns="61acbd0e-8d97-4eab-adf5-73367b499e5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2498688-9ED5-4604-86E6-B6FB1DA61A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acbd0e-8d97-4eab-adf5-73367b499e5d"/>
    <ds:schemaRef ds:uri="58cd2864-a2ba-4bca-97be-cff8ac0212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C6D3E0D-95FC-487F-93F6-61A0DEBD08B6}">
  <ds:schemaRefs>
    <ds:schemaRef ds:uri="http://schemas.microsoft.com/office/2006/metadata/properties"/>
    <ds:schemaRef ds:uri="http://schemas.microsoft.com/office/infopath/2007/PartnerControls"/>
    <ds:schemaRef ds:uri="61acbd0e-8d97-4eab-adf5-73367b499e5d"/>
    <ds:schemaRef ds:uri="58cd2864-a2ba-4bca-97be-cff8ac02128d"/>
  </ds:schemaRefs>
</ds:datastoreItem>
</file>

<file path=customXml/itemProps3.xml><?xml version="1.0" encoding="utf-8"?>
<ds:datastoreItem xmlns:ds="http://schemas.openxmlformats.org/officeDocument/2006/customXml" ds:itemID="{B8EDE48B-6C8F-4434-8741-1F941D6233A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144f426-de02-4512-acd6-9be2667fce12}" enabled="1" method="Privileged" siteId="{a2a21b60-5625-43fe-a55a-52f5e111d71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6098</TotalTime>
  <Words>480</Words>
  <Application>Microsoft Office PowerPoint</Application>
  <PresentationFormat>On-screen Show (4:3)</PresentationFormat>
  <Paragraphs>117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 Theme</vt:lpstr>
      <vt:lpstr>What’s Been Discussed?</vt:lpstr>
      <vt:lpstr>In The Queue</vt:lpstr>
      <vt:lpstr>Potential Topics</vt:lpstr>
      <vt:lpstr>2026 CAB Dates (1st Monday)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Roxanna Dunn</dc:creator>
  <cp:lastModifiedBy>Wilson, Alexandra</cp:lastModifiedBy>
  <cp:revision>9</cp:revision>
  <dcterms:created xsi:type="dcterms:W3CDTF">2025-10-10T19:14:49Z</dcterms:created>
  <dcterms:modified xsi:type="dcterms:W3CDTF">2025-12-31T01:40:51Z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0x01010079CB3540E5350B4F8430A3F167417D44</vt:lpwstr>
  </property>
  <property fmtid="{D5CDD505-2E9C-101B-9397-08002B2CF9AE}" pid="3" name="MediaServiceImageTags">
    <vt:lpwstr/>
  </property>
</Properties>
</file>