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8" r:id="rId5"/>
    <p:sldId id="266" r:id="rId6"/>
    <p:sldId id="280" r:id="rId7"/>
    <p:sldId id="268" r:id="rId8"/>
    <p:sldId id="269" r:id="rId9"/>
    <p:sldId id="270" r:id="rId10"/>
    <p:sldId id="287" r:id="rId11"/>
    <p:sldId id="281" r:id="rId12"/>
    <p:sldId id="274" r:id="rId13"/>
    <p:sldId id="272" r:id="rId14"/>
    <p:sldId id="286" r:id="rId15"/>
    <p:sldId id="288" r:id="rId16"/>
    <p:sldId id="273" r:id="rId17"/>
    <p:sldId id="279" r:id="rId18"/>
  </p:sldIdLst>
  <p:sldSz cx="9144000" cy="5143500" type="screen16x9"/>
  <p:notesSz cx="7315200" cy="96012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911311-3636-6FB4-59B7-99AE01E0BD2C}" name="Hutchinson, Charles" initials="CH" userId="S::charles.hutchinson@powereng.com::63540328-7d7d-4eb5-90c0-ff8221c5c588" providerId="AD"/>
  <p188:author id="{12E45CD7-915B-029D-527F-37A97CE9CD20}" name="Krishnan, Prema" initials="PK" userId="S::prema.krishnan@powereng.com::59f60584-6a35-45e5-a20c-36ebc44c83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DD2"/>
    <a:srgbClr val="005CB9"/>
    <a:srgbClr val="EA0029"/>
    <a:srgbClr val="333333"/>
    <a:srgbClr val="000000"/>
    <a:srgbClr val="007934"/>
    <a:srgbClr val="C22026"/>
    <a:srgbClr val="8BC9D5"/>
    <a:srgbClr val="58585A"/>
    <a:srgbClr val="00C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88DB3C-CAA4-49DE-AAD6-4A2F098D7137}" v="17" dt="2025-05-23T18:35:49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r">
              <a:defRPr sz="1200"/>
            </a:lvl1pPr>
          </a:lstStyle>
          <a:p>
            <a:fld id="{7BFD8AE1-3A00-4E78-AB7D-3671ED1F465C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3" tIns="48322" rIns="96643" bIns="4832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3" tIns="48322" rIns="96643" bIns="483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0060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r">
              <a:defRPr sz="1200"/>
            </a:lvl1pPr>
          </a:lstStyle>
          <a:p>
            <a:fld id="{8E1B76B7-D764-4677-A855-C6BD4A5A2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6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B76B7-D764-4677-A855-C6BD4A5A25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9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bridge&#10;&#10;Description automatically generated">
            <a:extLst>
              <a:ext uri="{FF2B5EF4-FFF2-40B4-BE49-F238E27FC236}">
                <a16:creationId xmlns:a16="http://schemas.microsoft.com/office/drawing/2014/main" id="{E430BCE5-AB2A-E78A-19B2-06F77181D8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2855411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71A42E-5FD4-D5F6-305C-0EB656B98C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7" y="309886"/>
            <a:ext cx="2026921" cy="45458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4CA0CA7-65C3-BCAF-8E09-36069B90FB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1200150"/>
            <a:ext cx="533401" cy="533400"/>
          </a:xfrm>
          <a:prstGeom prst="rect">
            <a:avLst/>
          </a:prstGeom>
          <a:effectLst>
            <a:outerShdw blurRad="127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6575803-1518-EAD5-A204-6E0B5D3877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3968" y="1200150"/>
            <a:ext cx="533401" cy="533400"/>
          </a:xfrm>
          <a:prstGeom prst="rect">
            <a:avLst/>
          </a:prstGeom>
          <a:effectLst>
            <a:outerShdw blurRad="127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01068F6-DF8E-0095-961B-A1413A3A0D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00274" y="1200150"/>
            <a:ext cx="533401" cy="533400"/>
          </a:xfrm>
          <a:prstGeom prst="rect">
            <a:avLst/>
          </a:prstGeom>
          <a:effectLst>
            <a:outerShdw blurRad="127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D4B3003-4524-204E-88F6-150596E3C5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52999" y="1200150"/>
            <a:ext cx="533401" cy="533400"/>
          </a:xfrm>
          <a:prstGeom prst="rect">
            <a:avLst/>
          </a:prstGeom>
          <a:effectLst>
            <a:outerShdw blurRad="127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1DB91A5-298C-AEDE-B570-AB6E53B463D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19551" y="1195387"/>
            <a:ext cx="542924" cy="542925"/>
          </a:xfrm>
          <a:prstGeom prst="rect">
            <a:avLst/>
          </a:prstGeom>
          <a:effectLst>
            <a:outerShdw blurRad="127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79E578B-E72C-06F4-8878-A180A0AA304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98005" y="1185861"/>
            <a:ext cx="542926" cy="542926"/>
          </a:xfrm>
          <a:prstGeom prst="rect">
            <a:avLst/>
          </a:prstGeom>
          <a:effectLst>
            <a:outerShdw blurRad="127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C88C1D-A4B1-4B37-BF1F-0CED9BDA2EC6}"/>
              </a:ext>
            </a:extLst>
          </p:cNvPr>
          <p:cNvSpPr/>
          <p:nvPr userDrawn="1"/>
        </p:nvSpPr>
        <p:spPr>
          <a:xfrm>
            <a:off x="0" y="0"/>
            <a:ext cx="9144000" cy="899160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899160"/>
            <a:ext cx="9144000" cy="4076502"/>
          </a:xfrm>
          <a:prstGeom prst="rect">
            <a:avLst/>
          </a:prstGeom>
        </p:spPr>
        <p:txBody>
          <a:bodyPr/>
          <a:lstStyle>
            <a:lvl1pPr marL="282575" indent="-282575">
              <a:spcBef>
                <a:spcPts val="300"/>
              </a:spcBef>
              <a:buClrTx/>
              <a:buFont typeface="Arial" pitchFamily="34" charset="0"/>
              <a:buChar char="•"/>
              <a:defRPr sz="2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39775" indent="-282575">
              <a:spcBef>
                <a:spcPts val="300"/>
              </a:spcBef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9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4B0FBEA-9B44-478B-9B0B-9EBC817DC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8229" y="186123"/>
            <a:ext cx="523876" cy="523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897721"/>
            <a:ext cx="9144000" cy="4077942"/>
          </a:xfrm>
          <a:prstGeom prst="rect">
            <a:avLst/>
          </a:prstGeom>
        </p:spPr>
        <p:txBody>
          <a:bodyPr/>
          <a:lstStyle>
            <a:lvl1pPr marL="282575" indent="-282575">
              <a:spcBef>
                <a:spcPts val="300"/>
              </a:spcBef>
              <a:buClrTx/>
              <a:buFont typeface="Arial" pitchFamily="34" charset="0"/>
              <a:buChar char="•"/>
              <a:defRPr sz="2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39775" indent="-282575">
              <a:spcBef>
                <a:spcPts val="300"/>
              </a:spcBef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5ABF2C-67E2-4C7B-BF4B-61A9A402B46F}"/>
              </a:ext>
            </a:extLst>
          </p:cNvPr>
          <p:cNvSpPr/>
          <p:nvPr userDrawn="1"/>
        </p:nvSpPr>
        <p:spPr>
          <a:xfrm>
            <a:off x="0" y="0"/>
            <a:ext cx="9144000" cy="899160"/>
          </a:xfrm>
          <a:prstGeom prst="rect">
            <a:avLst/>
          </a:prstGeom>
          <a:solidFill>
            <a:srgbClr val="8B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179CC12A-B0FE-429A-BD45-FD6F7F0B3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9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F8F7DE1-723C-4907-9335-2CFC08BCC6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9654" y="217613"/>
            <a:ext cx="5524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Commi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96112"/>
            <a:ext cx="9144000" cy="4079550"/>
          </a:xfrm>
          <a:prstGeom prst="rect">
            <a:avLst/>
          </a:prstGeom>
        </p:spPr>
        <p:txBody>
          <a:bodyPr/>
          <a:lstStyle>
            <a:lvl1pPr marL="282575" indent="-282575">
              <a:spcBef>
                <a:spcPts val="300"/>
              </a:spcBef>
              <a:buClrTx/>
              <a:buFont typeface="Arial" pitchFamily="34" charset="0"/>
              <a:buChar char="•"/>
              <a:defRPr sz="2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39775" indent="-282575">
              <a:spcBef>
                <a:spcPts val="300"/>
              </a:spcBef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8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BD2F05-125D-439D-B271-C3DCC9566709}"/>
              </a:ext>
            </a:extLst>
          </p:cNvPr>
          <p:cNvSpPr/>
          <p:nvPr userDrawn="1"/>
        </p:nvSpPr>
        <p:spPr>
          <a:xfrm>
            <a:off x="0" y="0"/>
            <a:ext cx="9144000" cy="899160"/>
          </a:xfrm>
          <a:prstGeom prst="rect">
            <a:avLst/>
          </a:prstGeom>
          <a:solidFill>
            <a:srgbClr val="C2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8520586E-4BFD-4D28-B51B-0C95A5AC78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9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5AEC0E8-6D68-4978-A63F-BE36D7EAD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4400" y="195491"/>
            <a:ext cx="418123" cy="4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7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al Resp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896112"/>
            <a:ext cx="9144000" cy="4079550"/>
          </a:xfrm>
          <a:prstGeom prst="rect">
            <a:avLst/>
          </a:prstGeom>
        </p:spPr>
        <p:txBody>
          <a:bodyPr/>
          <a:lstStyle>
            <a:lvl1pPr marL="282575" indent="-282575">
              <a:spcBef>
                <a:spcPts val="300"/>
              </a:spcBef>
              <a:buClrTx/>
              <a:buFont typeface="Arial" pitchFamily="34" charset="0"/>
              <a:buChar char="•"/>
              <a:defRPr sz="2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39775" indent="-282575">
              <a:spcBef>
                <a:spcPts val="300"/>
              </a:spcBef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9DD50-24C8-4F7E-A17B-FB9405D333F0}"/>
              </a:ext>
            </a:extLst>
          </p:cNvPr>
          <p:cNvSpPr/>
          <p:nvPr userDrawn="1"/>
        </p:nvSpPr>
        <p:spPr>
          <a:xfrm>
            <a:off x="0" y="0"/>
            <a:ext cx="9144000" cy="899160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F28E4CC4-5B8B-40FD-86ED-3CD6ED495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9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38DFA71-E688-4B1D-A9FB-2AED15A18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638" y="208942"/>
            <a:ext cx="4667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1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tory Integ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896990"/>
            <a:ext cx="9144000" cy="4078672"/>
          </a:xfrm>
          <a:prstGeom prst="rect">
            <a:avLst/>
          </a:prstGeom>
        </p:spPr>
        <p:txBody>
          <a:bodyPr/>
          <a:lstStyle>
            <a:lvl1pPr marL="282575" indent="-282575">
              <a:spcBef>
                <a:spcPts val="300"/>
              </a:spcBef>
              <a:buClrTx/>
              <a:buFont typeface="Arial" pitchFamily="34" charset="0"/>
              <a:buChar char="•"/>
              <a:defRPr sz="2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39775" indent="-282575">
              <a:spcBef>
                <a:spcPts val="300"/>
              </a:spcBef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E6E272-8E5F-493E-B9F4-FFCA5D115141}"/>
              </a:ext>
            </a:extLst>
          </p:cNvPr>
          <p:cNvSpPr/>
          <p:nvPr userDrawn="1"/>
        </p:nvSpPr>
        <p:spPr>
          <a:xfrm>
            <a:off x="0" y="0"/>
            <a:ext cx="9144000" cy="8991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D4F5018-1FD5-463E-8E6F-CBBA641F0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9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BABA247-ECA5-4B4D-8027-5520D4304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6050" y="197818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6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rational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896990"/>
            <a:ext cx="9144000" cy="4081720"/>
          </a:xfrm>
          <a:prstGeom prst="rect">
            <a:avLst/>
          </a:prstGeom>
        </p:spPr>
        <p:txBody>
          <a:bodyPr/>
          <a:lstStyle>
            <a:lvl1pPr marL="282575" indent="-282575">
              <a:spcBef>
                <a:spcPts val="300"/>
              </a:spcBef>
              <a:buClrTx/>
              <a:buFont typeface="Arial" pitchFamily="34" charset="0"/>
              <a:buChar char="•"/>
              <a:defRPr sz="2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39775" indent="-282575">
              <a:spcBef>
                <a:spcPts val="300"/>
              </a:spcBef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C46952-2524-4958-B59D-922BA2809050}"/>
              </a:ext>
            </a:extLst>
          </p:cNvPr>
          <p:cNvSpPr/>
          <p:nvPr userDrawn="1"/>
        </p:nvSpPr>
        <p:spPr>
          <a:xfrm>
            <a:off x="0" y="0"/>
            <a:ext cx="9144000" cy="89916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74A4997-BACC-4D68-B555-6FD78767F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9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7149AAA-61D7-4741-8D08-B5B19ABFF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6524" y="230852"/>
            <a:ext cx="523876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896990"/>
            <a:ext cx="9144000" cy="4081720"/>
          </a:xfrm>
          <a:prstGeom prst="rect">
            <a:avLst/>
          </a:prstGeom>
        </p:spPr>
        <p:txBody>
          <a:bodyPr/>
          <a:lstStyle>
            <a:lvl1pPr marL="282575" indent="-282575">
              <a:spcBef>
                <a:spcPts val="300"/>
              </a:spcBef>
              <a:buClrTx/>
              <a:buFont typeface="Arial" pitchFamily="34" charset="0"/>
              <a:buChar char="•"/>
              <a:defRPr sz="2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39775" indent="-282575">
              <a:spcBef>
                <a:spcPts val="300"/>
              </a:spcBef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D05AD-1E68-4CAE-90CA-DBE55960FA2C}"/>
              </a:ext>
            </a:extLst>
          </p:cNvPr>
          <p:cNvSpPr/>
          <p:nvPr userDrawn="1"/>
        </p:nvSpPr>
        <p:spPr>
          <a:xfrm>
            <a:off x="0" y="0"/>
            <a:ext cx="9144000" cy="8991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6E6F194-04BB-42E9-A87B-171AD5CC9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9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2C498AD-8513-448C-9EDD-718E57C7D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1516" y="231952"/>
            <a:ext cx="438149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1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2" r:id="rId4"/>
    <p:sldLayoutId id="2147483653" r:id="rId5"/>
    <p:sldLayoutId id="2147483654" r:id="rId6"/>
    <p:sldLayoutId id="2147483656" r:id="rId7"/>
    <p:sldLayoutId id="2147483651" r:id="rId8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reenlink@nvenergy.com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venergy.com/greenlin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3010853"/>
            <a:ext cx="9144000" cy="1371600"/>
          </a:xfrm>
          <a:prstGeom prst="rect">
            <a:avLst/>
          </a:prstGeom>
          <a:effectLst/>
        </p:spPr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>
                <a:latin typeface="Arial" pitchFamily="34" charset="0"/>
                <a:cs typeface="Arial" pitchFamily="34" charset="0"/>
              </a:rPr>
              <a:t>South Truckee Meadows/Washoe Valley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>
                <a:latin typeface="Arial" pitchFamily="34" charset="0"/>
                <a:cs typeface="Arial" pitchFamily="34" charset="0"/>
              </a:rPr>
              <a:t>Citizen Advisory Board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24816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Arial" pitchFamily="34" charset="0"/>
                <a:cs typeface="Arial" pitchFamily="34" charset="0"/>
              </a:rPr>
              <a:t>Charles Hutchinson, AICP</a:t>
            </a:r>
          </a:p>
          <a:p>
            <a:pPr algn="ctr"/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683219"/>
            <a:ext cx="9144000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en-US" sz="1200">
                <a:latin typeface="Arial" pitchFamily="34" charset="0"/>
                <a:cs typeface="Arial" pitchFamily="34" charset="0"/>
              </a:rPr>
              <a:t>Permitting Manager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D1C5ABC-779B-22D5-8A17-E6FFECFB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87" y="2474638"/>
            <a:ext cx="2857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85E57B-47F9-4119-51EC-C48D439F9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"/>
            <a:ext cx="9144000" cy="31451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Local Government Permitting</a:t>
            </a:r>
            <a:br>
              <a:rPr lang="en-US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Washoe County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0F4176-8A22-748D-5FD2-9AF9AF000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169" y="18036"/>
            <a:ext cx="3044412" cy="855026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8EB6E8C-612F-7CC9-BBD8-C8C10A5FA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" y="1066316"/>
            <a:ext cx="9144000" cy="40767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Current Permitting and Construction Schedule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00B050"/>
                </a:solidFill>
              </a:rPr>
              <a:t>Mira Loma – Walker River 345 kV Transmission Line</a:t>
            </a:r>
          </a:p>
          <a:p>
            <a:pPr lvl="2">
              <a:spcBef>
                <a:spcPts val="0"/>
              </a:spcBef>
            </a:pPr>
            <a:endParaRPr lang="en-US" sz="1000" dirty="0">
              <a:solidFill>
                <a:srgbClr val="00B05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Planning Commission Public Hearing			June 2025*</a:t>
            </a:r>
            <a:endParaRPr lang="en-US" sz="1400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lvl="2">
              <a:spcBef>
                <a:spcPts val="0"/>
              </a:spcBef>
            </a:pPr>
            <a:endParaRPr lang="en-US" sz="1400" dirty="0">
              <a:solidFill>
                <a:srgbClr val="00B05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Board of County Commissioners (BOCC) Public Hearing	July 2025*</a:t>
            </a:r>
            <a:endParaRPr lang="en-US" sz="1400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lvl="2">
              <a:spcBef>
                <a:spcPts val="0"/>
              </a:spcBef>
            </a:pPr>
            <a:endParaRPr lang="en-US" sz="1400" dirty="0">
              <a:solidFill>
                <a:srgbClr val="00B05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Receive Approval from BOCC				July 2025*</a:t>
            </a:r>
            <a:endParaRPr lang="en-US" sz="1400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lvl="2">
              <a:spcBef>
                <a:spcPts val="0"/>
              </a:spcBef>
            </a:pPr>
            <a:endParaRPr lang="en-US" sz="1400" dirty="0">
              <a:solidFill>
                <a:srgbClr val="00B05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Construction Schedule				October 2025 – January 2027*</a:t>
            </a:r>
          </a:p>
          <a:p>
            <a:pPr lvl="2">
              <a:spcBef>
                <a:spcPts val="0"/>
              </a:spcBef>
            </a:pPr>
            <a:endParaRPr lang="en-US" sz="1400" dirty="0">
              <a:solidFill>
                <a:srgbClr val="00B050"/>
              </a:solidFill>
            </a:endParaRPr>
          </a:p>
          <a:p>
            <a:pPr lvl="2">
              <a:spcBef>
                <a:spcPts val="0"/>
              </a:spcBef>
            </a:pPr>
            <a:endParaRPr lang="en-US" sz="1400" dirty="0">
              <a:solidFill>
                <a:srgbClr val="00B050"/>
              </a:solidFill>
            </a:endParaRP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B050"/>
                </a:solidFill>
              </a:rPr>
              <a:t>* Expected</a:t>
            </a:r>
          </a:p>
          <a:p>
            <a:pPr lvl="3"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		 				</a:t>
            </a:r>
          </a:p>
          <a:p>
            <a:pPr lvl="1">
              <a:spcBef>
                <a:spcPts val="0"/>
              </a:spcBef>
            </a:pPr>
            <a:endParaRPr lang="en-US" sz="1200" dirty="0"/>
          </a:p>
          <a:p>
            <a:pPr lvl="3">
              <a:spcBef>
                <a:spcPts val="0"/>
              </a:spcBef>
            </a:pPr>
            <a:r>
              <a:rPr lang="en-US" sz="1400" dirty="0"/>
              <a:t> </a:t>
            </a:r>
          </a:p>
          <a:p>
            <a:pPr lvl="3">
              <a:spcBef>
                <a:spcPts val="0"/>
              </a:spcBef>
            </a:pPr>
            <a:r>
              <a:rPr lang="en-US" sz="1400" dirty="0"/>
              <a:t>	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021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Regional Planning</a:t>
            </a:r>
            <a:br>
              <a:rPr lang="en-US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Truckee Meadows Regional Planning Agency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0F4176-8A22-748D-5FD2-9AF9AF000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169" y="18036"/>
            <a:ext cx="3044412" cy="855026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D8D247D-1DCA-A699-31B6-A33D3D68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8764"/>
            <a:ext cx="8964000" cy="40767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Review Process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00B050"/>
                </a:solidFill>
              </a:rPr>
              <a:t>Mira Loma – Walker River 345 kV Transmission Line</a:t>
            </a:r>
          </a:p>
          <a:p>
            <a:pPr lvl="2">
              <a:spcBef>
                <a:spcPts val="0"/>
              </a:spcBef>
            </a:pPr>
            <a:endParaRPr lang="en-US" sz="1000" dirty="0">
              <a:solidFill>
                <a:srgbClr val="00B05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NV Energy submits Special Use Permit (SUP) application to Washoe County.</a:t>
            </a:r>
          </a:p>
          <a:p>
            <a:pPr lvl="2">
              <a:spcBef>
                <a:spcPts val="0"/>
              </a:spcBef>
            </a:pPr>
            <a:endParaRPr lang="en-US" sz="1400" dirty="0">
              <a:solidFill>
                <a:srgbClr val="00B05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Washoe County sends SUP application to TMRPA and requests comments.</a:t>
            </a:r>
          </a:p>
          <a:p>
            <a:pPr lvl="2">
              <a:spcBef>
                <a:spcPts val="0"/>
              </a:spcBef>
            </a:pPr>
            <a:endParaRPr lang="en-US" sz="1400" dirty="0">
              <a:solidFill>
                <a:srgbClr val="00B05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TMRPA will respond with an Initial Review Memorandum.</a:t>
            </a:r>
          </a:p>
          <a:p>
            <a:pPr lvl="2">
              <a:spcBef>
                <a:spcPts val="0"/>
              </a:spcBef>
            </a:pPr>
            <a:endParaRPr lang="en-US" sz="1400" dirty="0">
              <a:solidFill>
                <a:srgbClr val="00B05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Official TMRPA review process does not begin until Washoe County BOCC approves SUP application.</a:t>
            </a:r>
          </a:p>
          <a:p>
            <a:pPr lvl="2">
              <a:spcBef>
                <a:spcPts val="0"/>
              </a:spcBef>
            </a:pPr>
            <a:endParaRPr lang="en-US" sz="1400" dirty="0">
              <a:solidFill>
                <a:srgbClr val="00B05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TMRPA review process is approximately 30-60 days, depending on the schedules for Regional Planning Commission and Regional Planning Governing Board. 	</a:t>
            </a:r>
          </a:p>
          <a:p>
            <a:pPr lvl="2">
              <a:spcBef>
                <a:spcPts val="0"/>
              </a:spcBef>
            </a:pPr>
            <a:endParaRPr lang="en-US" sz="1400" dirty="0">
              <a:solidFill>
                <a:srgbClr val="00B05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TMRPA approval: September 2025 (expected)	</a:t>
            </a:r>
          </a:p>
          <a:p>
            <a:pPr lvl="1">
              <a:spcBef>
                <a:spcPts val="0"/>
              </a:spcBef>
            </a:pPr>
            <a:endParaRPr lang="en-US" sz="1200" dirty="0"/>
          </a:p>
          <a:p>
            <a:pPr lvl="3">
              <a:spcBef>
                <a:spcPts val="0"/>
              </a:spcBef>
            </a:pPr>
            <a:r>
              <a:rPr lang="en-US" sz="1400" dirty="0"/>
              <a:t> </a:t>
            </a:r>
          </a:p>
          <a:p>
            <a:pPr lvl="3">
              <a:spcBef>
                <a:spcPts val="0"/>
              </a:spcBef>
            </a:pPr>
            <a:r>
              <a:rPr lang="en-US" sz="1400" dirty="0"/>
              <a:t>	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146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Construction Activities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0F4176-8A22-748D-5FD2-9AF9AF000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169" y="18036"/>
            <a:ext cx="3044412" cy="855026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D8D247D-1DCA-A699-31B6-A33D3D68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8764"/>
            <a:ext cx="8964000" cy="40767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Construction Sequence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Surveys for special status plants, wildlife, and cultural resources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Access road improvements, where needed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Right-of-way surveying and staking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Foundation installation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Transmission structure installation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Wire-stringing 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No long-term impacts to wild horse populations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No temporary or permanent work camps established along transmission line route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No fences, walls, or barricades erected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No obstructions to water sources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Minimal land converted to utility use, i.e., transmission structure footprints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Grazing can continue after work at a particular transmission structure is complete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00B050"/>
              </a:solidFill>
            </a:endParaRPr>
          </a:p>
          <a:p>
            <a:pPr lvl="2">
              <a:spcBef>
                <a:spcPts val="0"/>
              </a:spcBef>
            </a:pPr>
            <a:endParaRPr lang="en-US" sz="1000" dirty="0">
              <a:solidFill>
                <a:srgbClr val="00B05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The</a:t>
            </a:r>
          </a:p>
          <a:p>
            <a:pPr lvl="2">
              <a:spcBef>
                <a:spcPts val="0"/>
              </a:spcBef>
            </a:pPr>
            <a:endParaRPr lang="en-US" sz="1400" dirty="0">
              <a:solidFill>
                <a:srgbClr val="00B050"/>
              </a:solidFill>
            </a:endParaRPr>
          </a:p>
          <a:p>
            <a:pPr lvl="2">
              <a:spcBef>
                <a:spcPts val="0"/>
              </a:spcBef>
            </a:pPr>
            <a:endParaRPr lang="en-US" sz="1400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rgbClr val="00B050"/>
              </a:solidFill>
            </a:endParaRPr>
          </a:p>
          <a:p>
            <a:pPr lvl="1">
              <a:spcBef>
                <a:spcPts val="0"/>
              </a:spcBef>
            </a:pPr>
            <a:endParaRPr lang="en-US" sz="1200" dirty="0"/>
          </a:p>
          <a:p>
            <a:pPr lvl="3">
              <a:spcBef>
                <a:spcPts val="0"/>
              </a:spcBef>
            </a:pPr>
            <a:r>
              <a:rPr lang="en-US" sz="1400" dirty="0"/>
              <a:t> </a:t>
            </a:r>
          </a:p>
          <a:p>
            <a:pPr lvl="3">
              <a:spcBef>
                <a:spcPts val="0"/>
              </a:spcBef>
            </a:pPr>
            <a:r>
              <a:rPr lang="en-US" sz="1400" dirty="0"/>
              <a:t>	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11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b="1"/>
              <a:t>Questions &amp; 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CEC41-5AD7-2C31-2978-B159520E6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169" y="18024"/>
            <a:ext cx="3044412" cy="8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85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A2AC83-D600-699F-8C72-865954CA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For more information…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313D7-DDA3-3665-1BCD-65961060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8A47F-E51A-DD3A-6B16-84D94CF4E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907"/>
            <a:ext cx="3044412" cy="855026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D7A91F9-DA62-635D-2112-9E9C6E53B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8525"/>
            <a:ext cx="9144000" cy="4059642"/>
          </a:xfrm>
        </p:spPr>
        <p:txBody>
          <a:bodyPr lIns="91440" tIns="45720" rIns="91440" bIns="45720" anchor="t"/>
          <a:lstStyle/>
          <a:p>
            <a:pPr lvl="3"/>
            <a:endParaRPr lang="en-US" sz="2800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212121"/>
                </a:solidFill>
              </a:rPr>
              <a:t>Project Contact Email:</a:t>
            </a:r>
          </a:p>
          <a:p>
            <a:pPr marL="0" indent="0" algn="ctr">
              <a:buNone/>
            </a:pPr>
            <a:endParaRPr lang="en-US" sz="1400" b="1" dirty="0">
              <a:solidFill>
                <a:srgbClr val="212121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212121"/>
                </a:solidFill>
                <a:hlinkClick r:id="rId3"/>
              </a:rPr>
              <a:t>Greenlink@nvenergy.com</a:t>
            </a:r>
            <a:r>
              <a:rPr lang="en-US" sz="2000" dirty="0">
                <a:solidFill>
                  <a:srgbClr val="212121"/>
                </a:solidFill>
              </a:rPr>
              <a:t> 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212121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212121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212121"/>
                </a:solidFill>
              </a:rPr>
              <a:t>Visit us at: </a:t>
            </a:r>
          </a:p>
          <a:p>
            <a:pPr marL="0" indent="0" algn="ctr">
              <a:buNone/>
            </a:pPr>
            <a:endParaRPr lang="en-US" sz="14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>
                <a:hlinkClick r:id="rId4"/>
              </a:rPr>
              <a:t>http://www.nvenergy</a:t>
            </a:r>
            <a:r>
              <a:rPr lang="en-US" sz="2000" dirty="0">
                <a:hlinkClick r:id="rId4"/>
              </a:rPr>
              <a:t>.com</a:t>
            </a:r>
            <a:r>
              <a:rPr lang="en-US" sz="2000">
                <a:hlinkClick r:id="rId4"/>
              </a:rPr>
              <a:t>/greenlink</a:t>
            </a:r>
            <a:endParaRPr lang="en-US" sz="2000"/>
          </a:p>
          <a:p>
            <a:pPr marL="0" indent="0" algn="ctr">
              <a:buNone/>
            </a:pPr>
            <a:r>
              <a:rPr lang="en-US" sz="2000"/>
              <a:t>  </a:t>
            </a: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373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46455"/>
            <a:ext cx="9144000" cy="407650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Welcome and Introductions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Greenlink Nevada Transmission Project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Common Tie Component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Local Government Permitting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Construction Activities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Questions &amp; Answers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Project Contact Information</a:t>
            </a:r>
          </a:p>
          <a:p>
            <a:endParaRPr lang="en-US" dirty="0"/>
          </a:p>
        </p:txBody>
      </p:sp>
      <p:sp useBgFill="1"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C75D25-E414-F62C-F12C-D5F325405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7938"/>
            <a:ext cx="3044412" cy="8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4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err="1">
                <a:solidFill>
                  <a:schemeClr val="tx1"/>
                </a:solidFill>
              </a:rPr>
              <a:t>Greenlink</a:t>
            </a:r>
            <a:r>
              <a:rPr lang="en-US">
                <a:solidFill>
                  <a:schemeClr val="tx1"/>
                </a:solidFill>
              </a:rPr>
              <a:t> Nevada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Transmission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B98E1-5413-9F7B-3696-E4602685F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9744"/>
            <a:ext cx="3044412" cy="855026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7E09A24-418A-153B-FA04-0CD79DB75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8525"/>
            <a:ext cx="9144000" cy="4076700"/>
          </a:xfrm>
        </p:spPr>
        <p:txBody>
          <a:bodyPr lIns="91440" tIns="45720" rIns="91440" bIns="45720" anchor="t"/>
          <a:lstStyle/>
          <a:p>
            <a:pPr marL="226695" indent="-226695" algn="l" rtl="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endParaRPr lang="en-US" sz="1600" b="1">
              <a:solidFill>
                <a:schemeClr val="tx1"/>
              </a:solidFill>
            </a:endParaRPr>
          </a:p>
          <a:p>
            <a:pPr marL="226695" indent="-226695" algn="l" rtl="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EAECAE-5CD7-15DB-62C7-D58DCAAC1F7C}"/>
              </a:ext>
            </a:extLst>
          </p:cNvPr>
          <p:cNvSpPr txBox="1">
            <a:spLocks/>
          </p:cNvSpPr>
          <p:nvPr/>
        </p:nvSpPr>
        <p:spPr>
          <a:xfrm>
            <a:off x="146324" y="1216197"/>
            <a:ext cx="5181600" cy="392730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82575" indent="-282575">
              <a:spcBef>
                <a:spcPts val="300"/>
              </a:spcBef>
              <a:buClrTx/>
              <a:buFont typeface="Arial" pitchFamily="34" charset="0"/>
              <a:buChar char="•"/>
              <a:defRPr sz="2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39775" indent="-282575">
              <a:spcBef>
                <a:spcPts val="300"/>
              </a:spcBef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en-US" b="1" kern="0"/>
              <a:t>Greenlink Nevada is a transmission initiative that will make Nevada a leader in the clean energy economy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endParaRPr lang="en-US" kern="0"/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b="1" kern="0"/>
              <a:t>System Reliability</a:t>
            </a:r>
          </a:p>
          <a:p>
            <a:pPr lvl="1" fontAlgn="auto">
              <a:lnSpc>
                <a:spcPct val="127000"/>
              </a:lnSpc>
              <a:spcAft>
                <a:spcPts val="0"/>
              </a:spcAft>
              <a:defRPr/>
            </a:pPr>
            <a:r>
              <a:rPr lang="en-US" sz="2200">
                <a:solidFill>
                  <a:schemeClr val="tx1"/>
                </a:solidFill>
              </a:rPr>
              <a:t>Improves system reliability and ability to transfer electricity within Nevada and to other states</a:t>
            </a:r>
          </a:p>
          <a:p>
            <a:pPr lvl="1" fontAlgn="auto">
              <a:lnSpc>
                <a:spcPct val="127000"/>
              </a:lnSpc>
              <a:spcAft>
                <a:spcPts val="0"/>
              </a:spcAft>
              <a:defRPr/>
            </a:pPr>
            <a:r>
              <a:rPr lang="en-US" sz="2200">
                <a:solidFill>
                  <a:schemeClr val="tx1"/>
                </a:solidFill>
                <a:latin typeface="Arial"/>
                <a:cs typeface="Arial"/>
              </a:rPr>
              <a:t>Increases system capacity to serve public energy needs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b="1" kern="0"/>
              <a:t>Economic Benefits</a:t>
            </a:r>
          </a:p>
          <a:p>
            <a:pPr lvl="1" fontAlgn="auto">
              <a:lnSpc>
                <a:spcPct val="127000"/>
              </a:lnSpc>
              <a:spcAft>
                <a:spcPts val="0"/>
              </a:spcAft>
              <a:defRPr/>
            </a:pPr>
            <a:r>
              <a:rPr lang="en-US" sz="2200">
                <a:solidFill>
                  <a:schemeClr val="tx1"/>
                </a:solidFill>
              </a:rPr>
              <a:t>Generates economic activity and creates good-paying jobs statewide</a:t>
            </a:r>
          </a:p>
          <a:p>
            <a:pPr lvl="1" fontAlgn="auto">
              <a:lnSpc>
                <a:spcPct val="127000"/>
              </a:lnSpc>
              <a:spcAft>
                <a:spcPts val="0"/>
              </a:spcAft>
              <a:defRPr/>
            </a:pPr>
            <a:r>
              <a:rPr lang="en-US" sz="2200">
                <a:solidFill>
                  <a:schemeClr val="tx1"/>
                </a:solidFill>
              </a:rPr>
              <a:t>Helps facilitate long-term, statewide economic growth in northern and southern Nevada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b="1" kern="0"/>
              <a:t>Environmental Benefits</a:t>
            </a:r>
          </a:p>
          <a:p>
            <a:pPr lvl="1" fontAlgn="auto">
              <a:lnSpc>
                <a:spcPct val="127000"/>
              </a:lnSpc>
              <a:spcAft>
                <a:spcPts val="0"/>
              </a:spcAft>
              <a:defRPr/>
            </a:pPr>
            <a:r>
              <a:rPr lang="en-US" sz="2200">
                <a:solidFill>
                  <a:schemeClr val="tx1"/>
                </a:solidFill>
              </a:rPr>
              <a:t>Moves Nevada closer to a future powered by 100% renewable energy and reduces Nevada’s carbon footprint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D6F5E-9E40-32EB-149D-D4DE01D52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756" y="1012015"/>
            <a:ext cx="3044412" cy="384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9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err="1">
                <a:solidFill>
                  <a:schemeClr val="tx1"/>
                </a:solidFill>
              </a:rPr>
              <a:t>Greenlink</a:t>
            </a:r>
            <a:r>
              <a:rPr lang="en-US">
                <a:solidFill>
                  <a:schemeClr val="tx1"/>
                </a:solidFill>
              </a:rPr>
              <a:t> Nevada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Transmission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B98E1-5413-9F7B-3696-E4602685F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884" y="20543"/>
            <a:ext cx="3044412" cy="855026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7E09A24-418A-153B-FA04-0CD79DB75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8525"/>
            <a:ext cx="9144000" cy="4076700"/>
          </a:xfrm>
        </p:spPr>
        <p:txBody>
          <a:bodyPr lIns="91440" tIns="45720" rIns="91440" bIns="45720" anchor="t"/>
          <a:lstStyle/>
          <a:p>
            <a:pPr marL="226695" indent="-226695"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</a:rPr>
              <a:t>Greenlink West</a:t>
            </a:r>
            <a:endParaRPr lang="en-US" sz="1600" dirty="0">
              <a:solidFill>
                <a:schemeClr val="tx1"/>
              </a:solidFill>
            </a:endParaRPr>
          </a:p>
          <a:p>
            <a:pPr marL="574675" lvl="1" indent="-229870" algn="l" rtl="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1000" dirty="0">
                <a:solidFill>
                  <a:schemeClr val="tx1"/>
                </a:solidFill>
              </a:rPr>
              <a:t>Northwest to Walker River (Fort Churchill) 525 kV Transmission Line</a:t>
            </a:r>
          </a:p>
          <a:p>
            <a:pPr marL="574675" lvl="1" indent="-229870" algn="l" rtl="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Harry Allen to Northwest 525 kV Transmission Line</a:t>
            </a:r>
          </a:p>
          <a:p>
            <a:pPr marL="574675" lvl="1" indent="-229870" algn="l" rtl="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1000" dirty="0">
                <a:solidFill>
                  <a:schemeClr val="tx1"/>
                </a:solidFill>
              </a:rPr>
              <a:t>Northwest Substation expansion</a:t>
            </a:r>
          </a:p>
          <a:p>
            <a:pPr marL="574675" lvl="1" indent="-229870" algn="l" rtl="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Sagebrush (Amargosa) &amp; Esmeralda 525/230 kV collector substations</a:t>
            </a:r>
          </a:p>
          <a:p>
            <a:pPr marL="226695" indent="-226695" algn="l" rtl="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1600" b="1" dirty="0">
                <a:solidFill>
                  <a:srgbClr val="00B050"/>
                </a:solidFill>
              </a:rPr>
              <a:t>Common Tie</a:t>
            </a:r>
          </a:p>
          <a:p>
            <a:pPr marL="574675" lvl="1" indent="-229870" algn="l" rtl="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1000" dirty="0">
                <a:solidFill>
                  <a:srgbClr val="00B050"/>
                </a:solidFill>
              </a:rPr>
              <a:t>Walker River (Fort Churchill) 525/345/230/120 kV Substation</a:t>
            </a:r>
          </a:p>
          <a:p>
            <a:pPr marL="574675" lvl="1" indent="-229870" algn="l" rtl="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1000" b="1" dirty="0">
                <a:solidFill>
                  <a:srgbClr val="00B050"/>
                </a:solidFill>
              </a:rPr>
              <a:t>Mira Loma to Walker River (Fort Churchill) 345 kV Transmission Line</a:t>
            </a:r>
          </a:p>
          <a:p>
            <a:pPr marL="574675" lvl="1" indent="-229870" algn="l" rtl="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1000" dirty="0">
                <a:solidFill>
                  <a:srgbClr val="00B050"/>
                </a:solidFill>
              </a:rPr>
              <a:t>Comstock Meadows #1 to Walker River (Fort Churchill) 345 kV Transmission Line</a:t>
            </a:r>
          </a:p>
          <a:p>
            <a:pPr marL="574675" lvl="1" indent="-229870" algn="l" rtl="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1000" dirty="0">
                <a:solidFill>
                  <a:srgbClr val="00B050"/>
                </a:solidFill>
              </a:rPr>
              <a:t>Comstock Meadows #2 to Walker River (Fort Churchill) 345 kV Transmission Line</a:t>
            </a:r>
          </a:p>
          <a:p>
            <a:pPr marL="574675" lvl="1" indent="-229870" algn="l" rtl="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1000" dirty="0">
                <a:solidFill>
                  <a:srgbClr val="00B050"/>
                </a:solidFill>
              </a:rPr>
              <a:t>Mira Loma Substation</a:t>
            </a:r>
          </a:p>
          <a:p>
            <a:pPr marL="574675" lvl="1" indent="-229870" algn="l" rtl="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1000" dirty="0">
                <a:solidFill>
                  <a:srgbClr val="00B050"/>
                </a:solidFill>
              </a:rPr>
              <a:t>Comstock Meadows Substation</a:t>
            </a:r>
          </a:p>
          <a:p>
            <a:pPr marL="226695" indent="-226695" algn="l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</a:rPr>
              <a:t>Greenlink North</a:t>
            </a:r>
          </a:p>
          <a:p>
            <a:pPr marL="574675" lvl="1" indent="-229870" algn="l" rtl="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1000" dirty="0">
                <a:solidFill>
                  <a:schemeClr val="tx1"/>
                </a:solidFill>
              </a:rPr>
              <a:t>Robinson Summit to Walker River (Fort Churchill) 525 kV Transmission Line</a:t>
            </a:r>
          </a:p>
          <a:p>
            <a:pPr marL="574675" lvl="1" indent="-229870" algn="l" rtl="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1000" dirty="0">
                <a:solidFill>
                  <a:schemeClr val="tx1"/>
                </a:solidFill>
              </a:rPr>
              <a:t>Lander 525/230 kV Collector Substation</a:t>
            </a:r>
          </a:p>
          <a:p>
            <a:pPr marL="574675" lvl="1" indent="-229870" algn="l" rtl="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1000" dirty="0">
                <a:solidFill>
                  <a:schemeClr val="tx1"/>
                </a:solidFill>
              </a:rPr>
              <a:t>Robinson Summit 525/230 kV Substation</a:t>
            </a:r>
          </a:p>
          <a:p>
            <a:pPr marL="226695" indent="-226695" algn="l" rtl="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226695" indent="-226695" algn="l" rtl="0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1EF69F-80C0-47A2-D538-EE72D4B17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394" y="1115660"/>
            <a:ext cx="2996981" cy="39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2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Common Tie Component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767FA-AE8C-1787-70EA-935F1CC33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9877"/>
            <a:ext cx="3044412" cy="85502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48AD8B-BCAB-39B1-0FBB-730991FB77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898535"/>
            <a:ext cx="9144000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en-US" sz="1600"/>
          </a:p>
          <a:p>
            <a:pPr marL="285750" indent="-285750"/>
            <a:r>
              <a:rPr lang="en-US" sz="1600"/>
              <a:t>345 kV Transmission Line Routes</a:t>
            </a:r>
          </a:p>
          <a:p>
            <a:pPr marL="285750" indent="-285750"/>
            <a:endParaRPr lang="en-US" sz="1600"/>
          </a:p>
          <a:p>
            <a:pPr marL="285750" indent="-285750"/>
            <a:r>
              <a:rPr lang="en-US" sz="1600"/>
              <a:t>Existing Substation</a:t>
            </a:r>
          </a:p>
          <a:p>
            <a:pPr marL="285750" indent="-285750"/>
            <a:endParaRPr lang="en-US" sz="1600"/>
          </a:p>
          <a:p>
            <a:pPr marL="285750" indent="-285750"/>
            <a:r>
              <a:rPr lang="en-US" sz="1600"/>
              <a:t>Microwave Site</a:t>
            </a:r>
          </a:p>
          <a:p>
            <a:pPr marL="285750" indent="-285750"/>
            <a:endParaRPr lang="en-US" sz="1600"/>
          </a:p>
          <a:p>
            <a:pPr marL="285750" indent="-285750"/>
            <a:r>
              <a:rPr lang="en-US" sz="1600"/>
              <a:t>Land Jurisdiction</a:t>
            </a:r>
          </a:p>
          <a:p>
            <a:pPr marL="742950" lvl="1" indent="-280988">
              <a:buFont typeface="Arial" panose="020B0604020202020204" pitchFamily="34" charset="0"/>
              <a:buChar char="•"/>
            </a:pPr>
            <a:r>
              <a:rPr lang="en-US" sz="1400"/>
              <a:t>BLM – tan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BOR – orange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State of Nevada – blue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City of Reno – white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Private – unshaded</a:t>
            </a:r>
            <a:endParaRPr lang="en-US" sz="1600"/>
          </a:p>
          <a:p>
            <a:pPr marL="285750" indent="-285750"/>
            <a:r>
              <a:rPr lang="en-US" sz="1600"/>
              <a:t>County Boundary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360DB7-7362-9CE5-4D9C-22645BD6C808}"/>
              </a:ext>
            </a:extLst>
          </p:cNvPr>
          <p:cNvCxnSpPr/>
          <p:nvPr/>
        </p:nvCxnSpPr>
        <p:spPr>
          <a:xfrm>
            <a:off x="381000" y="1581150"/>
            <a:ext cx="126912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8ACDF08-9953-B0BF-BBE1-DDF7C4C85C14}"/>
              </a:ext>
            </a:extLst>
          </p:cNvPr>
          <p:cNvSpPr/>
          <p:nvPr/>
        </p:nvSpPr>
        <p:spPr>
          <a:xfrm>
            <a:off x="2202600" y="1816950"/>
            <a:ext cx="209550" cy="20955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Preview">
            <a:extLst>
              <a:ext uri="{FF2B5EF4-FFF2-40B4-BE49-F238E27FC236}">
                <a16:creationId xmlns:a16="http://schemas.microsoft.com/office/drawing/2014/main" id="{A935D779-3AD9-2E70-BB7A-47A5246E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904" y="2362200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4474DA-6198-39B7-FD89-0B3EDFCAD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533" y="4548600"/>
            <a:ext cx="899238" cy="144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99A164-8237-A611-A6A3-43AB6309F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0828" y="1095612"/>
            <a:ext cx="5258372" cy="391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map of a mountain&#10;&#10;AI-generated content may be incorrect.">
            <a:extLst>
              <a:ext uri="{FF2B5EF4-FFF2-40B4-BE49-F238E27FC236}">
                <a16:creationId xmlns:a16="http://schemas.microsoft.com/office/drawing/2014/main" id="{05DA699B-D8EA-BC10-50C9-A68B8EDA1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2" y="936136"/>
            <a:ext cx="1129314" cy="4076700"/>
          </a:xfrm>
        </p:spPr>
      </p:pic>
      <p:sp useBgFill="1"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Common Tie Component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Transmission Line Route in Washoe County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7DA9D-58BA-15CC-FAB8-7B6C2D895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8955"/>
            <a:ext cx="3044412" cy="855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4DA29D-C608-0166-348D-53A998CDD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284" y="936136"/>
            <a:ext cx="7494954" cy="3319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18E3C9-2797-0190-082A-6FCA6B06B819}"/>
              </a:ext>
            </a:extLst>
          </p:cNvPr>
          <p:cNvSpPr txBox="1"/>
          <p:nvPr/>
        </p:nvSpPr>
        <p:spPr>
          <a:xfrm>
            <a:off x="1461283" y="4290866"/>
            <a:ext cx="4439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Proposed Mira Loma – Walker River 345 kV Transmission Line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79903-581C-76AD-3A54-BE7940456ACF}"/>
              </a:ext>
            </a:extLst>
          </p:cNvPr>
          <p:cNvSpPr txBox="1"/>
          <p:nvPr/>
        </p:nvSpPr>
        <p:spPr>
          <a:xfrm>
            <a:off x="1461282" y="4536808"/>
            <a:ext cx="259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Existing 120 kV Transmission 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E96645-AF5E-E6E3-0F3D-F848305C480A}"/>
              </a:ext>
            </a:extLst>
          </p:cNvPr>
          <p:cNvSpPr txBox="1"/>
          <p:nvPr/>
        </p:nvSpPr>
        <p:spPr>
          <a:xfrm>
            <a:off x="1461281" y="4782749"/>
            <a:ext cx="2501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Existing 345 kV Transmission Line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79A63C-6208-BA62-08DE-292BEDE70669}"/>
              </a:ext>
            </a:extLst>
          </p:cNvPr>
          <p:cNvCxnSpPr/>
          <p:nvPr/>
        </p:nvCxnSpPr>
        <p:spPr>
          <a:xfrm>
            <a:off x="5900615" y="4439138"/>
            <a:ext cx="146147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9F3B76-130D-1043-8CE5-18663A7D89E8}"/>
              </a:ext>
            </a:extLst>
          </p:cNvPr>
          <p:cNvCxnSpPr/>
          <p:nvPr/>
        </p:nvCxnSpPr>
        <p:spPr>
          <a:xfrm>
            <a:off x="3962400" y="4685323"/>
            <a:ext cx="1461477" cy="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E6520A-B13B-DA44-F14E-0DB87D087A56}"/>
              </a:ext>
            </a:extLst>
          </p:cNvPr>
          <p:cNvCxnSpPr/>
          <p:nvPr/>
        </p:nvCxnSpPr>
        <p:spPr>
          <a:xfrm>
            <a:off x="3962400" y="4950681"/>
            <a:ext cx="1461477" cy="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157AE4D-DCC7-05CF-D492-F85ECB67A765}"/>
              </a:ext>
            </a:extLst>
          </p:cNvPr>
          <p:cNvSpPr/>
          <p:nvPr/>
        </p:nvSpPr>
        <p:spPr>
          <a:xfrm>
            <a:off x="500185" y="4212932"/>
            <a:ext cx="257907" cy="226206"/>
          </a:xfrm>
          <a:prstGeom prst="rect">
            <a:avLst/>
          </a:prstGeom>
          <a:noFill/>
          <a:ln>
            <a:solidFill>
              <a:srgbClr val="EA00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92A8D4-BE44-B16F-EBC6-E34721BEF946}"/>
              </a:ext>
            </a:extLst>
          </p:cNvPr>
          <p:cNvSpPr txBox="1"/>
          <p:nvPr/>
        </p:nvSpPr>
        <p:spPr>
          <a:xfrm>
            <a:off x="6092093" y="1557190"/>
            <a:ext cx="185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Storey</a:t>
            </a:r>
            <a:r>
              <a:rPr lang="en-US" b="1" dirty="0">
                <a:solidFill>
                  <a:srgbClr val="FFFF00"/>
                </a:solidFill>
              </a:rPr>
              <a:t> County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99889C-B0F2-B045-69F4-E6EAE6E394DA}"/>
              </a:ext>
            </a:extLst>
          </p:cNvPr>
          <p:cNvSpPr txBox="1"/>
          <p:nvPr/>
        </p:nvSpPr>
        <p:spPr>
          <a:xfrm>
            <a:off x="6105769" y="2587600"/>
            <a:ext cx="19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Washoe County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680B0B-7840-C437-2AF3-D91338ACADB3}"/>
              </a:ext>
            </a:extLst>
          </p:cNvPr>
          <p:cNvSpPr txBox="1"/>
          <p:nvPr/>
        </p:nvSpPr>
        <p:spPr>
          <a:xfrm>
            <a:off x="2319216" y="2285852"/>
            <a:ext cx="156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City of Reno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99D8AA-8C1D-73F7-ADE9-2D239EBB7B11}"/>
              </a:ext>
            </a:extLst>
          </p:cNvPr>
          <p:cNvSpPr/>
          <p:nvPr/>
        </p:nvSpPr>
        <p:spPr>
          <a:xfrm>
            <a:off x="2621934" y="1257552"/>
            <a:ext cx="136800" cy="1291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0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Common Tie Component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Transmission Line Route in Washoe County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7DA9D-58BA-15CC-FAB8-7B6C2D895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955"/>
            <a:ext cx="3044412" cy="8550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18E3C9-2797-0190-082A-6FCA6B06B819}"/>
              </a:ext>
            </a:extLst>
          </p:cNvPr>
          <p:cNvSpPr txBox="1"/>
          <p:nvPr/>
        </p:nvSpPr>
        <p:spPr>
          <a:xfrm>
            <a:off x="877570" y="4644322"/>
            <a:ext cx="4439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Proposed Mira Loma – Walker River 345 kV Transmission Line   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E33665-C488-A61D-288C-5A281B28C52D}"/>
              </a:ext>
            </a:extLst>
          </p:cNvPr>
          <p:cNvCxnSpPr/>
          <p:nvPr/>
        </p:nvCxnSpPr>
        <p:spPr>
          <a:xfrm>
            <a:off x="5733071" y="4782822"/>
            <a:ext cx="146147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0E2B15A-8154-778E-4F50-36EA2F22F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78" y="951972"/>
            <a:ext cx="7208043" cy="368287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C7700886-881F-727D-E0EA-BCB0C6F71F81}"/>
              </a:ext>
            </a:extLst>
          </p:cNvPr>
          <p:cNvSpPr/>
          <p:nvPr/>
        </p:nvSpPr>
        <p:spPr>
          <a:xfrm>
            <a:off x="2157590" y="1936462"/>
            <a:ext cx="136800" cy="1291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6A3260-1888-EFCC-016B-A9CCE2ADCD34}"/>
              </a:ext>
            </a:extLst>
          </p:cNvPr>
          <p:cNvSpPr txBox="1"/>
          <p:nvPr/>
        </p:nvSpPr>
        <p:spPr>
          <a:xfrm>
            <a:off x="5344257" y="1936462"/>
            <a:ext cx="185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Storey</a:t>
            </a:r>
            <a:r>
              <a:rPr lang="en-US" b="1" dirty="0">
                <a:solidFill>
                  <a:srgbClr val="FFFF00"/>
                </a:solidFill>
              </a:rPr>
              <a:t> County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596168-A283-36C4-ED2E-A234DFC60996}"/>
              </a:ext>
            </a:extLst>
          </p:cNvPr>
          <p:cNvSpPr txBox="1"/>
          <p:nvPr/>
        </p:nvSpPr>
        <p:spPr>
          <a:xfrm>
            <a:off x="5316902" y="3105726"/>
            <a:ext cx="19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Washoe County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1D5A77-670E-5C7D-5BB4-CBD182A8DEB2}"/>
              </a:ext>
            </a:extLst>
          </p:cNvPr>
          <p:cNvSpPr txBox="1"/>
          <p:nvPr/>
        </p:nvSpPr>
        <p:spPr>
          <a:xfrm>
            <a:off x="1808473" y="2980908"/>
            <a:ext cx="156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City of Reno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F68DDF-189A-9454-0C85-E8DCCE12FB69}"/>
              </a:ext>
            </a:extLst>
          </p:cNvPr>
          <p:cNvSpPr txBox="1"/>
          <p:nvPr/>
        </p:nvSpPr>
        <p:spPr>
          <a:xfrm>
            <a:off x="877570" y="4840210"/>
            <a:ext cx="4439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Truckee Meadows Regional Planning Agency Utility Corridor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A1EDE7-0C8D-39F8-D42E-67EA1C1B850E}"/>
              </a:ext>
            </a:extLst>
          </p:cNvPr>
          <p:cNvSpPr txBox="1"/>
          <p:nvPr/>
        </p:nvSpPr>
        <p:spPr>
          <a:xfrm>
            <a:off x="5651498" y="4814752"/>
            <a:ext cx="173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DF2DD2"/>
                </a:solidFill>
              </a:rPr>
              <a:t>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183772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Common Tie Component</a:t>
            </a:r>
            <a:br>
              <a:rPr lang="en-US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Typical 345 kV Transmission Structures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7DA9D-58BA-15CC-FAB8-7B6C2D895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799" y="24746"/>
            <a:ext cx="3044412" cy="85502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25D02-1BAF-7526-7892-7162F3657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51795-25D6-ADCA-7839-79DDC690F8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339"/>
          <a:stretch/>
        </p:blipFill>
        <p:spPr>
          <a:xfrm>
            <a:off x="593713" y="1119439"/>
            <a:ext cx="2243272" cy="31175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D8C215-6A72-0060-953C-16CF4CC572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467"/>
          <a:stretch/>
        </p:blipFill>
        <p:spPr>
          <a:xfrm>
            <a:off x="3430708" y="1119448"/>
            <a:ext cx="5067783" cy="31175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A0522C-28EC-7832-388B-B86825EF4ACF}"/>
              </a:ext>
            </a:extLst>
          </p:cNvPr>
          <p:cNvSpPr txBox="1"/>
          <p:nvPr/>
        </p:nvSpPr>
        <p:spPr>
          <a:xfrm>
            <a:off x="273557" y="4257189"/>
            <a:ext cx="2883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H-Frame Tangent Structure</a:t>
            </a:r>
          </a:p>
          <a:p>
            <a:pPr algn="ctr"/>
            <a:r>
              <a:rPr lang="en-US" sz="1400"/>
              <a:t>Height Range: 85’-125’ Typical</a:t>
            </a:r>
          </a:p>
          <a:p>
            <a:pPr algn="ctr"/>
            <a:r>
              <a:rPr lang="en-US" sz="1400"/>
              <a:t>	   160’ Maximum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0803C6-1814-54A1-EDD7-58FD0476C768}"/>
              </a:ext>
            </a:extLst>
          </p:cNvPr>
          <p:cNvSpPr txBox="1"/>
          <p:nvPr/>
        </p:nvSpPr>
        <p:spPr>
          <a:xfrm>
            <a:off x="4387296" y="4263908"/>
            <a:ext cx="326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3-Pole Dead-End and Angle Structures</a:t>
            </a:r>
          </a:p>
          <a:p>
            <a:pPr algn="ctr"/>
            <a:r>
              <a:rPr lang="en-US" sz="1400"/>
              <a:t>Height Range: 75’-140’</a:t>
            </a:r>
          </a:p>
        </p:txBody>
      </p:sp>
    </p:spTree>
    <p:extLst>
      <p:ext uri="{BB962C8B-B14F-4D97-AF65-F5344CB8AC3E}">
        <p14:creationId xmlns:p14="http://schemas.microsoft.com/office/powerpoint/2010/main" val="106739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Common Tie Component</a:t>
            </a:r>
            <a:br>
              <a:rPr lang="en-US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Transmission Line Route in Washoe County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7DA9D-58BA-15CC-FAB8-7B6C2D895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729"/>
            <a:ext cx="3044412" cy="8550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9F04CF-D7B7-D0E2-5EFB-7FFA5A4E3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313" y="967723"/>
            <a:ext cx="7817373" cy="40931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ECF246-909E-761F-7029-C130FFAF10D3}"/>
              </a:ext>
            </a:extLst>
          </p:cNvPr>
          <p:cNvSpPr txBox="1"/>
          <p:nvPr/>
        </p:nvSpPr>
        <p:spPr>
          <a:xfrm rot="1463560">
            <a:off x="2544818" y="2011487"/>
            <a:ext cx="125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1.1 miles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0F015-5E49-D5BC-9AC0-9CC3DE4455B8}"/>
              </a:ext>
            </a:extLst>
          </p:cNvPr>
          <p:cNvSpPr txBox="1"/>
          <p:nvPr/>
        </p:nvSpPr>
        <p:spPr>
          <a:xfrm>
            <a:off x="5271039" y="3480099"/>
            <a:ext cx="118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2.3 miles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1DD39F-F8A0-9BDA-B62D-FD847775672D}"/>
              </a:ext>
            </a:extLst>
          </p:cNvPr>
          <p:cNvCxnSpPr>
            <a:cxnSpLocks/>
          </p:cNvCxnSpPr>
          <p:nvPr/>
        </p:nvCxnSpPr>
        <p:spPr>
          <a:xfrm flipH="1" flipV="1">
            <a:off x="2235994" y="1897291"/>
            <a:ext cx="437468" cy="93785"/>
          </a:xfrm>
          <a:prstGeom prst="straightConnector1">
            <a:avLst/>
          </a:prstGeom>
          <a:ln w="222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44165F-6CF9-5C35-F7BF-4676C736AC9F}"/>
              </a:ext>
            </a:extLst>
          </p:cNvPr>
          <p:cNvCxnSpPr>
            <a:cxnSpLocks/>
          </p:cNvCxnSpPr>
          <p:nvPr/>
        </p:nvCxnSpPr>
        <p:spPr>
          <a:xfrm>
            <a:off x="6119446" y="3800284"/>
            <a:ext cx="1317198" cy="635985"/>
          </a:xfrm>
          <a:prstGeom prst="straightConnector1">
            <a:avLst/>
          </a:prstGeom>
          <a:ln w="222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506950E-EDEA-D68B-1A9E-7A2E48AA646C}"/>
              </a:ext>
            </a:extLst>
          </p:cNvPr>
          <p:cNvCxnSpPr>
            <a:cxnSpLocks/>
          </p:cNvCxnSpPr>
          <p:nvPr/>
        </p:nvCxnSpPr>
        <p:spPr>
          <a:xfrm flipH="1" flipV="1">
            <a:off x="4493419" y="2831422"/>
            <a:ext cx="837015" cy="705827"/>
          </a:xfrm>
          <a:prstGeom prst="straightConnector1">
            <a:avLst/>
          </a:prstGeom>
          <a:ln w="222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514896E-FDC5-18AF-82AF-67E71D6F07C7}"/>
              </a:ext>
            </a:extLst>
          </p:cNvPr>
          <p:cNvCxnSpPr>
            <a:cxnSpLocks/>
          </p:cNvCxnSpPr>
          <p:nvPr/>
        </p:nvCxnSpPr>
        <p:spPr>
          <a:xfrm>
            <a:off x="3573575" y="2381307"/>
            <a:ext cx="249771" cy="242887"/>
          </a:xfrm>
          <a:prstGeom prst="straightConnector1">
            <a:avLst/>
          </a:prstGeom>
          <a:ln w="222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9123CEE-5E3B-CD6E-15D2-C8B21FADFC30}"/>
              </a:ext>
            </a:extLst>
          </p:cNvPr>
          <p:cNvSpPr/>
          <p:nvPr/>
        </p:nvSpPr>
        <p:spPr>
          <a:xfrm>
            <a:off x="1872000" y="1768114"/>
            <a:ext cx="136800" cy="1291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176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737c562-5a69-48b0-86e6-36daab2bab7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7" ma:contentTypeDescription="Create a new document." ma:contentTypeScope="" ma:versionID="820f4c0a1549e7a78f84bda6aa752e13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edb4ce8cbcc2bc81e859827885f5d58f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Note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2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acbd0e-8d97-4eab-adf5-73367b499e5d">
      <Terms xmlns="http://schemas.microsoft.com/office/infopath/2007/PartnerControls"/>
    </lcf76f155ced4ddcb4097134ff3c332f>
    <TaxCatchAll xmlns="58cd2864-a2ba-4bca-97be-cff8ac02128d" xsi:nil="true"/>
    <Notes xmlns="61acbd0e-8d97-4eab-adf5-73367b499e5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329ADD-CFDA-41EA-82B1-A10DCD673A2E}"/>
</file>

<file path=customXml/itemProps2.xml><?xml version="1.0" encoding="utf-8"?>
<ds:datastoreItem xmlns:ds="http://schemas.openxmlformats.org/officeDocument/2006/customXml" ds:itemID="{4278AA29-F3F2-4C52-9E22-925D56C909C2}">
  <ds:schemaRefs>
    <ds:schemaRef ds:uri="814c3bba-6abb-45e1-92e6-cd9978a85bb5"/>
    <ds:schemaRef ds:uri="http://purl.org/dc/elements/1.1/"/>
    <ds:schemaRef ds:uri="http://schemas.microsoft.com/office/2006/metadata/properties"/>
    <ds:schemaRef ds:uri="72057463-f742-4844-807d-2e94b9d97dd6"/>
    <ds:schemaRef ds:uri="http://schemas.microsoft.com/office/2006/documentManagement/types"/>
    <ds:schemaRef ds:uri="8231ed53-b214-49c2-a013-545bab676f6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6AC97D-D2BB-4E20-934D-40664CBABA6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d234255-e20f-4205-88a5-9658a402999b}" enabled="0" method="" siteId="{3d234255-e20f-4205-88a5-9658a402999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3</TotalTime>
  <Words>723</Words>
  <Application>Microsoft Office PowerPoint</Application>
  <PresentationFormat>On-screen Show (16:9)</PresentationFormat>
  <Paragraphs>173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Agenda</vt:lpstr>
      <vt:lpstr>Greenlink Nevada Transmission Project</vt:lpstr>
      <vt:lpstr>Greenlink Nevada Transmission Project</vt:lpstr>
      <vt:lpstr>Common Tie Component</vt:lpstr>
      <vt:lpstr>Common Tie Component Transmission Line Route in Washoe County</vt:lpstr>
      <vt:lpstr>Common Tie Component Transmission Line Route in Washoe County</vt:lpstr>
      <vt:lpstr>Common Tie Component Typical 345 kV Transmission Structures </vt:lpstr>
      <vt:lpstr>Common Tie Component Transmission Line Route in Washoe County</vt:lpstr>
      <vt:lpstr>Local Government Permitting Washoe County</vt:lpstr>
      <vt:lpstr>Regional Planning Truckee Meadows Regional Planning Agency</vt:lpstr>
      <vt:lpstr> Construction Activities </vt:lpstr>
      <vt:lpstr>PowerPoint Presentation</vt:lpstr>
      <vt:lpstr>For more information…</vt:lpstr>
    </vt:vector>
  </TitlesOfParts>
  <Company>MidAmerican Energy Holdings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t34215</dc:creator>
  <cp:lastModifiedBy>Ramos, Candee</cp:lastModifiedBy>
  <cp:revision>2</cp:revision>
  <cp:lastPrinted>2014-12-09T13:44:00Z</cp:lastPrinted>
  <dcterms:created xsi:type="dcterms:W3CDTF">2009-09-28T15:53:02Z</dcterms:created>
  <dcterms:modified xsi:type="dcterms:W3CDTF">2025-05-27T19:48:28Z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TC011367961033</vt:lpwstr>
  </property>
  <property fmtid="{D5CDD505-2E9C-101B-9397-08002B2CF9AE}" pid="3" name="ContentTypeId">
    <vt:lpwstr>0x01010079CB3540E5350B4F8430A3F167417D44</vt:lpwstr>
  </property>
  <property fmtid="{D5CDD505-2E9C-101B-9397-08002B2CF9AE}" pid="4" name="MediaServiceImageTags">
    <vt:lpwstr/>
  </property>
  <property fmtid="{D5CDD505-2E9C-101B-9397-08002B2CF9AE}" pid="5" name="MSIP_Label_611ac0a8-6b99-444d-a60f-7336bfe397d8_Enabled">
    <vt:lpwstr>true</vt:lpwstr>
  </property>
  <property fmtid="{D5CDD505-2E9C-101B-9397-08002B2CF9AE}" pid="6" name="MSIP_Label_611ac0a8-6b99-444d-a60f-7336bfe397d8_SetDate">
    <vt:lpwstr>2025-03-19T02:14:57Z</vt:lpwstr>
  </property>
  <property fmtid="{D5CDD505-2E9C-101B-9397-08002B2CF9AE}" pid="7" name="MSIP_Label_611ac0a8-6b99-444d-a60f-7336bfe397d8_Method">
    <vt:lpwstr>Standard</vt:lpwstr>
  </property>
  <property fmtid="{D5CDD505-2E9C-101B-9397-08002B2CF9AE}" pid="8" name="MSIP_Label_611ac0a8-6b99-444d-a60f-7336bfe397d8_Name">
    <vt:lpwstr>II - Internal Information</vt:lpwstr>
  </property>
  <property fmtid="{D5CDD505-2E9C-101B-9397-08002B2CF9AE}" pid="9" name="MSIP_Label_611ac0a8-6b99-444d-a60f-7336bfe397d8_SiteId">
    <vt:lpwstr>24b2a583-5c05-4b6a-b4e9-4e12dc0025ad</vt:lpwstr>
  </property>
  <property fmtid="{D5CDD505-2E9C-101B-9397-08002B2CF9AE}" pid="10" name="MSIP_Label_611ac0a8-6b99-444d-a60f-7336bfe397d8_ActionId">
    <vt:lpwstr>aa1db2c2-d29a-4127-871e-f5cab2a985a3</vt:lpwstr>
  </property>
  <property fmtid="{D5CDD505-2E9C-101B-9397-08002B2CF9AE}" pid="11" name="MSIP_Label_611ac0a8-6b99-444d-a60f-7336bfe397d8_ContentBits">
    <vt:lpwstr>0</vt:lpwstr>
  </property>
</Properties>
</file>