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82" r:id="rId5"/>
    <p:sldId id="281" r:id="rId6"/>
    <p:sldId id="271" r:id="rId7"/>
    <p:sldId id="274" r:id="rId8"/>
    <p:sldId id="275" r:id="rId9"/>
    <p:sldId id="278" r:id="rId10"/>
    <p:sldId id="276" r:id="rId11"/>
    <p:sldId id="283" r:id="rId12"/>
    <p:sldId id="284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2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taylor@tmfpd.us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oecounty.gov/em/RegionalAlerts.php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weather.gov/wrh/fire?wfo=rev" TargetMode="External"/><Relationship Id="rId4" Type="http://schemas.openxmlformats.org/officeDocument/2006/relationships/hyperlink" Target="https://perimetermap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930BBBA-6F9F-4D27-AD61-45935240C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ED5ABE-AA8E-4BAE-B923-EB99ABDE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0811D79-2C71-4B37-82AD-761836DCB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29B6C0D-2AB5-4965-B573-1D00F1D0B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2A048-4F6A-1C81-A9DD-47AD25447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" y="2403231"/>
            <a:ext cx="6172200" cy="2133600"/>
          </a:xfrm>
        </p:spPr>
        <p:txBody>
          <a:bodyPr anchor="ctr">
            <a:normAutofit/>
          </a:bodyPr>
          <a:lstStyle/>
          <a:p>
            <a:r>
              <a:rPr lang="en-US" dirty="0">
                <a:gradFill flip="none" rotWithShape="1">
                  <a:gsLst>
                    <a:gs pos="0">
                      <a:schemeClr val="bg2">
                        <a:tint val="96000"/>
                        <a:shade val="100000"/>
                        <a:hueMod val="270000"/>
                        <a:satMod val="200000"/>
                        <a:lumMod val="128000"/>
                      </a:schemeClr>
                    </a:gs>
                    <a:gs pos="50000">
                      <a:schemeClr val="bg2">
                        <a:shade val="100000"/>
                        <a:hueMod val="100000"/>
                        <a:satMod val="110000"/>
                        <a:lumMod val="130000"/>
                      </a:schemeClr>
                    </a:gs>
                    <a:gs pos="100000">
                      <a:schemeClr val="bg2">
                        <a:shade val="78000"/>
                        <a:hueMod val="44000"/>
                        <a:satMod val="200000"/>
                        <a:lumMod val="69000"/>
                      </a:schemeClr>
                    </a:gs>
                  </a:gsLst>
                  <a:lin ang="5400000" scaled="1"/>
                  <a:tileRect/>
                </a:gradFill>
              </a:rPr>
              <a:t>Wildland Fires </a:t>
            </a:r>
            <a:br>
              <a:rPr lang="en-US" dirty="0"/>
            </a:br>
            <a:r>
              <a:rPr lang="en-US" sz="3600" dirty="0"/>
              <a:t>Get Prepared and Stay Safe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A6FD7-875D-8A58-70F0-B7E14F50C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849" y="4846595"/>
            <a:ext cx="4283952" cy="1117687"/>
          </a:xfrm>
        </p:spPr>
        <p:txBody>
          <a:bodyPr>
            <a:normAutofit/>
          </a:bodyPr>
          <a:lstStyle/>
          <a:p>
            <a:r>
              <a:rPr lang="en-US" dirty="0"/>
              <a:t>Citizen Advisory Board Presentation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BF2AD8A-0543-482A-C2DE-6DFD44F1A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079" y="1024255"/>
            <a:ext cx="4809490" cy="480949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0" h="0"/>
          </a:sp3d>
        </p:spPr>
      </p:pic>
    </p:spTree>
    <p:extLst>
      <p:ext uri="{BB962C8B-B14F-4D97-AF65-F5344CB8AC3E}">
        <p14:creationId xmlns:p14="http://schemas.microsoft.com/office/powerpoint/2010/main" val="360533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1ABA9-3129-49DB-7E51-3232F0F88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Evacuations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C16C-B89D-F8ED-D430-D47D694E9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8" y="2336873"/>
            <a:ext cx="7004210" cy="4135846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Leave Early</a:t>
            </a:r>
            <a:r>
              <a:rPr lang="en-US" dirty="0"/>
              <a:t> – </a:t>
            </a:r>
            <a:r>
              <a:rPr lang="en-US" b="1" i="1" dirty="0"/>
              <a:t>Don’t wait!</a:t>
            </a:r>
            <a:endParaRPr lang="en-US" dirty="0"/>
          </a:p>
          <a:p>
            <a:r>
              <a:rPr lang="en-US" dirty="0"/>
              <a:t>Follow the directions of the </a:t>
            </a:r>
            <a:r>
              <a:rPr lang="en-US" b="1" i="1" dirty="0"/>
              <a:t>Emergency Management</a:t>
            </a:r>
            <a:endParaRPr lang="en-US" dirty="0"/>
          </a:p>
          <a:p>
            <a:r>
              <a:rPr lang="en-US" b="1" i="1" dirty="0"/>
              <a:t>Watch out</a:t>
            </a:r>
            <a:r>
              <a:rPr lang="en-US" dirty="0"/>
              <a:t> for First Responders on roadways</a:t>
            </a:r>
          </a:p>
          <a:p>
            <a:r>
              <a:rPr lang="en-US" dirty="0"/>
              <a:t>Find your </a:t>
            </a:r>
            <a:r>
              <a:rPr lang="en-US" b="1" i="1" dirty="0"/>
              <a:t>Evacuation Shelter</a:t>
            </a:r>
            <a:r>
              <a:rPr lang="en-US" dirty="0"/>
              <a:t> and </a:t>
            </a:r>
            <a:r>
              <a:rPr lang="en-US" b="1" i="1" dirty="0"/>
              <a:t>Relief Services</a:t>
            </a:r>
            <a:endParaRPr lang="en-US" dirty="0"/>
          </a:p>
          <a:p>
            <a:r>
              <a:rPr lang="en-US" dirty="0"/>
              <a:t>If you become trapped or require additional help, </a:t>
            </a:r>
            <a:r>
              <a:rPr lang="en-US" sz="2800" b="1" i="1" dirty="0"/>
              <a:t>CALL 911!</a:t>
            </a:r>
          </a:p>
          <a:p>
            <a:pPr marL="0" indent="0">
              <a:buNone/>
            </a:pPr>
            <a:r>
              <a:rPr lang="en-US" sz="3000" b="1" i="1" dirty="0"/>
              <a:t>Post Fire</a:t>
            </a:r>
          </a:p>
          <a:p>
            <a:r>
              <a:rPr lang="en-US" sz="2600" b="1" i="1" dirty="0"/>
              <a:t>Stay away until directed to return!</a:t>
            </a:r>
          </a:p>
          <a:p>
            <a:pPr marL="0" indent="0">
              <a:buNone/>
            </a:pPr>
            <a:endParaRPr lang="en-US" sz="3400" b="1" i="1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9E44723-9B58-9467-E35D-70BBDBB5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84451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314" name="Picture 2" descr="How to prepare for wildfire evacuations | ABC4 Utah">
            <a:extLst>
              <a:ext uri="{FF2B5EF4-FFF2-40B4-BE49-F238E27FC236}">
                <a16:creationId xmlns:a16="http://schemas.microsoft.com/office/drawing/2014/main" id="{7C1251CE-7338-3316-75A3-2990B9472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1" y="3975214"/>
            <a:ext cx="4217261" cy="26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What should I pack in case of evacuation due to wildfire? | University of  Nevada, Reno">
            <a:extLst>
              <a:ext uri="{FF2B5EF4-FFF2-40B4-BE49-F238E27FC236}">
                <a16:creationId xmlns:a16="http://schemas.microsoft.com/office/drawing/2014/main" id="{A8CCB068-C2D9-7B3E-67FB-D051B6EFE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05" y="2088668"/>
            <a:ext cx="5098587" cy="241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8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B634-F179-F7E7-7891-A41CE87E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1" dirty="0">
                <a:effectLst>
                  <a:reflection blurRad="6350" stA="55000" endA="300" endPos="45500" dir="5400000" sy="-100000" algn="bl" rotWithShape="0"/>
                </a:effectLst>
              </a:rPr>
              <a:t>TMFPD </a:t>
            </a:r>
            <a:r>
              <a:rPr lang="en-US" b="1" dirty="0">
                <a:effectLst>
                  <a:reflection blurRad="6350" stA="55000" endA="300" endPos="45500" dir="5400000" sy="-100000" algn="bl" rotWithShape="0"/>
                </a:effectLst>
              </a:rPr>
              <a:t>Resources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2911A-CE53-AE80-2E74-8AA4172C531E}"/>
              </a:ext>
            </a:extLst>
          </p:cNvPr>
          <p:cNvSpPr txBox="1"/>
          <p:nvPr/>
        </p:nvSpPr>
        <p:spPr>
          <a:xfrm>
            <a:off x="680321" y="2336872"/>
            <a:ext cx="7241707" cy="4072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Greenwaste Days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Every Spring and Fall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Curbside Chipping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Limited to the elderly and disabled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Open Burning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During the months of December and March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Firewise USA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B88B979-4FF2-73F5-9248-E777EAACA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84451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 descr="A collage of people pushing a trailer&#10;&#10;Description automatically generated">
            <a:extLst>
              <a:ext uri="{FF2B5EF4-FFF2-40B4-BE49-F238E27FC236}">
                <a16:creationId xmlns:a16="http://schemas.microsoft.com/office/drawing/2014/main" id="{CA8361D9-F4FA-0CA9-8318-C1B6FAF571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" t="15852" r="825" b="61988"/>
          <a:stretch/>
        </p:blipFill>
        <p:spPr>
          <a:xfrm>
            <a:off x="5097069" y="2153682"/>
            <a:ext cx="5292926" cy="2550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95120C-901B-0751-5C36-E3F28C712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435" y="2505649"/>
            <a:ext cx="4573549" cy="3432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940D7D-B21D-E39F-A176-19DAD682A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93" y="3154820"/>
            <a:ext cx="4659680" cy="34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7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B4499-674C-20F1-802D-B3E0CA297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27" y="936567"/>
            <a:ext cx="12441560" cy="16180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C5876-3167-B4FA-0124-70BA2999A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1D1923D-72E4-14F2-DFC2-933440446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84451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26" name="x_Picture 2">
            <a:extLst>
              <a:ext uri="{FF2B5EF4-FFF2-40B4-BE49-F238E27FC236}">
                <a16:creationId xmlns:a16="http://schemas.microsoft.com/office/drawing/2014/main" id="{C615B71A-3B73-E32F-2A80-089D26AC0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36" y="-33821"/>
            <a:ext cx="13009923" cy="689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002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7341052-73F2-435C-A1F0-70961D11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9E44723-9B58-9467-E35D-70BBDBB53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grayscl/>
          </a:blip>
          <a:srcRect t="24423" r="-2" b="19326"/>
          <a:stretch/>
        </p:blipFill>
        <p:spPr>
          <a:xfrm>
            <a:off x="-608749" y="753227"/>
            <a:ext cx="12192000" cy="6858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D2D0F6-68B7-4A2F-B80D-B3AAC1F4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0BCEF11-98AA-4EF8-91CF-8146F6479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1ABA9-3129-49DB-7E51-3232F0F8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i="1" dirty="0"/>
              <a:t>Thank you!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816C00-E2A2-4A28-A8CB-2E9E10E9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2892C6A-FAAA-49A9-B836-6ECC4D48D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4A3C5-AA4F-3B92-6C5D-E7FD2978A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Contact: Brett Taylor </a:t>
            </a:r>
          </a:p>
          <a:p>
            <a:pPr marL="0" indent="0">
              <a:buNone/>
            </a:pPr>
            <a:r>
              <a:rPr lang="en-US" b="1" dirty="0"/>
              <a:t>Email: </a:t>
            </a:r>
            <a:r>
              <a:rPr lang="en-US" b="1" dirty="0">
                <a:hlinkClick r:id="rId5"/>
              </a:rPr>
              <a:t>btaylor@tmfpd.us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Cell: (775)722-8992</a:t>
            </a:r>
          </a:p>
        </p:txBody>
      </p:sp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1F0300B-E267-459F-0BA1-1B6DD558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84451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257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B634-F179-F7E7-7891-A41CE87E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gradFill flip="none" rotWithShape="1">
                  <a:gsLst>
                    <a:gs pos="100000">
                      <a:srgbClr val="FF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Wildfires Happen!</a:t>
            </a:r>
            <a:r>
              <a:rPr lang="en-US" dirty="0"/>
              <a:t> What Do </a:t>
            </a:r>
            <a:r>
              <a:rPr lang="en-US" sz="4000" b="1" i="1" dirty="0">
                <a:latin typeface="Arial Black" panose="020B0A04020102020204" pitchFamily="34" charset="0"/>
              </a:rPr>
              <a:t>We</a:t>
            </a:r>
            <a:r>
              <a:rPr lang="en-US" dirty="0"/>
              <a:t> Do About it?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CA1A19-FEE8-237C-F26B-6CD25930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84451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5DDF9BD-C153-33EB-5A34-495E85FA3D66}"/>
              </a:ext>
            </a:extLst>
          </p:cNvPr>
          <p:cNvSpPr txBox="1">
            <a:spLocks/>
          </p:cNvSpPr>
          <p:nvPr/>
        </p:nvSpPr>
        <p:spPr>
          <a:xfrm>
            <a:off x="680321" y="2346398"/>
            <a:ext cx="7539754" cy="422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Understand the basics of fire behavior and fire weather</a:t>
            </a:r>
          </a:p>
          <a:p>
            <a:r>
              <a:rPr lang="en-US" dirty="0"/>
              <a:t>Get Ready</a:t>
            </a:r>
          </a:p>
          <a:p>
            <a:pPr lvl="1"/>
            <a:r>
              <a:rPr lang="en-US" dirty="0"/>
              <a:t>Prepare your home to survive a fire</a:t>
            </a:r>
          </a:p>
          <a:p>
            <a:pPr lvl="1"/>
            <a:r>
              <a:rPr lang="en-US" dirty="0"/>
              <a:t>Become a Fire Adapted Community</a:t>
            </a:r>
          </a:p>
          <a:p>
            <a:r>
              <a:rPr lang="en-US" dirty="0"/>
              <a:t>Get Set</a:t>
            </a:r>
          </a:p>
          <a:p>
            <a:pPr lvl="1"/>
            <a:r>
              <a:rPr lang="en-US" dirty="0"/>
              <a:t>Prepare for the eventuality of a fire</a:t>
            </a:r>
          </a:p>
          <a:p>
            <a:pPr lvl="1"/>
            <a:r>
              <a:rPr lang="en-US" dirty="0"/>
              <a:t>What will you do when it happens?</a:t>
            </a:r>
          </a:p>
          <a:p>
            <a:r>
              <a:rPr lang="en-US" dirty="0"/>
              <a:t>Go!</a:t>
            </a:r>
          </a:p>
          <a:p>
            <a:pPr lvl="1"/>
            <a:r>
              <a:rPr lang="en-US" dirty="0"/>
              <a:t>Have a plan to evacuate safely in the event of a fire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204758-FA59-9EFE-034B-EF11BAF36C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3360" y="3553819"/>
            <a:ext cx="2267318" cy="220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About the National Weather Service Office in Birmingham">
            <a:extLst>
              <a:ext uri="{FF2B5EF4-FFF2-40B4-BE49-F238E27FC236}">
                <a16:creationId xmlns:a16="http://schemas.microsoft.com/office/drawing/2014/main" id="{0AA17EB3-507A-9B66-9FD1-FDF2F7752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678" y="2162175"/>
            <a:ext cx="3295650" cy="164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ildfire Evacuation Outreach Materials">
            <a:extLst>
              <a:ext uri="{FF2B5EF4-FFF2-40B4-BE49-F238E27FC236}">
                <a16:creationId xmlns:a16="http://schemas.microsoft.com/office/drawing/2014/main" id="{9C283293-B1F7-DE93-CF13-3918BD8A2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53" y="4658222"/>
            <a:ext cx="3886200" cy="19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5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6007-03C2-1C15-A01E-7A85DBB6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>
                <a:latin typeface="Arial Black" panose="020B0A04020102020204" pitchFamily="34" charset="0"/>
              </a:rPr>
              <a:t>Biggest</a:t>
            </a:r>
            <a:r>
              <a:rPr lang="en-US" dirty="0"/>
              <a:t> Drivers of </a:t>
            </a:r>
            <a:r>
              <a:rPr lang="en-US" b="1" i="1" dirty="0">
                <a:ln w="0"/>
                <a:gradFill flip="none" rotWithShape="1">
                  <a:gsLst>
                    <a:gs pos="100000">
                      <a:srgbClr val="FF0000"/>
                    </a:gs>
                    <a:gs pos="0">
                      <a:srgbClr val="FFFF00"/>
                    </a:gs>
                  </a:gsLst>
                  <a:lin ang="16200000" scaled="1"/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Wildland Fire</a:t>
            </a:r>
            <a:endParaRPr lang="en-US" b="1" i="1" dirty="0">
              <a:gradFill flip="none" rotWithShape="1">
                <a:gsLst>
                  <a:gs pos="100000">
                    <a:srgbClr val="FF0000"/>
                  </a:gs>
                  <a:gs pos="0">
                    <a:srgbClr val="FFFF00"/>
                  </a:gs>
                </a:gsLst>
                <a:lin ang="16200000" scaled="1"/>
                <a:tileRect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6049CC9-1910-1E68-F7E4-DB09D13C8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84451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F7AFA-1E0B-4FD6-2B3D-48A5CF0C7EC3}"/>
              </a:ext>
            </a:extLst>
          </p:cNvPr>
          <p:cNvSpPr txBox="1">
            <a:spLocks/>
          </p:cNvSpPr>
          <p:nvPr/>
        </p:nvSpPr>
        <p:spPr>
          <a:xfrm>
            <a:off x="680322" y="2193828"/>
            <a:ext cx="5457951" cy="41915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Fire Weather Factors</a:t>
            </a:r>
          </a:p>
          <a:p>
            <a:pPr lvl="1"/>
            <a:r>
              <a:rPr lang="en-US" dirty="0"/>
              <a:t>Increased Temperatures / Low Relative Humidities</a:t>
            </a:r>
          </a:p>
          <a:p>
            <a:pPr lvl="1"/>
            <a:r>
              <a:rPr lang="en-US" dirty="0"/>
              <a:t>Dry Lightning</a:t>
            </a:r>
          </a:p>
          <a:p>
            <a:pPr lvl="1"/>
            <a:r>
              <a:rPr lang="en-US" dirty="0"/>
              <a:t>High Winds</a:t>
            </a:r>
          </a:p>
          <a:p>
            <a:pPr marL="0" indent="0">
              <a:buNone/>
            </a:pPr>
            <a:r>
              <a:rPr lang="en-US" dirty="0"/>
              <a:t>Local Factors</a:t>
            </a:r>
          </a:p>
          <a:p>
            <a:pPr lvl="1"/>
            <a:r>
              <a:rPr lang="en-US" dirty="0"/>
              <a:t>Downslope Winds in the afternoon</a:t>
            </a:r>
          </a:p>
          <a:p>
            <a:pPr lvl="1"/>
            <a:r>
              <a:rPr lang="en-US" dirty="0"/>
              <a:t>Extreme “Red Flag” conditions in the Summer</a:t>
            </a:r>
          </a:p>
          <a:p>
            <a:pPr lvl="1"/>
            <a:r>
              <a:rPr lang="en-US" dirty="0"/>
              <a:t>High wind events in the fall</a:t>
            </a:r>
          </a:p>
          <a:p>
            <a:pPr lvl="1"/>
            <a:endParaRPr lang="en-US" sz="800" dirty="0"/>
          </a:p>
          <a:p>
            <a:pPr marL="0" indent="0" algn="ctr">
              <a:buNone/>
            </a:pPr>
            <a:r>
              <a:rPr lang="en-US" dirty="0"/>
              <a:t>When should </a:t>
            </a:r>
            <a:r>
              <a:rPr lang="en-US" sz="2600" i="1" dirty="0"/>
              <a:t>I</a:t>
            </a:r>
          </a:p>
          <a:p>
            <a:pPr marL="0" indent="0" algn="ctr">
              <a:buNone/>
            </a:pPr>
            <a:r>
              <a:rPr lang="en-US" b="1" i="1" dirty="0">
                <a:latin typeface="Arial Black" panose="020B0A04020102020204" pitchFamily="34" charset="0"/>
              </a:rPr>
              <a:t>Start Paying Attention?</a:t>
            </a:r>
            <a:endParaRPr lang="en-US" dirty="0"/>
          </a:p>
        </p:txBody>
      </p:sp>
      <p:pic>
        <p:nvPicPr>
          <p:cNvPr id="1026" name="Picture 2" descr="Record Breaking Heat In Reno | Reno ...">
            <a:extLst>
              <a:ext uri="{FF2B5EF4-FFF2-40B4-BE49-F238E27FC236}">
                <a16:creationId xmlns:a16="http://schemas.microsoft.com/office/drawing/2014/main" id="{CD4D5CD4-299A-0351-0DE1-0B894223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74" y="2193828"/>
            <a:ext cx="3526281" cy="264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 dry thunderstorms pose wildfire ...">
            <a:extLst>
              <a:ext uri="{FF2B5EF4-FFF2-40B4-BE49-F238E27FC236}">
                <a16:creationId xmlns:a16="http://schemas.microsoft.com/office/drawing/2014/main" id="{7DAA35E3-EE5E-A540-D53D-F28BFFD7A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74" y="2465956"/>
            <a:ext cx="5613002" cy="31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0,923 Windy Trees Stock Video Footage ...">
            <a:extLst>
              <a:ext uri="{FF2B5EF4-FFF2-40B4-BE49-F238E27FC236}">
                <a16:creationId xmlns:a16="http://schemas.microsoft.com/office/drawing/2014/main" id="{C8ACCD7F-16ED-B214-2747-F4316F2F2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74" y="2760323"/>
            <a:ext cx="5461686" cy="30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4262BF4-6643-E89C-F26D-87C94C9C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90" y="2193828"/>
            <a:ext cx="4443026" cy="41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mmaker Chris Tangey captured rare video footage, a still of which is seen here, of a &quot;fire devil&quot; in the Australian Outback.">
            <a:extLst>
              <a:ext uri="{FF2B5EF4-FFF2-40B4-BE49-F238E27FC236}">
                <a16:creationId xmlns:a16="http://schemas.microsoft.com/office/drawing/2014/main" id="{64355FC6-6069-5C00-DEB4-B71CCBFA1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99" y="2688927"/>
            <a:ext cx="5691262" cy="320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at you should know about fire restrictions, warnings and watches -  Pacific Crest Trail Association">
            <a:extLst>
              <a:ext uri="{FF2B5EF4-FFF2-40B4-BE49-F238E27FC236}">
                <a16:creationId xmlns:a16="http://schemas.microsoft.com/office/drawing/2014/main" id="{32D03453-65DE-8A4F-6C80-060F303D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43" y="2210437"/>
            <a:ext cx="5544418" cy="415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7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C456-4504-F5A7-3503-0DF9913A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Make Your </a:t>
            </a:r>
            <a:r>
              <a:rPr lang="en-US" b="1" i="1" dirty="0"/>
              <a:t>Home Fire Safe!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21D16-FE0C-8101-44F8-BECC7A360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4" y="2133429"/>
            <a:ext cx="4315992" cy="4640414"/>
          </a:xfrm>
        </p:spPr>
        <p:txBody>
          <a:bodyPr/>
          <a:lstStyle/>
          <a:p>
            <a:r>
              <a:rPr lang="en-US" dirty="0"/>
              <a:t>Improve the fire-resistant qualities of you home by making changes to your:</a:t>
            </a:r>
          </a:p>
          <a:p>
            <a:pPr lvl="1"/>
            <a:r>
              <a:rPr lang="en-US" dirty="0"/>
              <a:t>Roof</a:t>
            </a:r>
          </a:p>
          <a:p>
            <a:pPr lvl="1"/>
            <a:r>
              <a:rPr lang="en-US" dirty="0"/>
              <a:t>Eaves</a:t>
            </a:r>
          </a:p>
          <a:p>
            <a:pPr lvl="1"/>
            <a:r>
              <a:rPr lang="en-US" dirty="0"/>
              <a:t>Rain Gutters</a:t>
            </a:r>
          </a:p>
          <a:p>
            <a:pPr lvl="1"/>
            <a:r>
              <a:rPr lang="en-US" dirty="0"/>
              <a:t>Vents</a:t>
            </a:r>
          </a:p>
          <a:p>
            <a:pPr lvl="1"/>
            <a:r>
              <a:rPr lang="en-US" dirty="0"/>
              <a:t>Siding</a:t>
            </a:r>
          </a:p>
          <a:p>
            <a:pPr lvl="1"/>
            <a:r>
              <a:rPr lang="en-US" dirty="0"/>
              <a:t>Decks</a:t>
            </a:r>
          </a:p>
          <a:p>
            <a:pPr lvl="1"/>
            <a:r>
              <a:rPr lang="en-US" dirty="0"/>
              <a:t>Fences</a:t>
            </a:r>
          </a:p>
          <a:p>
            <a:pPr lvl="1"/>
            <a:r>
              <a:rPr lang="en-US" dirty="0"/>
              <a:t>Garages</a:t>
            </a:r>
          </a:p>
        </p:txBody>
      </p:sp>
      <p:pic>
        <p:nvPicPr>
          <p:cNvPr id="2050" name="Picture 2" descr="Interactive Map">
            <a:extLst>
              <a:ext uri="{FF2B5EF4-FFF2-40B4-BE49-F238E27FC236}">
                <a16:creationId xmlns:a16="http://schemas.microsoft.com/office/drawing/2014/main" id="{B01B29E9-EDCB-C697-2C16-846D88CC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65" y="2133429"/>
            <a:ext cx="7620681" cy="464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13B506E-4A10-E20F-B1BC-A10B5C7A4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84451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00D590-74E3-DB12-001B-EABD4FC4CE7F}"/>
              </a:ext>
            </a:extLst>
          </p:cNvPr>
          <p:cNvSpPr txBox="1"/>
          <p:nvPr/>
        </p:nvSpPr>
        <p:spPr>
          <a:xfrm>
            <a:off x="10294182" y="6435289"/>
            <a:ext cx="2543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Livingwithfire.org</a:t>
            </a:r>
          </a:p>
        </p:txBody>
      </p:sp>
    </p:spTree>
    <p:extLst>
      <p:ext uri="{BB962C8B-B14F-4D97-AF65-F5344CB8AC3E}">
        <p14:creationId xmlns:p14="http://schemas.microsoft.com/office/powerpoint/2010/main" val="41914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A28E-6B8B-6832-B702-0D0524577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DEFENSIBLE SPACE</a:t>
            </a:r>
            <a:br>
              <a:rPr lang="en-US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</a:br>
            <a:r>
              <a:rPr lang="en-US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Black" panose="020B0A04020102020204" pitchFamily="34" charset="0"/>
              </a:rPr>
              <a:t>                 </a:t>
            </a:r>
            <a:r>
              <a:rPr lang="en-US" sz="28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What is it? Why it Matters?</a:t>
            </a:r>
            <a:endParaRPr lang="en-US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8EC3B-A1EB-6F3E-53F9-D9DCA977F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71" y="2200590"/>
            <a:ext cx="4490882" cy="4547532"/>
          </a:xfrm>
        </p:spPr>
        <p:txBody>
          <a:bodyPr/>
          <a:lstStyle/>
          <a:p>
            <a:r>
              <a:rPr lang="en-US" dirty="0"/>
              <a:t>Ember-Resistant Zone</a:t>
            </a:r>
          </a:p>
          <a:p>
            <a:pPr lvl="1"/>
            <a:r>
              <a:rPr lang="en-US" dirty="0"/>
              <a:t>0-5 feet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Lean, Clean, Green Zone</a:t>
            </a:r>
          </a:p>
          <a:p>
            <a:pPr lvl="1"/>
            <a:r>
              <a:rPr lang="en-US" dirty="0"/>
              <a:t>5-30 feet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Reduced Fuel Zone</a:t>
            </a:r>
          </a:p>
          <a:p>
            <a:pPr lvl="1"/>
            <a:r>
              <a:rPr lang="en-US" dirty="0"/>
              <a:t>30-100+ feet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D3C527C-F389-0BF9-F2D2-627F30A71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84451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26" name="Picture 2" descr="Interactive Map">
            <a:extLst>
              <a:ext uri="{FF2B5EF4-FFF2-40B4-BE49-F238E27FC236}">
                <a16:creationId xmlns:a16="http://schemas.microsoft.com/office/drawing/2014/main" id="{4E6D79E0-EF7D-D445-E686-A01ED69F8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33" y="2057182"/>
            <a:ext cx="8104459" cy="45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906E3-B72E-7ED2-9706-03A8D5C7A9C6}"/>
              </a:ext>
            </a:extLst>
          </p:cNvPr>
          <p:cNvSpPr txBox="1"/>
          <p:nvPr/>
        </p:nvSpPr>
        <p:spPr>
          <a:xfrm>
            <a:off x="10294182" y="6221353"/>
            <a:ext cx="2543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Livingwithfire.org</a:t>
            </a:r>
          </a:p>
        </p:txBody>
      </p:sp>
    </p:spTree>
    <p:extLst>
      <p:ext uri="{BB962C8B-B14F-4D97-AF65-F5344CB8AC3E}">
        <p14:creationId xmlns:p14="http://schemas.microsoft.com/office/powerpoint/2010/main" val="221962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B634-F179-F7E7-7891-A41CE87E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 Black" panose="020B0A04020102020204" pitchFamily="34" charset="0"/>
              </a:rPr>
              <a:t>Get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b="1" i="1" dirty="0"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SET!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CA1A19-FEE8-237C-F26B-6CD25930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84451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933827-3967-2C9A-6D93-DE70055253F4}"/>
              </a:ext>
            </a:extLst>
          </p:cNvPr>
          <p:cNvSpPr txBox="1"/>
          <p:nvPr/>
        </p:nvSpPr>
        <p:spPr>
          <a:xfrm>
            <a:off x="167538" y="2002943"/>
            <a:ext cx="106394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 an </a:t>
            </a:r>
            <a:r>
              <a:rPr lang="en-US" sz="2400" b="1" i="1" dirty="0"/>
              <a:t>Action Plan</a:t>
            </a:r>
            <a:r>
              <a:rPr lang="en-US" sz="2000" i="1" dirty="0"/>
              <a:t> </a:t>
            </a:r>
            <a:r>
              <a:rPr lang="en-US" sz="2000" dirty="0"/>
              <a:t>for your </a:t>
            </a:r>
            <a:r>
              <a:rPr lang="en-US" sz="2000" b="1" dirty="0"/>
              <a:t>Household!</a:t>
            </a:r>
          </a:p>
          <a:p>
            <a:r>
              <a:rPr lang="en-US" dirty="0"/>
              <a:t>Checklist Can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Evacuation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People and Pets!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Inside and Outside Checklists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Meeting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Communications plans</a:t>
            </a:r>
          </a:p>
          <a:p>
            <a:endParaRPr lang="en-US" dirty="0"/>
          </a:p>
          <a:p>
            <a:r>
              <a:rPr lang="en-US" sz="2000" dirty="0"/>
              <a:t>Sign up for </a:t>
            </a:r>
            <a:r>
              <a:rPr lang="en-US" sz="2400" b="1" dirty="0"/>
              <a:t>Washoe County Code Red </a:t>
            </a:r>
            <a:endParaRPr lang="en-US" sz="2000" b="1" dirty="0"/>
          </a:p>
          <a:p>
            <a:r>
              <a:rPr lang="en-US" dirty="0">
                <a:hlinkClick r:id="rId3"/>
              </a:rPr>
              <a:t>www.washoecounty.gov/em/RegionalAlerts.php</a:t>
            </a:r>
            <a:endParaRPr lang="en-US" dirty="0"/>
          </a:p>
          <a:p>
            <a:endParaRPr lang="en-US" dirty="0"/>
          </a:p>
          <a:p>
            <a:r>
              <a:rPr lang="en-US" sz="2000" dirty="0"/>
              <a:t>Become Familiar with </a:t>
            </a:r>
            <a:r>
              <a:rPr lang="en-US" sz="2400" b="1" i="1" dirty="0"/>
              <a:t>Perimeter</a:t>
            </a:r>
          </a:p>
          <a:p>
            <a:r>
              <a:rPr lang="en-US" b="1" i="1" dirty="0">
                <a:hlinkClick r:id="rId4"/>
              </a:rPr>
              <a:t>https://perimetermap.com/</a:t>
            </a:r>
            <a:endParaRPr lang="en-US" b="1" i="1" dirty="0"/>
          </a:p>
          <a:p>
            <a:endParaRPr lang="en-US" dirty="0"/>
          </a:p>
          <a:p>
            <a:r>
              <a:rPr lang="en-US" sz="2000" dirty="0"/>
              <a:t>Stay up to date on </a:t>
            </a:r>
            <a:r>
              <a:rPr lang="en-US" sz="2400" b="1" i="1" dirty="0"/>
              <a:t>Fire Weather Conditions</a:t>
            </a:r>
            <a:r>
              <a:rPr lang="en-US" sz="2400" dirty="0"/>
              <a:t> </a:t>
            </a:r>
            <a:r>
              <a:rPr lang="en-US" sz="2000" dirty="0"/>
              <a:t>and</a:t>
            </a:r>
            <a:r>
              <a:rPr lang="en-US" sz="2400" dirty="0"/>
              <a:t> </a:t>
            </a:r>
            <a:r>
              <a:rPr lang="en-US" sz="2400" b="1" i="1" dirty="0"/>
              <a:t>Local Fire Activity</a:t>
            </a:r>
          </a:p>
          <a:p>
            <a:r>
              <a:rPr lang="en-US" b="1" i="1" dirty="0">
                <a:hlinkClick r:id="rId5"/>
              </a:rPr>
              <a:t>https://www.weather.gov/wrh/fire?wfo=rev</a:t>
            </a:r>
            <a:endParaRPr lang="en-US" b="1" i="1" dirty="0"/>
          </a:p>
          <a:p>
            <a:endParaRPr lang="en-US" b="1" i="1" dirty="0"/>
          </a:p>
        </p:txBody>
      </p:sp>
      <p:pic>
        <p:nvPicPr>
          <p:cNvPr id="6" name="Picture 5" descr="A black background with orange and grey text&#10;&#10;Description automatically generated">
            <a:extLst>
              <a:ext uri="{FF2B5EF4-FFF2-40B4-BE49-F238E27FC236}">
                <a16:creationId xmlns:a16="http://schemas.microsoft.com/office/drawing/2014/main" id="{5DA0C892-3C03-0DBC-571E-24A71FAD7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846" y="3866383"/>
            <a:ext cx="3818190" cy="1225111"/>
          </a:xfrm>
          <a:prstGeom prst="rect">
            <a:avLst/>
          </a:prstGeom>
        </p:spPr>
      </p:pic>
      <p:pic>
        <p:nvPicPr>
          <p:cNvPr id="10242" name="Picture 2" descr="Perimeter logo">
            <a:extLst>
              <a:ext uri="{FF2B5EF4-FFF2-40B4-BE49-F238E27FC236}">
                <a16:creationId xmlns:a16="http://schemas.microsoft.com/office/drawing/2014/main" id="{DD5E0487-1009-31A1-E271-E5405F503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42177"/>
            <a:ext cx="3657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3B9C73-CBDA-79CB-3CEE-3384A170836F}"/>
              </a:ext>
            </a:extLst>
          </p:cNvPr>
          <p:cNvSpPr txBox="1"/>
          <p:nvPr/>
        </p:nvSpPr>
        <p:spPr>
          <a:xfrm>
            <a:off x="290146" y="2209800"/>
            <a:ext cx="10934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 an </a:t>
            </a:r>
            <a:r>
              <a:rPr lang="en-US" sz="2800" b="1" i="1" dirty="0"/>
              <a:t>Emergency Supplies Kit</a:t>
            </a:r>
            <a:r>
              <a:rPr lang="en-US" sz="2400" dirty="0"/>
              <a:t> for a </a:t>
            </a:r>
            <a:r>
              <a:rPr lang="en-US" sz="2800" b="1" i="1" dirty="0"/>
              <a:t>GO BAG!</a:t>
            </a:r>
          </a:p>
          <a:p>
            <a:endParaRPr lang="en-US" sz="1100" b="1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3-day food/water supply </a:t>
            </a:r>
            <a:r>
              <a:rPr lang="en-US" dirty="0"/>
              <a:t>(1 gallon/person/day, non-perishable foods)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First Aid Kit and sanitation supplies (toilet paper, baby wipes, etc.)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Flashlight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Battery-powered Radio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Extra batteries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Extra set of Car Keys, credit cards, cash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Extra eyeglasses, contact lenses, prescriptions, medications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Important household documents </a:t>
            </a:r>
            <a:r>
              <a:rPr lang="en-US" dirty="0"/>
              <a:t>(Social Security Cards, Birth Certs, Insurance cards, etc.)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Paper Map paper with evacuation routes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Easily Carried Irreplaceable Items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Cell Phones and chargers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/>
              <a:t>Keep a pair of shoes and flashlight ready at night in case of night evacuation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0B634-F179-F7E7-7891-A41CE87E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 Black" panose="020B0A04020102020204" pitchFamily="34" charset="0"/>
              </a:rPr>
              <a:t>Get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b="1" i="1" dirty="0">
                <a:latin typeface="Arial Black" panose="020B0A04020102020204" pitchFamily="34" charset="0"/>
              </a:rPr>
              <a:t>SET!</a:t>
            </a:r>
            <a:endParaRPr lang="en-US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CA1A19-FEE8-237C-F26B-6CD25930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84451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5AE84D86-C880-118B-F231-4E106E77A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912" y="2802082"/>
            <a:ext cx="284018" cy="284018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88433927-ACA0-F38D-4B5B-540CBECA4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447" y="3099956"/>
            <a:ext cx="284018" cy="284018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CC1DB0CD-2BA5-5C54-9CBC-E3DAD7D1E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982" y="3429003"/>
            <a:ext cx="284018" cy="284018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97873D85-6766-5BB3-0A20-AD6935523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517" y="3726877"/>
            <a:ext cx="284018" cy="284018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7365A5F1-A3F0-7D56-8066-E917FCA38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443" y="4035142"/>
            <a:ext cx="284018" cy="284018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DB8E327B-0EC0-7C4D-FB46-F765874D8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978" y="4343407"/>
            <a:ext cx="284018" cy="284018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B8FB1A54-ABEF-5E8D-C1AC-BDC548BC9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303" y="4641281"/>
            <a:ext cx="284018" cy="284018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AB79AC21-A80C-AC66-A4CA-4322A7FFD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443" y="4939155"/>
            <a:ext cx="284018" cy="284018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B346181C-14F5-F402-D595-2B436AD0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215" y="5247420"/>
            <a:ext cx="284018" cy="284018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F114EFA3-6368-89F4-CF79-3BB61162A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443" y="5545294"/>
            <a:ext cx="284018" cy="284018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AEBA5612-A792-CE40-9C0C-B4776EC92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351" y="5853559"/>
            <a:ext cx="284018" cy="284018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41FA9290-ACC0-110C-0D7A-917138787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517" y="6151433"/>
            <a:ext cx="284018" cy="284018"/>
          </a:xfrm>
          <a:prstGeom prst="rect">
            <a:avLst/>
          </a:prstGeom>
        </p:spPr>
      </p:pic>
      <p:pic>
        <p:nvPicPr>
          <p:cNvPr id="11270" name="Picture 6" descr="How to update your earthquake and emergency go-bag | The Seattle Times">
            <a:extLst>
              <a:ext uri="{FF2B5EF4-FFF2-40B4-BE49-F238E27FC236}">
                <a16:creationId xmlns:a16="http://schemas.microsoft.com/office/drawing/2014/main" id="{93184559-BA77-4E3A-C654-A33B83A7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813" y="2657038"/>
            <a:ext cx="3643679" cy="168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B634-F179-F7E7-7891-A41CE87E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gradFill flip="none" rotWithShape="1">
                  <a:gsLst>
                    <a:gs pos="100000">
                      <a:srgbClr val="FF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Wildfire Starts</a:t>
            </a:r>
            <a:r>
              <a:rPr lang="en-US" sz="3200" dirty="0">
                <a:latin typeface="Arial Black" panose="020B0A04020102020204" pitchFamily="34" charset="0"/>
              </a:rPr>
              <a:t>…</a:t>
            </a:r>
            <a:r>
              <a:rPr lang="en-US" b="1" i="1" dirty="0">
                <a:latin typeface="Arial Black" panose="020B0A04020102020204" pitchFamily="34" charset="0"/>
              </a:rPr>
              <a:t>GO!</a:t>
            </a:r>
            <a:endParaRPr lang="en-US" b="1" i="1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CA1A19-FEE8-237C-F26B-6CD25930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84451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32911A-CE53-AE80-2E74-8AA4172C531E}"/>
              </a:ext>
            </a:extLst>
          </p:cNvPr>
          <p:cNvSpPr txBox="1"/>
          <p:nvPr/>
        </p:nvSpPr>
        <p:spPr>
          <a:xfrm>
            <a:off x="256854" y="2352782"/>
            <a:ext cx="115173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 your </a:t>
            </a:r>
            <a:r>
              <a:rPr lang="en-US" sz="2000" b="1" dirty="0"/>
              <a:t>Action Plan</a:t>
            </a:r>
            <a:r>
              <a:rPr lang="en-US" dirty="0"/>
              <a:t>, Consult your </a:t>
            </a:r>
            <a:r>
              <a:rPr lang="en-US" sz="2000" b="1" dirty="0"/>
              <a:t>Checklists</a:t>
            </a:r>
            <a:r>
              <a:rPr lang="en-US" dirty="0"/>
              <a:t>, and </a:t>
            </a:r>
            <a:r>
              <a:rPr lang="en-US" sz="2000" b="1" dirty="0"/>
              <a:t>Leave Early!</a:t>
            </a:r>
          </a:p>
          <a:p>
            <a:endParaRPr lang="en-US" dirty="0"/>
          </a:p>
          <a:p>
            <a:r>
              <a:rPr lang="en-US" dirty="0"/>
              <a:t>Inside Checklist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Close all windows and doors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Open inside fabric blinds/curtains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Leave some lights 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/>
              <a:t>Grab your Go Bag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dirty="0"/>
              <a:t>Outside Checklist (If time allows)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Make sure combustibles are away from the house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Don’t leave sprinklers on or water running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Close your garage door when you leave (Without power?)</a:t>
            </a:r>
          </a:p>
          <a:p>
            <a:endParaRPr lang="en-US" dirty="0"/>
          </a:p>
          <a:p>
            <a:r>
              <a:rPr lang="en-US" sz="2000" dirty="0"/>
              <a:t>Wildland Fire Order Number 6… </a:t>
            </a:r>
            <a:r>
              <a:rPr lang="en-US" sz="2400" dirty="0"/>
              <a:t>Be </a:t>
            </a:r>
            <a:r>
              <a:rPr lang="en-US" sz="2400" b="1" i="1" dirty="0"/>
              <a:t>Alert</a:t>
            </a:r>
            <a:r>
              <a:rPr lang="en-US" sz="2400" dirty="0"/>
              <a:t>, Keep </a:t>
            </a:r>
            <a:r>
              <a:rPr lang="en-US" sz="2400" b="1" i="1" dirty="0"/>
              <a:t>Calm</a:t>
            </a:r>
            <a:r>
              <a:rPr lang="en-US" sz="2400" dirty="0"/>
              <a:t>, Think </a:t>
            </a:r>
            <a:r>
              <a:rPr lang="en-US" sz="2400" b="1" i="1" dirty="0"/>
              <a:t>Clearly</a:t>
            </a:r>
            <a:r>
              <a:rPr lang="en-US" sz="2400" dirty="0"/>
              <a:t>, Act </a:t>
            </a:r>
            <a:r>
              <a:rPr lang="en-US" sz="2400" b="1" i="1" dirty="0"/>
              <a:t>Decisively</a:t>
            </a:r>
            <a:r>
              <a:rPr lang="en-US" sz="2400" dirty="0"/>
              <a:t>!</a:t>
            </a:r>
          </a:p>
        </p:txBody>
      </p:sp>
      <p:pic>
        <p:nvPicPr>
          <p:cNvPr id="12290" name="Picture 2" descr="DVD: 02 - WUI - Wildland Fire Behavior &amp; Forecasting - Action Training  Systems">
            <a:extLst>
              <a:ext uri="{FF2B5EF4-FFF2-40B4-BE49-F238E27FC236}">
                <a16:creationId xmlns:a16="http://schemas.microsoft.com/office/drawing/2014/main" id="{8C8D6BC8-8B76-91DD-38DD-ABBDE3BF0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91" y="2922843"/>
            <a:ext cx="4103236" cy="273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B634-F179-F7E7-7891-A41CE87E3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gradFill flip="none" rotWithShape="1">
                  <a:gsLst>
                    <a:gs pos="100000">
                      <a:srgbClr val="FF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Wildfire Starts</a:t>
            </a:r>
            <a:r>
              <a:rPr lang="en-US" sz="3200" dirty="0">
                <a:latin typeface="Arial Black" panose="020B0A04020102020204" pitchFamily="34" charset="0"/>
              </a:rPr>
              <a:t>…</a:t>
            </a:r>
            <a:r>
              <a:rPr lang="en-US" b="1" i="1" dirty="0">
                <a:latin typeface="Arial Black" panose="020B0A04020102020204" pitchFamily="34" charset="0"/>
              </a:rPr>
              <a:t>What not to do!</a:t>
            </a:r>
            <a:endParaRPr lang="en-US" b="1" i="1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5CA1A19-FEE8-237C-F26B-6CD25930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84451"/>
            <a:ext cx="1418492" cy="141849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32911A-CE53-AE80-2E74-8AA4172C531E}"/>
              </a:ext>
            </a:extLst>
          </p:cNvPr>
          <p:cNvSpPr txBox="1"/>
          <p:nvPr/>
        </p:nvSpPr>
        <p:spPr>
          <a:xfrm>
            <a:off x="256855" y="2352782"/>
            <a:ext cx="80485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 Black" panose="020B0A04020102020204" pitchFamily="34" charset="0"/>
              </a:rPr>
              <a:t>DON’T</a:t>
            </a:r>
            <a:r>
              <a:rPr lang="en-US" sz="2400" dirty="0"/>
              <a:t> – Do things that may lead to another fire!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i="1" dirty="0">
                <a:latin typeface="Arial Black" panose="020B0A04020102020204" pitchFamily="34" charset="0"/>
              </a:rPr>
              <a:t>DON’T</a:t>
            </a:r>
            <a:r>
              <a:rPr lang="en-US" sz="2400" dirty="0"/>
              <a:t> – Go into a fire area to “See what’s happening…”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Arial Black" panose="020B0A04020102020204" pitchFamily="34" charset="0"/>
              </a:rPr>
              <a:t>DON’T</a:t>
            </a:r>
            <a:r>
              <a:rPr lang="en-US" sz="2400" dirty="0"/>
              <a:t> – Fly a drone anywhere near a wildland fire!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 descr="Welding Shop Stock Photos, Royalty Free Welding Shop Images, 46% OFF">
            <a:extLst>
              <a:ext uri="{FF2B5EF4-FFF2-40B4-BE49-F238E27FC236}">
                <a16:creationId xmlns:a16="http://schemas.microsoft.com/office/drawing/2014/main" id="{CA996A30-EDE0-662E-0D84-3D394C1E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86" y="2202403"/>
            <a:ext cx="3634806" cy="242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ubbernecking - Wikipedia">
            <a:extLst>
              <a:ext uri="{FF2B5EF4-FFF2-40B4-BE49-F238E27FC236}">
                <a16:creationId xmlns:a16="http://schemas.microsoft.com/office/drawing/2014/main" id="{9258B6C2-9D0E-E16B-A23A-0555E0A0D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85" y="2740645"/>
            <a:ext cx="3629760" cy="230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licopter bucket Archives - We Animals Media">
            <a:extLst>
              <a:ext uri="{FF2B5EF4-FFF2-40B4-BE49-F238E27FC236}">
                <a16:creationId xmlns:a16="http://schemas.microsoft.com/office/drawing/2014/main" id="{9A924705-AEA8-006F-DA1B-B1BD095FC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85" y="3529005"/>
            <a:ext cx="3634804" cy="24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y It's Never Been Easier to Fly a Drone | WIRED">
            <a:extLst>
              <a:ext uri="{FF2B5EF4-FFF2-40B4-BE49-F238E27FC236}">
                <a16:creationId xmlns:a16="http://schemas.microsoft.com/office/drawing/2014/main" id="{D88888CB-D21D-5808-3B31-1B2BD8500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85" y="4199078"/>
            <a:ext cx="3629760" cy="24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f You Fly We Can't | U.S. Department of the Interior">
            <a:extLst>
              <a:ext uri="{FF2B5EF4-FFF2-40B4-BE49-F238E27FC236}">
                <a16:creationId xmlns:a16="http://schemas.microsoft.com/office/drawing/2014/main" id="{ED163A14-C1E1-3094-4D76-F40E174A7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863" y="2740645"/>
            <a:ext cx="3634806" cy="304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6" ma:contentTypeDescription="Create a new document." ma:contentTypeScope="" ma:versionID="62218403509189c6bae05f45bb6be05c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da3183aee502165235f8b2d02da72519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  <Notes xmlns="61acbd0e-8d97-4eab-adf5-73367b499e5d" xsi:nil="true"/>
  </documentManagement>
</p:properties>
</file>

<file path=customXml/itemProps1.xml><?xml version="1.0" encoding="utf-8"?>
<ds:datastoreItem xmlns:ds="http://schemas.openxmlformats.org/officeDocument/2006/customXml" ds:itemID="{81E9A873-D53B-457B-8E00-C61287403F00}"/>
</file>

<file path=customXml/itemProps2.xml><?xml version="1.0" encoding="utf-8"?>
<ds:datastoreItem xmlns:ds="http://schemas.openxmlformats.org/officeDocument/2006/customXml" ds:itemID="{062D2046-522D-4A67-918F-96A51B793A6B}"/>
</file>

<file path=customXml/itemProps3.xml><?xml version="1.0" encoding="utf-8"?>
<ds:datastoreItem xmlns:ds="http://schemas.openxmlformats.org/officeDocument/2006/customXml" ds:itemID="{D26907F6-31AB-49BB-A8E2-201B6499444C}"/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18667</TotalTime>
  <Words>613</Words>
  <Application>Microsoft Office PowerPoint</Application>
  <PresentationFormat>Widescreen</PresentationFormat>
  <Paragraphs>128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Trebuchet MS</vt:lpstr>
      <vt:lpstr>Wingdings</vt:lpstr>
      <vt:lpstr>Berlin</vt:lpstr>
      <vt:lpstr>Wildland Fires  Get Prepared and Stay Safe </vt:lpstr>
      <vt:lpstr>Wildfires Happen! What Do We Do About it?</vt:lpstr>
      <vt:lpstr>The Biggest Drivers of Wildland Fire</vt:lpstr>
      <vt:lpstr>Make Your Home Fire Safe!</vt:lpstr>
      <vt:lpstr>DEFENSIBLE SPACE                  What is it? Why it Matters?</vt:lpstr>
      <vt:lpstr>Get SET!</vt:lpstr>
      <vt:lpstr>Get SET!</vt:lpstr>
      <vt:lpstr>Wildfire Starts…GO!</vt:lpstr>
      <vt:lpstr>Wildfire Starts…What not to do!</vt:lpstr>
      <vt:lpstr>Evacuations</vt:lpstr>
      <vt:lpstr>TMFPD Resources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L3Harris XL-200 Mobile Radio</dc:title>
  <dc:creator>Akerson, Shane E</dc:creator>
  <cp:lastModifiedBy>Johnston, Sally</cp:lastModifiedBy>
  <cp:revision>17</cp:revision>
  <dcterms:created xsi:type="dcterms:W3CDTF">2023-04-03T19:50:28Z</dcterms:created>
  <dcterms:modified xsi:type="dcterms:W3CDTF">2024-06-21T16:41:22Z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0x01010079CB3540E5350B4F8430A3F167417D44</vt:lpwstr>
  </property>
</Properties>
</file>