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4AEF3-8591-4F79-AA98-11ACE0BCEA91}" v="51" dt="2026-01-30T18:55:57.655"/>
    <p1510:client id="{D444DFE7-EC71-4C95-A06D-D8432DA9AEED}" v="13" dt="2026-01-29T23:48:45.329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3AECC-CC43-40F4-B2FA-DF793B26575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CDBE28-802D-4E9E-8769-94FF456E242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• House 220+ individuals in permanent supportive housing </a:t>
          </a:r>
        </a:p>
      </dgm:t>
    </dgm:pt>
    <dgm:pt modelId="{B370346B-0672-4358-8AE0-4FA8D9C7517E}" type="parTrans" cxnId="{34188958-3405-42FE-8BDE-F2B0E04E3E3B}">
      <dgm:prSet/>
      <dgm:spPr/>
      <dgm:t>
        <a:bodyPr/>
        <a:lstStyle/>
        <a:p>
          <a:endParaRPr lang="en-US"/>
        </a:p>
      </dgm:t>
    </dgm:pt>
    <dgm:pt modelId="{E568967C-6983-4C82-85F4-2CAEC1604C9E}" type="sibTrans" cxnId="{34188958-3405-42FE-8BDE-F2B0E04E3E3B}">
      <dgm:prSet/>
      <dgm:spPr/>
      <dgm:t>
        <a:bodyPr/>
        <a:lstStyle/>
        <a:p>
          <a:endParaRPr lang="en-US"/>
        </a:p>
      </dgm:t>
    </dgm:pt>
    <dgm:pt modelId="{EA073D76-946D-4956-A8F9-D9BB5BC9ABE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• Expand prevention &amp; re-entry referrals (jail, hospitals, schools) </a:t>
          </a:r>
        </a:p>
      </dgm:t>
    </dgm:pt>
    <dgm:pt modelId="{A9CB22C8-43D1-4307-B36C-2E6208C494A1}" type="parTrans" cxnId="{C288A96A-22B6-4C86-90B2-7BD729048892}">
      <dgm:prSet/>
      <dgm:spPr/>
      <dgm:t>
        <a:bodyPr/>
        <a:lstStyle/>
        <a:p>
          <a:endParaRPr lang="en-US"/>
        </a:p>
      </dgm:t>
    </dgm:pt>
    <dgm:pt modelId="{7F8EE76A-29F5-41FE-A91E-0CD4857AE7B2}" type="sibTrans" cxnId="{C288A96A-22B6-4C86-90B2-7BD729048892}">
      <dgm:prSet/>
      <dgm:spPr/>
      <dgm:t>
        <a:bodyPr/>
        <a:lstStyle/>
        <a:p>
          <a:endParaRPr lang="en-US"/>
        </a:p>
      </dgm:t>
    </dgm:pt>
    <dgm:pt modelId="{28DD8F22-F477-472F-B583-428206DB063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• Launch Clean Path Initiative (next slides) </a:t>
          </a:r>
        </a:p>
      </dgm:t>
    </dgm:pt>
    <dgm:pt modelId="{E2BFDFDB-3260-46F1-A993-8DDD08B5CCFF}" type="parTrans" cxnId="{375930AB-11EB-4D99-BA48-02DD7FD15B6E}">
      <dgm:prSet/>
      <dgm:spPr/>
      <dgm:t>
        <a:bodyPr/>
        <a:lstStyle/>
        <a:p>
          <a:endParaRPr lang="en-US"/>
        </a:p>
      </dgm:t>
    </dgm:pt>
    <dgm:pt modelId="{3ACB69B9-3018-4866-9ED9-DADC41572CCC}" type="sibTrans" cxnId="{375930AB-11EB-4D99-BA48-02DD7FD15B6E}">
      <dgm:prSet/>
      <dgm:spPr/>
      <dgm:t>
        <a:bodyPr/>
        <a:lstStyle/>
        <a:p>
          <a:endParaRPr lang="en-US"/>
        </a:p>
      </dgm:t>
    </dgm:pt>
    <dgm:pt modelId="{B2D5F0E1-E020-4C98-B974-E9C96E85218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• Strengthen transportation access (new JTNN/Uber Health partnership) </a:t>
          </a:r>
        </a:p>
      </dgm:t>
    </dgm:pt>
    <dgm:pt modelId="{12140E67-22E5-4826-959C-01608BC75CD9}" type="parTrans" cxnId="{69102FE9-359B-4B26-B0B0-42243A7107C1}">
      <dgm:prSet/>
      <dgm:spPr/>
      <dgm:t>
        <a:bodyPr/>
        <a:lstStyle/>
        <a:p>
          <a:endParaRPr lang="en-US"/>
        </a:p>
      </dgm:t>
    </dgm:pt>
    <dgm:pt modelId="{51A3DDBA-7DBD-4F82-8762-9A3A3114C169}" type="sibTrans" cxnId="{69102FE9-359B-4B26-B0B0-42243A7107C1}">
      <dgm:prSet/>
      <dgm:spPr/>
      <dgm:t>
        <a:bodyPr/>
        <a:lstStyle/>
        <a:p>
          <a:endParaRPr lang="en-US"/>
        </a:p>
      </dgm:t>
    </dgm:pt>
    <dgm:pt modelId="{E555BB4D-848D-4521-82EE-804BBE3E0A2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• Continue 85-90% housing retention through tenancy support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F1D5BA0-82E8-44A2-942D-06055FC9B7A2}" type="parTrans" cxnId="{00DDE628-E833-493C-8E53-FCF6B177B179}">
      <dgm:prSet/>
      <dgm:spPr/>
      <dgm:t>
        <a:bodyPr/>
        <a:lstStyle/>
        <a:p>
          <a:endParaRPr lang="en-US"/>
        </a:p>
      </dgm:t>
    </dgm:pt>
    <dgm:pt modelId="{F1ADF356-B3BF-49C0-B19E-66D615069224}" type="sibTrans" cxnId="{00DDE628-E833-493C-8E53-FCF6B177B179}">
      <dgm:prSet/>
      <dgm:spPr/>
      <dgm:t>
        <a:bodyPr/>
        <a:lstStyle/>
        <a:p>
          <a:endParaRPr lang="en-US"/>
        </a:p>
      </dgm:t>
    </dgm:pt>
    <dgm:pt modelId="{1B42EAC0-556D-4EDF-B877-763503A16853}" type="pres">
      <dgm:prSet presAssocID="{A5B3AECC-CC43-40F4-B2FA-DF793B26575B}" presName="outerComposite" presStyleCnt="0">
        <dgm:presLayoutVars>
          <dgm:chMax val="5"/>
          <dgm:dir/>
          <dgm:resizeHandles val="exact"/>
        </dgm:presLayoutVars>
      </dgm:prSet>
      <dgm:spPr/>
    </dgm:pt>
    <dgm:pt modelId="{5345A5BF-439A-4A01-914D-FEFFE0AEB5AF}" type="pres">
      <dgm:prSet presAssocID="{A5B3AECC-CC43-40F4-B2FA-DF793B26575B}" presName="dummyMaxCanvas" presStyleCnt="0">
        <dgm:presLayoutVars/>
      </dgm:prSet>
      <dgm:spPr/>
    </dgm:pt>
    <dgm:pt modelId="{F8E6D132-C512-463B-A779-22446E02E419}" type="pres">
      <dgm:prSet presAssocID="{A5B3AECC-CC43-40F4-B2FA-DF793B26575B}" presName="FiveNodes_1" presStyleLbl="node1" presStyleIdx="0" presStyleCnt="5">
        <dgm:presLayoutVars>
          <dgm:bulletEnabled val="1"/>
        </dgm:presLayoutVars>
      </dgm:prSet>
      <dgm:spPr/>
    </dgm:pt>
    <dgm:pt modelId="{B938A7A2-A31C-4447-BA28-6C798E9D621A}" type="pres">
      <dgm:prSet presAssocID="{A5B3AECC-CC43-40F4-B2FA-DF793B26575B}" presName="FiveNodes_2" presStyleLbl="node1" presStyleIdx="1" presStyleCnt="5">
        <dgm:presLayoutVars>
          <dgm:bulletEnabled val="1"/>
        </dgm:presLayoutVars>
      </dgm:prSet>
      <dgm:spPr/>
    </dgm:pt>
    <dgm:pt modelId="{EF0788F6-F03C-46DF-B538-D21417DAD1DC}" type="pres">
      <dgm:prSet presAssocID="{A5B3AECC-CC43-40F4-B2FA-DF793B26575B}" presName="FiveNodes_3" presStyleLbl="node1" presStyleIdx="2" presStyleCnt="5">
        <dgm:presLayoutVars>
          <dgm:bulletEnabled val="1"/>
        </dgm:presLayoutVars>
      </dgm:prSet>
      <dgm:spPr/>
    </dgm:pt>
    <dgm:pt modelId="{8908D254-B062-481D-9A4C-3E27CEFFAB1B}" type="pres">
      <dgm:prSet presAssocID="{A5B3AECC-CC43-40F4-B2FA-DF793B26575B}" presName="FiveNodes_4" presStyleLbl="node1" presStyleIdx="3" presStyleCnt="5">
        <dgm:presLayoutVars>
          <dgm:bulletEnabled val="1"/>
        </dgm:presLayoutVars>
      </dgm:prSet>
      <dgm:spPr/>
    </dgm:pt>
    <dgm:pt modelId="{D52A56C1-3E76-4610-85E7-EEE294B9E99C}" type="pres">
      <dgm:prSet presAssocID="{A5B3AECC-CC43-40F4-B2FA-DF793B26575B}" presName="FiveNodes_5" presStyleLbl="node1" presStyleIdx="4" presStyleCnt="5">
        <dgm:presLayoutVars>
          <dgm:bulletEnabled val="1"/>
        </dgm:presLayoutVars>
      </dgm:prSet>
      <dgm:spPr/>
    </dgm:pt>
    <dgm:pt modelId="{BC2A12F7-AC87-4A80-91BB-BD1652E66EFA}" type="pres">
      <dgm:prSet presAssocID="{A5B3AECC-CC43-40F4-B2FA-DF793B26575B}" presName="FiveConn_1-2" presStyleLbl="fgAccFollowNode1" presStyleIdx="0" presStyleCnt="4">
        <dgm:presLayoutVars>
          <dgm:bulletEnabled val="1"/>
        </dgm:presLayoutVars>
      </dgm:prSet>
      <dgm:spPr/>
    </dgm:pt>
    <dgm:pt modelId="{6D5E45E4-69A6-467E-83B4-BD46362A3CEC}" type="pres">
      <dgm:prSet presAssocID="{A5B3AECC-CC43-40F4-B2FA-DF793B26575B}" presName="FiveConn_2-3" presStyleLbl="fgAccFollowNode1" presStyleIdx="1" presStyleCnt="4">
        <dgm:presLayoutVars>
          <dgm:bulletEnabled val="1"/>
        </dgm:presLayoutVars>
      </dgm:prSet>
      <dgm:spPr/>
    </dgm:pt>
    <dgm:pt modelId="{19344D53-B2D5-4A96-A8F3-8D97D912EFCD}" type="pres">
      <dgm:prSet presAssocID="{A5B3AECC-CC43-40F4-B2FA-DF793B26575B}" presName="FiveConn_3-4" presStyleLbl="fgAccFollowNode1" presStyleIdx="2" presStyleCnt="4">
        <dgm:presLayoutVars>
          <dgm:bulletEnabled val="1"/>
        </dgm:presLayoutVars>
      </dgm:prSet>
      <dgm:spPr/>
    </dgm:pt>
    <dgm:pt modelId="{E45ACE73-A9F8-461D-96BB-8C1972E87997}" type="pres">
      <dgm:prSet presAssocID="{A5B3AECC-CC43-40F4-B2FA-DF793B26575B}" presName="FiveConn_4-5" presStyleLbl="fgAccFollowNode1" presStyleIdx="3" presStyleCnt="4">
        <dgm:presLayoutVars>
          <dgm:bulletEnabled val="1"/>
        </dgm:presLayoutVars>
      </dgm:prSet>
      <dgm:spPr/>
    </dgm:pt>
    <dgm:pt modelId="{D9034EB6-5329-4834-BAAC-07EC0A147994}" type="pres">
      <dgm:prSet presAssocID="{A5B3AECC-CC43-40F4-B2FA-DF793B26575B}" presName="FiveNodes_1_text" presStyleLbl="node1" presStyleIdx="4" presStyleCnt="5">
        <dgm:presLayoutVars>
          <dgm:bulletEnabled val="1"/>
        </dgm:presLayoutVars>
      </dgm:prSet>
      <dgm:spPr/>
    </dgm:pt>
    <dgm:pt modelId="{B915827A-475F-4321-8FC3-47E8A098CE74}" type="pres">
      <dgm:prSet presAssocID="{A5B3AECC-CC43-40F4-B2FA-DF793B26575B}" presName="FiveNodes_2_text" presStyleLbl="node1" presStyleIdx="4" presStyleCnt="5">
        <dgm:presLayoutVars>
          <dgm:bulletEnabled val="1"/>
        </dgm:presLayoutVars>
      </dgm:prSet>
      <dgm:spPr/>
    </dgm:pt>
    <dgm:pt modelId="{59DDA7C2-03EF-49E1-AD85-053709496CA9}" type="pres">
      <dgm:prSet presAssocID="{A5B3AECC-CC43-40F4-B2FA-DF793B26575B}" presName="FiveNodes_3_text" presStyleLbl="node1" presStyleIdx="4" presStyleCnt="5">
        <dgm:presLayoutVars>
          <dgm:bulletEnabled val="1"/>
        </dgm:presLayoutVars>
      </dgm:prSet>
      <dgm:spPr/>
    </dgm:pt>
    <dgm:pt modelId="{F64B3D84-17C9-465F-ABFC-FCB2E078AB9C}" type="pres">
      <dgm:prSet presAssocID="{A5B3AECC-CC43-40F4-B2FA-DF793B26575B}" presName="FiveNodes_4_text" presStyleLbl="node1" presStyleIdx="4" presStyleCnt="5">
        <dgm:presLayoutVars>
          <dgm:bulletEnabled val="1"/>
        </dgm:presLayoutVars>
      </dgm:prSet>
      <dgm:spPr/>
    </dgm:pt>
    <dgm:pt modelId="{38F9D379-EB33-442A-81EF-A4F69B36A290}" type="pres">
      <dgm:prSet presAssocID="{A5B3AECC-CC43-40F4-B2FA-DF793B2657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8148218-09BB-45C4-8547-CF4C2AAC3AFC}" type="presOf" srcId="{28DD8F22-F477-472F-B583-428206DB0638}" destId="{59DDA7C2-03EF-49E1-AD85-053709496CA9}" srcOrd="1" destOrd="0" presId="urn:microsoft.com/office/officeart/2005/8/layout/vProcess5"/>
    <dgm:cxn modelId="{00DDE628-E833-493C-8E53-FCF6B177B179}" srcId="{A5B3AECC-CC43-40F4-B2FA-DF793B26575B}" destId="{E555BB4D-848D-4521-82EE-804BBE3E0A2F}" srcOrd="4" destOrd="0" parTransId="{4F1D5BA0-82E8-44A2-942D-06055FC9B7A2}" sibTransId="{F1ADF356-B3BF-49C0-B19E-66D615069224}"/>
    <dgm:cxn modelId="{073FDD2D-760F-4AD7-86DD-D5FE0071E593}" type="presOf" srcId="{E555BB4D-848D-4521-82EE-804BBE3E0A2F}" destId="{38F9D379-EB33-442A-81EF-A4F69B36A290}" srcOrd="1" destOrd="0" presId="urn:microsoft.com/office/officeart/2005/8/layout/vProcess5"/>
    <dgm:cxn modelId="{3BCA883D-D77F-42E9-B5E9-29C48DCDDE5A}" type="presOf" srcId="{51A3DDBA-7DBD-4F82-8762-9A3A3114C169}" destId="{E45ACE73-A9F8-461D-96BB-8C1972E87997}" srcOrd="0" destOrd="0" presId="urn:microsoft.com/office/officeart/2005/8/layout/vProcess5"/>
    <dgm:cxn modelId="{35B6933D-5492-400D-949E-F3AA92184CF9}" type="presOf" srcId="{B2D5F0E1-E020-4C98-B974-E9C96E85218E}" destId="{8908D254-B062-481D-9A4C-3E27CEFFAB1B}" srcOrd="0" destOrd="0" presId="urn:microsoft.com/office/officeart/2005/8/layout/vProcess5"/>
    <dgm:cxn modelId="{1476C95C-6FC9-4C62-96AD-6F4E9ED9BBBE}" type="presOf" srcId="{EA073D76-946D-4956-A8F9-D9BB5BC9ABE7}" destId="{B938A7A2-A31C-4447-BA28-6C798E9D621A}" srcOrd="0" destOrd="0" presId="urn:microsoft.com/office/officeart/2005/8/layout/vProcess5"/>
    <dgm:cxn modelId="{C288A96A-22B6-4C86-90B2-7BD729048892}" srcId="{A5B3AECC-CC43-40F4-B2FA-DF793B26575B}" destId="{EA073D76-946D-4956-A8F9-D9BB5BC9ABE7}" srcOrd="1" destOrd="0" parTransId="{A9CB22C8-43D1-4307-B36C-2E6208C494A1}" sibTransId="{7F8EE76A-29F5-41FE-A91E-0CD4857AE7B2}"/>
    <dgm:cxn modelId="{34188958-3405-42FE-8BDE-F2B0E04E3E3B}" srcId="{A5B3AECC-CC43-40F4-B2FA-DF793B26575B}" destId="{B5CDBE28-802D-4E9E-8769-94FF456E2427}" srcOrd="0" destOrd="0" parTransId="{B370346B-0672-4358-8AE0-4FA8D9C7517E}" sibTransId="{E568967C-6983-4C82-85F4-2CAEC1604C9E}"/>
    <dgm:cxn modelId="{DE5ECE7C-65CD-4D62-BD85-D202476880F5}" type="presOf" srcId="{B5CDBE28-802D-4E9E-8769-94FF456E2427}" destId="{D9034EB6-5329-4834-BAAC-07EC0A147994}" srcOrd="1" destOrd="0" presId="urn:microsoft.com/office/officeart/2005/8/layout/vProcess5"/>
    <dgm:cxn modelId="{2D072F9F-3A08-40A2-A851-84529037EA2E}" type="presOf" srcId="{E555BB4D-848D-4521-82EE-804BBE3E0A2F}" destId="{D52A56C1-3E76-4610-85E7-EEE294B9E99C}" srcOrd="0" destOrd="0" presId="urn:microsoft.com/office/officeart/2005/8/layout/vProcess5"/>
    <dgm:cxn modelId="{814A16A3-81F4-4C17-81E4-8B2EE75B3F0F}" type="presOf" srcId="{A5B3AECC-CC43-40F4-B2FA-DF793B26575B}" destId="{1B42EAC0-556D-4EDF-B877-763503A16853}" srcOrd="0" destOrd="0" presId="urn:microsoft.com/office/officeart/2005/8/layout/vProcess5"/>
    <dgm:cxn modelId="{375930AB-11EB-4D99-BA48-02DD7FD15B6E}" srcId="{A5B3AECC-CC43-40F4-B2FA-DF793B26575B}" destId="{28DD8F22-F477-472F-B583-428206DB0638}" srcOrd="2" destOrd="0" parTransId="{E2BFDFDB-3260-46F1-A993-8DDD08B5CCFF}" sibTransId="{3ACB69B9-3018-4866-9ED9-DADC41572CCC}"/>
    <dgm:cxn modelId="{3B60EFB4-CCF1-45E3-B763-9D4871405F52}" type="presOf" srcId="{E568967C-6983-4C82-85F4-2CAEC1604C9E}" destId="{BC2A12F7-AC87-4A80-91BB-BD1652E66EFA}" srcOrd="0" destOrd="0" presId="urn:microsoft.com/office/officeart/2005/8/layout/vProcess5"/>
    <dgm:cxn modelId="{93AE7BC1-A1FA-40C3-BEFF-449BC7C3CB09}" type="presOf" srcId="{3ACB69B9-3018-4866-9ED9-DADC41572CCC}" destId="{19344D53-B2D5-4A96-A8F3-8D97D912EFCD}" srcOrd="0" destOrd="0" presId="urn:microsoft.com/office/officeart/2005/8/layout/vProcess5"/>
    <dgm:cxn modelId="{366553CB-07AD-4970-97CE-6488DE96C923}" type="presOf" srcId="{7F8EE76A-29F5-41FE-A91E-0CD4857AE7B2}" destId="{6D5E45E4-69A6-467E-83B4-BD46362A3CEC}" srcOrd="0" destOrd="0" presId="urn:microsoft.com/office/officeart/2005/8/layout/vProcess5"/>
    <dgm:cxn modelId="{7D1648CE-F65C-4D71-A2E1-F1D23A40D9CA}" type="presOf" srcId="{B5CDBE28-802D-4E9E-8769-94FF456E2427}" destId="{F8E6D132-C512-463B-A779-22446E02E419}" srcOrd="0" destOrd="0" presId="urn:microsoft.com/office/officeart/2005/8/layout/vProcess5"/>
    <dgm:cxn modelId="{775A9CDB-D5C2-4A9E-893C-D81DA630D76A}" type="presOf" srcId="{28DD8F22-F477-472F-B583-428206DB0638}" destId="{EF0788F6-F03C-46DF-B538-D21417DAD1DC}" srcOrd="0" destOrd="0" presId="urn:microsoft.com/office/officeart/2005/8/layout/vProcess5"/>
    <dgm:cxn modelId="{69102FE9-359B-4B26-B0B0-42243A7107C1}" srcId="{A5B3AECC-CC43-40F4-B2FA-DF793B26575B}" destId="{B2D5F0E1-E020-4C98-B974-E9C96E85218E}" srcOrd="3" destOrd="0" parTransId="{12140E67-22E5-4826-959C-01608BC75CD9}" sibTransId="{51A3DDBA-7DBD-4F82-8762-9A3A3114C169}"/>
    <dgm:cxn modelId="{156977EC-73BD-4218-9D4D-55B248924D02}" type="presOf" srcId="{B2D5F0E1-E020-4C98-B974-E9C96E85218E}" destId="{F64B3D84-17C9-465F-ABFC-FCB2E078AB9C}" srcOrd="1" destOrd="0" presId="urn:microsoft.com/office/officeart/2005/8/layout/vProcess5"/>
    <dgm:cxn modelId="{24BAB3F8-5C08-4FB2-B210-AE06B5364E34}" type="presOf" srcId="{EA073D76-946D-4956-A8F9-D9BB5BC9ABE7}" destId="{B915827A-475F-4321-8FC3-47E8A098CE74}" srcOrd="1" destOrd="0" presId="urn:microsoft.com/office/officeart/2005/8/layout/vProcess5"/>
    <dgm:cxn modelId="{C160DFEA-8252-42CB-8250-017BC4B0B11B}" type="presParOf" srcId="{1B42EAC0-556D-4EDF-B877-763503A16853}" destId="{5345A5BF-439A-4A01-914D-FEFFE0AEB5AF}" srcOrd="0" destOrd="0" presId="urn:microsoft.com/office/officeart/2005/8/layout/vProcess5"/>
    <dgm:cxn modelId="{E33BD4E5-6845-475D-ABBF-7FC185287F3A}" type="presParOf" srcId="{1B42EAC0-556D-4EDF-B877-763503A16853}" destId="{F8E6D132-C512-463B-A779-22446E02E419}" srcOrd="1" destOrd="0" presId="urn:microsoft.com/office/officeart/2005/8/layout/vProcess5"/>
    <dgm:cxn modelId="{9DD36B02-A259-4624-8888-D1841F95D9E8}" type="presParOf" srcId="{1B42EAC0-556D-4EDF-B877-763503A16853}" destId="{B938A7A2-A31C-4447-BA28-6C798E9D621A}" srcOrd="2" destOrd="0" presId="urn:microsoft.com/office/officeart/2005/8/layout/vProcess5"/>
    <dgm:cxn modelId="{1FE028A5-1D9A-4DBD-A1E8-8BF661A82332}" type="presParOf" srcId="{1B42EAC0-556D-4EDF-B877-763503A16853}" destId="{EF0788F6-F03C-46DF-B538-D21417DAD1DC}" srcOrd="3" destOrd="0" presId="urn:microsoft.com/office/officeart/2005/8/layout/vProcess5"/>
    <dgm:cxn modelId="{BF2502CF-A38E-4DDA-AEA4-AD7B5EEEA151}" type="presParOf" srcId="{1B42EAC0-556D-4EDF-B877-763503A16853}" destId="{8908D254-B062-481D-9A4C-3E27CEFFAB1B}" srcOrd="4" destOrd="0" presId="urn:microsoft.com/office/officeart/2005/8/layout/vProcess5"/>
    <dgm:cxn modelId="{813157EF-6334-4CF7-B5B9-9D8B08FCB16D}" type="presParOf" srcId="{1B42EAC0-556D-4EDF-B877-763503A16853}" destId="{D52A56C1-3E76-4610-85E7-EEE294B9E99C}" srcOrd="5" destOrd="0" presId="urn:microsoft.com/office/officeart/2005/8/layout/vProcess5"/>
    <dgm:cxn modelId="{4837A3A4-5451-4896-B3C1-0D192F5FA886}" type="presParOf" srcId="{1B42EAC0-556D-4EDF-B877-763503A16853}" destId="{BC2A12F7-AC87-4A80-91BB-BD1652E66EFA}" srcOrd="6" destOrd="0" presId="urn:microsoft.com/office/officeart/2005/8/layout/vProcess5"/>
    <dgm:cxn modelId="{CDEAF80B-B37F-4169-8C07-063F11E6CDF3}" type="presParOf" srcId="{1B42EAC0-556D-4EDF-B877-763503A16853}" destId="{6D5E45E4-69A6-467E-83B4-BD46362A3CEC}" srcOrd="7" destOrd="0" presId="urn:microsoft.com/office/officeart/2005/8/layout/vProcess5"/>
    <dgm:cxn modelId="{DE46B05E-CB51-4456-B487-B8A2ADB09D9C}" type="presParOf" srcId="{1B42EAC0-556D-4EDF-B877-763503A16853}" destId="{19344D53-B2D5-4A96-A8F3-8D97D912EFCD}" srcOrd="8" destOrd="0" presId="urn:microsoft.com/office/officeart/2005/8/layout/vProcess5"/>
    <dgm:cxn modelId="{192E78E4-672A-4B4A-9529-01E5BB380656}" type="presParOf" srcId="{1B42EAC0-556D-4EDF-B877-763503A16853}" destId="{E45ACE73-A9F8-461D-96BB-8C1972E87997}" srcOrd="9" destOrd="0" presId="urn:microsoft.com/office/officeart/2005/8/layout/vProcess5"/>
    <dgm:cxn modelId="{7F1E932A-17CA-43BB-842B-AE89EEFCC2A7}" type="presParOf" srcId="{1B42EAC0-556D-4EDF-B877-763503A16853}" destId="{D9034EB6-5329-4834-BAAC-07EC0A147994}" srcOrd="10" destOrd="0" presId="urn:microsoft.com/office/officeart/2005/8/layout/vProcess5"/>
    <dgm:cxn modelId="{42ED15DA-BCD5-4C92-B5CD-509FE1D96B2A}" type="presParOf" srcId="{1B42EAC0-556D-4EDF-B877-763503A16853}" destId="{B915827A-475F-4321-8FC3-47E8A098CE74}" srcOrd="11" destOrd="0" presId="urn:microsoft.com/office/officeart/2005/8/layout/vProcess5"/>
    <dgm:cxn modelId="{4EAD2096-D58C-4E80-B395-FB2615878FF8}" type="presParOf" srcId="{1B42EAC0-556D-4EDF-B877-763503A16853}" destId="{59DDA7C2-03EF-49E1-AD85-053709496CA9}" srcOrd="12" destOrd="0" presId="urn:microsoft.com/office/officeart/2005/8/layout/vProcess5"/>
    <dgm:cxn modelId="{010204C3-7F93-4FAF-B156-EF74716C558B}" type="presParOf" srcId="{1B42EAC0-556D-4EDF-B877-763503A16853}" destId="{F64B3D84-17C9-465F-ABFC-FCB2E078AB9C}" srcOrd="13" destOrd="0" presId="urn:microsoft.com/office/officeart/2005/8/layout/vProcess5"/>
    <dgm:cxn modelId="{0BCCC771-DDE3-4F0C-8580-71A44B652306}" type="presParOf" srcId="{1B42EAC0-556D-4EDF-B877-763503A16853}" destId="{38F9D379-EB33-442A-81EF-A4F69B36A29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29D70-E4E2-4EEE-9B9D-8DA529D8BAB7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B1936EB-0FB6-490B-BB73-166847486F47}">
      <dgm:prSet phldrT="[Text]" phldr="0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PROBLEM </a:t>
          </a:r>
        </a:p>
      </dgm:t>
    </dgm:pt>
    <dgm:pt modelId="{CD94C2D9-38BE-4EB7-B9BF-69BAF396A500}" type="parTrans" cxnId="{D28BBAE3-6867-4FEC-A4F7-815C8D93FE2A}">
      <dgm:prSet/>
      <dgm:spPr/>
      <dgm:t>
        <a:bodyPr/>
        <a:lstStyle/>
        <a:p>
          <a:endParaRPr lang="en-US"/>
        </a:p>
      </dgm:t>
    </dgm:pt>
    <dgm:pt modelId="{EAB62D51-3038-41B0-BBEE-D22DF0D4D9DB}" type="sibTrans" cxnId="{D28BBAE3-6867-4FEC-A4F7-815C8D93FE2A}">
      <dgm:prSet/>
      <dgm:spPr/>
      <dgm:t>
        <a:bodyPr/>
        <a:lstStyle/>
        <a:p>
          <a:endParaRPr lang="en-US"/>
        </a:p>
      </dgm:t>
    </dgm:pt>
    <dgm:pt modelId="{17B078C4-6C83-4493-934A-8A20AFE4D913}">
      <dgm:prSet phldrT="[Text]" custT="1"/>
      <dgm:spPr/>
      <dgm:t>
        <a:bodyPr/>
        <a:lstStyle/>
        <a:p>
          <a:pPr>
            <a:buNone/>
          </a:pPr>
          <a:r>
            <a:rPr lang="en-US" sz="1100" dirty="0">
              <a:solidFill>
                <a:schemeClr val="bg1"/>
              </a:solidFill>
            </a:rPr>
            <a:t>• Rural encampments create safety hazards, illegal dumping, fire risk, environmental damage</a:t>
          </a:r>
        </a:p>
        <a:p>
          <a:pPr>
            <a:buNone/>
          </a:pPr>
          <a:endParaRPr lang="en-US" sz="1100" dirty="0">
            <a:solidFill>
              <a:schemeClr val="bg1"/>
            </a:solidFill>
          </a:endParaRPr>
        </a:p>
        <a:p>
          <a:pPr>
            <a:buNone/>
          </a:pPr>
          <a:r>
            <a:rPr lang="en-US" sz="1100" dirty="0">
              <a:solidFill>
                <a:schemeClr val="bg1"/>
              </a:solidFill>
            </a:rPr>
            <a:t>• Visible encampments hurt tourism &amp; community pride</a:t>
          </a:r>
        </a:p>
        <a:p>
          <a:pPr>
            <a:buNone/>
          </a:pPr>
          <a:endParaRPr lang="en-US" sz="1100" dirty="0">
            <a:solidFill>
              <a:schemeClr val="bg1"/>
            </a:solidFill>
          </a:endParaRPr>
        </a:p>
        <a:p>
          <a:pPr>
            <a:buNone/>
          </a:pPr>
          <a:r>
            <a:rPr lang="en-US" sz="1100" dirty="0">
              <a:solidFill>
                <a:schemeClr val="bg1"/>
              </a:solidFill>
            </a:rPr>
            <a:t> (2023 NLC study: proactive programs ↑ tourism revenue 15%) </a:t>
          </a:r>
        </a:p>
      </dgm:t>
    </dgm:pt>
    <dgm:pt modelId="{EC2B0C57-2056-418E-891C-BDFFDB453C52}" type="parTrans" cxnId="{73DECB89-BF5C-4423-B696-EAD7E4C27228}">
      <dgm:prSet/>
      <dgm:spPr/>
      <dgm:t>
        <a:bodyPr/>
        <a:lstStyle/>
        <a:p>
          <a:endParaRPr lang="en-US"/>
        </a:p>
      </dgm:t>
    </dgm:pt>
    <dgm:pt modelId="{B73A735E-51A4-40E0-98AB-38E03E85F916}" type="sibTrans" cxnId="{73DECB89-BF5C-4423-B696-EAD7E4C27228}">
      <dgm:prSet/>
      <dgm:spPr/>
      <dgm:t>
        <a:bodyPr/>
        <a:lstStyle/>
        <a:p>
          <a:endParaRPr lang="en-US"/>
        </a:p>
      </dgm:t>
    </dgm:pt>
    <dgm:pt modelId="{D4DCB9E7-2CF9-462F-9B9A-96FAB2F52084}">
      <dgm:prSet phldrT="[Text]" custT="1"/>
      <dgm:spPr/>
      <dgm:t>
        <a:bodyPr/>
        <a:lstStyle/>
        <a:p>
          <a:r>
            <a:rPr lang="en-US" sz="1100" dirty="0">
              <a:solidFill>
                <a:schemeClr val="bg1"/>
              </a:solidFill>
            </a:rPr>
            <a:t>SOLUTION</a:t>
          </a:r>
        </a:p>
      </dgm:t>
    </dgm:pt>
    <dgm:pt modelId="{327A091C-41F8-4F7A-87B5-B51ECB98CDAF}" type="parTrans" cxnId="{6A21FBEB-73CC-4A12-A214-8A6AFCEE97D9}">
      <dgm:prSet/>
      <dgm:spPr/>
      <dgm:t>
        <a:bodyPr/>
        <a:lstStyle/>
        <a:p>
          <a:endParaRPr lang="en-US"/>
        </a:p>
      </dgm:t>
    </dgm:pt>
    <dgm:pt modelId="{63ED3A4E-A696-4179-97DF-3F26224CD38D}" type="sibTrans" cxnId="{6A21FBEB-73CC-4A12-A214-8A6AFCEE97D9}">
      <dgm:prSet/>
      <dgm:spPr/>
      <dgm:t>
        <a:bodyPr/>
        <a:lstStyle/>
        <a:p>
          <a:endParaRPr lang="en-US"/>
        </a:p>
      </dgm:t>
    </dgm:pt>
    <dgm:pt modelId="{617E1D69-87FC-4F1A-86A8-5E31DCC0FD7F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sz="1100" dirty="0">
              <a:solidFill>
                <a:schemeClr val="bg1"/>
              </a:solidFill>
            </a:rPr>
            <a:t>• Addresses survival needs so people can focus on housing tasks </a:t>
          </a:r>
        </a:p>
        <a:p>
          <a:pPr>
            <a:buSzPts val="1000"/>
            <a:buFont typeface="Symbol" panose="05050102010706020507" pitchFamily="18" charset="2"/>
            <a:buChar char=""/>
          </a:pPr>
          <a:endParaRPr lang="en-US" sz="1100" dirty="0">
            <a:solidFill>
              <a:schemeClr val="bg1"/>
            </a:solidFill>
          </a:endParaRPr>
        </a:p>
        <a:p>
          <a:pPr>
            <a:buSzPts val="1000"/>
            <a:buFont typeface="Symbol" panose="05050102010706020507" pitchFamily="18" charset="2"/>
            <a:buChar char=""/>
          </a:pPr>
          <a:r>
            <a:rPr lang="en-US" sz="1100" dirty="0">
              <a:solidFill>
                <a:schemeClr val="bg1"/>
              </a:solidFill>
            </a:rPr>
            <a:t>• Proven model: Utah’s Housing First reduced chronic homelessness 91% and saved $8,000/person/year in emergency services</a:t>
          </a:r>
        </a:p>
      </dgm:t>
    </dgm:pt>
    <dgm:pt modelId="{67834FF7-CB16-4C62-8768-065E53FCBF9E}" type="parTrans" cxnId="{97DB2EB7-C178-4521-9BA8-9A64E506EFE3}">
      <dgm:prSet/>
      <dgm:spPr/>
      <dgm:t>
        <a:bodyPr/>
        <a:lstStyle/>
        <a:p>
          <a:endParaRPr lang="en-US"/>
        </a:p>
      </dgm:t>
    </dgm:pt>
    <dgm:pt modelId="{354FD771-FFF2-4866-AB9B-9792054F6540}" type="sibTrans" cxnId="{97DB2EB7-C178-4521-9BA8-9A64E506EFE3}">
      <dgm:prSet/>
      <dgm:spPr/>
      <dgm:t>
        <a:bodyPr/>
        <a:lstStyle/>
        <a:p>
          <a:endParaRPr lang="en-US"/>
        </a:p>
      </dgm:t>
    </dgm:pt>
    <dgm:pt modelId="{72080BD5-9D1D-434F-B7FE-CAE79CF52111}">
      <dgm:prSet/>
      <dgm:spPr/>
      <dgm:t>
        <a:bodyPr/>
        <a:lstStyle/>
        <a:p>
          <a:endParaRPr lang="en-US"/>
        </a:p>
      </dgm:t>
    </dgm:pt>
    <dgm:pt modelId="{5102116A-ADD8-41D4-918C-CC88A8B06B40}" type="parTrans" cxnId="{233CE7BC-2D3A-43DB-BA81-C627BCD79531}">
      <dgm:prSet/>
      <dgm:spPr/>
      <dgm:t>
        <a:bodyPr/>
        <a:lstStyle/>
        <a:p>
          <a:endParaRPr lang="en-US"/>
        </a:p>
      </dgm:t>
    </dgm:pt>
    <dgm:pt modelId="{3ED39BCD-43C4-4DA6-B8D3-65BCC31BC639}" type="sibTrans" cxnId="{233CE7BC-2D3A-43DB-BA81-C627BCD79531}">
      <dgm:prSet/>
      <dgm:spPr/>
      <dgm:t>
        <a:bodyPr/>
        <a:lstStyle/>
        <a:p>
          <a:endParaRPr lang="en-US"/>
        </a:p>
      </dgm:t>
    </dgm:pt>
    <dgm:pt modelId="{13ED419B-7668-4074-B948-656E4EC274DE}" type="pres">
      <dgm:prSet presAssocID="{10329D70-E4E2-4EEE-9B9D-8DA529D8BAB7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9A07DC6F-E99C-4C13-B25A-0ACA90C3FE54}" type="pres">
      <dgm:prSet presAssocID="{10329D70-E4E2-4EEE-9B9D-8DA529D8BAB7}" presName="Background" presStyleLbl="node1" presStyleIdx="0" presStyleCnt="1"/>
      <dgm:spPr/>
    </dgm:pt>
    <dgm:pt modelId="{B8D292FC-B0B9-42A8-96B8-4D426FCF4527}" type="pres">
      <dgm:prSet presAssocID="{10329D70-E4E2-4EEE-9B9D-8DA529D8BAB7}" presName="Divider" presStyleLbl="callout" presStyleIdx="0" presStyleCnt="1"/>
      <dgm:spPr/>
    </dgm:pt>
    <dgm:pt modelId="{BA86CF51-F5AB-4D14-8A31-480FDA5CFFD8}" type="pres">
      <dgm:prSet presAssocID="{10329D70-E4E2-4EEE-9B9D-8DA529D8BAB7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A486CE5-DA1B-41BD-9D35-8FD2AAFFAC32}" type="pres">
      <dgm:prSet presAssocID="{10329D70-E4E2-4EEE-9B9D-8DA529D8BAB7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2387078-C09D-4796-A0B8-A4FCADCE1F58}" type="pres">
      <dgm:prSet presAssocID="{10329D70-E4E2-4EEE-9B9D-8DA529D8BAB7}" presName="ParentText1" presStyleLbl="revTx" presStyleIdx="0" presStyleCnt="0">
        <dgm:presLayoutVars>
          <dgm:chMax val="1"/>
          <dgm:chPref val="1"/>
        </dgm:presLayoutVars>
      </dgm:prSet>
      <dgm:spPr/>
    </dgm:pt>
    <dgm:pt modelId="{36D4BE35-537D-4B9F-B477-095248C771DC}" type="pres">
      <dgm:prSet presAssocID="{10329D70-E4E2-4EEE-9B9D-8DA529D8BAB7}" presName="ParentShape1" presStyleLbl="alignImgPlace1" presStyleIdx="0" presStyleCnt="2">
        <dgm:presLayoutVars/>
      </dgm:prSet>
      <dgm:spPr/>
    </dgm:pt>
    <dgm:pt modelId="{52E17DFE-41A0-4C0A-8995-1FE2F34C9A48}" type="pres">
      <dgm:prSet presAssocID="{10329D70-E4E2-4EEE-9B9D-8DA529D8BAB7}" presName="ParentText2" presStyleLbl="revTx" presStyleIdx="0" presStyleCnt="0">
        <dgm:presLayoutVars>
          <dgm:chMax val="1"/>
          <dgm:chPref val="1"/>
        </dgm:presLayoutVars>
      </dgm:prSet>
      <dgm:spPr/>
    </dgm:pt>
    <dgm:pt modelId="{C2DF502C-F011-4AE7-8D3F-4F12BAA3C0AB}" type="pres">
      <dgm:prSet presAssocID="{10329D70-E4E2-4EEE-9B9D-8DA529D8BAB7}" presName="ParentShape2" presStyleLbl="alignImgPlace1" presStyleIdx="1" presStyleCnt="2">
        <dgm:presLayoutVars/>
      </dgm:prSet>
      <dgm:spPr/>
    </dgm:pt>
  </dgm:ptLst>
  <dgm:cxnLst>
    <dgm:cxn modelId="{26EE6362-4BEB-4820-A6A8-E77C6166DF23}" type="presOf" srcId="{D4DCB9E7-2CF9-462F-9B9A-96FAB2F52084}" destId="{C2DF502C-F011-4AE7-8D3F-4F12BAA3C0AB}" srcOrd="1" destOrd="0" presId="urn:microsoft.com/office/officeart/2009/3/layout/OpposingIdeas"/>
    <dgm:cxn modelId="{8E261F52-3FED-4C94-84D9-089BBF46FF9D}" type="presOf" srcId="{10329D70-E4E2-4EEE-9B9D-8DA529D8BAB7}" destId="{13ED419B-7668-4074-B948-656E4EC274DE}" srcOrd="0" destOrd="0" presId="urn:microsoft.com/office/officeart/2009/3/layout/OpposingIdeas"/>
    <dgm:cxn modelId="{5FEBD77E-89C4-444D-86E9-C2BB0781087A}" type="presOf" srcId="{617E1D69-87FC-4F1A-86A8-5E31DCC0FD7F}" destId="{CA486CE5-DA1B-41BD-9D35-8FD2AAFFAC32}" srcOrd="0" destOrd="0" presId="urn:microsoft.com/office/officeart/2009/3/layout/OpposingIdeas"/>
    <dgm:cxn modelId="{73DECB89-BF5C-4423-B696-EAD7E4C27228}" srcId="{EB1936EB-0FB6-490B-BB73-166847486F47}" destId="{17B078C4-6C83-4493-934A-8A20AFE4D913}" srcOrd="0" destOrd="0" parTransId="{EC2B0C57-2056-418E-891C-BDFFDB453C52}" sibTransId="{B73A735E-51A4-40E0-98AB-38E03E85F916}"/>
    <dgm:cxn modelId="{D055FBAD-136B-428D-8C7F-FABD552B62D9}" type="presOf" srcId="{EB1936EB-0FB6-490B-BB73-166847486F47}" destId="{36D4BE35-537D-4B9F-B477-095248C771DC}" srcOrd="1" destOrd="0" presId="urn:microsoft.com/office/officeart/2009/3/layout/OpposingIdeas"/>
    <dgm:cxn modelId="{97DB2EB7-C178-4521-9BA8-9A64E506EFE3}" srcId="{D4DCB9E7-2CF9-462F-9B9A-96FAB2F52084}" destId="{617E1D69-87FC-4F1A-86A8-5E31DCC0FD7F}" srcOrd="0" destOrd="0" parTransId="{67834FF7-CB16-4C62-8768-065E53FCBF9E}" sibTransId="{354FD771-FFF2-4866-AB9B-9792054F6540}"/>
    <dgm:cxn modelId="{233CE7BC-2D3A-43DB-BA81-C627BCD79531}" srcId="{10329D70-E4E2-4EEE-9B9D-8DA529D8BAB7}" destId="{72080BD5-9D1D-434F-B7FE-CAE79CF52111}" srcOrd="2" destOrd="0" parTransId="{5102116A-ADD8-41D4-918C-CC88A8B06B40}" sibTransId="{3ED39BCD-43C4-4DA6-B8D3-65BCC31BC639}"/>
    <dgm:cxn modelId="{FE5FFCC6-5B8D-4EF3-966A-2B739432C679}" type="presOf" srcId="{EB1936EB-0FB6-490B-BB73-166847486F47}" destId="{52387078-C09D-4796-A0B8-A4FCADCE1F58}" srcOrd="0" destOrd="0" presId="urn:microsoft.com/office/officeart/2009/3/layout/OpposingIdeas"/>
    <dgm:cxn modelId="{EB8540CF-CF1A-44E3-BEBF-40F200D905F8}" type="presOf" srcId="{17B078C4-6C83-4493-934A-8A20AFE4D913}" destId="{BA86CF51-F5AB-4D14-8A31-480FDA5CFFD8}" srcOrd="0" destOrd="0" presId="urn:microsoft.com/office/officeart/2009/3/layout/OpposingIdeas"/>
    <dgm:cxn modelId="{EA358FD8-7106-42D1-8045-FA07F730CAD6}" type="presOf" srcId="{D4DCB9E7-2CF9-462F-9B9A-96FAB2F52084}" destId="{52E17DFE-41A0-4C0A-8995-1FE2F34C9A48}" srcOrd="0" destOrd="0" presId="urn:microsoft.com/office/officeart/2009/3/layout/OpposingIdeas"/>
    <dgm:cxn modelId="{D28BBAE3-6867-4FEC-A4F7-815C8D93FE2A}" srcId="{10329D70-E4E2-4EEE-9B9D-8DA529D8BAB7}" destId="{EB1936EB-0FB6-490B-BB73-166847486F47}" srcOrd="0" destOrd="0" parTransId="{CD94C2D9-38BE-4EB7-B9BF-69BAF396A500}" sibTransId="{EAB62D51-3038-41B0-BBEE-D22DF0D4D9DB}"/>
    <dgm:cxn modelId="{6A21FBEB-73CC-4A12-A214-8A6AFCEE97D9}" srcId="{10329D70-E4E2-4EEE-9B9D-8DA529D8BAB7}" destId="{D4DCB9E7-2CF9-462F-9B9A-96FAB2F52084}" srcOrd="1" destOrd="0" parTransId="{327A091C-41F8-4F7A-87B5-B51ECB98CDAF}" sibTransId="{63ED3A4E-A696-4179-97DF-3F26224CD38D}"/>
    <dgm:cxn modelId="{B4CEECD9-5DF9-4327-8EEB-E07F742E0A51}" type="presParOf" srcId="{13ED419B-7668-4074-B948-656E4EC274DE}" destId="{9A07DC6F-E99C-4C13-B25A-0ACA90C3FE54}" srcOrd="0" destOrd="0" presId="urn:microsoft.com/office/officeart/2009/3/layout/OpposingIdeas"/>
    <dgm:cxn modelId="{CE1BFF28-089D-48BD-968B-9AAA1D383D90}" type="presParOf" srcId="{13ED419B-7668-4074-B948-656E4EC274DE}" destId="{B8D292FC-B0B9-42A8-96B8-4D426FCF4527}" srcOrd="1" destOrd="0" presId="urn:microsoft.com/office/officeart/2009/3/layout/OpposingIdeas"/>
    <dgm:cxn modelId="{58263B11-B364-4DF3-9A27-15E4F3710F13}" type="presParOf" srcId="{13ED419B-7668-4074-B948-656E4EC274DE}" destId="{BA86CF51-F5AB-4D14-8A31-480FDA5CFFD8}" srcOrd="2" destOrd="0" presId="urn:microsoft.com/office/officeart/2009/3/layout/OpposingIdeas"/>
    <dgm:cxn modelId="{8D60DEBF-CBCE-4AFB-A94F-0A8FF78CB27A}" type="presParOf" srcId="{13ED419B-7668-4074-B948-656E4EC274DE}" destId="{CA486CE5-DA1B-41BD-9D35-8FD2AAFFAC32}" srcOrd="3" destOrd="0" presId="urn:microsoft.com/office/officeart/2009/3/layout/OpposingIdeas"/>
    <dgm:cxn modelId="{07CA6D9F-1064-4376-AD3E-8767CE5836F4}" type="presParOf" srcId="{13ED419B-7668-4074-B948-656E4EC274DE}" destId="{52387078-C09D-4796-A0B8-A4FCADCE1F58}" srcOrd="4" destOrd="0" presId="urn:microsoft.com/office/officeart/2009/3/layout/OpposingIdeas"/>
    <dgm:cxn modelId="{D17CE0C0-5E57-4AE0-B0A4-772E85AF0368}" type="presParOf" srcId="{13ED419B-7668-4074-B948-656E4EC274DE}" destId="{36D4BE35-537D-4B9F-B477-095248C771DC}" srcOrd="5" destOrd="0" presId="urn:microsoft.com/office/officeart/2009/3/layout/OpposingIdeas"/>
    <dgm:cxn modelId="{7E90FB3A-B826-40AA-A89E-8DC02A1C891D}" type="presParOf" srcId="{13ED419B-7668-4074-B948-656E4EC274DE}" destId="{52E17DFE-41A0-4C0A-8995-1FE2F34C9A48}" srcOrd="6" destOrd="0" presId="urn:microsoft.com/office/officeart/2009/3/layout/OpposingIdeas"/>
    <dgm:cxn modelId="{32AC7471-7AEA-4E89-987C-4ED3F1F1C622}" type="presParOf" srcId="{13ED419B-7668-4074-B948-656E4EC274DE}" destId="{C2DF502C-F011-4AE7-8D3F-4F12BAA3C0AB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3A9E5-6EF0-4300-8349-4AEEBFD25E0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E76606-E154-4862-802B-47F2C2069892}">
      <dgm:prSet/>
      <dgm:spPr/>
      <dgm:t>
        <a:bodyPr/>
        <a:lstStyle/>
        <a:p>
          <a:r>
            <a:rPr lang="en-US" dirty="0"/>
            <a:t>Weekly, at no cost:</a:t>
          </a:r>
        </a:p>
      </dgm:t>
      <dgm:extLst>
        <a:ext uri="{E40237B7-FDA0-4F09-8148-C483321AD2D9}">
          <dgm14:cNvPr xmlns:dgm14="http://schemas.microsoft.com/office/drawing/2010/diagram" id="0" name="" descr="Weekly, at no cost:&#10;- 5 gallon potable water refill&#10;- 7 day nutritionally balanced food box&#10;- Heavy duty trash bags and weekly pick up&#10;- Intensive case management&#10;- On site behavioral health therapist and peer support&#10;- Move in help and welcome home packages when housed"/>
        </a:ext>
      </dgm:extLst>
    </dgm:pt>
    <dgm:pt modelId="{4C55880A-533A-4A7D-965F-AAD8343E6645}" type="parTrans" cxnId="{CF44EB3F-2217-4B19-8B5E-C29CC985E604}">
      <dgm:prSet/>
      <dgm:spPr/>
      <dgm:t>
        <a:bodyPr/>
        <a:lstStyle/>
        <a:p>
          <a:endParaRPr lang="en-US"/>
        </a:p>
      </dgm:t>
    </dgm:pt>
    <dgm:pt modelId="{0B39B91D-B115-4FC3-AE68-2D43F4861060}" type="sibTrans" cxnId="{CF44EB3F-2217-4B19-8B5E-C29CC985E604}">
      <dgm:prSet/>
      <dgm:spPr/>
      <dgm:t>
        <a:bodyPr/>
        <a:lstStyle/>
        <a:p>
          <a:endParaRPr lang="en-US"/>
        </a:p>
      </dgm:t>
    </dgm:pt>
    <dgm:pt modelId="{59C2D36D-A819-422B-8F4F-0A610A8CB70F}">
      <dgm:prSet/>
      <dgm:spPr/>
      <dgm:t>
        <a:bodyPr/>
        <a:lstStyle/>
        <a:p>
          <a:r>
            <a:rPr lang="en-US"/>
            <a:t>• 5-gallon potable water refill </a:t>
          </a:r>
        </a:p>
      </dgm:t>
    </dgm:pt>
    <dgm:pt modelId="{4B66D59A-98FB-48E8-9A6B-C103F927F481}" type="parTrans" cxnId="{8758940B-2925-4DD5-AF73-AE8287B04FD1}">
      <dgm:prSet/>
      <dgm:spPr/>
      <dgm:t>
        <a:bodyPr/>
        <a:lstStyle/>
        <a:p>
          <a:endParaRPr lang="en-US"/>
        </a:p>
      </dgm:t>
    </dgm:pt>
    <dgm:pt modelId="{7C82FDBB-7A7A-4D60-80F9-B2FE22C708FC}" type="sibTrans" cxnId="{8758940B-2925-4DD5-AF73-AE8287B04FD1}">
      <dgm:prSet/>
      <dgm:spPr/>
      <dgm:t>
        <a:bodyPr/>
        <a:lstStyle/>
        <a:p>
          <a:endParaRPr lang="en-US"/>
        </a:p>
      </dgm:t>
    </dgm:pt>
    <dgm:pt modelId="{5244DC6F-2309-49E0-9360-3B99D13BBA9A}">
      <dgm:prSet/>
      <dgm:spPr/>
      <dgm:t>
        <a:bodyPr/>
        <a:lstStyle/>
        <a:p>
          <a:r>
            <a:rPr lang="en-US"/>
            <a:t>• 7-day nutritionally balanced food box </a:t>
          </a:r>
        </a:p>
      </dgm:t>
    </dgm:pt>
    <dgm:pt modelId="{07CBF0B1-9188-4C5B-A3C3-7B8997368308}" type="parTrans" cxnId="{81876AC2-F18D-4A5C-84FF-C48E7863C58A}">
      <dgm:prSet/>
      <dgm:spPr/>
      <dgm:t>
        <a:bodyPr/>
        <a:lstStyle/>
        <a:p>
          <a:endParaRPr lang="en-US"/>
        </a:p>
      </dgm:t>
    </dgm:pt>
    <dgm:pt modelId="{312015AD-8A9F-431B-87F6-4A9E53C93D4C}" type="sibTrans" cxnId="{81876AC2-F18D-4A5C-84FF-C48E7863C58A}">
      <dgm:prSet/>
      <dgm:spPr/>
      <dgm:t>
        <a:bodyPr/>
        <a:lstStyle/>
        <a:p>
          <a:endParaRPr lang="en-US"/>
        </a:p>
      </dgm:t>
    </dgm:pt>
    <dgm:pt modelId="{60814F5D-6292-4067-A76E-164D9FF32408}">
      <dgm:prSet/>
      <dgm:spPr/>
      <dgm:t>
        <a:bodyPr/>
        <a:lstStyle/>
        <a:p>
          <a:r>
            <a:rPr lang="en-US"/>
            <a:t>• Heavy-duty trash bags + weekly pickup </a:t>
          </a:r>
        </a:p>
      </dgm:t>
    </dgm:pt>
    <dgm:pt modelId="{0536A37C-DC08-4573-B433-6A5FFEFB9889}" type="parTrans" cxnId="{31559B11-2CE5-4B27-B20F-54FE712C0286}">
      <dgm:prSet/>
      <dgm:spPr/>
      <dgm:t>
        <a:bodyPr/>
        <a:lstStyle/>
        <a:p>
          <a:endParaRPr lang="en-US"/>
        </a:p>
      </dgm:t>
    </dgm:pt>
    <dgm:pt modelId="{73BA977D-8B89-418D-BB79-F8523F473FE1}" type="sibTrans" cxnId="{31559B11-2CE5-4B27-B20F-54FE712C0286}">
      <dgm:prSet/>
      <dgm:spPr/>
      <dgm:t>
        <a:bodyPr/>
        <a:lstStyle/>
        <a:p>
          <a:endParaRPr lang="en-US"/>
        </a:p>
      </dgm:t>
    </dgm:pt>
    <dgm:pt modelId="{FEE53A0D-66CC-43E8-B718-313A8D7B4451}">
      <dgm:prSet/>
      <dgm:spPr/>
      <dgm:t>
        <a:bodyPr/>
        <a:lstStyle/>
        <a:p>
          <a:r>
            <a:rPr lang="en-US"/>
            <a:t>• Intensive case management (IDs, benefits, housing apps) </a:t>
          </a:r>
        </a:p>
      </dgm:t>
    </dgm:pt>
    <dgm:pt modelId="{4903533A-4F00-4B43-9152-9CE82E62FFBA}" type="parTrans" cxnId="{0781B5DA-4ABD-4847-88C0-E45D032CF375}">
      <dgm:prSet/>
      <dgm:spPr/>
      <dgm:t>
        <a:bodyPr/>
        <a:lstStyle/>
        <a:p>
          <a:endParaRPr lang="en-US"/>
        </a:p>
      </dgm:t>
    </dgm:pt>
    <dgm:pt modelId="{F8626D39-38EA-43FC-952D-9CA42715E16F}" type="sibTrans" cxnId="{0781B5DA-4ABD-4847-88C0-E45D032CF375}">
      <dgm:prSet/>
      <dgm:spPr/>
      <dgm:t>
        <a:bodyPr/>
        <a:lstStyle/>
        <a:p>
          <a:endParaRPr lang="en-US"/>
        </a:p>
      </dgm:t>
    </dgm:pt>
    <dgm:pt modelId="{4576AA85-E6E4-4ED1-B48D-76E1CFAFEA74}">
      <dgm:prSet/>
      <dgm:spPr/>
      <dgm:t>
        <a:bodyPr/>
        <a:lstStyle/>
        <a:p>
          <a:r>
            <a:rPr lang="en-US"/>
            <a:t>• On-site behavioral health therapist &amp; peer support </a:t>
          </a:r>
        </a:p>
      </dgm:t>
    </dgm:pt>
    <dgm:pt modelId="{52424A01-2676-4C42-BA90-660B603AD29E}" type="parTrans" cxnId="{AC87C79D-56A1-454E-9638-89866E7C9712}">
      <dgm:prSet/>
      <dgm:spPr/>
      <dgm:t>
        <a:bodyPr/>
        <a:lstStyle/>
        <a:p>
          <a:endParaRPr lang="en-US"/>
        </a:p>
      </dgm:t>
    </dgm:pt>
    <dgm:pt modelId="{65D62995-019A-4387-A1B1-BF97941E5907}" type="sibTrans" cxnId="{AC87C79D-56A1-454E-9638-89866E7C9712}">
      <dgm:prSet/>
      <dgm:spPr/>
      <dgm:t>
        <a:bodyPr/>
        <a:lstStyle/>
        <a:p>
          <a:endParaRPr lang="en-US"/>
        </a:p>
      </dgm:t>
    </dgm:pt>
    <dgm:pt modelId="{157D21D9-7C18-4DCE-8825-DF0FDE8D573A}">
      <dgm:prSet/>
      <dgm:spPr/>
      <dgm:t>
        <a:bodyPr/>
        <a:lstStyle/>
        <a:p>
          <a:r>
            <a:rPr lang="en-US"/>
            <a:t>• Move-in help &amp; Welcome Home packages when housed</a:t>
          </a:r>
        </a:p>
      </dgm:t>
    </dgm:pt>
    <dgm:pt modelId="{C8CB4920-4B6B-4E35-9AF5-F653447D0CC6}" type="parTrans" cxnId="{57FDC500-6E58-4534-A95C-6BF628DF8B0F}">
      <dgm:prSet/>
      <dgm:spPr/>
      <dgm:t>
        <a:bodyPr/>
        <a:lstStyle/>
        <a:p>
          <a:endParaRPr lang="en-US"/>
        </a:p>
      </dgm:t>
    </dgm:pt>
    <dgm:pt modelId="{CF0AE05A-480E-475B-A017-2122A407E8B3}" type="sibTrans" cxnId="{57FDC500-6E58-4534-A95C-6BF628DF8B0F}">
      <dgm:prSet/>
      <dgm:spPr/>
      <dgm:t>
        <a:bodyPr/>
        <a:lstStyle/>
        <a:p>
          <a:endParaRPr lang="en-US"/>
        </a:p>
      </dgm:t>
    </dgm:pt>
    <dgm:pt modelId="{5431DCA8-F2B9-4A7D-8517-0EB44F7D0D79}" type="pres">
      <dgm:prSet presAssocID="{FBA3A9E5-6EF0-4300-8349-4AEEBFD25E04}" presName="vert0" presStyleCnt="0">
        <dgm:presLayoutVars>
          <dgm:dir/>
          <dgm:animOne val="branch"/>
          <dgm:animLvl val="lvl"/>
        </dgm:presLayoutVars>
      </dgm:prSet>
      <dgm:spPr/>
    </dgm:pt>
    <dgm:pt modelId="{3857575F-DD8A-4439-BB60-E86FC04CA3C0}" type="pres">
      <dgm:prSet presAssocID="{D4E76606-E154-4862-802B-47F2C2069892}" presName="thickLine" presStyleLbl="alignNode1" presStyleIdx="0" presStyleCnt="7"/>
      <dgm:spPr/>
    </dgm:pt>
    <dgm:pt modelId="{1A09F4CD-F7B0-47C4-8552-32D4708D907C}" type="pres">
      <dgm:prSet presAssocID="{D4E76606-E154-4862-802B-47F2C2069892}" presName="horz1" presStyleCnt="0"/>
      <dgm:spPr/>
    </dgm:pt>
    <dgm:pt modelId="{18417160-30EA-4D64-BE2E-74B9DAF63660}" type="pres">
      <dgm:prSet presAssocID="{D4E76606-E154-4862-802B-47F2C2069892}" presName="tx1" presStyleLbl="revTx" presStyleIdx="0" presStyleCnt="7"/>
      <dgm:spPr/>
    </dgm:pt>
    <dgm:pt modelId="{E461F285-D171-471C-8C3F-2D633D3BC69A}" type="pres">
      <dgm:prSet presAssocID="{D4E76606-E154-4862-802B-47F2C2069892}" presName="vert1" presStyleCnt="0"/>
      <dgm:spPr/>
    </dgm:pt>
    <dgm:pt modelId="{DE3A4E27-4388-4214-8E7D-F75B8E3001E9}" type="pres">
      <dgm:prSet presAssocID="{59C2D36D-A819-422B-8F4F-0A610A8CB70F}" presName="thickLine" presStyleLbl="alignNode1" presStyleIdx="1" presStyleCnt="7"/>
      <dgm:spPr/>
    </dgm:pt>
    <dgm:pt modelId="{2EAE507B-C431-44C3-B852-17CD5958C752}" type="pres">
      <dgm:prSet presAssocID="{59C2D36D-A819-422B-8F4F-0A610A8CB70F}" presName="horz1" presStyleCnt="0"/>
      <dgm:spPr/>
    </dgm:pt>
    <dgm:pt modelId="{5DEA5DE2-CD51-4A71-8D90-E70FE8A4F15E}" type="pres">
      <dgm:prSet presAssocID="{59C2D36D-A819-422B-8F4F-0A610A8CB70F}" presName="tx1" presStyleLbl="revTx" presStyleIdx="1" presStyleCnt="7"/>
      <dgm:spPr/>
    </dgm:pt>
    <dgm:pt modelId="{24E3E6EF-6C39-4EE5-A3EC-D4CD4A6BEAC4}" type="pres">
      <dgm:prSet presAssocID="{59C2D36D-A819-422B-8F4F-0A610A8CB70F}" presName="vert1" presStyleCnt="0"/>
      <dgm:spPr/>
    </dgm:pt>
    <dgm:pt modelId="{20A0FC8A-0269-4BA3-A47A-F2FE325F3226}" type="pres">
      <dgm:prSet presAssocID="{5244DC6F-2309-49E0-9360-3B99D13BBA9A}" presName="thickLine" presStyleLbl="alignNode1" presStyleIdx="2" presStyleCnt="7"/>
      <dgm:spPr/>
    </dgm:pt>
    <dgm:pt modelId="{6359646D-9BF2-4502-8CE2-75FB6BE1C264}" type="pres">
      <dgm:prSet presAssocID="{5244DC6F-2309-49E0-9360-3B99D13BBA9A}" presName="horz1" presStyleCnt="0"/>
      <dgm:spPr/>
    </dgm:pt>
    <dgm:pt modelId="{EA3F5580-0939-4687-A749-1BC0D2320D4D}" type="pres">
      <dgm:prSet presAssocID="{5244DC6F-2309-49E0-9360-3B99D13BBA9A}" presName="tx1" presStyleLbl="revTx" presStyleIdx="2" presStyleCnt="7"/>
      <dgm:spPr/>
    </dgm:pt>
    <dgm:pt modelId="{E72E76B9-69DB-4E69-B6AB-333D4ECCB733}" type="pres">
      <dgm:prSet presAssocID="{5244DC6F-2309-49E0-9360-3B99D13BBA9A}" presName="vert1" presStyleCnt="0"/>
      <dgm:spPr/>
    </dgm:pt>
    <dgm:pt modelId="{31DBE49A-541E-4E2C-B3B1-C4C48C8AEC4E}" type="pres">
      <dgm:prSet presAssocID="{60814F5D-6292-4067-A76E-164D9FF32408}" presName="thickLine" presStyleLbl="alignNode1" presStyleIdx="3" presStyleCnt="7"/>
      <dgm:spPr/>
    </dgm:pt>
    <dgm:pt modelId="{40BB89B0-338E-4D67-B7E2-8A205A13696C}" type="pres">
      <dgm:prSet presAssocID="{60814F5D-6292-4067-A76E-164D9FF32408}" presName="horz1" presStyleCnt="0"/>
      <dgm:spPr/>
    </dgm:pt>
    <dgm:pt modelId="{D422F2F6-260F-41DD-8CC8-80EF6E60859A}" type="pres">
      <dgm:prSet presAssocID="{60814F5D-6292-4067-A76E-164D9FF32408}" presName="tx1" presStyleLbl="revTx" presStyleIdx="3" presStyleCnt="7"/>
      <dgm:spPr/>
    </dgm:pt>
    <dgm:pt modelId="{CB9B2E6B-08D2-4874-80A8-86243C038630}" type="pres">
      <dgm:prSet presAssocID="{60814F5D-6292-4067-A76E-164D9FF32408}" presName="vert1" presStyleCnt="0"/>
      <dgm:spPr/>
    </dgm:pt>
    <dgm:pt modelId="{4C227047-F9E5-4F64-A36D-FCA154092C26}" type="pres">
      <dgm:prSet presAssocID="{FEE53A0D-66CC-43E8-B718-313A8D7B4451}" presName="thickLine" presStyleLbl="alignNode1" presStyleIdx="4" presStyleCnt="7"/>
      <dgm:spPr/>
    </dgm:pt>
    <dgm:pt modelId="{470499A3-E486-4C7A-AE04-89CC71FF30D1}" type="pres">
      <dgm:prSet presAssocID="{FEE53A0D-66CC-43E8-B718-313A8D7B4451}" presName="horz1" presStyleCnt="0"/>
      <dgm:spPr/>
    </dgm:pt>
    <dgm:pt modelId="{F5A69C3A-2C2A-4CAF-ACF2-16CB8E06C68F}" type="pres">
      <dgm:prSet presAssocID="{FEE53A0D-66CC-43E8-B718-313A8D7B4451}" presName="tx1" presStyleLbl="revTx" presStyleIdx="4" presStyleCnt="7"/>
      <dgm:spPr/>
    </dgm:pt>
    <dgm:pt modelId="{C71BE8B6-D6EA-475C-AE04-0D90CB1ABA55}" type="pres">
      <dgm:prSet presAssocID="{FEE53A0D-66CC-43E8-B718-313A8D7B4451}" presName="vert1" presStyleCnt="0"/>
      <dgm:spPr/>
    </dgm:pt>
    <dgm:pt modelId="{1F427CCA-0CF0-403C-9510-8CF802CB5159}" type="pres">
      <dgm:prSet presAssocID="{4576AA85-E6E4-4ED1-B48D-76E1CFAFEA74}" presName="thickLine" presStyleLbl="alignNode1" presStyleIdx="5" presStyleCnt="7"/>
      <dgm:spPr/>
    </dgm:pt>
    <dgm:pt modelId="{C83365EC-7D28-4ACB-8F2B-53290CD7F69E}" type="pres">
      <dgm:prSet presAssocID="{4576AA85-E6E4-4ED1-B48D-76E1CFAFEA74}" presName="horz1" presStyleCnt="0"/>
      <dgm:spPr/>
    </dgm:pt>
    <dgm:pt modelId="{BC2319E5-FF39-4B11-A5D3-DC84BA6523FD}" type="pres">
      <dgm:prSet presAssocID="{4576AA85-E6E4-4ED1-B48D-76E1CFAFEA74}" presName="tx1" presStyleLbl="revTx" presStyleIdx="5" presStyleCnt="7"/>
      <dgm:spPr/>
    </dgm:pt>
    <dgm:pt modelId="{4CF31C16-AF3E-42BD-BBA8-F506491EE1BC}" type="pres">
      <dgm:prSet presAssocID="{4576AA85-E6E4-4ED1-B48D-76E1CFAFEA74}" presName="vert1" presStyleCnt="0"/>
      <dgm:spPr/>
    </dgm:pt>
    <dgm:pt modelId="{E745CD01-1A04-4809-B7AB-ADFE13079A78}" type="pres">
      <dgm:prSet presAssocID="{157D21D9-7C18-4DCE-8825-DF0FDE8D573A}" presName="thickLine" presStyleLbl="alignNode1" presStyleIdx="6" presStyleCnt="7"/>
      <dgm:spPr/>
    </dgm:pt>
    <dgm:pt modelId="{2BDE7AFE-C031-4079-BB69-294A5455B741}" type="pres">
      <dgm:prSet presAssocID="{157D21D9-7C18-4DCE-8825-DF0FDE8D573A}" presName="horz1" presStyleCnt="0"/>
      <dgm:spPr/>
    </dgm:pt>
    <dgm:pt modelId="{74FFBFAD-AB3A-4968-B5EB-12DA390A9977}" type="pres">
      <dgm:prSet presAssocID="{157D21D9-7C18-4DCE-8825-DF0FDE8D573A}" presName="tx1" presStyleLbl="revTx" presStyleIdx="6" presStyleCnt="7"/>
      <dgm:spPr/>
    </dgm:pt>
    <dgm:pt modelId="{86C922DE-5971-41F9-AF74-00BEC1A837C2}" type="pres">
      <dgm:prSet presAssocID="{157D21D9-7C18-4DCE-8825-DF0FDE8D573A}" presName="vert1" presStyleCnt="0"/>
      <dgm:spPr/>
    </dgm:pt>
  </dgm:ptLst>
  <dgm:cxnLst>
    <dgm:cxn modelId="{57FDC500-6E58-4534-A95C-6BF628DF8B0F}" srcId="{FBA3A9E5-6EF0-4300-8349-4AEEBFD25E04}" destId="{157D21D9-7C18-4DCE-8825-DF0FDE8D573A}" srcOrd="6" destOrd="0" parTransId="{C8CB4920-4B6B-4E35-9AF5-F653447D0CC6}" sibTransId="{CF0AE05A-480E-475B-A017-2122A407E8B3}"/>
    <dgm:cxn modelId="{8758940B-2925-4DD5-AF73-AE8287B04FD1}" srcId="{FBA3A9E5-6EF0-4300-8349-4AEEBFD25E04}" destId="{59C2D36D-A819-422B-8F4F-0A610A8CB70F}" srcOrd="1" destOrd="0" parTransId="{4B66D59A-98FB-48E8-9A6B-C103F927F481}" sibTransId="{7C82FDBB-7A7A-4D60-80F9-B2FE22C708FC}"/>
    <dgm:cxn modelId="{31559B11-2CE5-4B27-B20F-54FE712C0286}" srcId="{FBA3A9E5-6EF0-4300-8349-4AEEBFD25E04}" destId="{60814F5D-6292-4067-A76E-164D9FF32408}" srcOrd="3" destOrd="0" parTransId="{0536A37C-DC08-4573-B433-6A5FFEFB9889}" sibTransId="{73BA977D-8B89-418D-BB79-F8523F473FE1}"/>
    <dgm:cxn modelId="{1A219419-961B-47D8-B5AE-7CD92D4480F1}" type="presOf" srcId="{D4E76606-E154-4862-802B-47F2C2069892}" destId="{18417160-30EA-4D64-BE2E-74B9DAF63660}" srcOrd="0" destOrd="0" presId="urn:microsoft.com/office/officeart/2008/layout/LinedList"/>
    <dgm:cxn modelId="{25EB4F3B-AF60-4757-BACE-BDE7C38C1B84}" type="presOf" srcId="{59C2D36D-A819-422B-8F4F-0A610A8CB70F}" destId="{5DEA5DE2-CD51-4A71-8D90-E70FE8A4F15E}" srcOrd="0" destOrd="0" presId="urn:microsoft.com/office/officeart/2008/layout/LinedList"/>
    <dgm:cxn modelId="{B46F7F3B-900C-43B3-8F46-90A422D9DB0E}" type="presOf" srcId="{FEE53A0D-66CC-43E8-B718-313A8D7B4451}" destId="{F5A69C3A-2C2A-4CAF-ACF2-16CB8E06C68F}" srcOrd="0" destOrd="0" presId="urn:microsoft.com/office/officeart/2008/layout/LinedList"/>
    <dgm:cxn modelId="{CF44EB3F-2217-4B19-8B5E-C29CC985E604}" srcId="{FBA3A9E5-6EF0-4300-8349-4AEEBFD25E04}" destId="{D4E76606-E154-4862-802B-47F2C2069892}" srcOrd="0" destOrd="0" parTransId="{4C55880A-533A-4A7D-965F-AAD8343E6645}" sibTransId="{0B39B91D-B115-4FC3-AE68-2D43F4861060}"/>
    <dgm:cxn modelId="{885B4181-3BF2-4D72-A445-60B0CD38397F}" type="presOf" srcId="{157D21D9-7C18-4DCE-8825-DF0FDE8D573A}" destId="{74FFBFAD-AB3A-4968-B5EB-12DA390A9977}" srcOrd="0" destOrd="0" presId="urn:microsoft.com/office/officeart/2008/layout/LinedList"/>
    <dgm:cxn modelId="{AC87C79D-56A1-454E-9638-89866E7C9712}" srcId="{FBA3A9E5-6EF0-4300-8349-4AEEBFD25E04}" destId="{4576AA85-E6E4-4ED1-B48D-76E1CFAFEA74}" srcOrd="5" destOrd="0" parTransId="{52424A01-2676-4C42-BA90-660B603AD29E}" sibTransId="{65D62995-019A-4387-A1B1-BF97941E5907}"/>
    <dgm:cxn modelId="{FECE3B9E-816B-445D-B5D0-CD21BF4F77A9}" type="presOf" srcId="{5244DC6F-2309-49E0-9360-3B99D13BBA9A}" destId="{EA3F5580-0939-4687-A749-1BC0D2320D4D}" srcOrd="0" destOrd="0" presId="urn:microsoft.com/office/officeart/2008/layout/LinedList"/>
    <dgm:cxn modelId="{881275A4-3272-4E89-A390-CAD6C776A508}" type="presOf" srcId="{4576AA85-E6E4-4ED1-B48D-76E1CFAFEA74}" destId="{BC2319E5-FF39-4B11-A5D3-DC84BA6523FD}" srcOrd="0" destOrd="0" presId="urn:microsoft.com/office/officeart/2008/layout/LinedList"/>
    <dgm:cxn modelId="{CD753EB1-FFD5-409B-9368-3D4EF7D26859}" type="presOf" srcId="{60814F5D-6292-4067-A76E-164D9FF32408}" destId="{D422F2F6-260F-41DD-8CC8-80EF6E60859A}" srcOrd="0" destOrd="0" presId="urn:microsoft.com/office/officeart/2008/layout/LinedList"/>
    <dgm:cxn modelId="{81876AC2-F18D-4A5C-84FF-C48E7863C58A}" srcId="{FBA3A9E5-6EF0-4300-8349-4AEEBFD25E04}" destId="{5244DC6F-2309-49E0-9360-3B99D13BBA9A}" srcOrd="2" destOrd="0" parTransId="{07CBF0B1-9188-4C5B-A3C3-7B8997368308}" sibTransId="{312015AD-8A9F-431B-87F6-4A9E53C93D4C}"/>
    <dgm:cxn modelId="{D7D130C6-848D-489E-9F47-948CCCD43AB7}" type="presOf" srcId="{FBA3A9E5-6EF0-4300-8349-4AEEBFD25E04}" destId="{5431DCA8-F2B9-4A7D-8517-0EB44F7D0D79}" srcOrd="0" destOrd="0" presId="urn:microsoft.com/office/officeart/2008/layout/LinedList"/>
    <dgm:cxn modelId="{0781B5DA-4ABD-4847-88C0-E45D032CF375}" srcId="{FBA3A9E5-6EF0-4300-8349-4AEEBFD25E04}" destId="{FEE53A0D-66CC-43E8-B718-313A8D7B4451}" srcOrd="4" destOrd="0" parTransId="{4903533A-4F00-4B43-9152-9CE82E62FFBA}" sibTransId="{F8626D39-38EA-43FC-952D-9CA42715E16F}"/>
    <dgm:cxn modelId="{F2016F38-AA50-4E73-B2BB-BF377E355EF5}" type="presParOf" srcId="{5431DCA8-F2B9-4A7D-8517-0EB44F7D0D79}" destId="{3857575F-DD8A-4439-BB60-E86FC04CA3C0}" srcOrd="0" destOrd="0" presId="urn:microsoft.com/office/officeart/2008/layout/LinedList"/>
    <dgm:cxn modelId="{22A0F8E3-B823-4035-B0FF-6B0E5CB5F9B5}" type="presParOf" srcId="{5431DCA8-F2B9-4A7D-8517-0EB44F7D0D79}" destId="{1A09F4CD-F7B0-47C4-8552-32D4708D907C}" srcOrd="1" destOrd="0" presId="urn:microsoft.com/office/officeart/2008/layout/LinedList"/>
    <dgm:cxn modelId="{029FBB88-F6C1-4CAC-90D9-E76C039A9CB1}" type="presParOf" srcId="{1A09F4CD-F7B0-47C4-8552-32D4708D907C}" destId="{18417160-30EA-4D64-BE2E-74B9DAF63660}" srcOrd="0" destOrd="0" presId="urn:microsoft.com/office/officeart/2008/layout/LinedList"/>
    <dgm:cxn modelId="{A7940DC2-8E9F-49C6-8DD0-CF6E81F43C9C}" type="presParOf" srcId="{1A09F4CD-F7B0-47C4-8552-32D4708D907C}" destId="{E461F285-D171-471C-8C3F-2D633D3BC69A}" srcOrd="1" destOrd="0" presId="urn:microsoft.com/office/officeart/2008/layout/LinedList"/>
    <dgm:cxn modelId="{8B7A43FF-B120-469B-892A-D101E3BD2C8F}" type="presParOf" srcId="{5431DCA8-F2B9-4A7D-8517-0EB44F7D0D79}" destId="{DE3A4E27-4388-4214-8E7D-F75B8E3001E9}" srcOrd="2" destOrd="0" presId="urn:microsoft.com/office/officeart/2008/layout/LinedList"/>
    <dgm:cxn modelId="{4E4D3C4F-F8A7-43C5-89F7-0276590B7FED}" type="presParOf" srcId="{5431DCA8-F2B9-4A7D-8517-0EB44F7D0D79}" destId="{2EAE507B-C431-44C3-B852-17CD5958C752}" srcOrd="3" destOrd="0" presId="urn:microsoft.com/office/officeart/2008/layout/LinedList"/>
    <dgm:cxn modelId="{7168CB14-2227-4C4E-8447-728A036B1A13}" type="presParOf" srcId="{2EAE507B-C431-44C3-B852-17CD5958C752}" destId="{5DEA5DE2-CD51-4A71-8D90-E70FE8A4F15E}" srcOrd="0" destOrd="0" presId="urn:microsoft.com/office/officeart/2008/layout/LinedList"/>
    <dgm:cxn modelId="{0F065C28-5F77-453A-BD43-A6DA358567D5}" type="presParOf" srcId="{2EAE507B-C431-44C3-B852-17CD5958C752}" destId="{24E3E6EF-6C39-4EE5-A3EC-D4CD4A6BEAC4}" srcOrd="1" destOrd="0" presId="urn:microsoft.com/office/officeart/2008/layout/LinedList"/>
    <dgm:cxn modelId="{F44EA4CD-7786-436F-B76E-535479B9C1EC}" type="presParOf" srcId="{5431DCA8-F2B9-4A7D-8517-0EB44F7D0D79}" destId="{20A0FC8A-0269-4BA3-A47A-F2FE325F3226}" srcOrd="4" destOrd="0" presId="urn:microsoft.com/office/officeart/2008/layout/LinedList"/>
    <dgm:cxn modelId="{B642FB87-61B6-4873-A45F-7C3AB1A6FBC7}" type="presParOf" srcId="{5431DCA8-F2B9-4A7D-8517-0EB44F7D0D79}" destId="{6359646D-9BF2-4502-8CE2-75FB6BE1C264}" srcOrd="5" destOrd="0" presId="urn:microsoft.com/office/officeart/2008/layout/LinedList"/>
    <dgm:cxn modelId="{5A2C7D7E-EA3E-4446-AB5E-8884E82FF9BE}" type="presParOf" srcId="{6359646D-9BF2-4502-8CE2-75FB6BE1C264}" destId="{EA3F5580-0939-4687-A749-1BC0D2320D4D}" srcOrd="0" destOrd="0" presId="urn:microsoft.com/office/officeart/2008/layout/LinedList"/>
    <dgm:cxn modelId="{FD3575A8-0476-4E7F-AC91-D234856CA2E2}" type="presParOf" srcId="{6359646D-9BF2-4502-8CE2-75FB6BE1C264}" destId="{E72E76B9-69DB-4E69-B6AB-333D4ECCB733}" srcOrd="1" destOrd="0" presId="urn:microsoft.com/office/officeart/2008/layout/LinedList"/>
    <dgm:cxn modelId="{CE4003B3-E910-4610-B2A7-9699B9C0C474}" type="presParOf" srcId="{5431DCA8-F2B9-4A7D-8517-0EB44F7D0D79}" destId="{31DBE49A-541E-4E2C-B3B1-C4C48C8AEC4E}" srcOrd="6" destOrd="0" presId="urn:microsoft.com/office/officeart/2008/layout/LinedList"/>
    <dgm:cxn modelId="{E9D7CADA-D53C-41FF-97DC-66E6DE41B7BE}" type="presParOf" srcId="{5431DCA8-F2B9-4A7D-8517-0EB44F7D0D79}" destId="{40BB89B0-338E-4D67-B7E2-8A205A13696C}" srcOrd="7" destOrd="0" presId="urn:microsoft.com/office/officeart/2008/layout/LinedList"/>
    <dgm:cxn modelId="{59D751D3-00BB-40AA-986F-FB31C8483194}" type="presParOf" srcId="{40BB89B0-338E-4D67-B7E2-8A205A13696C}" destId="{D422F2F6-260F-41DD-8CC8-80EF6E60859A}" srcOrd="0" destOrd="0" presId="urn:microsoft.com/office/officeart/2008/layout/LinedList"/>
    <dgm:cxn modelId="{0C0A81BC-E73D-48FC-8AE8-A03C23F6A231}" type="presParOf" srcId="{40BB89B0-338E-4D67-B7E2-8A205A13696C}" destId="{CB9B2E6B-08D2-4874-80A8-86243C038630}" srcOrd="1" destOrd="0" presId="urn:microsoft.com/office/officeart/2008/layout/LinedList"/>
    <dgm:cxn modelId="{CF8B42B6-89A6-47F0-AC30-C89120B6C710}" type="presParOf" srcId="{5431DCA8-F2B9-4A7D-8517-0EB44F7D0D79}" destId="{4C227047-F9E5-4F64-A36D-FCA154092C26}" srcOrd="8" destOrd="0" presId="urn:microsoft.com/office/officeart/2008/layout/LinedList"/>
    <dgm:cxn modelId="{ADA7A53C-4C05-40F1-9EF7-7B51429A0E0E}" type="presParOf" srcId="{5431DCA8-F2B9-4A7D-8517-0EB44F7D0D79}" destId="{470499A3-E486-4C7A-AE04-89CC71FF30D1}" srcOrd="9" destOrd="0" presId="urn:microsoft.com/office/officeart/2008/layout/LinedList"/>
    <dgm:cxn modelId="{7C0CE4CE-F5EB-48F6-A7CE-00B7BFF0AE65}" type="presParOf" srcId="{470499A3-E486-4C7A-AE04-89CC71FF30D1}" destId="{F5A69C3A-2C2A-4CAF-ACF2-16CB8E06C68F}" srcOrd="0" destOrd="0" presId="urn:microsoft.com/office/officeart/2008/layout/LinedList"/>
    <dgm:cxn modelId="{D054591C-A161-4160-A353-9C8976294B33}" type="presParOf" srcId="{470499A3-E486-4C7A-AE04-89CC71FF30D1}" destId="{C71BE8B6-D6EA-475C-AE04-0D90CB1ABA55}" srcOrd="1" destOrd="0" presId="urn:microsoft.com/office/officeart/2008/layout/LinedList"/>
    <dgm:cxn modelId="{3BABD3EB-86B4-4AA5-9F79-91FCC9FF313D}" type="presParOf" srcId="{5431DCA8-F2B9-4A7D-8517-0EB44F7D0D79}" destId="{1F427CCA-0CF0-403C-9510-8CF802CB5159}" srcOrd="10" destOrd="0" presId="urn:microsoft.com/office/officeart/2008/layout/LinedList"/>
    <dgm:cxn modelId="{A9798BA1-BDD0-4DC8-8996-E863F5E753F7}" type="presParOf" srcId="{5431DCA8-F2B9-4A7D-8517-0EB44F7D0D79}" destId="{C83365EC-7D28-4ACB-8F2B-53290CD7F69E}" srcOrd="11" destOrd="0" presId="urn:microsoft.com/office/officeart/2008/layout/LinedList"/>
    <dgm:cxn modelId="{D740C73F-5B2A-4464-BC07-A74B4233F272}" type="presParOf" srcId="{C83365EC-7D28-4ACB-8F2B-53290CD7F69E}" destId="{BC2319E5-FF39-4B11-A5D3-DC84BA6523FD}" srcOrd="0" destOrd="0" presId="urn:microsoft.com/office/officeart/2008/layout/LinedList"/>
    <dgm:cxn modelId="{2EBC75D1-CA07-44ED-B8E5-08ECC61B9E9A}" type="presParOf" srcId="{C83365EC-7D28-4ACB-8F2B-53290CD7F69E}" destId="{4CF31C16-AF3E-42BD-BBA8-F506491EE1BC}" srcOrd="1" destOrd="0" presId="urn:microsoft.com/office/officeart/2008/layout/LinedList"/>
    <dgm:cxn modelId="{72D6B4CF-7665-4A49-8E2D-D375A218E4D8}" type="presParOf" srcId="{5431DCA8-F2B9-4A7D-8517-0EB44F7D0D79}" destId="{E745CD01-1A04-4809-B7AB-ADFE13079A78}" srcOrd="12" destOrd="0" presId="urn:microsoft.com/office/officeart/2008/layout/LinedList"/>
    <dgm:cxn modelId="{2063B092-8E39-46A1-BC80-1BFAD8C2B309}" type="presParOf" srcId="{5431DCA8-F2B9-4A7D-8517-0EB44F7D0D79}" destId="{2BDE7AFE-C031-4079-BB69-294A5455B741}" srcOrd="13" destOrd="0" presId="urn:microsoft.com/office/officeart/2008/layout/LinedList"/>
    <dgm:cxn modelId="{2757EDE0-90BF-4626-8E7F-3DEA05021D57}" type="presParOf" srcId="{2BDE7AFE-C031-4079-BB69-294A5455B741}" destId="{74FFBFAD-AB3A-4968-B5EB-12DA390A9977}" srcOrd="0" destOrd="0" presId="urn:microsoft.com/office/officeart/2008/layout/LinedList"/>
    <dgm:cxn modelId="{049ED590-BE4F-4F98-A62D-624BB95A0491}" type="presParOf" srcId="{2BDE7AFE-C031-4079-BB69-294A5455B741}" destId="{86C922DE-5971-41F9-AF74-00BEC1A837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2A35B2-9B48-4687-B696-3187F1C04E7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BED1FB-32EB-4382-8E14-2B4BAC4A062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• Verbal warning → 7-day notice with final supplies → only if needed, citation for current violations.</a:t>
          </a:r>
        </a:p>
      </dgm:t>
    </dgm:pt>
    <dgm:pt modelId="{EDEB46F1-B9F7-4D7F-87BB-7D9754382123}" type="parTrans" cxnId="{6930E3D0-E17D-409D-9EEB-70297A0DD042}">
      <dgm:prSet/>
      <dgm:spPr/>
      <dgm:t>
        <a:bodyPr/>
        <a:lstStyle/>
        <a:p>
          <a:endParaRPr lang="en-US"/>
        </a:p>
      </dgm:t>
    </dgm:pt>
    <dgm:pt modelId="{0867D5D9-CC6A-4DEA-97EC-D48C0D910BA3}" type="sibTrans" cxnId="{6930E3D0-E17D-409D-9EEB-70297A0DD042}">
      <dgm:prSet/>
      <dgm:spPr/>
      <dgm:t>
        <a:bodyPr/>
        <a:lstStyle/>
        <a:p>
          <a:endParaRPr lang="en-US"/>
        </a:p>
      </dgm:t>
    </dgm:pt>
    <dgm:pt modelId="{FDA7CA52-AA02-4917-801A-395C6656C6F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• Re-enrollment always possible with renewed commitment </a:t>
          </a:r>
        </a:p>
      </dgm:t>
    </dgm:pt>
    <dgm:pt modelId="{F4E6A0F5-E7DF-4F5B-9BB2-BCD3E9E51735}" type="parTrans" cxnId="{3017F9C5-8F84-4BAF-B4A6-E649842B722D}">
      <dgm:prSet/>
      <dgm:spPr/>
      <dgm:t>
        <a:bodyPr/>
        <a:lstStyle/>
        <a:p>
          <a:endParaRPr lang="en-US"/>
        </a:p>
      </dgm:t>
    </dgm:pt>
    <dgm:pt modelId="{18887FBD-2755-40CD-8D39-066CAE997219}" type="sibTrans" cxnId="{3017F9C5-8F84-4BAF-B4A6-E649842B722D}">
      <dgm:prSet/>
      <dgm:spPr/>
      <dgm:t>
        <a:bodyPr/>
        <a:lstStyle/>
        <a:p>
          <a:endParaRPr lang="en-US"/>
        </a:p>
      </dgm:t>
    </dgm:pt>
    <dgm:pt modelId="{E2BFC366-88AB-41F9-82A4-B9344B0AFC2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• Goal is compliance and housing – not punishment</a:t>
          </a:r>
        </a:p>
      </dgm:t>
    </dgm:pt>
    <dgm:pt modelId="{19D1F016-D0CC-433A-ADCF-C6CCC5B39FCB}" type="parTrans" cxnId="{EDCA6623-B4ED-4F83-B7CB-4C2046C36A2D}">
      <dgm:prSet/>
      <dgm:spPr/>
      <dgm:t>
        <a:bodyPr/>
        <a:lstStyle/>
        <a:p>
          <a:endParaRPr lang="en-US"/>
        </a:p>
      </dgm:t>
    </dgm:pt>
    <dgm:pt modelId="{8690889F-2770-4E9A-8A93-EB5CC6DBAF7F}" type="sibTrans" cxnId="{EDCA6623-B4ED-4F83-B7CB-4C2046C36A2D}">
      <dgm:prSet/>
      <dgm:spPr/>
      <dgm:t>
        <a:bodyPr/>
        <a:lstStyle/>
        <a:p>
          <a:endParaRPr lang="en-US"/>
        </a:p>
      </dgm:t>
    </dgm:pt>
    <dgm:pt modelId="{5147446E-536A-4A9C-80E1-9685597D553A}" type="pres">
      <dgm:prSet presAssocID="{132A35B2-9B48-4687-B696-3187F1C04E79}" presName="outerComposite" presStyleCnt="0">
        <dgm:presLayoutVars>
          <dgm:chMax val="5"/>
          <dgm:dir/>
          <dgm:resizeHandles val="exact"/>
        </dgm:presLayoutVars>
      </dgm:prSet>
      <dgm:spPr/>
    </dgm:pt>
    <dgm:pt modelId="{E98BB9E3-F7E9-4B1B-9583-2A704E6998DC}" type="pres">
      <dgm:prSet presAssocID="{132A35B2-9B48-4687-B696-3187F1C04E79}" presName="dummyMaxCanvas" presStyleCnt="0">
        <dgm:presLayoutVars/>
      </dgm:prSet>
      <dgm:spPr/>
    </dgm:pt>
    <dgm:pt modelId="{4A42D9BC-6692-4CC5-85FF-AF5401C0D005}" type="pres">
      <dgm:prSet presAssocID="{132A35B2-9B48-4687-B696-3187F1C04E79}" presName="ThreeNodes_1" presStyleLbl="node1" presStyleIdx="0" presStyleCnt="3">
        <dgm:presLayoutVars>
          <dgm:bulletEnabled val="1"/>
        </dgm:presLayoutVars>
      </dgm:prSet>
      <dgm:spPr/>
    </dgm:pt>
    <dgm:pt modelId="{1F41ABED-16F4-4C7A-A98B-95A14EFAC084}" type="pres">
      <dgm:prSet presAssocID="{132A35B2-9B48-4687-B696-3187F1C04E79}" presName="ThreeNodes_2" presStyleLbl="node1" presStyleIdx="1" presStyleCnt="3">
        <dgm:presLayoutVars>
          <dgm:bulletEnabled val="1"/>
        </dgm:presLayoutVars>
      </dgm:prSet>
      <dgm:spPr/>
    </dgm:pt>
    <dgm:pt modelId="{DDB05744-0D16-4B1B-AE68-50E3541C7C7F}" type="pres">
      <dgm:prSet presAssocID="{132A35B2-9B48-4687-B696-3187F1C04E79}" presName="ThreeNodes_3" presStyleLbl="node1" presStyleIdx="2" presStyleCnt="3">
        <dgm:presLayoutVars>
          <dgm:bulletEnabled val="1"/>
        </dgm:presLayoutVars>
      </dgm:prSet>
      <dgm:spPr/>
    </dgm:pt>
    <dgm:pt modelId="{3A43FC3E-2C1B-4FF6-9A6B-BB45C19F26EA}" type="pres">
      <dgm:prSet presAssocID="{132A35B2-9B48-4687-B696-3187F1C04E79}" presName="ThreeConn_1-2" presStyleLbl="fgAccFollowNode1" presStyleIdx="0" presStyleCnt="2">
        <dgm:presLayoutVars>
          <dgm:bulletEnabled val="1"/>
        </dgm:presLayoutVars>
      </dgm:prSet>
      <dgm:spPr/>
    </dgm:pt>
    <dgm:pt modelId="{63B44DD4-F3AD-44C7-878E-F98114A5C50D}" type="pres">
      <dgm:prSet presAssocID="{132A35B2-9B48-4687-B696-3187F1C04E79}" presName="ThreeConn_2-3" presStyleLbl="fgAccFollowNode1" presStyleIdx="1" presStyleCnt="2">
        <dgm:presLayoutVars>
          <dgm:bulletEnabled val="1"/>
        </dgm:presLayoutVars>
      </dgm:prSet>
      <dgm:spPr/>
    </dgm:pt>
    <dgm:pt modelId="{97C32BE5-603D-425B-9F3F-C140695DE797}" type="pres">
      <dgm:prSet presAssocID="{132A35B2-9B48-4687-B696-3187F1C04E79}" presName="ThreeNodes_1_text" presStyleLbl="node1" presStyleIdx="2" presStyleCnt="3">
        <dgm:presLayoutVars>
          <dgm:bulletEnabled val="1"/>
        </dgm:presLayoutVars>
      </dgm:prSet>
      <dgm:spPr/>
    </dgm:pt>
    <dgm:pt modelId="{14B16DF4-C6A9-41AE-9B9A-DE8B1D67C5C4}" type="pres">
      <dgm:prSet presAssocID="{132A35B2-9B48-4687-B696-3187F1C04E79}" presName="ThreeNodes_2_text" presStyleLbl="node1" presStyleIdx="2" presStyleCnt="3">
        <dgm:presLayoutVars>
          <dgm:bulletEnabled val="1"/>
        </dgm:presLayoutVars>
      </dgm:prSet>
      <dgm:spPr/>
    </dgm:pt>
    <dgm:pt modelId="{C14110BF-009B-4C42-9438-0FFE392E91FC}" type="pres">
      <dgm:prSet presAssocID="{132A35B2-9B48-4687-B696-3187F1C04E7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F02410E-61D8-4FA3-A2BF-44FFDFA256BB}" type="presOf" srcId="{D5BED1FB-32EB-4382-8E14-2B4BAC4A0624}" destId="{4A42D9BC-6692-4CC5-85FF-AF5401C0D005}" srcOrd="0" destOrd="0" presId="urn:microsoft.com/office/officeart/2005/8/layout/vProcess5"/>
    <dgm:cxn modelId="{EDCA6623-B4ED-4F83-B7CB-4C2046C36A2D}" srcId="{132A35B2-9B48-4687-B696-3187F1C04E79}" destId="{E2BFC366-88AB-41F9-82A4-B9344B0AFC22}" srcOrd="2" destOrd="0" parTransId="{19D1F016-D0CC-433A-ADCF-C6CCC5B39FCB}" sibTransId="{8690889F-2770-4E9A-8A93-EB5CC6DBAF7F}"/>
    <dgm:cxn modelId="{75B65E2A-A010-4929-9A59-92CC9896F18F}" type="presOf" srcId="{18887FBD-2755-40CD-8D39-066CAE997219}" destId="{63B44DD4-F3AD-44C7-878E-F98114A5C50D}" srcOrd="0" destOrd="0" presId="urn:microsoft.com/office/officeart/2005/8/layout/vProcess5"/>
    <dgm:cxn modelId="{1AE99835-3F3F-4B50-82AD-E69EA64B236F}" type="presOf" srcId="{D5BED1FB-32EB-4382-8E14-2B4BAC4A0624}" destId="{97C32BE5-603D-425B-9F3F-C140695DE797}" srcOrd="1" destOrd="0" presId="urn:microsoft.com/office/officeart/2005/8/layout/vProcess5"/>
    <dgm:cxn modelId="{1F00773A-10F2-4835-9365-226501A3BDB4}" type="presOf" srcId="{132A35B2-9B48-4687-B696-3187F1C04E79}" destId="{5147446E-536A-4A9C-80E1-9685597D553A}" srcOrd="0" destOrd="0" presId="urn:microsoft.com/office/officeart/2005/8/layout/vProcess5"/>
    <dgm:cxn modelId="{02BD4743-47A6-4A7A-BE00-7187C5ED75DC}" type="presOf" srcId="{0867D5D9-CC6A-4DEA-97EC-D48C0D910BA3}" destId="{3A43FC3E-2C1B-4FF6-9A6B-BB45C19F26EA}" srcOrd="0" destOrd="0" presId="urn:microsoft.com/office/officeart/2005/8/layout/vProcess5"/>
    <dgm:cxn modelId="{7D462B66-A8DF-42AB-BEE7-52B4D99E4245}" type="presOf" srcId="{FDA7CA52-AA02-4917-801A-395C6656C6F4}" destId="{1F41ABED-16F4-4C7A-A98B-95A14EFAC084}" srcOrd="0" destOrd="0" presId="urn:microsoft.com/office/officeart/2005/8/layout/vProcess5"/>
    <dgm:cxn modelId="{3D2B4278-6617-4F06-A319-3D0F93B8BF2C}" type="presOf" srcId="{FDA7CA52-AA02-4917-801A-395C6656C6F4}" destId="{14B16DF4-C6A9-41AE-9B9A-DE8B1D67C5C4}" srcOrd="1" destOrd="0" presId="urn:microsoft.com/office/officeart/2005/8/layout/vProcess5"/>
    <dgm:cxn modelId="{91F7299E-702A-4ECB-9471-F4547FD2D830}" type="presOf" srcId="{E2BFC366-88AB-41F9-82A4-B9344B0AFC22}" destId="{DDB05744-0D16-4B1B-AE68-50E3541C7C7F}" srcOrd="0" destOrd="0" presId="urn:microsoft.com/office/officeart/2005/8/layout/vProcess5"/>
    <dgm:cxn modelId="{A3A27BB3-9E12-4D7C-BE7F-49CD4CE157D1}" type="presOf" srcId="{E2BFC366-88AB-41F9-82A4-B9344B0AFC22}" destId="{C14110BF-009B-4C42-9438-0FFE392E91FC}" srcOrd="1" destOrd="0" presId="urn:microsoft.com/office/officeart/2005/8/layout/vProcess5"/>
    <dgm:cxn modelId="{3017F9C5-8F84-4BAF-B4A6-E649842B722D}" srcId="{132A35B2-9B48-4687-B696-3187F1C04E79}" destId="{FDA7CA52-AA02-4917-801A-395C6656C6F4}" srcOrd="1" destOrd="0" parTransId="{F4E6A0F5-E7DF-4F5B-9BB2-BCD3E9E51735}" sibTransId="{18887FBD-2755-40CD-8D39-066CAE997219}"/>
    <dgm:cxn modelId="{6930E3D0-E17D-409D-9EEB-70297A0DD042}" srcId="{132A35B2-9B48-4687-B696-3187F1C04E79}" destId="{D5BED1FB-32EB-4382-8E14-2B4BAC4A0624}" srcOrd="0" destOrd="0" parTransId="{EDEB46F1-B9F7-4D7F-87BB-7D9754382123}" sibTransId="{0867D5D9-CC6A-4DEA-97EC-D48C0D910BA3}"/>
    <dgm:cxn modelId="{855F8B0C-8056-44B6-AB7E-44A5A57F63CB}" type="presParOf" srcId="{5147446E-536A-4A9C-80E1-9685597D553A}" destId="{E98BB9E3-F7E9-4B1B-9583-2A704E6998DC}" srcOrd="0" destOrd="0" presId="urn:microsoft.com/office/officeart/2005/8/layout/vProcess5"/>
    <dgm:cxn modelId="{245FDC89-2A00-4BC9-8AD5-0BB0EFE53FCA}" type="presParOf" srcId="{5147446E-536A-4A9C-80E1-9685597D553A}" destId="{4A42D9BC-6692-4CC5-85FF-AF5401C0D005}" srcOrd="1" destOrd="0" presId="urn:microsoft.com/office/officeart/2005/8/layout/vProcess5"/>
    <dgm:cxn modelId="{A4EEAAA9-1E09-4D20-9267-8FA6F143B1F8}" type="presParOf" srcId="{5147446E-536A-4A9C-80E1-9685597D553A}" destId="{1F41ABED-16F4-4C7A-A98B-95A14EFAC084}" srcOrd="2" destOrd="0" presId="urn:microsoft.com/office/officeart/2005/8/layout/vProcess5"/>
    <dgm:cxn modelId="{9CC0308E-96CD-41BD-9E37-F49E4CC06DAD}" type="presParOf" srcId="{5147446E-536A-4A9C-80E1-9685597D553A}" destId="{DDB05744-0D16-4B1B-AE68-50E3541C7C7F}" srcOrd="3" destOrd="0" presId="urn:microsoft.com/office/officeart/2005/8/layout/vProcess5"/>
    <dgm:cxn modelId="{B5BFAABE-4343-4C90-8C49-8A0B27202F9D}" type="presParOf" srcId="{5147446E-536A-4A9C-80E1-9685597D553A}" destId="{3A43FC3E-2C1B-4FF6-9A6B-BB45C19F26EA}" srcOrd="4" destOrd="0" presId="urn:microsoft.com/office/officeart/2005/8/layout/vProcess5"/>
    <dgm:cxn modelId="{0795640B-8C0D-44BF-B724-6C1D2E624732}" type="presParOf" srcId="{5147446E-536A-4A9C-80E1-9685597D553A}" destId="{63B44DD4-F3AD-44C7-878E-F98114A5C50D}" srcOrd="5" destOrd="0" presId="urn:microsoft.com/office/officeart/2005/8/layout/vProcess5"/>
    <dgm:cxn modelId="{EE6DC7ED-3E58-4B57-B8F4-72BB365748A8}" type="presParOf" srcId="{5147446E-536A-4A9C-80E1-9685597D553A}" destId="{97C32BE5-603D-425B-9F3F-C140695DE797}" srcOrd="6" destOrd="0" presId="urn:microsoft.com/office/officeart/2005/8/layout/vProcess5"/>
    <dgm:cxn modelId="{C7067721-DC32-4916-B637-8724EF1A5D7A}" type="presParOf" srcId="{5147446E-536A-4A9C-80E1-9685597D553A}" destId="{14B16DF4-C6A9-41AE-9B9A-DE8B1D67C5C4}" srcOrd="7" destOrd="0" presId="urn:microsoft.com/office/officeart/2005/8/layout/vProcess5"/>
    <dgm:cxn modelId="{A6C2C746-2205-43EE-9B3E-BB24F8E7748A}" type="presParOf" srcId="{5147446E-536A-4A9C-80E1-9685597D553A}" destId="{C14110BF-009B-4C42-9438-0FFE392E91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D132-C512-463B-A779-22446E02E419}">
      <dsp:nvSpPr>
        <dsp:cNvPr id="0" name=""/>
        <dsp:cNvSpPr/>
      </dsp:nvSpPr>
      <dsp:spPr>
        <a:xfrm>
          <a:off x="0" y="0"/>
          <a:ext cx="4535058" cy="9574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• House 220+ individuals in permanent supportive housing </a:t>
          </a:r>
        </a:p>
      </dsp:txBody>
      <dsp:txXfrm>
        <a:off x="28043" y="28043"/>
        <a:ext cx="3389857" cy="901377"/>
      </dsp:txXfrm>
    </dsp:sp>
    <dsp:sp modelId="{B938A7A2-A31C-4447-BA28-6C798E9D621A}">
      <dsp:nvSpPr>
        <dsp:cNvPr id="0" name=""/>
        <dsp:cNvSpPr/>
      </dsp:nvSpPr>
      <dsp:spPr>
        <a:xfrm>
          <a:off x="338656" y="1090444"/>
          <a:ext cx="4535058" cy="9574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• Expand prevention &amp; re-entry referrals (jail, hospitals, schools) </a:t>
          </a:r>
        </a:p>
      </dsp:txBody>
      <dsp:txXfrm>
        <a:off x="366699" y="1118487"/>
        <a:ext cx="3517964" cy="901377"/>
      </dsp:txXfrm>
    </dsp:sp>
    <dsp:sp modelId="{EF0788F6-F03C-46DF-B538-D21417DAD1DC}">
      <dsp:nvSpPr>
        <dsp:cNvPr id="0" name=""/>
        <dsp:cNvSpPr/>
      </dsp:nvSpPr>
      <dsp:spPr>
        <a:xfrm>
          <a:off x="677313" y="2180888"/>
          <a:ext cx="4535058" cy="9574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• Launch Clean Path Initiative (next slides) </a:t>
          </a:r>
        </a:p>
      </dsp:txBody>
      <dsp:txXfrm>
        <a:off x="705356" y="2208931"/>
        <a:ext cx="3517964" cy="901377"/>
      </dsp:txXfrm>
    </dsp:sp>
    <dsp:sp modelId="{8908D254-B062-481D-9A4C-3E27CEFFAB1B}">
      <dsp:nvSpPr>
        <dsp:cNvPr id="0" name=""/>
        <dsp:cNvSpPr/>
      </dsp:nvSpPr>
      <dsp:spPr>
        <a:xfrm>
          <a:off x="1015970" y="3271333"/>
          <a:ext cx="4535058" cy="9574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• Strengthen transportation access (new JTNN/Uber Health partnership) </a:t>
          </a:r>
        </a:p>
      </dsp:txBody>
      <dsp:txXfrm>
        <a:off x="1044013" y="3299376"/>
        <a:ext cx="3517964" cy="901377"/>
      </dsp:txXfrm>
    </dsp:sp>
    <dsp:sp modelId="{D52A56C1-3E76-4610-85E7-EEE294B9E99C}">
      <dsp:nvSpPr>
        <dsp:cNvPr id="0" name=""/>
        <dsp:cNvSpPr/>
      </dsp:nvSpPr>
      <dsp:spPr>
        <a:xfrm>
          <a:off x="1354627" y="4361777"/>
          <a:ext cx="4535058" cy="9574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• Continue 85-90% housing retention through tenancy support</a:t>
          </a:r>
        </a:p>
      </dsp:txBody>
      <dsp:txXfrm>
        <a:off x="1382670" y="4389820"/>
        <a:ext cx="3517964" cy="901377"/>
      </dsp:txXfrm>
    </dsp:sp>
    <dsp:sp modelId="{BC2A12F7-AC87-4A80-91BB-BD1652E66EFA}">
      <dsp:nvSpPr>
        <dsp:cNvPr id="0" name=""/>
        <dsp:cNvSpPr/>
      </dsp:nvSpPr>
      <dsp:spPr>
        <a:xfrm>
          <a:off x="3912707" y="699480"/>
          <a:ext cx="622351" cy="622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052736" y="699480"/>
        <a:ext cx="342293" cy="468319"/>
      </dsp:txXfrm>
    </dsp:sp>
    <dsp:sp modelId="{6D5E45E4-69A6-467E-83B4-BD46362A3CEC}">
      <dsp:nvSpPr>
        <dsp:cNvPr id="0" name=""/>
        <dsp:cNvSpPr/>
      </dsp:nvSpPr>
      <dsp:spPr>
        <a:xfrm>
          <a:off x="4251363" y="1789924"/>
          <a:ext cx="622351" cy="622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391392" y="1789924"/>
        <a:ext cx="342293" cy="468319"/>
      </dsp:txXfrm>
    </dsp:sp>
    <dsp:sp modelId="{19344D53-B2D5-4A96-A8F3-8D97D912EFCD}">
      <dsp:nvSpPr>
        <dsp:cNvPr id="0" name=""/>
        <dsp:cNvSpPr/>
      </dsp:nvSpPr>
      <dsp:spPr>
        <a:xfrm>
          <a:off x="4590020" y="2864411"/>
          <a:ext cx="622351" cy="622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730049" y="2864411"/>
        <a:ext cx="342293" cy="468319"/>
      </dsp:txXfrm>
    </dsp:sp>
    <dsp:sp modelId="{E45ACE73-A9F8-461D-96BB-8C1972E87997}">
      <dsp:nvSpPr>
        <dsp:cNvPr id="0" name=""/>
        <dsp:cNvSpPr/>
      </dsp:nvSpPr>
      <dsp:spPr>
        <a:xfrm>
          <a:off x="4928677" y="3965494"/>
          <a:ext cx="622351" cy="622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068706" y="3965494"/>
        <a:ext cx="342293" cy="468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DC6F-E99C-4C13-B25A-0ACA90C3FE54}">
      <dsp:nvSpPr>
        <dsp:cNvPr id="0" name=""/>
        <dsp:cNvSpPr/>
      </dsp:nvSpPr>
      <dsp:spPr>
        <a:xfrm>
          <a:off x="1891775" y="572361"/>
          <a:ext cx="4132115" cy="2222110"/>
        </a:xfrm>
        <a:prstGeom prst="round2DiagRect">
          <a:avLst>
            <a:gd name="adj1" fmla="val 0"/>
            <a:gd name="adj2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292FC-B0B9-42A8-96B8-4D426FCF4527}">
      <dsp:nvSpPr>
        <dsp:cNvPr id="0" name=""/>
        <dsp:cNvSpPr/>
      </dsp:nvSpPr>
      <dsp:spPr>
        <a:xfrm>
          <a:off x="3957833" y="808040"/>
          <a:ext cx="550" cy="1750753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6CF51-F5AB-4D14-8A31-480FDA5CFFD8}">
      <dsp:nvSpPr>
        <dsp:cNvPr id="0" name=""/>
        <dsp:cNvSpPr/>
      </dsp:nvSpPr>
      <dsp:spPr>
        <a:xfrm>
          <a:off x="2029512" y="740703"/>
          <a:ext cx="1790583" cy="18854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• Rural encampments create safety hazards, illegal dumping, fire risk, environmental damage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chemeClr val="bg1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• Visible encampments hurt tourism &amp; community pride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chemeClr val="bg1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 (2023 NLC study: proactive programs ↑ tourism revenue 15%) </a:t>
          </a:r>
        </a:p>
      </dsp:txBody>
      <dsp:txXfrm>
        <a:off x="2029512" y="740703"/>
        <a:ext cx="1790583" cy="1885427"/>
      </dsp:txXfrm>
    </dsp:sp>
    <dsp:sp modelId="{CA486CE5-DA1B-41BD-9D35-8FD2AAFFAC32}">
      <dsp:nvSpPr>
        <dsp:cNvPr id="0" name=""/>
        <dsp:cNvSpPr/>
      </dsp:nvSpPr>
      <dsp:spPr>
        <a:xfrm>
          <a:off x="4095570" y="740703"/>
          <a:ext cx="1790583" cy="18854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1100" kern="1200" dirty="0">
              <a:solidFill>
                <a:schemeClr val="bg1"/>
              </a:solidFill>
            </a:rPr>
            <a:t>• Addresses survival needs so people can focus on housing tasks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endParaRPr lang="en-US" sz="1100" kern="1200" dirty="0">
            <a:solidFill>
              <a:schemeClr val="bg1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1100" kern="1200" dirty="0">
              <a:solidFill>
                <a:schemeClr val="bg1"/>
              </a:solidFill>
            </a:rPr>
            <a:t>• Proven model: Utah’s Housing First reduced chronic homelessness 91% and saved $8,000/person/year in emergency services</a:t>
          </a:r>
        </a:p>
      </dsp:txBody>
      <dsp:txXfrm>
        <a:off x="4095570" y="740703"/>
        <a:ext cx="1790583" cy="1885427"/>
      </dsp:txXfrm>
    </dsp:sp>
    <dsp:sp modelId="{36D4BE35-537D-4B9F-B477-095248C771DC}">
      <dsp:nvSpPr>
        <dsp:cNvPr id="0" name=""/>
        <dsp:cNvSpPr/>
      </dsp:nvSpPr>
      <dsp:spPr>
        <a:xfrm rot="16200000">
          <a:off x="335372" y="867717"/>
          <a:ext cx="2424120" cy="68868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PROBLEM </a:t>
          </a:r>
        </a:p>
      </dsp:txBody>
      <dsp:txXfrm>
        <a:off x="439456" y="1144558"/>
        <a:ext cx="2215952" cy="343171"/>
      </dsp:txXfrm>
    </dsp:sp>
    <dsp:sp modelId="{C2DF502C-F011-4AE7-8D3F-4F12BAA3C0AB}">
      <dsp:nvSpPr>
        <dsp:cNvPr id="0" name=""/>
        <dsp:cNvSpPr/>
      </dsp:nvSpPr>
      <dsp:spPr>
        <a:xfrm rot="5400000">
          <a:off x="5156173" y="1810430"/>
          <a:ext cx="2424120" cy="68868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SOLUTION</a:t>
          </a:r>
        </a:p>
      </dsp:txBody>
      <dsp:txXfrm>
        <a:off x="5260257" y="1879103"/>
        <a:ext cx="2215952" cy="343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7575F-DD8A-4439-BB60-E86FC04CA3C0}">
      <dsp:nvSpPr>
        <dsp:cNvPr id="0" name=""/>
        <dsp:cNvSpPr/>
      </dsp:nvSpPr>
      <dsp:spPr>
        <a:xfrm>
          <a:off x="0" y="643"/>
          <a:ext cx="44826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17160-30EA-4D64-BE2E-74B9DAF63660}">
      <dsp:nvSpPr>
        <dsp:cNvPr id="0" name=""/>
        <dsp:cNvSpPr/>
      </dsp:nvSpPr>
      <dsp:spPr>
        <a:xfrm>
          <a:off x="0" y="643"/>
          <a:ext cx="4482630" cy="75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Weekly, at no cost:</a:t>
          </a:r>
        </a:p>
      </dsp:txBody>
      <dsp:txXfrm>
        <a:off x="0" y="643"/>
        <a:ext cx="4482630" cy="753199"/>
      </dsp:txXfrm>
    </dsp:sp>
    <dsp:sp modelId="{DE3A4E27-4388-4214-8E7D-F75B8E3001E9}">
      <dsp:nvSpPr>
        <dsp:cNvPr id="0" name=""/>
        <dsp:cNvSpPr/>
      </dsp:nvSpPr>
      <dsp:spPr>
        <a:xfrm>
          <a:off x="0" y="753843"/>
          <a:ext cx="4482630" cy="0"/>
        </a:xfrm>
        <a:prstGeom prst="line">
          <a:avLst/>
        </a:prstGeom>
        <a:solidFill>
          <a:schemeClr val="accent5">
            <a:hueOff val="1455949"/>
            <a:satOff val="-7607"/>
            <a:lumOff val="1797"/>
            <a:alphaOff val="0"/>
          </a:schemeClr>
        </a:solidFill>
        <a:ln w="15875" cap="flat" cmpd="sng" algn="ctr">
          <a:solidFill>
            <a:schemeClr val="accent5">
              <a:hueOff val="1455949"/>
              <a:satOff val="-7607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A5DE2-CD51-4A71-8D90-E70FE8A4F15E}">
      <dsp:nvSpPr>
        <dsp:cNvPr id="0" name=""/>
        <dsp:cNvSpPr/>
      </dsp:nvSpPr>
      <dsp:spPr>
        <a:xfrm>
          <a:off x="0" y="753843"/>
          <a:ext cx="4482630" cy="75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5-gallon potable water refill </a:t>
          </a:r>
        </a:p>
      </dsp:txBody>
      <dsp:txXfrm>
        <a:off x="0" y="753843"/>
        <a:ext cx="4482630" cy="753199"/>
      </dsp:txXfrm>
    </dsp:sp>
    <dsp:sp modelId="{20A0FC8A-0269-4BA3-A47A-F2FE325F3226}">
      <dsp:nvSpPr>
        <dsp:cNvPr id="0" name=""/>
        <dsp:cNvSpPr/>
      </dsp:nvSpPr>
      <dsp:spPr>
        <a:xfrm>
          <a:off x="0" y="1507043"/>
          <a:ext cx="4482630" cy="0"/>
        </a:xfrm>
        <a:prstGeom prst="line">
          <a:avLst/>
        </a:prstGeom>
        <a:solidFill>
          <a:schemeClr val="accent5">
            <a:hueOff val="2911898"/>
            <a:satOff val="-15213"/>
            <a:lumOff val="3595"/>
            <a:alphaOff val="0"/>
          </a:schemeClr>
        </a:solidFill>
        <a:ln w="15875" cap="flat" cmpd="sng" algn="ctr">
          <a:solidFill>
            <a:schemeClr val="accent5">
              <a:hueOff val="2911898"/>
              <a:satOff val="-15213"/>
              <a:lumOff val="35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F5580-0939-4687-A749-1BC0D2320D4D}">
      <dsp:nvSpPr>
        <dsp:cNvPr id="0" name=""/>
        <dsp:cNvSpPr/>
      </dsp:nvSpPr>
      <dsp:spPr>
        <a:xfrm>
          <a:off x="0" y="1507043"/>
          <a:ext cx="4482630" cy="75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7-day nutritionally balanced food box </a:t>
          </a:r>
        </a:p>
      </dsp:txBody>
      <dsp:txXfrm>
        <a:off x="0" y="1507043"/>
        <a:ext cx="4482630" cy="753199"/>
      </dsp:txXfrm>
    </dsp:sp>
    <dsp:sp modelId="{31DBE49A-541E-4E2C-B3B1-C4C48C8AEC4E}">
      <dsp:nvSpPr>
        <dsp:cNvPr id="0" name=""/>
        <dsp:cNvSpPr/>
      </dsp:nvSpPr>
      <dsp:spPr>
        <a:xfrm>
          <a:off x="0" y="2260242"/>
          <a:ext cx="4482630" cy="0"/>
        </a:xfrm>
        <a:prstGeom prst="line">
          <a:avLst/>
        </a:prstGeom>
        <a:solidFill>
          <a:schemeClr val="accent5">
            <a:hueOff val="4367846"/>
            <a:satOff val="-22820"/>
            <a:lumOff val="5392"/>
            <a:alphaOff val="0"/>
          </a:schemeClr>
        </a:solidFill>
        <a:ln w="15875" cap="flat" cmpd="sng" algn="ctr">
          <a:solidFill>
            <a:schemeClr val="accent5">
              <a:hueOff val="4367846"/>
              <a:satOff val="-22820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2F2F6-260F-41DD-8CC8-80EF6E60859A}">
      <dsp:nvSpPr>
        <dsp:cNvPr id="0" name=""/>
        <dsp:cNvSpPr/>
      </dsp:nvSpPr>
      <dsp:spPr>
        <a:xfrm>
          <a:off x="0" y="2260242"/>
          <a:ext cx="4482630" cy="75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Heavy-duty trash bags + weekly pickup </a:t>
          </a:r>
        </a:p>
      </dsp:txBody>
      <dsp:txXfrm>
        <a:off x="0" y="2260242"/>
        <a:ext cx="4482630" cy="753199"/>
      </dsp:txXfrm>
    </dsp:sp>
    <dsp:sp modelId="{4C227047-F9E5-4F64-A36D-FCA154092C26}">
      <dsp:nvSpPr>
        <dsp:cNvPr id="0" name=""/>
        <dsp:cNvSpPr/>
      </dsp:nvSpPr>
      <dsp:spPr>
        <a:xfrm>
          <a:off x="0" y="3013442"/>
          <a:ext cx="4482630" cy="0"/>
        </a:xfrm>
        <a:prstGeom prst="line">
          <a:avLst/>
        </a:prstGeom>
        <a:solidFill>
          <a:schemeClr val="accent5">
            <a:hueOff val="5823795"/>
            <a:satOff val="-30426"/>
            <a:lumOff val="7189"/>
            <a:alphaOff val="0"/>
          </a:schemeClr>
        </a:solidFill>
        <a:ln w="15875" cap="flat" cmpd="sng" algn="ctr">
          <a:solidFill>
            <a:schemeClr val="accent5">
              <a:hueOff val="5823795"/>
              <a:satOff val="-30426"/>
              <a:lumOff val="71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69C3A-2C2A-4CAF-ACF2-16CB8E06C68F}">
      <dsp:nvSpPr>
        <dsp:cNvPr id="0" name=""/>
        <dsp:cNvSpPr/>
      </dsp:nvSpPr>
      <dsp:spPr>
        <a:xfrm>
          <a:off x="0" y="3013442"/>
          <a:ext cx="4482630" cy="75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Intensive case management (IDs, benefits, housing apps) </a:t>
          </a:r>
        </a:p>
      </dsp:txBody>
      <dsp:txXfrm>
        <a:off x="0" y="3013442"/>
        <a:ext cx="4482630" cy="753199"/>
      </dsp:txXfrm>
    </dsp:sp>
    <dsp:sp modelId="{1F427CCA-0CF0-403C-9510-8CF802CB5159}">
      <dsp:nvSpPr>
        <dsp:cNvPr id="0" name=""/>
        <dsp:cNvSpPr/>
      </dsp:nvSpPr>
      <dsp:spPr>
        <a:xfrm>
          <a:off x="0" y="3766641"/>
          <a:ext cx="4482630" cy="0"/>
        </a:xfrm>
        <a:prstGeom prst="line">
          <a:avLst/>
        </a:prstGeom>
        <a:solidFill>
          <a:schemeClr val="accent5">
            <a:hueOff val="7279744"/>
            <a:satOff val="-38033"/>
            <a:lumOff val="8987"/>
            <a:alphaOff val="0"/>
          </a:schemeClr>
        </a:solidFill>
        <a:ln w="15875" cap="flat" cmpd="sng" algn="ctr">
          <a:solidFill>
            <a:schemeClr val="accent5">
              <a:hueOff val="7279744"/>
              <a:satOff val="-38033"/>
              <a:lumOff val="8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319E5-FF39-4B11-A5D3-DC84BA6523FD}">
      <dsp:nvSpPr>
        <dsp:cNvPr id="0" name=""/>
        <dsp:cNvSpPr/>
      </dsp:nvSpPr>
      <dsp:spPr>
        <a:xfrm>
          <a:off x="0" y="3766641"/>
          <a:ext cx="4482630" cy="75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On-site behavioral health therapist &amp; peer support </a:t>
          </a:r>
        </a:p>
      </dsp:txBody>
      <dsp:txXfrm>
        <a:off x="0" y="3766641"/>
        <a:ext cx="4482630" cy="753199"/>
      </dsp:txXfrm>
    </dsp:sp>
    <dsp:sp modelId="{E745CD01-1A04-4809-B7AB-ADFE13079A78}">
      <dsp:nvSpPr>
        <dsp:cNvPr id="0" name=""/>
        <dsp:cNvSpPr/>
      </dsp:nvSpPr>
      <dsp:spPr>
        <a:xfrm>
          <a:off x="0" y="4519841"/>
          <a:ext cx="4482630" cy="0"/>
        </a:xfrm>
        <a:prstGeom prst="line">
          <a:avLst/>
        </a:prstGeom>
        <a:solidFill>
          <a:schemeClr val="accent5">
            <a:hueOff val="8735693"/>
            <a:satOff val="-45639"/>
            <a:lumOff val="10784"/>
            <a:alphaOff val="0"/>
          </a:schemeClr>
        </a:solidFill>
        <a:ln w="15875" cap="flat" cmpd="sng" algn="ctr">
          <a:solidFill>
            <a:schemeClr val="accent5">
              <a:hueOff val="8735693"/>
              <a:satOff val="-45639"/>
              <a:lumOff val="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FBFAD-AB3A-4968-B5EB-12DA390A9977}">
      <dsp:nvSpPr>
        <dsp:cNvPr id="0" name=""/>
        <dsp:cNvSpPr/>
      </dsp:nvSpPr>
      <dsp:spPr>
        <a:xfrm>
          <a:off x="0" y="4519841"/>
          <a:ext cx="4482630" cy="75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Move-in help &amp; Welcome Home packages when housed</a:t>
          </a:r>
        </a:p>
      </dsp:txBody>
      <dsp:txXfrm>
        <a:off x="0" y="4519841"/>
        <a:ext cx="4482630" cy="753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2D9BC-6692-4CC5-85FF-AF5401C0D005}">
      <dsp:nvSpPr>
        <dsp:cNvPr id="0" name=""/>
        <dsp:cNvSpPr/>
      </dsp:nvSpPr>
      <dsp:spPr>
        <a:xfrm>
          <a:off x="0" y="0"/>
          <a:ext cx="4501411" cy="17182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• Verbal warning → 7-day notice with final supplies → only if needed, citation for current violations.</a:t>
          </a:r>
        </a:p>
      </dsp:txBody>
      <dsp:txXfrm>
        <a:off x="50326" y="50326"/>
        <a:ext cx="2647264" cy="1617618"/>
      </dsp:txXfrm>
    </dsp:sp>
    <dsp:sp modelId="{1F41ABED-16F4-4C7A-A98B-95A14EFAC084}">
      <dsp:nvSpPr>
        <dsp:cNvPr id="0" name=""/>
        <dsp:cNvSpPr/>
      </dsp:nvSpPr>
      <dsp:spPr>
        <a:xfrm>
          <a:off x="397183" y="2004648"/>
          <a:ext cx="4501411" cy="1718270"/>
        </a:xfrm>
        <a:prstGeom prst="roundRect">
          <a:avLst>
            <a:gd name="adj" fmla="val 10000"/>
          </a:avLst>
        </a:prstGeom>
        <a:solidFill>
          <a:schemeClr val="accent2">
            <a:hueOff val="1327892"/>
            <a:satOff val="4567"/>
            <a:lumOff val="-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• Re-enrollment always possible with renewed commitment </a:t>
          </a:r>
        </a:p>
      </dsp:txBody>
      <dsp:txXfrm>
        <a:off x="447509" y="2054974"/>
        <a:ext cx="2886700" cy="1617618"/>
      </dsp:txXfrm>
    </dsp:sp>
    <dsp:sp modelId="{DDB05744-0D16-4B1B-AE68-50E3541C7C7F}">
      <dsp:nvSpPr>
        <dsp:cNvPr id="0" name=""/>
        <dsp:cNvSpPr/>
      </dsp:nvSpPr>
      <dsp:spPr>
        <a:xfrm>
          <a:off x="794366" y="4009297"/>
          <a:ext cx="4501411" cy="1718270"/>
        </a:xfrm>
        <a:prstGeom prst="roundRect">
          <a:avLst>
            <a:gd name="adj" fmla="val 10000"/>
          </a:avLst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• Goal is compliance and housing – not punishment</a:t>
          </a:r>
        </a:p>
      </dsp:txBody>
      <dsp:txXfrm>
        <a:off x="844692" y="4059623"/>
        <a:ext cx="2886700" cy="1617618"/>
      </dsp:txXfrm>
    </dsp:sp>
    <dsp:sp modelId="{3A43FC3E-2C1B-4FF6-9A6B-BB45C19F26EA}">
      <dsp:nvSpPr>
        <dsp:cNvPr id="0" name=""/>
        <dsp:cNvSpPr/>
      </dsp:nvSpPr>
      <dsp:spPr>
        <a:xfrm>
          <a:off x="3384535" y="1303021"/>
          <a:ext cx="1116875" cy="11168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35832" y="1303021"/>
        <a:ext cx="614281" cy="840448"/>
      </dsp:txXfrm>
    </dsp:sp>
    <dsp:sp modelId="{63B44DD4-F3AD-44C7-878E-F98114A5C50D}">
      <dsp:nvSpPr>
        <dsp:cNvPr id="0" name=""/>
        <dsp:cNvSpPr/>
      </dsp:nvSpPr>
      <dsp:spPr>
        <a:xfrm>
          <a:off x="3781718" y="3296215"/>
          <a:ext cx="1116875" cy="11168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34177"/>
            <a:satOff val="7689"/>
            <a:lumOff val="8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3334177"/>
              <a:satOff val="7689"/>
              <a:lumOff val="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033015" y="3296215"/>
        <a:ext cx="614281" cy="840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wcso.washoecounty.us" TargetMode="External"/><Relationship Id="rId2" Type="http://schemas.openxmlformats.org/officeDocument/2006/relationships/hyperlink" Target="https://apps.apple.com/us/app/washoe-county-sheriff/id61071577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mailto:Sheriff-HOPETeam@washoecounty.g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aerial view of a city">
            <a:extLst>
              <a:ext uri="{FF2B5EF4-FFF2-40B4-BE49-F238E27FC236}">
                <a16:creationId xmlns:a16="http://schemas.microsoft.com/office/drawing/2014/main" id="{A38A6DF1-51C8-B447-11EE-9D92A06B3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579" y="434719"/>
            <a:ext cx="3994617" cy="222699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AB53F3F-9166-5CA2-1751-9FDCC3FE77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7050" y="2935288"/>
            <a:ext cx="3971925" cy="32464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Washoe County Sheriff’s Office Homeless Outreach Proactive Engagement (HOPE) Team 2025 Accomplishments &amp; 2026 Vision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Sergeant Kellie Wright | HOPE Team Leader, Deputy Kourtney Lusby and Deputy Levi Smith | Spanish Springs CAB | January 2026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Placeholder 10" descr="Map outlines the HOPE Team engagement area.">
            <a:extLst>
              <a:ext uri="{FF2B5EF4-FFF2-40B4-BE49-F238E27FC236}">
                <a16:creationId xmlns:a16="http://schemas.microsoft.com/office/drawing/2014/main" id="{FB5E7C33-F7E6-C84C-9F78-A3029FB53A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3503" r="13503"/>
          <a:stretch/>
        </p:blipFill>
        <p:spPr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6056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2575-319B-1058-E3B4-8DD7A2C7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3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Participant Expectations (Simple &amp; Fair)</a:t>
            </a:r>
            <a:br>
              <a:rPr lang="en-US" sz="3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C3EC8-0AB9-61A2-734B-BBCDED9C9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Keep site free of visible trash (we provide bags &amp; pickup) </a:t>
            </a:r>
          </a:p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Actively work toward permanent housing with case manager </a:t>
            </a:r>
          </a:p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Weekly check-in with the team </a:t>
            </a:r>
          </a:p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No new illegal activity or trespassing</a:t>
            </a:r>
          </a:p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“Participation is 100% voluntary – but commitment is required for continued support”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0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40EF3-BE9C-525E-DB68-0BB3F8FE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/>
          </a:bodyPr>
          <a:lstStyle/>
          <a:p>
            <a:pPr algn="l"/>
            <a:r>
              <a:rPr lang="en-US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Accountability with Compassion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BCB986-1693-9F4A-1740-A802F74EE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912188"/>
              </p:ext>
            </p:extLst>
          </p:nvPr>
        </p:nvGraphicFramePr>
        <p:xfrm>
          <a:off x="6280264" y="550974"/>
          <a:ext cx="5295778" cy="572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712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26A7-090A-F679-3673-4E6D351C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4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Rollout Plan</a:t>
            </a:r>
            <a:br>
              <a:rPr lang="en-US" sz="3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9" name="Content Placeholder 8" descr="Map">
            <a:extLst>
              <a:ext uri="{FF2B5EF4-FFF2-40B4-BE49-F238E27FC236}">
                <a16:creationId xmlns:a16="http://schemas.microsoft.com/office/drawing/2014/main" id="{C6867635-D445-24D0-C77F-586EE85D9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858" y="1430337"/>
            <a:ext cx="4075644" cy="3997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FADD80-BD03-1E9F-A475-9C45054887F0}"/>
              </a:ext>
            </a:extLst>
          </p:cNvPr>
          <p:cNvSpPr txBox="1"/>
          <p:nvPr/>
        </p:nvSpPr>
        <p:spPr>
          <a:xfrm>
            <a:off x="5287518" y="2622600"/>
            <a:ext cx="6094476" cy="2608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Weekly dedicated route with HOPE vehicles 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Goal: 100–120 housed per year 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Quarterly metrics shared with commissioners &amp; CAB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“Scalable, low-cost, high-impact – using existing team &amp; donations”</a:t>
            </a:r>
          </a:p>
        </p:txBody>
      </p:sp>
    </p:spTree>
    <p:extLst>
      <p:ext uri="{BB962C8B-B14F-4D97-AF65-F5344CB8AC3E}">
        <p14:creationId xmlns:p14="http://schemas.microsoft.com/office/powerpoint/2010/main" val="14992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24A1565-B7E1-4C59-84A2-5831F116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3080">
            <a:extLst>
              <a:ext uri="{FF2B5EF4-FFF2-40B4-BE49-F238E27FC236}">
                <a16:creationId xmlns:a16="http://schemas.microsoft.com/office/drawing/2014/main" id="{3B8B134C-47B2-49B8-B810-2931B20E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83" name="Picture 3082">
            <a:extLst>
              <a:ext uri="{FF2B5EF4-FFF2-40B4-BE49-F238E27FC236}">
                <a16:creationId xmlns:a16="http://schemas.microsoft.com/office/drawing/2014/main" id="{1550BD34-8417-42DB-BEA7-96B1E415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E04A24D-ECF7-4024-BAC2-981BA69C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F1C3D135-9831-45A9-8FBE-2A2548C8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F8375ABF-52E0-4C78-B2CF-0A949D7D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84081-92E4-9938-44D9-1C8C1B9C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marL="0" marR="0" algn="ctr">
              <a:spcAft>
                <a:spcPts val="800"/>
              </a:spcAft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the Public Can Report &amp; Stay Informed</a:t>
            </a:r>
            <a:br>
              <a:rPr lang="en-US" sz="2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23060-2C27-C1B7-04E1-952EDEE26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969505" cy="3997828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Soon: Report encampments or individuals needing help directly through the WCSO App or washoesheriff.com</a:t>
            </a: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All reports come straight to HOPE Team for immediate compassionate response </a:t>
            </a: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No more guessing who to call – one easy system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pic>
        <p:nvPicPr>
          <p:cNvPr id="3074" name="Picture 1" descr="QR code for how the public can stay informed.">
            <a:extLst>
              <a:ext uri="{FF2B5EF4-FFF2-40B4-BE49-F238E27FC236}">
                <a16:creationId xmlns:a16="http://schemas.microsoft.com/office/drawing/2014/main" id="{6990D3AB-73C0-4FC7-BEEA-7D7E7065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768" y="1432023"/>
            <a:ext cx="3994617" cy="3994617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34BB1BDF-EAFF-49B6-ABF3-7F9B3201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1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DA2D5B-EC4E-4C78-8139-F36D2F2D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262" y="-2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4AAACE2-9C9E-468F-8297-EF7B5E55F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D13EC-E63B-49CD-78E2-EB2DF596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12" y="1201723"/>
            <a:ext cx="3133750" cy="4454554"/>
          </a:xfrm>
        </p:spPr>
        <p:txBody>
          <a:bodyPr anchor="ctr">
            <a:normAutofit/>
          </a:bodyPr>
          <a:lstStyle/>
          <a:p>
            <a:r>
              <a:rPr lang="en-US" sz="36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YOU Can Help (the ask)</a:t>
            </a:r>
            <a:endParaRPr lang="en-US" sz="360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9F1DF1B-E16D-EA75-4426-7CF95AF5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63" y="1201723"/>
            <a:ext cx="5329250" cy="4454554"/>
          </a:xfrm>
        </p:spPr>
        <p:txBody>
          <a:bodyPr anchor="ctr">
            <a:normAutofit lnSpcReduction="10000"/>
          </a:bodyPr>
          <a:lstStyle/>
          <a:p>
            <a:pPr marL="0" marR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 question we get most: ‘How can I help?’” </a:t>
            </a:r>
          </a:p>
          <a:p>
            <a:pPr marL="0" marR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Best way: Donate to our proven partners who help supply our Welcome Home packages – Catholic Charities of Northern Nevada – St. Vincent’s Food Pantry &amp; Programs – Salvation Army, Reno Sparks Gospel Mission, KT Grace Foundation, Incline Pet Foundation</a:t>
            </a:r>
          </a:p>
          <a:p>
            <a:pPr marL="0" marR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Your donations = furniture, household items, hygiene kits that make a house a home </a:t>
            </a:r>
          </a:p>
          <a:p>
            <a:pPr marL="0" marR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Our Welcome Home packages wouldn’t exist without our amazing community – thank you!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2280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228F5-0BF8-02ED-8B36-009756290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marL="0" marR="0" algn="ctr">
              <a:spcAft>
                <a:spcPts val="800"/>
              </a:spcAft>
            </a:pPr>
            <a:r>
              <a:rPr lang="en-US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Contact Us</a:t>
            </a:r>
            <a:br>
              <a:rPr lang="en-US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A0CBB38F-2B24-5E06-E2BF-8DB745CE0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1885285"/>
            <a:ext cx="4359020" cy="3997828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b="1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WCSO App</a:t>
            </a: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b="1" i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Download links:</a:t>
            </a:r>
            <a:endParaRPr lang="en-US" sz="1400" i="1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>
              <a:lnSpc>
                <a:spcPct val="110000"/>
              </a:lnSpc>
              <a:buSzPts val="1000"/>
              <a:buNone/>
              <a:tabLst>
                <a:tab pos="457200" algn="l"/>
              </a:tabLst>
            </a:pPr>
            <a:r>
              <a:rPr lang="en-US" sz="1400" i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Apple App Store: </a:t>
            </a:r>
            <a:r>
              <a:rPr lang="en-US" sz="1400" i="1" u="sng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https://apps.apple.com/us/app/washoe-county-sheriff/id610715775</a:t>
            </a:r>
            <a:endParaRPr lang="en-US" sz="1400" i="1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>
              <a:lnSpc>
                <a:spcPct val="110000"/>
              </a:lnSpc>
              <a:buSzPts val="1000"/>
              <a:buNone/>
              <a:tabLst>
                <a:tab pos="457200" algn="l"/>
              </a:tabLst>
            </a:pPr>
            <a:r>
              <a:rPr lang="en-US" sz="1400" i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Google Play Store: </a:t>
            </a:r>
            <a:r>
              <a:rPr lang="en-US" sz="1400" i="1" u="sng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https://play.google.com/store/apps/details?id=wcso.washoecounty.us</a:t>
            </a:r>
            <a:endParaRPr lang="en-US" sz="1400" i="1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>
              <a:lnSpc>
                <a:spcPct val="110000"/>
              </a:lnSpc>
              <a:buSzPts val="1000"/>
              <a:buNone/>
              <a:tabLst>
                <a:tab pos="457200" algn="l"/>
              </a:tabLst>
            </a:pPr>
            <a:r>
              <a:rPr lang="en-US" sz="14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1400" i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Coming soon:</a:t>
            </a:r>
            <a:r>
              <a:rPr lang="en-US" sz="14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Homeless Encampment / HOPE Support submissions and refreshed imagery </a:t>
            </a:r>
            <a:endParaRPr lang="en-US" sz="14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>
                <a:srgbClr val="8EC0C1"/>
              </a:buClr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  <a:defRPr/>
            </a:pPr>
            <a:r>
              <a:rPr kumimoji="0" lang="en-US" sz="1400" b="0" i="0" u="sng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Sheriff-HOPETeam@washoecounty.gov</a:t>
            </a:r>
            <a:endParaRPr kumimoji="0" lang="en-US" sz="1400" b="0" i="0" u="sng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69912" marR="0" indent="0">
              <a:lnSpc>
                <a:spcPct val="110000"/>
              </a:lnSpc>
              <a:buNone/>
            </a:pPr>
            <a:endParaRPr lang="en-US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“We’re here for our community – let’s keep working together”</a:t>
            </a:r>
          </a:p>
          <a:p>
            <a:pPr>
              <a:lnSpc>
                <a:spcPct val="110000"/>
              </a:lnSpc>
            </a:pPr>
            <a:endParaRPr lang="en-US" sz="1400"/>
          </a:p>
        </p:txBody>
      </p:sp>
      <p:pic>
        <p:nvPicPr>
          <p:cNvPr id="7" name="Picture 6" descr="Washoe County Sheriff's Office badge/logo.">
            <a:extLst>
              <a:ext uri="{FF2B5EF4-FFF2-40B4-BE49-F238E27FC236}">
                <a16:creationId xmlns:a16="http://schemas.microsoft.com/office/drawing/2014/main" id="{F0382D32-649A-419B-959F-BC4FF219C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290" y="223875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7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15D0-DF00-D596-DB1C-73EEF889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604F-3AF9-F02A-3433-21456DE1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“Thank you for your support – together we’re making a real difference”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" y="0"/>
            <a:ext cx="46325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E6545-FF21-EF98-88CE-A216D912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</p:spPr>
        <p:txBody>
          <a:bodyPr anchor="ctr">
            <a:normAutofit/>
          </a:bodyPr>
          <a:lstStyle/>
          <a:p>
            <a:r>
              <a:rPr lang="en-US" sz="3600">
                <a:effectLst/>
              </a:rPr>
              <a:t>Who We Are: The HOPE Team</a:t>
            </a:r>
            <a:br>
              <a:rPr lang="en-US" sz="3600">
                <a:effectLst/>
              </a:rPr>
            </a:br>
            <a:endParaRPr lang="en-US" sz="36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8B9E649C-702F-9300-4EF1-719DAEA1C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5" y="643466"/>
            <a:ext cx="5850936" cy="5571066"/>
          </a:xfrm>
        </p:spPr>
        <p:txBody>
          <a:bodyPr anchor="ctr">
            <a:normAutofit/>
          </a:bodyPr>
          <a:lstStyle/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5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5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5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5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Established 2021 – only </a:t>
            </a:r>
            <a:r>
              <a:rPr lang="en-US" sz="1600" u="sng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team</a:t>
            </a: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serving unincorporated Washoe County </a:t>
            </a: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1 Sergeant, 2 Deputies, 2 Washoe County Human Services Agency case managers </a:t>
            </a: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Daily proactive outreach in Sun Valley, Spanish Springs, Cold Springs, </a:t>
            </a:r>
            <a:r>
              <a:rPr lang="en-US" sz="16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Spanish</a:t>
            </a: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Springs, Washoe Valley, Verdi, Incline Village, and all rural areas </a:t>
            </a:r>
          </a:p>
          <a:p>
            <a:pPr marL="0" marR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Mission: Build trust, connect to services, resolve homelessness with compassion and accountability</a:t>
            </a:r>
          </a:p>
          <a:p>
            <a:pPr>
              <a:lnSpc>
                <a:spcPct val="11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199586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7" name="Rectangle 1236">
            <a:extLst>
              <a:ext uri="{FF2B5EF4-FFF2-40B4-BE49-F238E27FC236}">
                <a16:creationId xmlns:a16="http://schemas.microsoft.com/office/drawing/2014/main" id="{4769E7C1-A0D2-4A9A-B20B-68131E5E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8" name="Picture 1237">
            <a:extLst>
              <a:ext uri="{FF2B5EF4-FFF2-40B4-BE49-F238E27FC236}">
                <a16:creationId xmlns:a16="http://schemas.microsoft.com/office/drawing/2014/main" id="{881DA4F5-7FE4-4AAC-86DD-581AB73E7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39" name="Picture 1238">
            <a:extLst>
              <a:ext uri="{FF2B5EF4-FFF2-40B4-BE49-F238E27FC236}">
                <a16:creationId xmlns:a16="http://schemas.microsoft.com/office/drawing/2014/main" id="{BABD6298-0FA3-4958-92D9-58BB1C3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40" name="Rectangle 1239">
            <a:extLst>
              <a:ext uri="{FF2B5EF4-FFF2-40B4-BE49-F238E27FC236}">
                <a16:creationId xmlns:a16="http://schemas.microsoft.com/office/drawing/2014/main" id="{2A3C34FA-A89F-402A-8C08-206402BEB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Rectangle 1240">
            <a:extLst>
              <a:ext uri="{FF2B5EF4-FFF2-40B4-BE49-F238E27FC236}">
                <a16:creationId xmlns:a16="http://schemas.microsoft.com/office/drawing/2014/main" id="{E99BD194-5F14-4DCC-8EDD-48B7C99DF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picture containing outdoor trash collected.">
            <a:extLst>
              <a:ext uri="{FF2B5EF4-FFF2-40B4-BE49-F238E27FC236}">
                <a16:creationId xmlns:a16="http://schemas.microsoft.com/office/drawing/2014/main" id="{0750A876-EA5F-033C-A02F-476C51B06E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95" r="14968" b="4"/>
          <a:stretch>
            <a:fillRect/>
          </a:stretch>
        </p:blipFill>
        <p:spPr>
          <a:xfrm>
            <a:off x="3798815" y="10"/>
            <a:ext cx="2776409" cy="2608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Content Placeholder 23" descr="A picture containing outdoor trash collected.">
            <a:extLst>
              <a:ext uri="{FF2B5EF4-FFF2-40B4-BE49-F238E27FC236}">
                <a16:creationId xmlns:a16="http://schemas.microsoft.com/office/drawing/2014/main" id="{81BE836F-35E4-D830-FA39-FD67FFB0A4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732" r="-1" b="14269"/>
          <a:stretch>
            <a:fillRect/>
          </a:stretch>
        </p:blipFill>
        <p:spPr>
          <a:xfrm>
            <a:off x="1000389" y="10"/>
            <a:ext cx="2798425" cy="26118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Content Placeholder 17" descr="A landscape with trees and mountains in the background, with no trash.&#10;&#10;">
            <a:extLst>
              <a:ext uri="{FF2B5EF4-FFF2-40B4-BE49-F238E27FC236}">
                <a16:creationId xmlns:a16="http://schemas.microsoft.com/office/drawing/2014/main" id="{859BF518-8AEA-26C4-6002-C7F4818841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0915" r="-2" b="21942"/>
          <a:stretch>
            <a:fillRect/>
          </a:stretch>
        </p:blipFill>
        <p:spPr>
          <a:xfrm>
            <a:off x="1001716" y="2611819"/>
            <a:ext cx="5573498" cy="4246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42" name="Rectangle 1241">
            <a:extLst>
              <a:ext uri="{FF2B5EF4-FFF2-40B4-BE49-F238E27FC236}">
                <a16:creationId xmlns:a16="http://schemas.microsoft.com/office/drawing/2014/main" id="{0C2CE016-7426-4D51-9172-45C735FE2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25" descr="A picture containing sky, outdoor, ground, nature">
            <a:extLst>
              <a:ext uri="{FF2B5EF4-FFF2-40B4-BE49-F238E27FC236}">
                <a16:creationId xmlns:a16="http://schemas.microsoft.com/office/drawing/2014/main" id="{56C438D9-F52F-1675-4D68-7990FBE1E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7192717" y="594360"/>
            <a:ext cx="3575304" cy="5038344"/>
          </a:xfrm>
        </p:spPr>
      </p:pic>
      <p:sp>
        <p:nvSpPr>
          <p:cNvPr id="1243" name="Rectangle 1242">
            <a:extLst>
              <a:ext uri="{FF2B5EF4-FFF2-40B4-BE49-F238E27FC236}">
                <a16:creationId xmlns:a16="http://schemas.microsoft.com/office/drawing/2014/main" id="{4B3E0BD3-7E48-45B6-BDF6-8ED6E52D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D40D9-3783-319C-50AB-28514AAD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-1077229"/>
            <a:ext cx="7958331" cy="10772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Photos of trash in the desert, and then cleaned up.</a:t>
            </a:r>
          </a:p>
        </p:txBody>
      </p:sp>
    </p:spTree>
    <p:extLst>
      <p:ext uri="{BB962C8B-B14F-4D97-AF65-F5344CB8AC3E}">
        <p14:creationId xmlns:p14="http://schemas.microsoft.com/office/powerpoint/2010/main" val="291153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4D7E45EB-2082-42A1-A5FC-6D53F21DB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A6A5C072-919B-4308-A48B-96DC0CBF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8F74E2F-7C51-4D72-96BA-528A50748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1B61F797-14BD-476F-B569-140E96CB6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A0235D8-BAC3-4440-8A9B-43D98243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DF2FD5C-3192-4646-91D2-C907BDC4C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076F3-C0FA-97D0-E850-7727B027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2025 By the Numbers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2860292-D04A-7AD2-B8C9-49568B9F5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175" y="2052116"/>
            <a:ext cx="3289986" cy="3997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</a:endParaRPr>
          </a:p>
          <a:p>
            <a:pPr marL="0" marR="0" lvl="0" indent="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</a:endParaRPr>
          </a:p>
          <a:p>
            <a:pPr marL="0" marR="0" lvl="0" indent="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</a:rPr>
              <a:t>93% service acceptance rate – people want help when it’s offered with respect</a:t>
            </a:r>
          </a:p>
          <a:p>
            <a:pPr marL="0" marR="0" lvl="0" indent="0" defTabSz="9144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564258-BA63-4452-B6A7-27E3497D9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03C235-627A-38A5-4B72-D632D7F6C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797259"/>
              </p:ext>
            </p:extLst>
          </p:nvPr>
        </p:nvGraphicFramePr>
        <p:xfrm>
          <a:off x="2298525" y="2364159"/>
          <a:ext cx="4220770" cy="336405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85846">
                  <a:extLst>
                    <a:ext uri="{9D8B030D-6E8A-4147-A177-3AD203B41FA5}">
                      <a16:colId xmlns:a16="http://schemas.microsoft.com/office/drawing/2014/main" val="3275201971"/>
                    </a:ext>
                  </a:extLst>
                </a:gridCol>
                <a:gridCol w="621957">
                  <a:extLst>
                    <a:ext uri="{9D8B030D-6E8A-4147-A177-3AD203B41FA5}">
                      <a16:colId xmlns:a16="http://schemas.microsoft.com/office/drawing/2014/main" val="1685299975"/>
                    </a:ext>
                  </a:extLst>
                </a:gridCol>
                <a:gridCol w="1512967">
                  <a:extLst>
                    <a:ext uri="{9D8B030D-6E8A-4147-A177-3AD203B41FA5}">
                      <a16:colId xmlns:a16="http://schemas.microsoft.com/office/drawing/2014/main" val="1862571820"/>
                    </a:ext>
                  </a:extLst>
                </a:gridCol>
              </a:tblGrid>
              <a:tr h="64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effectLst/>
                        </a:rPr>
                        <a:t>Metric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effectLst/>
                        </a:rPr>
                        <a:t>2025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effectLst/>
                        </a:rPr>
                        <a:t>Change from 2024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extLst>
                  <a:ext uri="{0D108BD9-81ED-4DB2-BD59-A6C34878D82A}">
                    <a16:rowId xmlns:a16="http://schemas.microsoft.com/office/drawing/2014/main" val="302999329"/>
                  </a:ext>
                </a:extLst>
              </a:tr>
              <a:tr h="311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Contacts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2,930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+34%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extLst>
                  <a:ext uri="{0D108BD9-81ED-4DB2-BD59-A6C34878D82A}">
                    <a16:rowId xmlns:a16="http://schemas.microsoft.com/office/drawing/2014/main" val="2303133966"/>
                  </a:ext>
                </a:extLst>
              </a:tr>
              <a:tr h="311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Resources Accepted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2,728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+94%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extLst>
                  <a:ext uri="{0D108BD9-81ED-4DB2-BD59-A6C34878D82A}">
                    <a16:rowId xmlns:a16="http://schemas.microsoft.com/office/drawing/2014/main" val="1031598770"/>
                  </a:ext>
                </a:extLst>
              </a:tr>
              <a:tr h="5942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Individuals Housed (permanent)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194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+35%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extLst>
                  <a:ext uri="{0D108BD9-81ED-4DB2-BD59-A6C34878D82A}">
                    <a16:rowId xmlns:a16="http://schemas.microsoft.com/office/drawing/2014/main" val="618461001"/>
                  </a:ext>
                </a:extLst>
              </a:tr>
              <a:tr h="5942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Clean-ups Conducted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34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116.5 yards removed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extLst>
                  <a:ext uri="{0D108BD9-81ED-4DB2-BD59-A6C34878D82A}">
                    <a16:rowId xmlns:a16="http://schemas.microsoft.com/office/drawing/2014/main" val="377244706"/>
                  </a:ext>
                </a:extLst>
              </a:tr>
              <a:tr h="311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Citations (all types)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5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-67% vs 2024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extLst>
                  <a:ext uri="{0D108BD9-81ED-4DB2-BD59-A6C34878D82A}">
                    <a16:rowId xmlns:a16="http://schemas.microsoft.com/office/drawing/2014/main" val="1820454161"/>
                  </a:ext>
                </a:extLst>
              </a:tr>
              <a:tr h="5942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Arrests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(mostly warrants)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1" marR="8571" marT="8571" marB="8571" anchor="ctr"/>
                </a:tc>
                <a:extLst>
                  <a:ext uri="{0D108BD9-81ED-4DB2-BD59-A6C34878D82A}">
                    <a16:rowId xmlns:a16="http://schemas.microsoft.com/office/drawing/2014/main" val="2444923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03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09E4-E064-D657-8341-D4441805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3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Amazing Partnerships</a:t>
            </a:r>
            <a:br>
              <a:rPr lang="en-US" sz="3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5" name="Content Placeholder 4" descr="Washoe County Human Services Agency logo.">
            <a:extLst>
              <a:ext uri="{FF2B5EF4-FFF2-40B4-BE49-F238E27FC236}">
                <a16:creationId xmlns:a16="http://schemas.microsoft.com/office/drawing/2014/main" id="{DF68F057-1CB6-86A4-BADF-CD65124AF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861" y="1466175"/>
            <a:ext cx="3087299" cy="3617890"/>
          </a:xfrm>
          <a:prstGeom prst="rect">
            <a:avLst/>
          </a:prstGeom>
        </p:spPr>
      </p:pic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6AAC602A-84B3-6692-C66F-40B6D06A5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21" y="1466175"/>
            <a:ext cx="4428744" cy="27217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B6B4B3-BCB7-79CF-2177-2AC3E5B78FDB}"/>
              </a:ext>
            </a:extLst>
          </p:cNvPr>
          <p:cNvSpPr txBox="1"/>
          <p:nvPr/>
        </p:nvSpPr>
        <p:spPr>
          <a:xfrm>
            <a:off x="4818888" y="4598538"/>
            <a:ext cx="6172200" cy="1874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Washoe County Human Services Agency – our two embedded case managers are the backbone of every housing placement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Northern Nevada HOPES – on-site behavioral health &amp; MAT 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Sparks Police Department HOPE (Sergeant Butler) – weekly coordination, joint operations, shared intel – true regional teamwork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BLM, Union Pacific, Reno Housing Authority, faith-based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84813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FB121-39A5-4F88-E470-4C364C54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1" y="1064365"/>
            <a:ext cx="2856582" cy="3313671"/>
          </a:xfrm>
        </p:spPr>
        <p:txBody>
          <a:bodyPr>
            <a:normAutofit/>
          </a:bodyPr>
          <a:lstStyle/>
          <a:p>
            <a:pPr marL="0" marR="0" algn="l">
              <a:spcAft>
                <a:spcPts val="800"/>
              </a:spcAft>
            </a:pPr>
            <a:r>
              <a:rPr lang="en-US" u="sng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2026 Goals</a:t>
            </a:r>
            <a:br>
              <a:rPr lang="en-US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AB6359B-839F-6069-DA8E-60F918002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225642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687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B1F54D-6700-89C9-69CF-341B33E3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28906" b="28906"/>
          <a:stretch>
            <a:fillRect/>
          </a:stretch>
        </p:blipFill>
        <p:spPr>
          <a:xfrm>
            <a:off x="324769" y="125111"/>
            <a:ext cx="12191695" cy="685799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68ADD7-0BBB-40C8-81AE-82958BDF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>
              <a:spcAft>
                <a:spcPts val="800"/>
              </a:spcAft>
            </a:pPr>
            <a:r>
              <a:rPr lang="en-US" sz="3400"/>
              <a:t>H.O.P.E. Clean Path Initiative</a:t>
            </a:r>
            <a:br>
              <a:rPr lang="en-US" sz="3400"/>
            </a:br>
            <a:endParaRPr lang="en-US" sz="34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8634-064E-B1DC-4B4C-033BB1CE1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79" y="2052116"/>
            <a:ext cx="7959560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>
              <a:tabLst>
                <a:tab pos="457200" algn="l"/>
              </a:tabLst>
            </a:pPr>
            <a:r>
              <a:rPr lang="en-US" dirty="0"/>
              <a:t>Core idea: Provide food, water, trash service, and intensive case management in exchange for clean sites and active work toward permanent housing</a:t>
            </a:r>
          </a:p>
          <a:p>
            <a:pPr marL="0" marR="0" lvl="0" indent="0">
              <a:tabLst>
                <a:tab pos="457200" algn="l"/>
              </a:tabLst>
            </a:pPr>
            <a:r>
              <a:rPr lang="en-US" dirty="0"/>
              <a:t>Launching February/March 2026 “A hand-up for rural encampments – turning survival into stability”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59CD79B-13FF-4DE6-AF06-77B560C62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2D77BF-B8EB-4AFE-AC21-08C836EF1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30B02-E9BE-5A49-FEE9-2C7A0A56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marL="0" marR="0" algn="l">
              <a:spcAft>
                <a:spcPts val="800"/>
              </a:spcAft>
            </a:pPr>
            <a:r>
              <a:rPr lang="en-US" sz="3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Clean Path? The Problem We’re Solving</a:t>
            </a:r>
            <a:br>
              <a:rPr lang="en-US" sz="3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10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E9587D7-FA0D-448C-05B4-9D0D10A28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853257"/>
              </p:ext>
            </p:extLst>
          </p:nvPr>
        </p:nvGraphicFramePr>
        <p:xfrm>
          <a:off x="2611807" y="2367883"/>
          <a:ext cx="7915667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444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967A7A6-BAF2-4381-9705-C31A83A5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84EA61F-AAFE-4370-A43B-DE1487C10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DD3F6F6-DFAB-456E-80D6-AA3F841A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30B1E48-1E93-4EE2-AFFB-8E528FDA1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A1387C-A161-4A3C-91B0-AADC4345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19CFEE1-AF86-42B8-9EC4-EDB6FC4A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3E879-521D-E721-05B5-F6DBC724A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725740"/>
            <a:ext cx="3473753" cy="1564580"/>
          </a:xfrm>
        </p:spPr>
        <p:txBody>
          <a:bodyPr>
            <a:normAutofit/>
          </a:bodyPr>
          <a:lstStyle/>
          <a:p>
            <a:pPr algn="l"/>
            <a:r>
              <a:rPr lang="en-US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Participants Receive</a:t>
            </a:r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87DE7A-1CA1-47F3-9C60-E504EFD97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Content Placeholder 2">
            <a:extLst>
              <a:ext uri="{FF2B5EF4-FFF2-40B4-BE49-F238E27FC236}">
                <a16:creationId xmlns:a16="http://schemas.microsoft.com/office/drawing/2014/main" id="{A9E8B7E6-0235-BC1E-4BAD-9399B5D0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860165"/>
              </p:ext>
            </p:extLst>
          </p:nvPr>
        </p:nvGraphicFramePr>
        <p:xfrm>
          <a:off x="6088388" y="787576"/>
          <a:ext cx="4482630" cy="527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69398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7" ma:contentTypeDescription="Create a new document." ma:contentTypeScope="" ma:versionID="63563ecfaa957c93951daa7c9cb33909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448d87ea9b00daa8b5fa865052ceab58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Props1.xml><?xml version="1.0" encoding="utf-8"?>
<ds:datastoreItem xmlns:ds="http://schemas.openxmlformats.org/officeDocument/2006/customXml" ds:itemID="{5F48E070-0C31-45A6-9DAD-5CEF935C45CF}"/>
</file>

<file path=customXml/itemProps2.xml><?xml version="1.0" encoding="utf-8"?>
<ds:datastoreItem xmlns:ds="http://schemas.openxmlformats.org/officeDocument/2006/customXml" ds:itemID="{80955687-8F5E-4619-95F0-4B39749BEEB3}"/>
</file>

<file path=customXml/itemProps3.xml><?xml version="1.0" encoding="utf-8"?>
<ds:datastoreItem xmlns:ds="http://schemas.openxmlformats.org/officeDocument/2006/customXml" ds:itemID="{00B44A19-EA79-45EA-9C12-0B347CE2BA44}"/>
</file>

<file path=docMetadata/LabelInfo.xml><?xml version="1.0" encoding="utf-8"?>
<clbl:labelList xmlns:clbl="http://schemas.microsoft.com/office/2020/mipLabelMetadata">
  <clbl:label id="{13b16c53-82ad-48b8-b6dd-e0353efe42ca}" enabled="1" method="Standard" siteId="{a2a21b60-5625-43fe-a55a-52f5e111d7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891</Words>
  <Application>Microsoft Office PowerPoint</Application>
  <PresentationFormat>Widescreen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MS Shell Dlg 2</vt:lpstr>
      <vt:lpstr>Symbol</vt:lpstr>
      <vt:lpstr>Wingdings</vt:lpstr>
      <vt:lpstr>Wingdings 3</vt:lpstr>
      <vt:lpstr>Madison</vt:lpstr>
      <vt:lpstr>Washoe County Sheriff’s Office Homeless Outreach Proactive Engagement (HOPE) Team 2025 Accomplishments &amp; 2026 Vision  Sergeant Kellie Wright | HOPE Team Leader, Deputy Kourtney Lusby and Deputy Levi Smith | Spanish Springs CAB | January 2026 </vt:lpstr>
      <vt:lpstr>Who We Are: The HOPE Team </vt:lpstr>
      <vt:lpstr>Photos of trash in the desert, and then cleaned up.</vt:lpstr>
      <vt:lpstr>2025 By the Numbers </vt:lpstr>
      <vt:lpstr>Amazing Partnerships </vt:lpstr>
      <vt:lpstr>2026 Goals </vt:lpstr>
      <vt:lpstr>H.O.P.E. Clean Path Initiative </vt:lpstr>
      <vt:lpstr>Why Clean Path? The Problem We’re Solving </vt:lpstr>
      <vt:lpstr>What Participants Receive</vt:lpstr>
      <vt:lpstr>Participant Expectations (Simple &amp; Fair) </vt:lpstr>
      <vt:lpstr>Accountability with Compassion</vt:lpstr>
      <vt:lpstr>Rollout Plan </vt:lpstr>
      <vt:lpstr>How the Public Can Report &amp; Stay Informed </vt:lpstr>
      <vt:lpstr>How YOU Can Help (the ask)</vt:lpstr>
      <vt:lpstr>Contact Us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Wright, Kellie</dc:creator>
  <cp:lastModifiedBy>Ramos, Candee</cp:lastModifiedBy>
  <cp:revision>2</cp:revision>
  <dcterms:created xsi:type="dcterms:W3CDTF">2026-01-28T04:34:38Z</dcterms:created>
  <dcterms:modified xsi:type="dcterms:W3CDTF">2026-02-02T18:46:51Z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</Properties>
</file>