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39" r:id="rId5"/>
    <p:sldId id="364" r:id="rId6"/>
    <p:sldId id="340" r:id="rId7"/>
    <p:sldId id="341" r:id="rId8"/>
    <p:sldId id="342" r:id="rId9"/>
    <p:sldId id="343" r:id="rId10"/>
    <p:sldId id="344" r:id="rId11"/>
    <p:sldId id="345" r:id="rId12"/>
    <p:sldId id="347" r:id="rId13"/>
    <p:sldId id="348" r:id="rId14"/>
    <p:sldId id="352" r:id="rId15"/>
    <p:sldId id="351" r:id="rId16"/>
    <p:sldId id="350" r:id="rId17"/>
    <p:sldId id="349" r:id="rId18"/>
    <p:sldId id="353" r:id="rId19"/>
    <p:sldId id="326" r:id="rId20"/>
    <p:sldId id="332" r:id="rId21"/>
    <p:sldId id="280" r:id="rId22"/>
    <p:sldId id="333" r:id="rId23"/>
    <p:sldId id="334" r:id="rId24"/>
    <p:sldId id="335" r:id="rId25"/>
    <p:sldId id="336" r:id="rId26"/>
    <p:sldId id="325" r:id="rId27"/>
    <p:sldId id="321" r:id="rId28"/>
    <p:sldId id="338" r:id="rId29"/>
    <p:sldId id="331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</p:sldIdLst>
  <p:sldSz cx="12192000" cy="6858000"/>
  <p:notesSz cx="7010400" cy="9296400"/>
  <p:custShowLst>
    <p:custShow name="West Side DTW" id="0">
      <p:sldLst/>
    </p:custShow>
    <p:custShow name="Central" id="1">
      <p:sldLst/>
    </p:custShow>
    <p:custShow name="East" id="2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780D8E-A20F-47DA-0885-DD6778FEA7AE}" name="Charpentier, Robert" initials="RC" userId="S::rcharpentier@tmwa.com::704c881c-71c7-467f-9a41-0378d49e7a2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Garner" initials="CG" lastIdx="14" clrIdx="0">
    <p:extLst>
      <p:ext uri="{19B8F6BF-5375-455C-9EA6-DF929625EA0E}">
        <p15:presenceInfo xmlns:p15="http://schemas.microsoft.com/office/powerpoint/2012/main" userId="S-1-5-21-2983108227-3104936336-457092868-224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E"/>
    <a:srgbClr val="41B13C"/>
    <a:srgbClr val="00A99E"/>
    <a:srgbClr val="A7B5B6"/>
    <a:srgbClr val="8EB4E3"/>
    <a:srgbClr val="7BC792"/>
    <a:srgbClr val="FBD25F"/>
    <a:srgbClr val="E90707"/>
    <a:srgbClr val="9900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28" y="10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6/28/2018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DCCC6-3F63-4D8F-A5A4-B4AFC2392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2274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en-US"/>
              <a:t>6/28/2018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AE2AFC-C80A-469B-8428-3AE986E23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23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RSW created TMWA in 2001 for the sole purpose of buying the water utility owned then by </a:t>
            </a:r>
            <a:r>
              <a:rPr lang="en-US" dirty="0" err="1"/>
              <a:t>SPPCo</a:t>
            </a:r>
            <a:r>
              <a:rPr lang="en-US" dirty="0"/>
              <a:t>, which is now NV Energy.</a:t>
            </a:r>
          </a:p>
          <a:p>
            <a:endParaRPr lang="en-US" dirty="0"/>
          </a:p>
          <a:p>
            <a:r>
              <a:rPr lang="en-US" dirty="0"/>
              <a:t>7-Member board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CF5AB-C575-CBB3-6A2F-5F1C64D2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BECD9-43C6-033A-7AE2-90962BFCA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DC167-A450-6B9C-A0F0-6BAA92772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0746-2ACF-8241-AD76-A869DB1C44E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C2252-1214-B635-3954-F3F05CCF1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73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A481E-7590-DC74-6CA0-07C7507A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D0AEED-8EF4-04B5-0D3A-855C2ADFA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28334-2753-73EE-9314-BCE301750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94CF1-D1F0-E99F-A9D9-CB4AC66C81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3E789-A927-57DB-652D-C321096A4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Total Pages 780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9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F6FB5-61FA-9DDE-53F5-1EB6A453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01036-D79F-5747-EC72-274482FD2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CFB8C-4440-4D0C-A752-C65FE72B4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1E0B0-F59D-13B5-74AA-21DFC4E003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D3AB5-FE4F-AE0A-28CB-02A2E128A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3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5% of annual distribution 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15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5% of annual distribution 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90A30-71C7-B8DF-8510-2822047E0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F18B3-B756-9C6E-BF03-63AB346FB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8E07B-4455-E428-E932-7D5C10750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4F3A3-637E-B26E-AB2F-1DD037C975A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ACA84-2D1C-21B6-3B3B-3F6979830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09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8D781-7AC0-5F1D-2F12-D33577CE2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7FE9B-7F4F-C10D-2546-9FF57D5F8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4A42C-704B-E249-A920-67564A7E5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2D01B-012A-EF17-C406-45EC427537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A5C86-563B-0832-AB0C-99D45504C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8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37ED3-4EE3-D1AD-9A21-865B2F544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5E2126-3ADD-0323-335D-32D3D6664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4E3F73-0AA7-F2C2-DBDE-50F2FE69E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51BA3-AB45-7F7D-66D6-3DC35F1C10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ED1E3-2B6B-66E5-E32A-39B0FEB06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2AFC-C80A-469B-8428-3AE986E234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0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8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8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1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3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5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9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6/28/2018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9B28-1875-438F-A2D8-17B23841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4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peri@tmwa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peri@tmwa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DB6F5FB-F1CC-747E-F6D4-C4F8F1DAB18A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1F2F34-A101-BF7B-3C8C-DE26F5400EC4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E53015-D998-5D07-F77E-DFE9E7B448B0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5485A3-6CEC-0092-1CF2-6FBCA46C19D9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87EA3B36-76D4-F7C2-EECE-A1A740565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10026977" y="635635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B18D8-E852-A782-9DA8-4658732E7C98}"/>
              </a:ext>
            </a:extLst>
          </p:cNvPr>
          <p:cNvSpPr txBox="1"/>
          <p:nvPr/>
        </p:nvSpPr>
        <p:spPr>
          <a:xfrm>
            <a:off x="2095500" y="2283023"/>
            <a:ext cx="8001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 Springs CAB Presentation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Truckee Meadows Water Authority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D99488-2E48-5348-64FC-DB017EE9655F}"/>
              </a:ext>
            </a:extLst>
          </p:cNvPr>
          <p:cNvGrpSpPr/>
          <p:nvPr/>
        </p:nvGrpSpPr>
        <p:grpSpPr>
          <a:xfrm>
            <a:off x="4611279" y="3547038"/>
            <a:ext cx="2969442" cy="113122"/>
            <a:chOff x="4722829" y="1215873"/>
            <a:chExt cx="2969442" cy="113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5A5E51-15AA-644F-BB15-2EE8124022C3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C5A327-6270-90B5-9A0E-10AFA9A6ACFD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7FF405-80CC-00D7-2BEA-75E5E0E7FACA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88F54B6-6733-AAAD-3568-6151B4586C4D}"/>
              </a:ext>
            </a:extLst>
          </p:cNvPr>
          <p:cNvSpPr txBox="1"/>
          <p:nvPr/>
        </p:nvSpPr>
        <p:spPr>
          <a:xfrm>
            <a:off x="5040262" y="3908512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December 4, 2024</a:t>
            </a:r>
          </a:p>
        </p:txBody>
      </p:sp>
    </p:spTree>
    <p:extLst>
      <p:ext uri="{BB962C8B-B14F-4D97-AF65-F5344CB8AC3E}">
        <p14:creationId xmlns:p14="http://schemas.microsoft.com/office/powerpoint/2010/main" val="168317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A7A6B-BCD1-8584-EE62-66B9CEE5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8249DA-1270-B088-ED0C-D34F243D20FC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74341C-C683-93DF-DD64-D6A83BAA0E6C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4E8D0F-1DC7-769D-7ACF-4D49A1496233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2AB856-1B4D-06C1-73BE-40CD7FF53194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CD77339F-72D4-2EF0-B5FE-205C8231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05A380-BB7A-5510-DAF2-160CDA1CF945}"/>
              </a:ext>
            </a:extLst>
          </p:cNvPr>
          <p:cNvSpPr txBox="1"/>
          <p:nvPr/>
        </p:nvSpPr>
        <p:spPr>
          <a:xfrm>
            <a:off x="2528752" y="516743"/>
            <a:ext cx="7467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2020-2040 water facility PLAN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Tmwa.com/planning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747FF7C-EA2F-09D4-BDB8-A7946FF8D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90" y="2003012"/>
            <a:ext cx="336532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The 2020-2040 WFP is the 4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edition since TMWA’s inception in 2001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Focuses on infrastructure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Growth needs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Aging Infrastructure needs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Reliability needs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8603-6E57-7A10-B5A3-DE01CEC5B0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830"/>
          <a:stretch/>
        </p:blipFill>
        <p:spPr>
          <a:xfrm>
            <a:off x="4244351" y="1647492"/>
            <a:ext cx="3703298" cy="4448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39773-A981-9F36-12C7-C0397C413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22" y="919756"/>
            <a:ext cx="3219825" cy="2377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15C88E-F555-9C07-5A2F-233B886C1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034" y="3560941"/>
            <a:ext cx="3077790" cy="25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88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A8256-CE98-B88F-9EBF-4204993BA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656E3-7AB8-5796-1024-9171A1E4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0AFEB9-4272-F699-AC6C-4C8F57216CD6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C09969-39B4-D15A-9EAA-4068002FC34A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BDFD2F-A282-264C-90C0-6DB926B71FCB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897FC-B2E0-3FE1-B04E-6CF441681A3A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65BF21B4-474A-C6D3-1B2C-ABE2C0446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24542-91C5-35B9-60C0-D459DE3A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493" y="113122"/>
            <a:ext cx="6999790" cy="67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FB88D-2FDF-878F-97C3-83CB7D045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390A2E-249E-CA4F-551F-C5EED0A4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D2AC9F-98CB-8B71-4858-207AA40F847A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AEF7F1-B321-32BF-8676-811F247FE769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D391AA-E287-1BF3-D51C-202327EB3263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13A19-88ED-89B9-376F-418CD21DCDBD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E0150EC6-C98A-0C17-B405-923B2935D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790E7-37CC-FA45-D144-AF686FE6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0" y="194540"/>
            <a:ext cx="8798503" cy="66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28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40E79-F752-9DCD-399A-0C4D939E2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ABBA33-E720-F8C6-B704-C981C6B0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839E1-DE7F-4C58-AFC7-A22A45DB51EA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845531-24C3-7C3B-1F4C-65C797BD442F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680C64-6967-4B96-2A33-8A29A97A7D8B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89D911-EAAE-BD36-3D43-582D44B361FB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07B08030-A72E-BBE3-7237-5C57B5611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4CD594AC-A625-8A35-9A69-3FD91D052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97" y="212904"/>
            <a:ext cx="4970306" cy="6432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9A8CC-EB88-A461-56E0-8299BDA3E5E8}"/>
              </a:ext>
            </a:extLst>
          </p:cNvPr>
          <p:cNvSpPr txBox="1"/>
          <p:nvPr/>
        </p:nvSpPr>
        <p:spPr>
          <a:xfrm>
            <a:off x="7219048" y="746304"/>
            <a:ext cx="3747085" cy="4228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chemeClr val="tx1"/>
                </a:solidFill>
                <a:latin typeface="Calibri"/>
              </a:rPr>
              <a:t>Significant Effort to Allocate Growth per 5-year Planning Period 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1" dirty="0">
              <a:solidFill>
                <a:schemeClr val="tx1"/>
              </a:solidFill>
              <a:latin typeface="Calibri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chemeClr val="tx1"/>
                </a:solidFill>
                <a:latin typeface="Calibri"/>
              </a:rPr>
              <a:t>Not All areas grow at the same rate (completely developed areas versus areas currently developing)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1" dirty="0">
              <a:solidFill>
                <a:schemeClr val="tx1"/>
              </a:solidFill>
              <a:latin typeface="Calibri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chemeClr val="tx1"/>
                </a:solidFill>
                <a:latin typeface="Calibri"/>
              </a:rPr>
              <a:t>Incorporated data from TMRPA Growth Forecast, TMWA new business data that includes unbuilt Discoveries and staff planning knowledge in each area.</a:t>
            </a:r>
          </a:p>
        </p:txBody>
      </p:sp>
    </p:spTree>
    <p:extLst>
      <p:ext uri="{BB962C8B-B14F-4D97-AF65-F5344CB8AC3E}">
        <p14:creationId xmlns:p14="http://schemas.microsoft.com/office/powerpoint/2010/main" val="206050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17DBF-BF8D-8654-E655-236C9742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8C25BB-A8A4-0AE9-93F6-C6DC4984F6E5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79036E-E1D9-F91B-5A0F-1E56B6489E43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A0E2CB-5696-921C-ACB9-9BCAC838A2D9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474ECF-1454-B44C-FBC1-38262F441773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4B6BA16-1DB7-B711-5945-0A99C0C0A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15B9F6-BEEE-50D2-A45A-E5E7B101E8EA}"/>
              </a:ext>
            </a:extLst>
          </p:cNvPr>
          <p:cNvSpPr txBox="1"/>
          <p:nvPr/>
        </p:nvSpPr>
        <p:spPr>
          <a:xfrm>
            <a:off x="2185447" y="265487"/>
            <a:ext cx="7467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2040 WFP Estimated Expenditures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11217B7-9723-6E78-F0D0-944AB9322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83491"/>
              </p:ext>
            </p:extLst>
          </p:nvPr>
        </p:nvGraphicFramePr>
        <p:xfrm>
          <a:off x="3794289" y="3289509"/>
          <a:ext cx="5562600" cy="2730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150132667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427711868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4130497023"/>
                    </a:ext>
                  </a:extLst>
                </a:gridCol>
              </a:tblGrid>
              <a:tr h="574882"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Facility Category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20-Year Total Cost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20-Year Cost Allocated</a:t>
                      </a:r>
                      <a:endParaRPr lang="en-US" sz="1800" kern="100" dirty="0">
                        <a:effectLst/>
                      </a:endParaRPr>
                    </a:p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To Growth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2310573"/>
                  </a:ext>
                </a:extLst>
              </a:tr>
              <a:tr h="465880"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Supply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  178,600,000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  99,100,000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2357673"/>
                  </a:ext>
                </a:extLst>
              </a:tr>
              <a:tr h="465880"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Storage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  37,200,000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  18,500,000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0283705"/>
                  </a:ext>
                </a:extLst>
              </a:tr>
              <a:tr h="465880"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Distribution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$201,800,000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  76,500,000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2784686"/>
                  </a:ext>
                </a:extLst>
              </a:tr>
              <a:tr h="465880"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Totals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$417,600,000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fontAlgn="base" hangingPunc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$194,100,000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45129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C52B0-BF60-37EF-74CA-ABD311F28A8C}"/>
              </a:ext>
            </a:extLst>
          </p:cNvPr>
          <p:cNvSpPr txBox="1"/>
          <p:nvPr/>
        </p:nvSpPr>
        <p:spPr>
          <a:xfrm>
            <a:off x="424205" y="1187721"/>
            <a:ext cx="11255605" cy="1702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Calibri"/>
              </a:rPr>
              <a:t>The primary product of the WFP is a 20-Year Capital Improvement Plan (CIP).  </a:t>
            </a: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Calibri"/>
              </a:rPr>
              <a:t>The WFP plan also includes consideration for emergency off-river operation, redundancy, power outages, fire events, mitigation of legacy deficiency issues, replacement/rehab of major facilities, etc. 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chemeClr val="tx1"/>
                </a:solidFill>
                <a:latin typeface="Calibri"/>
              </a:rPr>
              <a:t>WFP is used to update Water System Facility charges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CEEAC-530E-13D0-BA11-C284F85D8179}"/>
              </a:ext>
            </a:extLst>
          </p:cNvPr>
          <p:cNvSpPr txBox="1"/>
          <p:nvPr/>
        </p:nvSpPr>
        <p:spPr>
          <a:xfrm>
            <a:off x="974889" y="4139284"/>
            <a:ext cx="281940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1" dirty="0">
                <a:solidFill>
                  <a:schemeClr val="tx1"/>
                </a:solidFill>
                <a:latin typeface="Calibri"/>
              </a:rPr>
              <a:t>Average Annual 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1" dirty="0">
                <a:solidFill>
                  <a:schemeClr val="tx1"/>
                </a:solidFill>
                <a:latin typeface="Calibri"/>
              </a:rPr>
              <a:t>Growth Related Costs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b="1" dirty="0">
                <a:latin typeface="Calibri"/>
              </a:rPr>
              <a:t>$9,700,000</a:t>
            </a:r>
            <a:endParaRPr lang="en-US" sz="18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1DA925-A5A8-D202-0F87-28CE2638679A}"/>
              </a:ext>
            </a:extLst>
          </p:cNvPr>
          <p:cNvSpPr/>
          <p:nvPr/>
        </p:nvSpPr>
        <p:spPr>
          <a:xfrm>
            <a:off x="7509235" y="5539004"/>
            <a:ext cx="1828800" cy="4449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47F5C-F48B-DBD0-B1D4-BE13FCD40C21}"/>
              </a:ext>
            </a:extLst>
          </p:cNvPr>
          <p:cNvSpPr/>
          <p:nvPr/>
        </p:nvSpPr>
        <p:spPr>
          <a:xfrm>
            <a:off x="1203489" y="4170867"/>
            <a:ext cx="2362200" cy="968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75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0B35-7550-3596-0D0A-E7C3C2512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C2E96A-5F09-38B8-94D3-09E818922A99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504BA4-B661-3697-5403-476568E523B3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D2B918-499D-68F4-ED18-7DDBE2C43E97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6971EC-B3A7-3A9F-B311-0C8A3E35476C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2453AD13-64BE-5F89-EBC8-E1DCE3E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8790"/>
            <a:ext cx="10972800" cy="1143000"/>
          </a:xfrm>
        </p:spPr>
        <p:txBody>
          <a:bodyPr/>
          <a:lstStyle/>
          <a:p>
            <a:r>
              <a:rPr lang="en-US" b="1" dirty="0"/>
              <a:t>Hydrogeology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A67E8C0-F516-31EA-5B05-EC50D401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15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6B26424-975E-85C7-17F9-CEAF9AA91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8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11D0F5-7881-5C9A-BDAA-0D46079AA7D7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0F5387-E3A0-ADD4-8FC6-2DD4D788DD9F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8B32C6-CCE0-6327-877A-39E08A0E686B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07D599-DD16-1B3A-2B08-8762B279EC2B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35CF349-5851-2908-44DE-14E2777B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21" y="219449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Objectives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720F0-BD27-8B76-0155-35BB09F9042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0771" t="31250" r="40265" b="44346"/>
          <a:stretch/>
        </p:blipFill>
        <p:spPr>
          <a:xfrm>
            <a:off x="1619250" y="2162175"/>
            <a:ext cx="3657600" cy="3657600"/>
          </a:xfrm>
          <a:prstGeom prst="ellipse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16D5A6-427D-841A-32D9-14BF1204190E}"/>
              </a:ext>
            </a:extLst>
          </p:cNvPr>
          <p:cNvSpPr/>
          <p:nvPr/>
        </p:nvSpPr>
        <p:spPr>
          <a:xfrm>
            <a:off x="6604067" y="3006898"/>
            <a:ext cx="622169" cy="622169"/>
          </a:xfrm>
          <a:prstGeom prst="ellipse">
            <a:avLst/>
          </a:prstGeom>
          <a:solidFill>
            <a:srgbClr val="00A9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545780-640E-7DEB-1479-6510BCBA36A3}"/>
              </a:ext>
            </a:extLst>
          </p:cNvPr>
          <p:cNvSpPr/>
          <p:nvPr/>
        </p:nvSpPr>
        <p:spPr>
          <a:xfrm>
            <a:off x="6598762" y="4549277"/>
            <a:ext cx="622169" cy="622169"/>
          </a:xfrm>
          <a:prstGeom prst="ellipse">
            <a:avLst/>
          </a:prstGeom>
          <a:solidFill>
            <a:srgbClr val="00AD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61B42-C680-237B-F5F0-4C5B36997D7D}"/>
              </a:ext>
            </a:extLst>
          </p:cNvPr>
          <p:cNvSpPr txBox="1"/>
          <p:nvPr/>
        </p:nvSpPr>
        <p:spPr>
          <a:xfrm>
            <a:off x="7303303" y="3087149"/>
            <a:ext cx="3277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Sources of Groundwater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8D555-48ED-1FC0-DC8B-82E50F40A976}"/>
              </a:ext>
            </a:extLst>
          </p:cNvPr>
          <p:cNvSpPr txBox="1"/>
          <p:nvPr/>
        </p:nvSpPr>
        <p:spPr>
          <a:xfrm>
            <a:off x="7303303" y="4629528"/>
            <a:ext cx="2892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Uses of Groundwater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2E6755-A735-5E2C-F045-6CED5A4CF169}"/>
              </a:ext>
            </a:extLst>
          </p:cNvPr>
          <p:cNvGrpSpPr/>
          <p:nvPr/>
        </p:nvGrpSpPr>
        <p:grpSpPr>
          <a:xfrm>
            <a:off x="397498" y="1304516"/>
            <a:ext cx="2969442" cy="113122"/>
            <a:chOff x="4722829" y="1215873"/>
            <a:chExt cx="2969442" cy="1131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D088C3-5F8A-2A7F-32BD-0C9A7ADFACBA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499FD7-02C7-7016-E559-F57205CFFB2A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3715F9-1964-9010-B81D-F1AA1D25B2FD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00D9FB1-9529-9413-BE47-4C1C40E5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16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9B1FAB6-12E7-1E4E-2342-032F7F9B2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8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62F4-B66C-44AD-8820-FF8A2CE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165" y="167043"/>
            <a:ext cx="5273356" cy="1133856"/>
          </a:xfrm>
        </p:spPr>
        <p:txBody>
          <a:bodyPr>
            <a:normAutofit fontScale="90000"/>
          </a:bodyPr>
          <a:lstStyle/>
          <a:p>
            <a:r>
              <a:rPr lang="en-US" dirty="0"/>
              <a:t>Precipitation Infiltration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31870-F89F-D5B0-6F52-05789EA44ACA}"/>
              </a:ext>
            </a:extLst>
          </p:cNvPr>
          <p:cNvSpPr txBox="1"/>
          <p:nvPr/>
        </p:nvSpPr>
        <p:spPr>
          <a:xfrm>
            <a:off x="1705974" y="3296438"/>
            <a:ext cx="186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600 AFY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5CFBB-3823-CD8A-2E51-81EED17A2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7" t="13061" r="61079" b="25052"/>
          <a:stretch/>
        </p:blipFill>
        <p:spPr>
          <a:xfrm>
            <a:off x="4652217" y="1300899"/>
            <a:ext cx="7301252" cy="496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DB9726-CFA2-AF70-E8BE-9803A61E70D3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2B9DF8-1810-F39C-2FDA-147F279C5AE3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E77562-7695-A4A1-EA3A-1172ABD74B55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D9D762-836E-72E5-95A0-5C8AA063E542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DE5832-4DEF-56F6-EA06-E4E931ACE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30DA684-DF06-3AB3-A02B-6DFE3FD5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5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62F4-B66C-44AD-8820-FF8A2CE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4" y="356616"/>
            <a:ext cx="4406283" cy="1133856"/>
          </a:xfrm>
        </p:spPr>
        <p:txBody>
          <a:bodyPr>
            <a:normAutofit/>
          </a:bodyPr>
          <a:lstStyle/>
          <a:p>
            <a:r>
              <a:rPr lang="en-US" dirty="0"/>
              <a:t>Orr Ditch Seepage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AFA5D68-B884-4CC0-BF84-7B6E69A10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8905" r="4206" b="23575"/>
          <a:stretch/>
        </p:blipFill>
        <p:spPr>
          <a:xfrm>
            <a:off x="5661914" y="113121"/>
            <a:ext cx="6464098" cy="6311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31870-F89F-D5B0-6F52-05789EA44ACA}"/>
              </a:ext>
            </a:extLst>
          </p:cNvPr>
          <p:cNvSpPr txBox="1"/>
          <p:nvPr/>
        </p:nvSpPr>
        <p:spPr>
          <a:xfrm>
            <a:off x="2217001" y="3086456"/>
            <a:ext cx="186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300 AFY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33AD-5A81-FF5F-31B9-838D30C5503E}"/>
              </a:ext>
            </a:extLst>
          </p:cNvPr>
          <p:cNvSpPr txBox="1"/>
          <p:nvPr/>
        </p:nvSpPr>
        <p:spPr>
          <a:xfrm>
            <a:off x="7084194" y="3325677"/>
            <a:ext cx="103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Orr Ditch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53252-C5ED-766C-2335-EC2FBD8203E7}"/>
              </a:ext>
            </a:extLst>
          </p:cNvPr>
          <p:cNvCxnSpPr/>
          <p:nvPr/>
        </p:nvCxnSpPr>
        <p:spPr>
          <a:xfrm>
            <a:off x="8133347" y="3498932"/>
            <a:ext cx="279133" cy="119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4B48E8-D44E-4065-5B96-3FCBCB1C4A19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F343B5-7381-B6CA-10A8-D10F5D6BB46B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EA6562-E93D-5D5E-B124-9E6B5AB7BF28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88C16E-6690-079F-7559-FB6B0D52CAA6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41F692-FAF4-CA52-6921-A5FBF550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122EFBE-0970-4BF2-376E-67D7BCCD2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47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12045EE-E66A-65D9-1CD1-96B8162B42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6892" r="4367" b="22038"/>
          <a:stretch/>
        </p:blipFill>
        <p:spPr>
          <a:xfrm>
            <a:off x="5950857" y="246742"/>
            <a:ext cx="6110514" cy="6299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562F4-B66C-44AD-8820-FF8A2CE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4" y="356616"/>
            <a:ext cx="4406283" cy="1133856"/>
          </a:xfrm>
        </p:spPr>
        <p:txBody>
          <a:bodyPr>
            <a:normAutofit fontScale="90000"/>
          </a:bodyPr>
          <a:lstStyle/>
          <a:p>
            <a:r>
              <a:rPr lang="en-US" dirty="0"/>
              <a:t>Irrigation Recharge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31870-F89F-D5B0-6F52-05789EA44ACA}"/>
              </a:ext>
            </a:extLst>
          </p:cNvPr>
          <p:cNvSpPr txBox="1"/>
          <p:nvPr/>
        </p:nvSpPr>
        <p:spPr>
          <a:xfrm>
            <a:off x="2023038" y="3199010"/>
            <a:ext cx="224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2,100 AFY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33AD-5A81-FF5F-31B9-838D30C5503E}"/>
              </a:ext>
            </a:extLst>
          </p:cNvPr>
          <p:cNvSpPr txBox="1"/>
          <p:nvPr/>
        </p:nvSpPr>
        <p:spPr>
          <a:xfrm>
            <a:off x="9968796" y="2552679"/>
            <a:ext cx="1289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Landscaped</a:t>
            </a:r>
          </a:p>
          <a:p>
            <a:r>
              <a:rPr lang="en-US" i="1" dirty="0"/>
              <a:t>Areas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53252-C5ED-766C-2335-EC2FBD8203E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006114" y="2875845"/>
            <a:ext cx="962682" cy="423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240E041-FC4B-13BA-A34B-97BC55AEC958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EB3EAA-AEA2-9FD5-6274-A56ECCE92BEB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54841-1A61-3B0C-1BAB-39CB65E0614B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09E94-462E-3829-EEF3-476A516A1AD6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82F0464-AB17-4BA2-2839-7A344C34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19</a:t>
            </a:fld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F6EF5A3-EBD5-5766-68E2-0C2D0FDD8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04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9277E-2487-641B-327D-382FC311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80A1F2-B803-9FE8-2E62-D961A3D6EC98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C27BD8-5577-7EAD-C54E-7E36C6995A4C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ECBE90-AC65-FA5F-6B96-CD78029212D6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07163B-3246-B5DD-EBB3-5FBDCFAC070A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7F32D6E4-F916-24AC-9221-F214D8E64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10026977" y="635635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F707062-D055-7A1E-59B5-4B907D1FF8D6}"/>
              </a:ext>
            </a:extLst>
          </p:cNvPr>
          <p:cNvSpPr txBox="1">
            <a:spLocks/>
          </p:cNvSpPr>
          <p:nvPr/>
        </p:nvSpPr>
        <p:spPr>
          <a:xfrm>
            <a:off x="7731115" y="1963975"/>
            <a:ext cx="4713695" cy="254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Lydia Teel, PhD, PE</a:t>
            </a:r>
          </a:p>
          <a:p>
            <a:pPr algn="ctr"/>
            <a:r>
              <a:rPr lang="en-US" sz="1600" dirty="0"/>
              <a:t>Emerging Resources Supervisor</a:t>
            </a:r>
          </a:p>
          <a:p>
            <a:pPr algn="ctr"/>
            <a:r>
              <a:rPr lang="en-US" sz="1600" dirty="0"/>
              <a:t>Truckee Meadows Water Authority</a:t>
            </a:r>
          </a:p>
          <a:p>
            <a:pPr algn="ctr"/>
            <a:r>
              <a:rPr lang="en-US" sz="1600" u="sng" dirty="0">
                <a:hlinkClick r:id="rId3"/>
              </a:rPr>
              <a:t>lteel@tmwa.com</a:t>
            </a:r>
            <a:endParaRPr lang="en-US" sz="1600" u="sng" dirty="0"/>
          </a:p>
          <a:p>
            <a:pPr algn="ctr"/>
            <a:endParaRPr lang="en-US" sz="1400" u="sng" dirty="0"/>
          </a:p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DF9E48-C951-3D9E-2E38-38FF778C94D1}"/>
              </a:ext>
            </a:extLst>
          </p:cNvPr>
          <p:cNvSpPr txBox="1">
            <a:spLocks/>
          </p:cNvSpPr>
          <p:nvPr/>
        </p:nvSpPr>
        <p:spPr>
          <a:xfrm>
            <a:off x="3739152" y="1955990"/>
            <a:ext cx="4713695" cy="254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Greg Pohll, PhD</a:t>
            </a:r>
          </a:p>
          <a:p>
            <a:pPr algn="ctr"/>
            <a:r>
              <a:rPr lang="en-US" sz="1600" dirty="0"/>
              <a:t>Principal Hydrogeologist</a:t>
            </a:r>
          </a:p>
          <a:p>
            <a:pPr algn="ctr"/>
            <a:r>
              <a:rPr lang="en-US" sz="1600" dirty="0"/>
              <a:t>Truckee Meadows Water Authority</a:t>
            </a:r>
          </a:p>
          <a:p>
            <a:pPr algn="ctr"/>
            <a:r>
              <a:rPr lang="en-US" sz="1600" u="sng" dirty="0">
                <a:hlinkClick r:id="rId3"/>
              </a:rPr>
              <a:t>gpohll@tmwa.com</a:t>
            </a:r>
            <a:endParaRPr lang="en-US" sz="1600" u="sng" dirty="0"/>
          </a:p>
          <a:p>
            <a:pPr algn="ctr"/>
            <a:endParaRPr lang="en-US" sz="1400" u="sng" dirty="0"/>
          </a:p>
          <a:p>
            <a:pPr algn="ctr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474E5E-EEFB-B465-5F15-27E687C807DB}"/>
              </a:ext>
            </a:extLst>
          </p:cNvPr>
          <p:cNvSpPr txBox="1">
            <a:spLocks/>
          </p:cNvSpPr>
          <p:nvPr/>
        </p:nvSpPr>
        <p:spPr>
          <a:xfrm>
            <a:off x="-396885" y="1955989"/>
            <a:ext cx="4713695" cy="254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Danny Rotter, PE</a:t>
            </a:r>
          </a:p>
          <a:p>
            <a:pPr algn="ctr"/>
            <a:r>
              <a:rPr lang="en-US" sz="1600" dirty="0"/>
              <a:t>Assistant GM / Director of Engineering</a:t>
            </a:r>
          </a:p>
          <a:p>
            <a:pPr algn="ctr"/>
            <a:r>
              <a:rPr lang="en-US" sz="1600" dirty="0"/>
              <a:t>Truckee Meadows Water Authority</a:t>
            </a:r>
          </a:p>
          <a:p>
            <a:pPr algn="ctr"/>
            <a:r>
              <a:rPr lang="en-US" sz="1600" u="sng" dirty="0">
                <a:hlinkClick r:id="rId3"/>
              </a:rPr>
              <a:t>drotter@tmwa.com</a:t>
            </a:r>
            <a:endParaRPr lang="en-US" sz="1600" u="sng" dirty="0"/>
          </a:p>
          <a:p>
            <a:pPr algn="ctr"/>
            <a:endParaRPr lang="en-US" sz="1400" u="sng" dirty="0"/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6CC88-E170-45EB-20EB-F1A1931224D3}"/>
              </a:ext>
            </a:extLst>
          </p:cNvPr>
          <p:cNvSpPr txBox="1"/>
          <p:nvPr/>
        </p:nvSpPr>
        <p:spPr>
          <a:xfrm>
            <a:off x="2223319" y="610311"/>
            <a:ext cx="800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052A5-80E0-A042-E4AD-466E7F123A9C}"/>
              </a:ext>
            </a:extLst>
          </p:cNvPr>
          <p:cNvSpPr txBox="1"/>
          <p:nvPr/>
        </p:nvSpPr>
        <p:spPr>
          <a:xfrm>
            <a:off x="812387" y="3429000"/>
            <a:ext cx="2821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Planning/New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across all TMWA</a:t>
            </a:r>
            <a:br>
              <a:rPr lang="en-US" dirty="0"/>
            </a:br>
            <a:r>
              <a:rPr lang="en-US" dirty="0"/>
              <a:t>departments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7389DD-1010-D90F-8A1D-B9A541BDF626}"/>
              </a:ext>
            </a:extLst>
          </p:cNvPr>
          <p:cNvSpPr txBox="1"/>
          <p:nvPr/>
        </p:nvSpPr>
        <p:spPr>
          <a:xfrm>
            <a:off x="4451718" y="3426643"/>
            <a:ext cx="3747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Develop, modify, and analyze computer models to simulate groundwater flow and contaminant transport.</a:t>
            </a:r>
            <a:endParaRPr lang="en-US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Develop and recommend strategies to protect regional groundwater supplies well into the future.</a:t>
            </a:r>
            <a:endParaRPr lang="en-US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Evaluate groundwater data such as water levels, pumping rates, and groundwater quality and make recommendations regarding optimal operational strategies.</a:t>
            </a:r>
            <a:endParaRPr lang="en-US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2A031-9C70-B0CD-61C2-4B8B4CCB779A}"/>
              </a:ext>
            </a:extLst>
          </p:cNvPr>
          <p:cNvSpPr txBox="1"/>
          <p:nvPr/>
        </p:nvSpPr>
        <p:spPr>
          <a:xfrm>
            <a:off x="9016642" y="3426643"/>
            <a:ext cx="2715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Purified Water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Drinking Water Facility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Outreach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041834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0A786F3E-1D98-C722-BF7E-FA4DF7EA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9098" r="3809" b="23458"/>
          <a:stretch/>
        </p:blipFill>
        <p:spPr>
          <a:xfrm>
            <a:off x="6028474" y="356616"/>
            <a:ext cx="6060364" cy="5923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562F4-B66C-44AD-8820-FF8A2CE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4" y="356616"/>
            <a:ext cx="4406283" cy="1133856"/>
          </a:xfrm>
        </p:spPr>
        <p:txBody>
          <a:bodyPr>
            <a:normAutofit/>
          </a:bodyPr>
          <a:lstStyle/>
          <a:p>
            <a:r>
              <a:rPr lang="en-US" dirty="0"/>
              <a:t>Septic Recharge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31870-F89F-D5B0-6F52-05789EA44ACA}"/>
              </a:ext>
            </a:extLst>
          </p:cNvPr>
          <p:cNvSpPr txBox="1"/>
          <p:nvPr/>
        </p:nvSpPr>
        <p:spPr>
          <a:xfrm>
            <a:off x="2217001" y="3075057"/>
            <a:ext cx="186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400 AFY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33AD-5A81-FF5F-31B9-838D30C5503E}"/>
              </a:ext>
            </a:extLst>
          </p:cNvPr>
          <p:cNvSpPr txBox="1"/>
          <p:nvPr/>
        </p:nvSpPr>
        <p:spPr>
          <a:xfrm>
            <a:off x="7762924" y="2326436"/>
            <a:ext cx="74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Septic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53252-C5ED-766C-2335-EC2FBD8203E7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8506013" y="2511102"/>
            <a:ext cx="213781" cy="392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7B5A737-5419-D7F6-3509-1FFE3EF681A0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98ADE7-0487-70F5-9128-06C15C33070B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62E566-FA7A-5008-B094-1CBD78C5C282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BBAA8B-8D09-0DB7-358F-D58AAD17CC0A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BC1761D-8640-B4F4-E8A4-158B5824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20</a:t>
            </a:fld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B1803C8-C549-3111-C862-11789A101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7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large area&#10;&#10;Description automatically generated">
            <a:extLst>
              <a:ext uri="{FF2B5EF4-FFF2-40B4-BE49-F238E27FC236}">
                <a16:creationId xmlns:a16="http://schemas.microsoft.com/office/drawing/2014/main" id="{E9BBA0EC-C12B-7FBD-9443-F48AA56DE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5200" r="3144" b="24123"/>
          <a:stretch/>
        </p:blipFill>
        <p:spPr>
          <a:xfrm>
            <a:off x="5943083" y="518474"/>
            <a:ext cx="5788682" cy="58210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562F4-B66C-44AD-8820-FF8A2CE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4" y="356616"/>
            <a:ext cx="4406283" cy="1133856"/>
          </a:xfrm>
        </p:spPr>
        <p:txBody>
          <a:bodyPr>
            <a:normAutofit/>
          </a:bodyPr>
          <a:lstStyle/>
          <a:p>
            <a:r>
              <a:rPr lang="en-US" dirty="0"/>
              <a:t>Pipe Leakage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31870-F89F-D5B0-6F52-05789EA44ACA}"/>
              </a:ext>
            </a:extLst>
          </p:cNvPr>
          <p:cNvSpPr txBox="1"/>
          <p:nvPr/>
        </p:nvSpPr>
        <p:spPr>
          <a:xfrm>
            <a:off x="2217001" y="3075057"/>
            <a:ext cx="186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500 AFY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33AD-5A81-FF5F-31B9-838D30C5503E}"/>
              </a:ext>
            </a:extLst>
          </p:cNvPr>
          <p:cNvSpPr txBox="1"/>
          <p:nvPr/>
        </p:nvSpPr>
        <p:spPr>
          <a:xfrm>
            <a:off x="9770833" y="2705725"/>
            <a:ext cx="138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Distribution</a:t>
            </a:r>
          </a:p>
          <a:p>
            <a:r>
              <a:rPr lang="en-US" i="1" dirty="0"/>
              <a:t>Pipe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53252-C5ED-766C-2335-EC2FBD8203E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464511" y="3028891"/>
            <a:ext cx="306322" cy="251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127E9A3-9010-D4EC-992A-076A4DC75826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2D6001-E470-5FE8-B54F-4F94A8DDCF09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B2457A-F966-EC0E-5305-5922C74CF953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B0BC71-5DF8-0564-DA0E-76C3F3F290AB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D1A03D5-76A8-3199-7D7B-BFB1920C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58A2652-8487-B274-C78C-ED7764D90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12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BC988F6-5DAB-E2E8-88C2-FC7B3B01E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8668" r="4104" b="23839"/>
          <a:stretch/>
        </p:blipFill>
        <p:spPr>
          <a:xfrm>
            <a:off x="5630203" y="252166"/>
            <a:ext cx="6400800" cy="6353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562F4-B66C-44AD-8820-FF8A2CE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4" y="356616"/>
            <a:ext cx="4406283" cy="1133856"/>
          </a:xfrm>
        </p:spPr>
        <p:txBody>
          <a:bodyPr>
            <a:normAutofit/>
          </a:bodyPr>
          <a:lstStyle/>
          <a:p>
            <a:r>
              <a:rPr lang="en-US" dirty="0"/>
              <a:t>Pond Seepage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31870-F89F-D5B0-6F52-05789EA44ACA}"/>
              </a:ext>
            </a:extLst>
          </p:cNvPr>
          <p:cNvSpPr txBox="1"/>
          <p:nvPr/>
        </p:nvSpPr>
        <p:spPr>
          <a:xfrm>
            <a:off x="2217001" y="3075057"/>
            <a:ext cx="186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300 AFY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33AD-5A81-FF5F-31B9-838D30C5503E}"/>
              </a:ext>
            </a:extLst>
          </p:cNvPr>
          <p:cNvSpPr txBox="1"/>
          <p:nvPr/>
        </p:nvSpPr>
        <p:spPr>
          <a:xfrm>
            <a:off x="9384335" y="3667259"/>
            <a:ext cx="138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Pond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53252-C5ED-766C-2335-EC2FBD8203E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078013" y="3851925"/>
            <a:ext cx="306322" cy="390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F3A8CAD-6FCE-ED5C-6022-027FA1091B71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0FE836-A56B-5D01-74F7-81D7D24095C6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29FAFF-5822-F336-79AC-9B490038BB5E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0F06E-5C33-1189-CB9A-EC6BBD692285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4766D4-E15D-576F-5B4B-FB1CC707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EB4774B-B7DB-6829-F686-9D5CD2A84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282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84B359-210D-F88F-1CC1-E4EF41B3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Groundwater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8E904-706C-B856-C572-DFD22D830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82"/>
          <a:stretch/>
        </p:blipFill>
        <p:spPr>
          <a:xfrm>
            <a:off x="2231777" y="1838325"/>
            <a:ext cx="7728446" cy="3973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5AEB18-2F04-1512-8920-8E3DCA1D0A4E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D094AB-2CB9-3E25-EF07-57DA613E7B40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8C73E8-59B9-7160-885D-F16D16046AA4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4DDB2C-5C15-E87E-86A4-8270810AE71D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E14DD-F6FA-C299-D4E0-75FD4A9F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E748B6D-126D-51F8-D34B-71C854AF2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1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EE26324F-F4E7-B748-A2E3-585338937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8937" r="6452" b="23167"/>
          <a:stretch/>
        </p:blipFill>
        <p:spPr>
          <a:xfrm>
            <a:off x="4327696" y="136523"/>
            <a:ext cx="6303950" cy="6282069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7020A261-082F-E0F2-44B5-7BAC90D7F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83659" r="62820" b="5498"/>
          <a:stretch/>
        </p:blipFill>
        <p:spPr>
          <a:xfrm>
            <a:off x="9891083" y="4542868"/>
            <a:ext cx="1822466" cy="11185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FEFE90-BA0A-0FF4-A454-AE216CC17FB5}"/>
              </a:ext>
            </a:extLst>
          </p:cNvPr>
          <p:cNvSpPr txBox="1">
            <a:spLocks/>
          </p:cNvSpPr>
          <p:nvPr/>
        </p:nvSpPr>
        <p:spPr>
          <a:xfrm>
            <a:off x="306048" y="2862072"/>
            <a:ext cx="4406283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6FAE1E-71DD-0872-219F-93F0EB51843D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3483CB-84B7-CBA9-FC7F-FC303685AC44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61A53D-619F-C6A0-0271-0E3FABECEC30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7B0453-9C3D-C73B-3583-A64279E2E20A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D7DF1F-F7A4-FEA4-87B4-1C9E30FE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8DAE993-B6B8-4E35-27BE-51E647D0D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96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FFEFE90-BA0A-0FF4-A454-AE216CC17FB5}"/>
              </a:ext>
            </a:extLst>
          </p:cNvPr>
          <p:cNvSpPr txBox="1">
            <a:spLocks/>
          </p:cNvSpPr>
          <p:nvPr/>
        </p:nvSpPr>
        <p:spPr>
          <a:xfrm>
            <a:off x="-146526" y="2862072"/>
            <a:ext cx="4406283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77A43-27FE-AA8B-775E-6F1C399DC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" t="8783" r="626" b="542"/>
          <a:stretch/>
        </p:blipFill>
        <p:spPr>
          <a:xfrm>
            <a:off x="3795188" y="1485715"/>
            <a:ext cx="7963498" cy="535719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CEDAB5-1B00-FEAB-ACA1-9CA32CE40FA7}"/>
              </a:ext>
            </a:extLst>
          </p:cNvPr>
          <p:cNvCxnSpPr>
            <a:cxnSpLocks/>
          </p:cNvCxnSpPr>
          <p:nvPr/>
        </p:nvCxnSpPr>
        <p:spPr>
          <a:xfrm flipV="1">
            <a:off x="4965032" y="2143441"/>
            <a:ext cx="6497052" cy="137962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97D268-1DE6-BF06-020F-DFDF359F4143}"/>
              </a:ext>
            </a:extLst>
          </p:cNvPr>
          <p:cNvCxnSpPr>
            <a:cxnSpLocks/>
          </p:cNvCxnSpPr>
          <p:nvPr/>
        </p:nvCxnSpPr>
        <p:spPr>
          <a:xfrm>
            <a:off x="4908884" y="4517673"/>
            <a:ext cx="6553200" cy="75397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6CE2EC-8F76-8C12-2CDE-F938D3CC1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86"/>
          <a:stretch/>
        </p:blipFill>
        <p:spPr>
          <a:xfrm>
            <a:off x="5964863" y="175354"/>
            <a:ext cx="3764674" cy="13681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EB20CB-86A9-9382-462C-C6DA8F153A13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AB78CA-A10D-9D3D-5B05-CD643AE2A22A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FCEE55-3F69-C4E9-509E-99983665674D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2F6907-6724-1745-547B-70E6FB5DE48D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86BDC-7087-62F1-8D84-A850B69F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22340"/>
            <a:ext cx="2844800" cy="365125"/>
          </a:xfrm>
        </p:spPr>
        <p:txBody>
          <a:bodyPr/>
          <a:lstStyle/>
          <a:p>
            <a:fld id="{C5B79B28-1875-438F-A2D8-17B2384127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64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a mountain range&#10;&#10;Description automatically generated">
            <a:extLst>
              <a:ext uri="{FF2B5EF4-FFF2-40B4-BE49-F238E27FC236}">
                <a16:creationId xmlns:a16="http://schemas.microsoft.com/office/drawing/2014/main" id="{C4BF1EA8-8BA7-5048-1686-8583007583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6323" r="6892" b="24536"/>
          <a:stretch/>
        </p:blipFill>
        <p:spPr>
          <a:xfrm>
            <a:off x="5547674" y="-57359"/>
            <a:ext cx="6631274" cy="6671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562F4-B66C-44AD-8820-FF8A2CE0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57" y="347614"/>
            <a:ext cx="440628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Groundwater Zones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431A84B-B45A-A6A9-6BC3-811750CEA793}"/>
              </a:ext>
            </a:extLst>
          </p:cNvPr>
          <p:cNvSpPr/>
          <p:nvPr/>
        </p:nvSpPr>
        <p:spPr>
          <a:xfrm rot="16200000">
            <a:off x="7875159" y="2381204"/>
            <a:ext cx="642897" cy="2545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4A7AD25-8C47-63A4-FFA4-7F33B8715BD6}"/>
              </a:ext>
            </a:extLst>
          </p:cNvPr>
          <p:cNvSpPr/>
          <p:nvPr/>
        </p:nvSpPr>
        <p:spPr>
          <a:xfrm rot="16200000">
            <a:off x="8293456" y="3527882"/>
            <a:ext cx="405111" cy="2545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FF0D47A-0236-1EC1-170C-E583D553A9CD}"/>
              </a:ext>
            </a:extLst>
          </p:cNvPr>
          <p:cNvSpPr/>
          <p:nvPr/>
        </p:nvSpPr>
        <p:spPr>
          <a:xfrm>
            <a:off x="9351199" y="4005556"/>
            <a:ext cx="405111" cy="2545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75F69-1D01-A458-D03C-F1949C3B3C4A}"/>
              </a:ext>
            </a:extLst>
          </p:cNvPr>
          <p:cNvSpPr txBox="1"/>
          <p:nvPr/>
        </p:nvSpPr>
        <p:spPr>
          <a:xfrm>
            <a:off x="10062632" y="2028195"/>
            <a:ext cx="138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Fault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275651-682A-F2BD-EB85-D06150C19531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9756310" y="2212861"/>
            <a:ext cx="3063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rrow: Right 3">
            <a:extLst>
              <a:ext uri="{FF2B5EF4-FFF2-40B4-BE49-F238E27FC236}">
                <a16:creationId xmlns:a16="http://schemas.microsoft.com/office/drawing/2014/main" id="{C9B3187A-39D9-77CA-025F-11D2B0F97C9F}"/>
              </a:ext>
            </a:extLst>
          </p:cNvPr>
          <p:cNvSpPr/>
          <p:nvPr/>
        </p:nvSpPr>
        <p:spPr>
          <a:xfrm rot="16200000">
            <a:off x="1573264" y="3671563"/>
            <a:ext cx="642897" cy="2545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8A0C1B-3C78-3BE9-747B-02D15E080117}"/>
              </a:ext>
            </a:extLst>
          </p:cNvPr>
          <p:cNvSpPr txBox="1"/>
          <p:nvPr/>
        </p:nvSpPr>
        <p:spPr>
          <a:xfrm>
            <a:off x="2064131" y="3660490"/>
            <a:ext cx="249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Groundwater level trend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841E98-388D-6D14-61ED-0DA9D98C1E1C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C3EEC9-8206-57B6-395D-DE7713AF5533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F68624-28C1-EA57-59A7-4B6821948541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DD0337-EE97-2C35-A7A5-24882B2786EB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7D28C60-CA0C-7CB8-AF27-9679DB9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26</a:t>
            </a:fld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E3EFCD4-02C5-2607-3686-BB2696E37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177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BFCF-B109-85CF-66AF-C580F9F7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534CB2-98DA-994D-1F12-1EDC7A7347AA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53A981-90C6-F118-560D-2FAB70BC272E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0C1C22-A46A-B779-3478-680CF1446320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2C652D-5940-B820-39F1-78E22B78BF53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0A6A8B5D-7B5E-3567-0FE8-3842624B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8790"/>
            <a:ext cx="10972800" cy="1143000"/>
          </a:xfrm>
        </p:spPr>
        <p:txBody>
          <a:bodyPr/>
          <a:lstStyle/>
          <a:p>
            <a:r>
              <a:rPr lang="en-US" b="1" dirty="0"/>
              <a:t>Advanced Purified Water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67EE7B5-31A7-1579-5F25-C8270B0C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27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A607F38-EC6A-8B73-6C7A-D0AB4E915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67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B6208-DBB2-7B1D-1899-4497EC86E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EDE186-7DBD-E716-2D5A-A2C95A3CB376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B52549-0574-4125-03A2-454C05C0C461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D944DA-800E-D192-0D84-C94B3E9A5897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B40011-3B25-96A7-661A-4834483B37E4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3CD19C9-2C68-9E0A-1F15-84FC79AB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143000"/>
          </a:xfrm>
        </p:spPr>
        <p:txBody>
          <a:bodyPr/>
          <a:lstStyle/>
          <a:p>
            <a:r>
              <a:rPr lang="en-US" dirty="0"/>
              <a:t>Reclaimed Water in the Truckee Meadows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0E49840-553F-A276-CC61-E2A9471C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28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34B56BA-B792-F818-9774-5E8DC672C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67F936-C860-C71E-0E50-1C15B3A63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0806"/>
            <a:ext cx="10972800" cy="4945545"/>
          </a:xfrm>
        </p:spPr>
        <p:txBody>
          <a:bodyPr/>
          <a:lstStyle/>
          <a:p>
            <a:r>
              <a:rPr lang="en-US" altLang="en-US" sz="2800" dirty="0">
                <a:latin typeface="+mn-lt"/>
              </a:rPr>
              <a:t>Wastewater is treated and disinfected to a high level </a:t>
            </a:r>
          </a:p>
          <a:p>
            <a:pPr lvl="1"/>
            <a:r>
              <a:rPr lang="en-US" altLang="en-US" sz="2600" dirty="0"/>
              <a:t>Safely used</a:t>
            </a:r>
            <a:r>
              <a:rPr lang="en-US" altLang="en-US" sz="2600" dirty="0">
                <a:latin typeface="+mn-lt"/>
              </a:rPr>
              <a:t> for irrigation, industrial uses, construction, etc. </a:t>
            </a:r>
          </a:p>
          <a:p>
            <a:r>
              <a:rPr lang="en-US" altLang="en-US" sz="2800" dirty="0">
                <a:latin typeface="+mn-lt"/>
              </a:rPr>
              <a:t>Region has </a:t>
            </a:r>
            <a:r>
              <a:rPr lang="en-US" sz="2800" dirty="0">
                <a:latin typeface="+mn-lt"/>
              </a:rPr>
              <a:t>decades of experience using reclaimed water </a:t>
            </a:r>
          </a:p>
          <a:p>
            <a:r>
              <a:rPr lang="en-US" sz="2800" dirty="0"/>
              <a:t>8,000 AFA of reclaimed water used for irrigation</a:t>
            </a:r>
          </a:p>
          <a:p>
            <a:pPr lvl="1"/>
            <a:r>
              <a:rPr lang="en-US" sz="2400" dirty="0"/>
              <a:t>10% of total regional water supply</a:t>
            </a:r>
          </a:p>
          <a:p>
            <a:r>
              <a:rPr lang="en-US" altLang="en-US" sz="2800" dirty="0">
                <a:latin typeface="+mn-lt"/>
              </a:rPr>
              <a:t>Effluent management is challenging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6" name="Picture 10" descr="Golfers practice their swings at Sierra Safe Golf Course in Stead.">
            <a:extLst>
              <a:ext uri="{FF2B5EF4-FFF2-40B4-BE49-F238E27FC236}">
                <a16:creationId xmlns:a16="http://schemas.microsoft.com/office/drawing/2014/main" id="{B5F63925-A59A-BFC1-51A8-BD857BB4E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" b="5495"/>
          <a:stretch/>
        </p:blipFill>
        <p:spPr bwMode="auto">
          <a:xfrm>
            <a:off x="8737600" y="4167944"/>
            <a:ext cx="3075570" cy="1909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B75B29C-E943-B070-C469-3176C3A76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r="2602"/>
          <a:stretch/>
        </p:blipFill>
        <p:spPr bwMode="auto">
          <a:xfrm>
            <a:off x="5441734" y="4736447"/>
            <a:ext cx="3075570" cy="1909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0F14A6DE-4D0A-EA4F-F50D-F28C10DD40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7329" b="23440"/>
          <a:stretch/>
        </p:blipFill>
        <p:spPr>
          <a:xfrm>
            <a:off x="2204150" y="4736447"/>
            <a:ext cx="3075570" cy="1909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60694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844F4-2931-6F24-DC26-9B96CD2E2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D6FBFD-C18A-372D-3A54-961779094F46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507763-490E-B93A-65BE-7C2C33D95B2D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8A32DD-3C17-454A-BED8-322EA1329559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583970-0B28-DE9B-B226-2BAECF038F0B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9634B47-7706-90E3-CD94-DFA5ABB2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143000"/>
          </a:xfrm>
        </p:spPr>
        <p:txBody>
          <a:bodyPr/>
          <a:lstStyle/>
          <a:p>
            <a:r>
              <a:rPr lang="en-US" dirty="0"/>
              <a:t>Advanced Purified Water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15E81C3-03D6-E78A-8060-93A6C9C0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29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2991118-B417-2EDA-5C8C-2277DC34A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FAACC-59D1-8C40-06B8-958AD3CD7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" t="855" r="1201" b="2085"/>
          <a:stretch/>
        </p:blipFill>
        <p:spPr>
          <a:xfrm>
            <a:off x="1241988" y="1131570"/>
            <a:ext cx="9708023" cy="51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59253-2A9F-489C-737D-074DD065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BEFD1-723A-EB62-D31E-1421794514DA}"/>
              </a:ext>
            </a:extLst>
          </p:cNvPr>
          <p:cNvSpPr txBox="1"/>
          <p:nvPr/>
        </p:nvSpPr>
        <p:spPr>
          <a:xfrm>
            <a:off x="2223319" y="610311"/>
            <a:ext cx="800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TMWA: Water and Growth?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30FF7E-58BF-FB10-FA46-378B4A9660A8}"/>
              </a:ext>
            </a:extLst>
          </p:cNvPr>
          <p:cNvSpPr txBox="1">
            <a:spLocks/>
          </p:cNvSpPr>
          <p:nvPr/>
        </p:nvSpPr>
        <p:spPr bwMode="auto">
          <a:xfrm>
            <a:off x="2095500" y="1692276"/>
            <a:ext cx="825663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TMWA Basics and Current Info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Water Resource Plan 2020-2040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Water Facility Plan 2020-2040</a:t>
            </a:r>
          </a:p>
          <a:p>
            <a:pPr algn="l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7DF9AB-A303-DD5F-6CAA-68D78052147B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565952-1872-1BB2-649A-4F9A3C7B522B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EB9E8B-F648-BE56-4493-2F0E3AD70AAB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34FB89-7726-AF22-F5D2-976F117A7571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D8DF5D5B-A24C-91FC-B702-5D81733EA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12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CFBB-9E36-AF5A-414A-C8FDE250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D495E1-B367-0E28-53DF-776F645FE069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E963B0-F4DB-926D-A341-A93145F96E9A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F71825-9E80-F91D-40D0-A835AAFB86C0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337552-07C8-4A32-1833-D27B18B50AA5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D1E82F8-C1CA-005C-AFFD-48E19D2B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143000"/>
          </a:xfrm>
        </p:spPr>
        <p:txBody>
          <a:bodyPr/>
          <a:lstStyle/>
          <a:p>
            <a:r>
              <a:rPr lang="en-US" dirty="0"/>
              <a:t>Category A+: Advanced Purified Water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8DD7815-CF29-3103-5126-FD0B4A66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30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4DD6777-6487-F76B-8252-97BA923CB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F9B4E-1AE2-FB2D-2F64-22653F8B7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6753"/>
            <a:ext cx="11249320" cy="4722368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Reclaimed water is purified to drinking water quality through several advanced treatment processes </a:t>
            </a:r>
          </a:p>
          <a:p>
            <a:r>
              <a:rPr lang="en-US" sz="2800" dirty="0"/>
              <a:t>Purified water is injected into an aquifer where further natural treatment occurs</a:t>
            </a:r>
            <a:endParaRPr lang="en-US" sz="2600" dirty="0"/>
          </a:p>
          <a:p>
            <a:r>
              <a:rPr lang="en-US" sz="2800" dirty="0"/>
              <a:t>Adopted in 2016 by State of Nevada after Governor Sandoval’s Drought Forum</a:t>
            </a:r>
          </a:p>
          <a:p>
            <a:r>
              <a:rPr lang="en-US" sz="2800" dirty="0"/>
              <a:t>Meets all Federal and State drinking water regulations</a:t>
            </a:r>
          </a:p>
          <a:p>
            <a:r>
              <a:rPr lang="en-US" sz="2800" dirty="0"/>
              <a:t>Reduces unregulated contaminants of emerging concern</a:t>
            </a:r>
          </a:p>
          <a:p>
            <a:pPr lvl="1"/>
            <a:r>
              <a:rPr lang="en-US" sz="2000" dirty="0"/>
              <a:t>PFAS, pharmaceuticals, personal care products</a:t>
            </a:r>
          </a:p>
          <a:p>
            <a:r>
              <a:rPr lang="en-US" sz="2800" dirty="0"/>
              <a:t>Very common throughout the United States</a:t>
            </a:r>
          </a:p>
          <a:p>
            <a:r>
              <a:rPr lang="en-US" sz="2800" dirty="0"/>
              <a:t>Safe, reliable and sustainable with added environmental benefits </a:t>
            </a:r>
          </a:p>
          <a:p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29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64DA-AF09-99F4-4BF2-3362DAECB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58A38-F670-8076-B2BB-794FEAC90A04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80B9EA-61D0-E1E3-D474-22B7370CB5A3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1CA894-5178-5B4C-CCB1-B8F35D538435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570915-5ED4-4FAE-09B1-29253F4A65BA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F117448-76FF-6A4E-A601-2676F9AC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143000"/>
          </a:xfrm>
        </p:spPr>
        <p:txBody>
          <a:bodyPr/>
          <a:lstStyle/>
          <a:p>
            <a:r>
              <a:rPr lang="en-US" dirty="0"/>
              <a:t>Advanced Purified Water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61B2435-F2C3-1869-52F2-D8AB008E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31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3AF6D57-6ECD-FA23-6202-71373E6A5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1B5C4-CA05-356C-BDD0-A7AF96B8CFA5}"/>
              </a:ext>
            </a:extLst>
          </p:cNvPr>
          <p:cNvSpPr txBox="1">
            <a:spLocks/>
          </p:cNvSpPr>
          <p:nvPr/>
        </p:nvSpPr>
        <p:spPr>
          <a:xfrm>
            <a:off x="272603" y="1266428"/>
            <a:ext cx="5432737" cy="4945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Char char="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u="sng" dirty="0">
                <a:solidFill>
                  <a:srgbClr val="00ADEE"/>
                </a:solidFill>
              </a:rPr>
              <a:t>What It Is</a:t>
            </a:r>
          </a:p>
          <a:p>
            <a:pPr lvl="1">
              <a:spcBef>
                <a:spcPts val="1200"/>
              </a:spcBef>
              <a:buClrTx/>
            </a:pPr>
            <a:r>
              <a:rPr lang="en-US" sz="2200" dirty="0"/>
              <a:t>Sourced from regional water reclamation facilities</a:t>
            </a:r>
          </a:p>
          <a:p>
            <a:pPr lvl="1">
              <a:spcBef>
                <a:spcPts val="1200"/>
              </a:spcBef>
              <a:buClrTx/>
            </a:pPr>
            <a:r>
              <a:rPr lang="en-US" sz="2200" dirty="0"/>
              <a:t>Achieved through multiple advanced water treatment steps </a:t>
            </a:r>
          </a:p>
          <a:p>
            <a:pPr lvl="1">
              <a:spcBef>
                <a:spcPts val="1200"/>
              </a:spcBef>
              <a:buClrTx/>
            </a:pPr>
            <a:r>
              <a:rPr lang="en-US" sz="2200" dirty="0"/>
              <a:t>Regulated to rigorous State and Federal standards </a:t>
            </a:r>
          </a:p>
          <a:p>
            <a:pPr lvl="1">
              <a:spcBef>
                <a:spcPts val="1200"/>
              </a:spcBef>
              <a:buClrTx/>
            </a:pPr>
            <a:r>
              <a:rPr lang="en-US" sz="2200" dirty="0"/>
              <a:t>Must meet drinking water standards prior to groundwater injection</a:t>
            </a:r>
            <a:endParaRPr lang="en-US" sz="2200" b="1" dirty="0"/>
          </a:p>
          <a:p>
            <a:endParaRPr lang="en-US" sz="24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DBC964-6F79-B2BE-1154-2F466D631FB6}"/>
              </a:ext>
            </a:extLst>
          </p:cNvPr>
          <p:cNvSpPr txBox="1">
            <a:spLocks/>
          </p:cNvSpPr>
          <p:nvPr/>
        </p:nvSpPr>
        <p:spPr>
          <a:xfrm>
            <a:off x="6297766" y="1335120"/>
            <a:ext cx="5432737" cy="4945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Char char="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2800" b="1" u="sng" dirty="0">
                <a:solidFill>
                  <a:srgbClr val="00ADEE"/>
                </a:solidFill>
              </a:rPr>
              <a:t>What It Isn’t</a:t>
            </a:r>
          </a:p>
          <a:p>
            <a:pPr lvl="1">
              <a:spcBef>
                <a:spcPts val="1200"/>
              </a:spcBef>
              <a:buClrTx/>
            </a:pPr>
            <a:r>
              <a:rPr lang="en-US" sz="2200" dirty="0"/>
              <a:t>Not being produced in our region at this time</a:t>
            </a:r>
          </a:p>
          <a:p>
            <a:pPr lvl="1">
              <a:spcBef>
                <a:spcPts val="1200"/>
              </a:spcBef>
              <a:buClrTx/>
            </a:pPr>
            <a:r>
              <a:rPr lang="en-US" sz="2200" dirty="0"/>
              <a:t>Not “purple pipe” reclaimed water used for irrigation. Much higher quality.</a:t>
            </a:r>
          </a:p>
          <a:p>
            <a:pPr lvl="1">
              <a:spcBef>
                <a:spcPts val="1200"/>
              </a:spcBef>
              <a:buClrTx/>
            </a:pPr>
            <a:r>
              <a:rPr lang="en-US" sz="2200" dirty="0"/>
              <a:t>Not appropriate to treat all effluent to an advanced purified quality</a:t>
            </a:r>
            <a:endParaRPr lang="en-US" sz="2200" b="1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2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18658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A5C60-7D9C-D44C-7D21-5310CCE1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8052-67CC-8F7A-E263-296DB07FFE89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0D4E04-29C8-8035-3803-1EA0FA4D946C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BEE41B-E7F3-4414-33EC-7C5B0436D00D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B61044-C8C9-5DED-AEDD-B2A8F72AB7C2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1B9650DC-1CC9-0F45-EF1D-0AE74A9AE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p where recycled water is being used to augment drinking water supplies">
            <a:extLst>
              <a:ext uri="{FF2B5EF4-FFF2-40B4-BE49-F238E27FC236}">
                <a16:creationId xmlns:a16="http://schemas.microsoft.com/office/drawing/2014/main" id="{272AA33C-8A64-0979-B657-9D97AA2AF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6297"/>
          <a:stretch/>
        </p:blipFill>
        <p:spPr bwMode="auto">
          <a:xfrm>
            <a:off x="1253351" y="293273"/>
            <a:ext cx="10197074" cy="58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01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12D1-28D1-7E42-8BB5-6E887A81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96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Purified Water Facility at American Flat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7B85D-A60E-B18E-4E21-E28C2CC6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BF680A-348B-BED0-D919-A2BC7FA06003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CF9358-CD06-CE6A-AC9E-800AEE2E3322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85BBD5-0E57-42B0-A14E-DD194DFE2800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7BC7A6-386A-5517-FE9A-3ED4267B8161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B58AFFA9-2F2F-EBC9-168C-DDCD54515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70C59-F6BB-59E3-BBC4-64C0D4C3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51" t="23554" r="16016"/>
          <a:stretch/>
        </p:blipFill>
        <p:spPr>
          <a:xfrm>
            <a:off x="7325321" y="3942488"/>
            <a:ext cx="4506013" cy="222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1043EF5-E20B-E40B-113E-362AFA4940F4}"/>
              </a:ext>
            </a:extLst>
          </p:cNvPr>
          <p:cNvSpPr txBox="1">
            <a:spLocks/>
          </p:cNvSpPr>
          <p:nvPr/>
        </p:nvSpPr>
        <p:spPr>
          <a:xfrm>
            <a:off x="743493" y="1232934"/>
            <a:ext cx="10972800" cy="4945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Char char="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2 MGD Advanced Purified Water Facility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City of Reno and TMWA joint venture​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Tested treatment technology from 2017-2022</a:t>
            </a:r>
          </a:p>
          <a:p>
            <a:pPr lvl="1">
              <a:buClrTx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Pilot study was first Category A+ permit in Nevada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+mj-lt"/>
              </a:rPr>
              <a:t>$220+ million </a:t>
            </a:r>
          </a:p>
          <a:p>
            <a:pPr lvl="1">
              <a:buClrTx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Received $30 million BOR grant June 2024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j-lt"/>
              </a:rPr>
              <a:t>Creates a drought proof water supply</a:t>
            </a:r>
          </a:p>
          <a:p>
            <a:pPr lvl="1">
              <a:buClrTx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Reduces discharge to Swan Lake</a:t>
            </a:r>
          </a:p>
          <a:p>
            <a:pPr>
              <a:spcBef>
                <a:spcPts val="900"/>
              </a:spcBef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ea typeface="+mn-lt"/>
                <a:cs typeface="+mn-lt"/>
              </a:rPr>
              <a:t>Carbon/Biological Treatment vs Membrane 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cs typeface="Calibri"/>
              </a:rPr>
              <a:t>No brine/waste stream</a:t>
            </a:r>
          </a:p>
          <a:p>
            <a:pPr lvl="1">
              <a:spcBef>
                <a:spcPts val="0"/>
              </a:spcBef>
              <a:buClrTx/>
            </a:pPr>
            <a:r>
              <a:rPr lang="en-US" sz="2000" dirty="0">
                <a:cs typeface="Calibri"/>
              </a:rPr>
              <a:t>More sustainable and energy efficient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+mj-lt"/>
              </a:rPr>
              <a:t>Suitable 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aquifer and hydrogeology </a:t>
            </a:r>
          </a:p>
          <a:p>
            <a:endParaRPr lang="en-US" dirty="0">
              <a:latin typeface="+mj-lt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2" name="Picture 11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20FCBB3E-A1EA-9649-3D9B-CA20A46B8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00" y="1499716"/>
            <a:ext cx="3005798" cy="225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09737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2E35-B362-E459-28A2-7DDC1A2B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9506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Project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4130-1EA0-AC1C-F12C-6BE0917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5FA40F-BDE4-DAEC-D08B-4DC01E4445AA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BFF627-E3E1-EDA5-ED8F-D83E32386376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626D5A-BC58-A7C3-E930-977677A4E3AF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48EA21-510B-B643-200F-23BDEC60374C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03558EAF-BA8E-BF76-50D1-77DF01C76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AA3E9-2505-2CC9-E3A3-30F568CAC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80" y="1370014"/>
            <a:ext cx="4224528" cy="27432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C4A2CD-325B-FE70-2D0C-05CDABF91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91"/>
          <a:stretch/>
        </p:blipFill>
        <p:spPr>
          <a:xfrm>
            <a:off x="192580" y="4913223"/>
            <a:ext cx="7720342" cy="142993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276B06-6664-FECC-D931-AE7466F26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479" y="5057358"/>
            <a:ext cx="1174537" cy="81077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20A7139-A45B-3F95-EE27-71D9253AF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9023"/>
          <a:stretch/>
        </p:blipFill>
        <p:spPr bwMode="auto">
          <a:xfrm>
            <a:off x="7912922" y="4917301"/>
            <a:ext cx="932029" cy="11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940E28-D3D9-1B6C-5CF9-E124A30C72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74" r="18991"/>
          <a:stretch/>
        </p:blipFill>
        <p:spPr>
          <a:xfrm>
            <a:off x="8844951" y="4904601"/>
            <a:ext cx="932029" cy="1149834"/>
          </a:xfrm>
          <a:prstGeom prst="rect">
            <a:avLst/>
          </a:prstGeom>
        </p:spPr>
      </p:pic>
      <p:pic>
        <p:nvPicPr>
          <p:cNvPr id="15" name="Picture 2" descr="Soquel Creek Water District: Set to SOAR – GAB: The Groundwater Act Blog">
            <a:extLst>
              <a:ext uri="{FF2B5EF4-FFF2-40B4-BE49-F238E27FC236}">
                <a16:creationId xmlns:a16="http://schemas.microsoft.com/office/drawing/2014/main" id="{78447741-8A41-B841-AA93-B9975A088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29596" r="20981" b="26420"/>
          <a:stretch/>
        </p:blipFill>
        <p:spPr bwMode="auto">
          <a:xfrm>
            <a:off x="9776980" y="4898862"/>
            <a:ext cx="932030" cy="11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DA1268F-D7B3-F706-0DE7-FDBFD53D876B}"/>
              </a:ext>
            </a:extLst>
          </p:cNvPr>
          <p:cNvSpPr txBox="1">
            <a:spLocks/>
          </p:cNvSpPr>
          <p:nvPr/>
        </p:nvSpPr>
        <p:spPr bwMode="auto">
          <a:xfrm>
            <a:off x="8095077" y="6069951"/>
            <a:ext cx="2986007" cy="27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200" b="1" i="1" dirty="0">
                <a:solidFill>
                  <a:srgbClr val="0679CB"/>
                </a:solidFill>
                <a:latin typeface="+mn-lt"/>
              </a:rPr>
              <a:t>Crook</a:t>
            </a:r>
            <a:r>
              <a:rPr lang="en-US" altLang="en-US" sz="1400" b="1" i="1" dirty="0">
                <a:solidFill>
                  <a:srgbClr val="0679CB"/>
                </a:solidFill>
                <a:latin typeface="+mn-lt"/>
              </a:rPr>
              <a:t>           </a:t>
            </a:r>
            <a:r>
              <a:rPr lang="en-US" altLang="en-US" sz="1200" b="1" i="1" dirty="0">
                <a:solidFill>
                  <a:srgbClr val="0679CB"/>
                </a:solidFill>
                <a:latin typeface="+mn-lt"/>
              </a:rPr>
              <a:t>Hultquist</a:t>
            </a:r>
            <a:r>
              <a:rPr lang="en-US" altLang="en-US" sz="1400" b="1" i="1" dirty="0">
                <a:solidFill>
                  <a:srgbClr val="0679CB"/>
                </a:solidFill>
                <a:latin typeface="+mn-lt"/>
              </a:rPr>
              <a:t>        </a:t>
            </a:r>
            <a:r>
              <a:rPr lang="en-US" altLang="en-US" sz="1200" b="1" i="1" dirty="0">
                <a:solidFill>
                  <a:srgbClr val="0679CB"/>
                </a:solidFill>
                <a:latin typeface="+mn-lt"/>
              </a:rPr>
              <a:t>Schumacher</a:t>
            </a:r>
            <a:endParaRPr lang="en-US" altLang="en-US" dirty="0">
              <a:solidFill>
                <a:srgbClr val="0679CB"/>
              </a:solidFill>
              <a:latin typeface="+mn-lt"/>
            </a:endParaRPr>
          </a:p>
          <a:p>
            <a:endParaRPr lang="en-US" altLang="en-US" sz="2400" dirty="0">
              <a:latin typeface="+mn-lt"/>
            </a:endParaRPr>
          </a:p>
          <a:p>
            <a:endParaRPr lang="en-US" altLang="en-US" sz="2400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4A90A-4FDF-5554-7941-A795FE3561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2094" y="1526014"/>
            <a:ext cx="4710861" cy="25872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FDFD14-0D34-A11D-8FF2-9642DF8B6A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905"/>
          <a:stretch/>
        </p:blipFill>
        <p:spPr>
          <a:xfrm>
            <a:off x="3700823" y="2184120"/>
            <a:ext cx="3531826" cy="2585426"/>
          </a:xfrm>
          <a:prstGeom prst="rect">
            <a:avLst/>
          </a:prstGeom>
          <a:ln w="254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12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32DE4-6FB8-1ED9-865B-B1E5589AC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5FF98-8198-9A45-D3C2-84754798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8696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ADEE"/>
                </a:solidFill>
              </a:rPr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60D23-3603-598B-DF39-6F83C85F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03ADD9-80AC-4E96-67E7-DA92031DA646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63E705-A06B-585A-1CC1-A70CFEE3F6DF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E91C90-3BD7-A77D-08F4-A0A3EDD84029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58D33A-D932-8A00-DA41-44733AA08473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40938BE0-F468-8EE8-6A12-CA44AC271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66F20-C846-DC90-EA1F-346FA70CA61C}"/>
              </a:ext>
            </a:extLst>
          </p:cNvPr>
          <p:cNvSpPr txBox="1">
            <a:spLocks/>
          </p:cNvSpPr>
          <p:nvPr/>
        </p:nvSpPr>
        <p:spPr>
          <a:xfrm>
            <a:off x="7803152" y="3171001"/>
            <a:ext cx="4713695" cy="254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Lydia Teel, PhD, PE</a:t>
            </a:r>
          </a:p>
          <a:p>
            <a:pPr algn="ctr"/>
            <a:r>
              <a:rPr lang="en-US" sz="1600" dirty="0"/>
              <a:t>Emerging Resources Supervisor</a:t>
            </a:r>
          </a:p>
          <a:p>
            <a:pPr algn="ctr"/>
            <a:r>
              <a:rPr lang="en-US" sz="1600" dirty="0"/>
              <a:t>Truckee Meadows Water Authority</a:t>
            </a:r>
          </a:p>
          <a:p>
            <a:pPr algn="ctr"/>
            <a:r>
              <a:rPr lang="en-US" sz="1600" u="sng" dirty="0">
                <a:hlinkClick r:id="rId3"/>
              </a:rPr>
              <a:t>lteel@tmwa.com</a:t>
            </a:r>
            <a:endParaRPr lang="en-US" sz="1600" u="sng" dirty="0"/>
          </a:p>
          <a:p>
            <a:pPr algn="ctr"/>
            <a:endParaRPr lang="en-US" sz="1400" u="sng" dirty="0"/>
          </a:p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B79395-D365-9972-EF88-2A84B92A4D0A}"/>
              </a:ext>
            </a:extLst>
          </p:cNvPr>
          <p:cNvSpPr txBox="1">
            <a:spLocks/>
          </p:cNvSpPr>
          <p:nvPr/>
        </p:nvSpPr>
        <p:spPr>
          <a:xfrm>
            <a:off x="3811189" y="3163016"/>
            <a:ext cx="4713695" cy="254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Greg Pohll, PhD</a:t>
            </a:r>
          </a:p>
          <a:p>
            <a:pPr algn="ctr"/>
            <a:r>
              <a:rPr lang="en-US" sz="1600" dirty="0"/>
              <a:t>Principal Hydrogeologist</a:t>
            </a:r>
          </a:p>
          <a:p>
            <a:pPr algn="ctr"/>
            <a:r>
              <a:rPr lang="en-US" sz="1600" dirty="0"/>
              <a:t>Truckee Meadows Water Authority</a:t>
            </a:r>
          </a:p>
          <a:p>
            <a:pPr algn="ctr"/>
            <a:r>
              <a:rPr lang="en-US" sz="1600" u="sng" dirty="0">
                <a:hlinkClick r:id="rId3"/>
              </a:rPr>
              <a:t>gpohll@tmwa.com</a:t>
            </a:r>
            <a:endParaRPr lang="en-US" sz="1600" u="sng" dirty="0"/>
          </a:p>
          <a:p>
            <a:pPr algn="ctr"/>
            <a:endParaRPr lang="en-US" sz="1400" u="sng" dirty="0"/>
          </a:p>
          <a:p>
            <a:pPr algn="ctr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BF9E67-287B-6BFB-A9F4-8D5349C94FA6}"/>
              </a:ext>
            </a:extLst>
          </p:cNvPr>
          <p:cNvSpPr txBox="1">
            <a:spLocks/>
          </p:cNvSpPr>
          <p:nvPr/>
        </p:nvSpPr>
        <p:spPr>
          <a:xfrm>
            <a:off x="-324848" y="3163015"/>
            <a:ext cx="4713695" cy="254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567A7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567A7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Danny Rotter, PE</a:t>
            </a:r>
          </a:p>
          <a:p>
            <a:pPr algn="ctr"/>
            <a:r>
              <a:rPr lang="en-US" sz="1600" dirty="0"/>
              <a:t>Assistant GM / Director of Engineering</a:t>
            </a:r>
          </a:p>
          <a:p>
            <a:pPr algn="ctr"/>
            <a:r>
              <a:rPr lang="en-US" sz="1600" dirty="0"/>
              <a:t>Truckee Meadows Water Authority</a:t>
            </a:r>
          </a:p>
          <a:p>
            <a:pPr algn="ctr"/>
            <a:r>
              <a:rPr lang="en-US" sz="1600" u="sng" dirty="0">
                <a:hlinkClick r:id="rId3"/>
              </a:rPr>
              <a:t>drotter@tmwa.com</a:t>
            </a:r>
            <a:endParaRPr lang="en-US" sz="1600" u="sng" dirty="0"/>
          </a:p>
          <a:p>
            <a:pPr algn="ctr"/>
            <a:endParaRPr lang="en-US" sz="1400" u="sng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E954E-2EAF-533A-E872-4B0492E1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A384BD-CD62-A5D1-FE7C-A800387FAD99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88AA83-7120-14ED-D609-8904E94A640A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41808E-59D0-7596-B192-DF2B0D771FB6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913F45-84B8-5586-DCF9-6299857EA5DB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D4F4D2EE-0229-A1BE-2DBE-08286C455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479CE-5985-4734-37B4-6595FD5CD43B}"/>
              </a:ext>
            </a:extLst>
          </p:cNvPr>
          <p:cNvSpPr txBox="1"/>
          <p:nvPr/>
        </p:nvSpPr>
        <p:spPr>
          <a:xfrm>
            <a:off x="2722775" y="331259"/>
            <a:ext cx="746760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Truckee Meadows Water Authority (TMWA)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B0E8249-D2A3-3BA1-C80B-83514B21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095" y="823702"/>
            <a:ext cx="10689996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>
              <a:spcBef>
                <a:spcPts val="0"/>
              </a:spcBef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Purpose: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Created in 2001 to retain local control over water resources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Financing: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$452M Bond Issue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Governance: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Joint Powers Authority (NRS 277)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Members of the Board of Directors: 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Naomi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Duerr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Chair,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Reno City Council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Devon Reese,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Reno City Council 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Clara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Andriola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Washoe County Comm.		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Alexis Hill,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Washoe County Comm. 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Paul Anderson,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Sparks City Council	 	                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_____________,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Sparks City Council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_____________,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Reno City Council 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Merger of Washoe County Water Utility and South Truckee Meadows General Improvement District into TMWA to form a consolidated regional water utility.</a:t>
            </a:r>
          </a:p>
        </p:txBody>
      </p:sp>
    </p:spTree>
    <p:extLst>
      <p:ext uri="{BB962C8B-B14F-4D97-AF65-F5344CB8AC3E}">
        <p14:creationId xmlns:p14="http://schemas.microsoft.com/office/powerpoint/2010/main" val="271743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24D6A-56A2-F566-DA75-F6C13AA2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DB7BBE-24F0-8EDC-0AD5-2692AFEF2DA1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7EBD96-5B7F-0886-3FB4-89C742455E5B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0B7027-5177-AC38-6140-1E74064CD286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E8A924-A6BA-1375-A330-B1407EE98317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4B9A64DA-0D67-1BFB-3961-0CB0F5A04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39AFE9-EB26-72AF-4298-69BD45FA18FB}"/>
              </a:ext>
            </a:extLst>
          </p:cNvPr>
          <p:cNvSpPr txBox="1"/>
          <p:nvPr/>
        </p:nvSpPr>
        <p:spPr>
          <a:xfrm>
            <a:off x="2230672" y="383693"/>
            <a:ext cx="7467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TMWA Facts and Figures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9EFA1E-0344-1B19-2961-7C484AD50D13}"/>
              </a:ext>
            </a:extLst>
          </p:cNvPr>
          <p:cNvSpPr txBox="1">
            <a:spLocks/>
          </p:cNvSpPr>
          <p:nvPr/>
        </p:nvSpPr>
        <p:spPr bwMode="auto">
          <a:xfrm>
            <a:off x="537328" y="1163366"/>
            <a:ext cx="10652288" cy="50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 Served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450,000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(&gt;130,000 active connections)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Wholesale &gt; 15,000 (Sun Valley GID)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demand – </a:t>
            </a:r>
            <a:r>
              <a:rPr kumimoji="0" lang="en-US" sz="18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95,000 AF (2024) </a:t>
            </a:r>
            <a:r>
              <a:rPr lang="en-US" sz="1800" b="1" dirty="0">
                <a:solidFill>
                  <a:srgbClr val="00B0F0"/>
                </a:solidFill>
              </a:rPr>
              <a:t>- 81,500 AF (2023)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86,000 AF (2022)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Peak Day Demand – </a:t>
            </a:r>
            <a:r>
              <a:rPr lang="en-US" sz="1800" b="1" dirty="0">
                <a:solidFill>
                  <a:srgbClr val="00B0F0"/>
                </a:solidFill>
                <a:latin typeface="Calibri"/>
              </a:rPr>
              <a:t>149 MGD (2024)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145 MGD (2023) - 144 MGD (2022)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Peak Day Capacity &gt;200 MGD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Truckee River - 2 water treatment plants ( 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total supply)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Groundwater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80+ production wells ( 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total supply)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Aquifer Storage and Recovery (ASR)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Fish Springs Ranch – Additional 8,000 AF groundwater supply (importation)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Creek Water – Whites Creek (Mt. Rose Water Treatment Plant)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Renewable Energy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operating hydroelectric plants ( ≈ </a:t>
            </a:r>
            <a:r>
              <a:rPr lang="en-US" sz="1800" b="1" dirty="0">
                <a:solidFill>
                  <a:srgbClr val="00B0F0"/>
                </a:solidFill>
                <a:latin typeface="Calibri"/>
              </a:rPr>
              <a:t>$3.5M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revenue in normal year)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1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41EF5-0BC9-08A8-CAEB-3B96A79B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FA63F-166C-8098-7B37-EF2197F610A6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65EB12-213D-A340-709F-35535EE5DC77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0EDAF1-0B42-9C08-7BD1-4D6C63C8C877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F10B0D-3542-A311-44BF-F9A328D64DB8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23599DD1-6950-D0EC-80A1-8C1D25C25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4BDCE6-440A-335A-7373-06CA86FFDBE1}"/>
              </a:ext>
            </a:extLst>
          </p:cNvPr>
          <p:cNvSpPr txBox="1"/>
          <p:nvPr/>
        </p:nvSpPr>
        <p:spPr>
          <a:xfrm>
            <a:off x="7411321" y="602786"/>
            <a:ext cx="2514600" cy="4992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/>
              <a:t>Infrastructure:</a:t>
            </a:r>
          </a:p>
          <a:p>
            <a:pPr>
              <a:lnSpc>
                <a:spcPct val="200000"/>
              </a:lnSpc>
            </a:pPr>
            <a:r>
              <a:rPr lang="en-US" b="1" dirty="0"/>
              <a:t>97</a:t>
            </a:r>
            <a:r>
              <a:rPr lang="en-US" dirty="0"/>
              <a:t> Tanks = 123 MG</a:t>
            </a:r>
          </a:p>
          <a:p>
            <a:pPr>
              <a:lnSpc>
                <a:spcPct val="200000"/>
              </a:lnSpc>
            </a:pPr>
            <a:r>
              <a:rPr lang="en-US" b="1" dirty="0"/>
              <a:t>2</a:t>
            </a:r>
            <a:r>
              <a:rPr lang="en-US" dirty="0"/>
              <a:t> Reservoirs = 50 MG</a:t>
            </a:r>
          </a:p>
          <a:p>
            <a:pPr>
              <a:lnSpc>
                <a:spcPct val="200000"/>
              </a:lnSpc>
            </a:pPr>
            <a:r>
              <a:rPr lang="en-US" b="1" dirty="0"/>
              <a:t>98</a:t>
            </a:r>
            <a:r>
              <a:rPr lang="en-US" dirty="0"/>
              <a:t> Wells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118</a:t>
            </a:r>
            <a:r>
              <a:rPr lang="en-US" dirty="0"/>
              <a:t> Pump Stations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5</a:t>
            </a:r>
            <a:r>
              <a:rPr lang="en-US" dirty="0"/>
              <a:t> Treatment Plants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381</a:t>
            </a:r>
            <a:r>
              <a:rPr lang="en-US" dirty="0"/>
              <a:t> Reg Stations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9</a:t>
            </a:r>
            <a:r>
              <a:rPr lang="en-US" dirty="0"/>
              <a:t> Interties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278</a:t>
            </a:r>
            <a:r>
              <a:rPr lang="en-US" dirty="0"/>
              <a:t> Pressure Zones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011FFD-85E7-F5C7-5A2E-63F7943F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72" y="113122"/>
            <a:ext cx="5180066" cy="674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34DC66-E137-05AF-3512-B43D8FE9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77A5D7-5084-03D2-9AF7-8C71146D9E87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7128F5-0E97-2B64-8F20-2565ED4B0097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B8F2C2-C1F4-89C0-1BE0-55D444688A39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8D2334-282F-84D7-7BE7-9F2AC2EBF524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84F0D3F6-6E52-A831-729B-05942B554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E65B253B-B78E-C72D-CFF5-01A16B528180}"/>
              </a:ext>
            </a:extLst>
          </p:cNvPr>
          <p:cNvSpPr txBox="1">
            <a:spLocks/>
          </p:cNvSpPr>
          <p:nvPr/>
        </p:nvSpPr>
        <p:spPr>
          <a:xfrm>
            <a:off x="2895600" y="179111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TMWA Planning Efforts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www.tmwa.com/planning</a:t>
            </a:r>
          </a:p>
        </p:txBody>
      </p:sp>
      <p:pic>
        <p:nvPicPr>
          <p:cNvPr id="9" name="Picture 8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D809560A-852B-E198-2174-C710AEB3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62" y="1355724"/>
            <a:ext cx="4864359" cy="518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AFEE09-4D37-8093-3BCD-E06FCB43AAAB}"/>
              </a:ext>
            </a:extLst>
          </p:cNvPr>
          <p:cNvSpPr txBox="1"/>
          <p:nvPr/>
        </p:nvSpPr>
        <p:spPr>
          <a:xfrm>
            <a:off x="7922443" y="1355724"/>
            <a:ext cx="40640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2020-2040 Water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Resource Plan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2020-2040 Water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Facility Plan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5-Year Funding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Plan Every Year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1A75A-2825-9CDE-801C-0EDCC201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28E8CE-8921-B2D1-9C5F-9150B72480D1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DB1612-16AE-F0A2-87E5-CFA4CD9B343F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3E83B9-0056-7EA6-9FB1-79FA52353067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28E4D5-CC09-F9FA-7A2F-582E3B884260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07B7DCDF-F522-FDFE-FAF9-F71F2B314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7B7A1-7C8F-674A-592C-293F8C0A186B}"/>
              </a:ext>
            </a:extLst>
          </p:cNvPr>
          <p:cNvSpPr txBox="1"/>
          <p:nvPr/>
        </p:nvSpPr>
        <p:spPr>
          <a:xfrm>
            <a:off x="2488677" y="534727"/>
            <a:ext cx="7467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2020-2040 water RESOURCE PLAN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Tmwa.com/wrp2020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1C10F62-EB81-901A-AB83-3FE4557E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60" y="1668057"/>
            <a:ext cx="3833357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The 2020-2040 WRP is the 4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edition since TMWA’s inception in 2001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Focuses on scenario-based planning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In-depth analysis of climate change and population growth impacts on water resources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New user-friendly formatting to engage plan readers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5513B-A094-F7FB-3C97-8AD45F4AB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7" t="15517" r="36667"/>
          <a:stretch/>
        </p:blipFill>
        <p:spPr>
          <a:xfrm>
            <a:off x="4699217" y="1773941"/>
            <a:ext cx="3581400" cy="4667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0CDCBA-5EAD-F266-9530-7F23EC24F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407" y="1011780"/>
            <a:ext cx="3833358" cy="50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25FAD-19EE-31FE-13A9-9000E7AFC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9B28-1875-438F-A2D8-17B23841271C}" type="slidenum">
              <a:rPr lang="en-US" smtClean="0"/>
              <a:t>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C3998E-9901-B21A-4224-C551B964C238}"/>
              </a:ext>
            </a:extLst>
          </p:cNvPr>
          <p:cNvGrpSpPr/>
          <p:nvPr/>
        </p:nvGrpSpPr>
        <p:grpSpPr>
          <a:xfrm>
            <a:off x="0" y="0"/>
            <a:ext cx="12192000" cy="113122"/>
            <a:chOff x="4722829" y="1215873"/>
            <a:chExt cx="2969442" cy="113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924DE8-EFCD-61DE-B186-3D006984FE4C}"/>
                </a:ext>
              </a:extLst>
            </p:cNvPr>
            <p:cNvSpPr/>
            <p:nvPr/>
          </p:nvSpPr>
          <p:spPr>
            <a:xfrm>
              <a:off x="4722829" y="1215873"/>
              <a:ext cx="989814" cy="113122"/>
            </a:xfrm>
            <a:prstGeom prst="rect">
              <a:avLst/>
            </a:prstGeom>
            <a:solidFill>
              <a:srgbClr val="00A9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3BEA0D-6348-A171-7262-F05B0C43B56B}"/>
                </a:ext>
              </a:extLst>
            </p:cNvPr>
            <p:cNvSpPr/>
            <p:nvPr/>
          </p:nvSpPr>
          <p:spPr>
            <a:xfrm>
              <a:off x="5712643" y="1215873"/>
              <a:ext cx="989814" cy="113122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AAE52B-485E-B6A7-F002-0B08DE59A114}"/>
                </a:ext>
              </a:extLst>
            </p:cNvPr>
            <p:cNvSpPr/>
            <p:nvPr/>
          </p:nvSpPr>
          <p:spPr>
            <a:xfrm>
              <a:off x="6702457" y="1215873"/>
              <a:ext cx="989814" cy="113122"/>
            </a:xfrm>
            <a:prstGeom prst="rect">
              <a:avLst/>
            </a:prstGeom>
            <a:solidFill>
              <a:srgbClr val="41B1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227E585-EDCC-51E4-CF9B-DC9AA96C6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000" r="10273" b="26511"/>
          <a:stretch/>
        </p:blipFill>
        <p:spPr bwMode="auto">
          <a:xfrm>
            <a:off x="9634193" y="6363621"/>
            <a:ext cx="1555423" cy="3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F8EBF-A9FC-3E59-D23C-AFF359C7FB68}"/>
              </a:ext>
            </a:extLst>
          </p:cNvPr>
          <p:cNvSpPr txBox="1"/>
          <p:nvPr/>
        </p:nvSpPr>
        <p:spPr>
          <a:xfrm>
            <a:off x="2362200" y="319087"/>
            <a:ext cx="7467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current water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3BE35-3356-E05A-021E-8DD81E01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79"/>
          <a:stretch/>
        </p:blipFill>
        <p:spPr>
          <a:xfrm>
            <a:off x="1577225" y="951309"/>
            <a:ext cx="8834679" cy="50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7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  <Notes xmlns="61acbd0e-8d97-4eab-adf5-73367b499e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6" ma:contentTypeDescription="Create a new document." ma:contentTypeScope="" ma:versionID="62218403509189c6bae05f45bb6be05c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da3183aee502165235f8b2d02da72519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C36F2D-630E-4163-963C-4F09A48DC14E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96e216f3-f323-4686-8683-fbd6ac8b9421"/>
    <ds:schemaRef ds:uri="http://schemas.openxmlformats.org/package/2006/metadata/core-properties"/>
    <ds:schemaRef ds:uri="de82879f-ce1c-40ff-beca-7ef01f3da7f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A4247C-A4EC-47D5-8374-A77A1ADC31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CE75EB-1AD5-484C-8A09-CE0AA2F391B2}"/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1214</Words>
  <Application>Microsoft Office PowerPoint</Application>
  <PresentationFormat>Widescreen</PresentationFormat>
  <Paragraphs>281</Paragraphs>
  <Slides>35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3</vt:i4>
      </vt:variant>
    </vt:vector>
  </HeadingPairs>
  <TitlesOfParts>
    <vt:vector size="44" baseType="lpstr">
      <vt:lpstr>Aptos</vt:lpstr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Hydrogeology</vt:lpstr>
      <vt:lpstr>Objectives</vt:lpstr>
      <vt:lpstr>Precipitation Infiltration</vt:lpstr>
      <vt:lpstr>Orr Ditch Seepage</vt:lpstr>
      <vt:lpstr>Irrigation Recharge</vt:lpstr>
      <vt:lpstr>Septic Recharge</vt:lpstr>
      <vt:lpstr>Pipe Leakage</vt:lpstr>
      <vt:lpstr>Pond Seepage</vt:lpstr>
      <vt:lpstr>Summary of Groundwater Sources</vt:lpstr>
      <vt:lpstr>PowerPoint Presentation</vt:lpstr>
      <vt:lpstr>PowerPoint Presentation</vt:lpstr>
      <vt:lpstr>Groundwater Zones</vt:lpstr>
      <vt:lpstr>Advanced Purified Water</vt:lpstr>
      <vt:lpstr>Reclaimed Water in the Truckee Meadows</vt:lpstr>
      <vt:lpstr>Advanced Purified Water</vt:lpstr>
      <vt:lpstr>Category A+: Advanced Purified Water</vt:lpstr>
      <vt:lpstr>Advanced Purified Water</vt:lpstr>
      <vt:lpstr>PowerPoint Presentation</vt:lpstr>
      <vt:lpstr>Advanced Purified Water Facility at American Flat</vt:lpstr>
      <vt:lpstr>Project Components</vt:lpstr>
      <vt:lpstr>Thank you! Questions?</vt:lpstr>
      <vt:lpstr>West Side DTW</vt:lpstr>
      <vt:lpstr>Central</vt:lpstr>
      <vt:lpstr>East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Truckee Meadows Groundwater Model Update  Greg Pohll</dc:title>
  <dc:creator>Pohll, Gregory</dc:creator>
  <cp:lastModifiedBy>Wilson, Alexandra</cp:lastModifiedBy>
  <cp:revision>29</cp:revision>
  <dcterms:created xsi:type="dcterms:W3CDTF">2019-04-18T22:30:36Z</dcterms:created>
  <dcterms:modified xsi:type="dcterms:W3CDTF">2024-11-12T23:29:40Z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0x01010079CB3540E5350B4F8430A3F167417D44</vt:lpwstr>
  </property>
</Properties>
</file>