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0" r:id="rId4"/>
  </p:sldMasterIdLst>
  <p:notesMasterIdLst>
    <p:notesMasterId r:id="rId29"/>
  </p:notesMasterIdLst>
  <p:handoutMasterIdLst>
    <p:handoutMasterId r:id="rId30"/>
  </p:handoutMasterIdLst>
  <p:sldIdLst>
    <p:sldId id="362" r:id="rId5"/>
    <p:sldId id="383" r:id="rId6"/>
    <p:sldId id="381" r:id="rId7"/>
    <p:sldId id="377" r:id="rId8"/>
    <p:sldId id="375" r:id="rId9"/>
    <p:sldId id="379" r:id="rId10"/>
    <p:sldId id="380" r:id="rId11"/>
    <p:sldId id="4683" r:id="rId12"/>
    <p:sldId id="382" r:id="rId13"/>
    <p:sldId id="398" r:id="rId14"/>
    <p:sldId id="399" r:id="rId15"/>
    <p:sldId id="400" r:id="rId16"/>
    <p:sldId id="401" r:id="rId17"/>
    <p:sldId id="402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403" r:id="rId27"/>
    <p:sldId id="361" r:id="rId28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672976-CA92-BC03-3EF9-599F384A53EE}" name="Hunt, Christine" initials="HC" userId="S::CHUNT@hdrinc.com::bd9c72f9-8a8c-49bd-a355-ceb06910255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dovsky, Melissa" initials="BM" lastIdx="1" clrIdx="0">
    <p:extLst>
      <p:ext uri="{19B8F6BF-5375-455C-9EA6-DF929625EA0E}">
        <p15:presenceInfo xmlns:p15="http://schemas.microsoft.com/office/powerpoint/2012/main" userId="S::MBORDOVSKY@hdrinc.com::5be3fe5f-b68a-4cc2-b62f-2a5938c1bb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02"/>
    <a:srgbClr val="83CE33"/>
    <a:srgbClr val="FEE000"/>
    <a:srgbClr val="0000FD"/>
    <a:srgbClr val="000000"/>
    <a:srgbClr val="009999"/>
    <a:srgbClr val="005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0E1DB-86A5-4155-A59A-BDB7CFF46CA7}" v="2" dt="2024-06-13T14:46:05.259"/>
    <p1510:client id="{30109882-39C1-6C85-CD82-2C099EDCB279}" v="94" dt="2024-06-13T15:38:16.435"/>
    <p1510:client id="{7454CA3B-92DF-4150-AB92-FB61C27A2135}" v="2" dt="2024-06-11T21:57:32.596"/>
    <p1510:client id="{977A6701-351E-9931-6DA7-164FE89E6BA4}" v="75" dt="2024-06-13T14:43:47.283"/>
    <p1510:client id="{ACF036FA-D899-40B7-2DFD-B9AA70B7FCE9}" v="127" dt="2024-06-13T19:29:43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3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821C8-422F-4CA2-85E1-19A6D027F030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04683-B56F-4408-8720-603ECE57E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7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D86595-6E20-4226-9E0D-B3822373F9D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4CA3CC-E040-426A-BD9D-8E6CA1306B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3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657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8229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2801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737360" indent="-171450" algn="l" defTabSz="914354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43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36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24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75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44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07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6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89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9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8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1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07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43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72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85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1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53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08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6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1552F-0557-42C7-8AF7-43E20CC43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162550"/>
            <a:ext cx="2381539" cy="12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2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41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37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41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37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6057568" cy="25146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7573" y="0"/>
            <a:ext cx="6064427" cy="25146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1341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7437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40398" y="328199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FB4A01-E336-4DEC-8071-EA5C7BA90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3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137088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746688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7088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6688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7088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6688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pic>
        <p:nvPicPr>
          <p:cNvPr id="24" name="Picture 23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E657DE12-A093-421F-8C42-B9BE42BEA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031" y="1206243"/>
            <a:ext cx="8991599" cy="1994994"/>
          </a:xfrm>
          <a:prstGeom prst="rect">
            <a:avLst/>
          </a:prstGeom>
        </p:spPr>
      </p:pic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40398" y="417607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9D4098-E66E-4195-AA9B-C21C4EA72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22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447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1447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057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133600" y="2057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667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2667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3276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133600" y="32766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2133600" y="38862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5240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133600" y="4495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5240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5105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524000" y="5715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133600" y="5715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534478" y="82327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40EC7B-2BA7-4276-85AA-9D4C2B98A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94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4648200"/>
            <a:ext cx="89154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30A4235A-DFC1-4C60-A599-594F3A82F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19D58-C610-463E-B873-50EE49D5C0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22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34885" y="4648200"/>
            <a:ext cx="912223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pic>
        <p:nvPicPr>
          <p:cNvPr id="7" name="Picture 6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95364CC1-C0EA-4497-A628-F6596FDAF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3EC8E-A944-4BBC-A0ED-A1BDFF5D59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20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2300" y="2289177"/>
            <a:ext cx="10058400" cy="1819275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pic>
        <p:nvPicPr>
          <p:cNvPr id="8" name="Picture 7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94134E1F-7997-4A57-AEC2-03E5123D96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4869162"/>
            <a:ext cx="7595937" cy="168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94D0C-D6CF-4831-8BFF-7EC84248F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0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4648200"/>
            <a:ext cx="89154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pic>
        <p:nvPicPr>
          <p:cNvPr id="7" name="Picture 6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5BE9999E-12DD-4C57-96CE-385EFBE1C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1714500"/>
            <a:ext cx="7595937" cy="168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4663B9-A32E-46A8-ABAB-2931EACBD6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66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67200" y="2362200"/>
            <a:ext cx="7924800" cy="4495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289178"/>
            <a:ext cx="3200400" cy="615387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06271"/>
            <a:ext cx="3209365" cy="3218329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039B26-78F2-4F87-86B2-D7A6BC127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65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0" spc="0">
                <a:solidFill>
                  <a:schemeClr val="accent4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12742" y="2362202"/>
            <a:ext cx="5483258" cy="396239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26306" y="2308632"/>
            <a:ext cx="5063059" cy="413684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26306" y="3396342"/>
            <a:ext cx="5065776" cy="2928258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526306" y="2856704"/>
            <a:ext cx="5065776" cy="3208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009999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77457-2B7C-473C-890D-D46B0D1A4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72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43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42660" y="5006340"/>
            <a:ext cx="2819400" cy="14249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93382" y="5181602"/>
            <a:ext cx="3589018" cy="108966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1" spc="0">
                <a:solidFill>
                  <a:srgbClr val="0054A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BC423126-45E3-44D0-BCC4-037BB5283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2450815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E118F-6A94-418A-BA9F-DBFFE3889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2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40D7F-0479-4782-AAD1-D8D47B773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43" y="5200650"/>
            <a:ext cx="2308266" cy="1200150"/>
          </a:xfrm>
          <a:prstGeom prst="rect">
            <a:avLst/>
          </a:prstGeom>
        </p:spPr>
      </p:pic>
      <p:pic>
        <p:nvPicPr>
          <p:cNvPr id="11" name="Picture 10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B3FA9B20-770D-484E-AAFE-1460D93057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473" y="776825"/>
            <a:ext cx="969957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70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157317"/>
            <a:ext cx="10988040" cy="67056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724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28360"/>
            <a:ext cx="10972800" cy="3962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4AB485E5-6E35-4EBE-A609-8E77BE04F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2842275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DAD59-BAB9-4578-AFBB-24CEF471B7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vider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52600" y="1981200"/>
            <a:ext cx="2362200" cy="2590800"/>
          </a:xfrm>
          <a:noFill/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600" b="1" spc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2362200"/>
            <a:ext cx="7086600" cy="18288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51720E-9894-4B6E-8EF7-41C5E20E7398}"/>
              </a:ext>
            </a:extLst>
          </p:cNvPr>
          <p:cNvCxnSpPr/>
          <p:nvPr userDrawn="1"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23BE769-5DAC-4206-899C-35EB9D9254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9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2" y="1828800"/>
            <a:ext cx="9143996" cy="16002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CCBE9F37-8AD0-4057-B629-A82BD7E04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15FF7-4030-4C79-8FD9-9D9299834C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62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2882" y="2048256"/>
            <a:ext cx="3780558" cy="942156"/>
          </a:xfrm>
        </p:spPr>
        <p:txBody>
          <a:bodyPr anchor="t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10738" y="3442003"/>
            <a:ext cx="6165566" cy="2882597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67156" y="598932"/>
            <a:ext cx="2819400" cy="1284732"/>
          </a:xfrm>
          <a:noFill/>
        </p:spPr>
        <p:txBody>
          <a:bodyPr>
            <a:noAutofit/>
          </a:bodyPr>
          <a:lstStyle>
            <a:lvl1pPr marL="0" indent="0"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3419856"/>
            <a:ext cx="4343400" cy="3438144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Color block or insert picture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28E79D-3188-45B4-BE21-8AA116F7AB70}"/>
              </a:ext>
            </a:extLst>
          </p:cNvPr>
          <p:cNvSpPr/>
          <p:nvPr userDrawn="1"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52D716-A64A-4080-A78C-48D6FB284A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39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“Tap to add quote text”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gradFill flip="none" rotWithShape="1">
            <a:gsLst>
              <a:gs pos="0">
                <a:srgbClr val="0054A4"/>
              </a:gs>
              <a:gs pos="100000">
                <a:srgbClr val="009999"/>
              </a:gs>
            </a:gsLst>
            <a:lin ang="4620000" scaled="0"/>
            <a:tileRect/>
          </a:gra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picture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B5279-FB27-439C-B52C-993E65AED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23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“Tap to add quote text”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gradFill>
            <a:gsLst>
              <a:gs pos="0">
                <a:srgbClr val="0054A4"/>
              </a:gs>
              <a:gs pos="100000">
                <a:srgbClr val="009999"/>
              </a:gs>
            </a:gsLst>
            <a:lin ang="4620000" scaled="0"/>
          </a:gra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4453D-18B3-4CF6-8E35-3378C383E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98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">
    <p:bg>
      <p:bgPr>
        <a:gradFill>
          <a:gsLst>
            <a:gs pos="0">
              <a:srgbClr val="0054A4"/>
            </a:gs>
            <a:gs pos="100000">
              <a:srgbClr val="009999"/>
            </a:gs>
          </a:gsLst>
          <a:lin ang="46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“Tap to add quote text”</a:t>
            </a:r>
          </a:p>
        </p:txBody>
      </p:sp>
      <p:pic>
        <p:nvPicPr>
          <p:cNvPr id="3" name="Picture 2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B07BBFA1-B012-4437-B6CF-7D7A3F13F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4C48A8-56A0-43BA-B458-AE1589CFF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0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“Tap to add quote text”</a:t>
            </a:r>
          </a:p>
        </p:txBody>
      </p:sp>
      <p:pic>
        <p:nvPicPr>
          <p:cNvPr id="3" name="Picture 2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385E4E95-413A-46A5-8CAE-E4BAA1801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298BF-BCE5-4946-B6DE-CEB688912A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1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A12424-9E28-4089-8374-3ACC7D9AC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4A4"/>
                </a:solidFill>
              </a:defRPr>
            </a:lvl1pPr>
          </a:lstStyle>
          <a:p>
            <a:r>
              <a:rPr lang="en-US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67FA74-8E81-4283-AC23-57A04FA8FE5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337FC1-E8B6-4E25-9CC6-D777E91135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20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A94714-39F2-4042-9B92-92E74ED16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10972165" cy="440713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109728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649520-A5D6-41F1-A158-DADD35D8E9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1A0B3C7-C56D-45B9-A966-09E04FBC4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5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rgbClr val="009999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photo. When placing a full bleed photo, please bring the logo to the front (right click &gt; Bring to Front)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2EB9E-2CBB-4C46-915B-09893995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43" y="5200650"/>
            <a:ext cx="2308266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47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89F98D-939B-4761-AB32-A263697B34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</a:lstStyle>
          <a:p>
            <a:pPr lvl="0"/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pPr lvl="0"/>
            <a:r>
              <a:rPr lang="en-US"/>
              <a:t>Tap to add text col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1E0EA5-AA70-4DED-946B-9FE0FD83678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4B067B9-39B8-4CF9-AFBD-75DFF59D4B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8600FA-2667-46FB-B251-15AB4DDFD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886" y="4811121"/>
            <a:ext cx="7257303" cy="156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5257800" cy="8382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aseline="0"/>
            </a:lvl1pPr>
          </a:lstStyle>
          <a:p>
            <a:pPr lvl="0"/>
            <a:r>
              <a:rPr lang="en-US"/>
              <a:t>Tap to add title 1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23433" y="381000"/>
            <a:ext cx="5257800" cy="841248"/>
          </a:xfrm>
        </p:spPr>
        <p:txBody>
          <a:bodyPr t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 baseline="0">
                <a:solidFill>
                  <a:srgbClr val="0054A4"/>
                </a:solidFill>
              </a:defRPr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/>
              <a:t>Tap to add title 2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</a:lstStyle>
          <a:p>
            <a:pPr lvl="0"/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pPr lvl="0"/>
            <a:r>
              <a:rPr lang="en-US"/>
              <a:t>Tap to add text col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79371-E87C-41D3-AF50-47BAFF0DA7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7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05600" y="1450848"/>
            <a:ext cx="4876800" cy="4873752"/>
          </a:xfrm>
        </p:spPr>
        <p:txBody>
          <a:bodyPr>
            <a:noAutofit/>
          </a:bodyPr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0" y="381000"/>
            <a:ext cx="4876800" cy="838200"/>
          </a:xfrm>
        </p:spPr>
        <p:txBody>
          <a:bodyPr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Tap to add title 2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89904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50848"/>
            <a:ext cx="4873752" cy="4873752"/>
          </a:xfrm>
        </p:spPr>
        <p:txBody>
          <a:bodyPr/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19432" y="381000"/>
            <a:ext cx="4873752" cy="8412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/>
              <a:t>Tap to add title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DE58E-5034-46E8-B352-6B3E075A47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76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96D59F-69E8-4897-9160-6D05115A967C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F45E3D-E7BA-4CC7-A8D9-F5C0D7880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291841" cy="4876799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291841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282440" y="0"/>
            <a:ext cx="790956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360DB6-4745-491C-ACAE-38C6A551C75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BF63C6E-8A11-4258-9FCA-36B47543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09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1673"/>
            <a:ext cx="57150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90A341-3788-49F3-8FF7-3CF98042CBD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05BF0BE-2D79-40BA-BB07-53D4D15830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39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939990" y="3477768"/>
            <a:ext cx="3252011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99C92B-6AF3-4C77-AEAC-EF835A82130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B41F953-1709-470C-AE0A-FD3A3ABC5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93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E84073-5A03-4E1F-8670-39545099E29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4A9F7-704E-4B76-B3B7-BEFDD97C5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912109" cy="4876799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912109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0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1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2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5C3942-DFEA-461D-942E-272B76F5C8D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295E5E7-3E31-43D1-A33C-F39B63558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D3760-F90B-4C49-A4B3-4A7D513F86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3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590925"/>
            <a:ext cx="7110985" cy="92659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78368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Color block or insert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42377" y="0"/>
            <a:ext cx="3849624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Color block or insert photo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3907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54550"/>
            <a:ext cx="7110491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80CE8B-DACA-43C1-BAAD-18EA3ACD7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230654"/>
            <a:ext cx="2250556" cy="11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89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5245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FCA4FA-F6E2-4247-81C7-9AFE906D2BFF}"/>
              </a:ext>
            </a:extLst>
          </p:cNvPr>
          <p:cNvCxnSpPr>
            <a:cxnSpLocks/>
          </p:cNvCxnSpPr>
          <p:nvPr userDrawn="1"/>
        </p:nvCxnSpPr>
        <p:spPr>
          <a:xfrm flipH="1">
            <a:off x="5524500" y="685800"/>
            <a:ext cx="466725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F63028B-22A3-405A-9434-58C8C8D37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12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799234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8290014" y="1450848"/>
            <a:ext cx="3294592" cy="4873752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90014" y="381000"/>
            <a:ext cx="3294592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E14F06-D4F1-4147-8A25-74D3B6778C1A}"/>
              </a:ext>
            </a:extLst>
          </p:cNvPr>
          <p:cNvCxnSpPr>
            <a:cxnSpLocks/>
          </p:cNvCxnSpPr>
          <p:nvPr userDrawn="1"/>
        </p:nvCxnSpPr>
        <p:spPr>
          <a:xfrm flipH="1">
            <a:off x="7800976" y="685800"/>
            <a:ext cx="380999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6AB649B-70CD-43C6-92B5-46D995239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51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5245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1673"/>
            <a:ext cx="55245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D0132E-20AC-4D97-A27E-615355FF04CB}"/>
              </a:ext>
            </a:extLst>
          </p:cNvPr>
          <p:cNvCxnSpPr>
            <a:cxnSpLocks/>
          </p:cNvCxnSpPr>
          <p:nvPr userDrawn="1"/>
        </p:nvCxnSpPr>
        <p:spPr>
          <a:xfrm flipH="1">
            <a:off x="5524500" y="685800"/>
            <a:ext cx="466725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F4296FA-84D2-4976-A683-CC4A02B96A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55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524499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462991" y="3477768"/>
            <a:ext cx="3061510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EB635A-63BF-44F7-B84F-C90BE467252B}"/>
              </a:ext>
            </a:extLst>
          </p:cNvPr>
          <p:cNvCxnSpPr>
            <a:cxnSpLocks/>
          </p:cNvCxnSpPr>
          <p:nvPr userDrawn="1"/>
        </p:nvCxnSpPr>
        <p:spPr>
          <a:xfrm flipH="1">
            <a:off x="5524500" y="685800"/>
            <a:ext cx="466725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CF2EB7-5657-42C2-B448-3DB67A36D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18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2451354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43146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243146" y="381000"/>
            <a:ext cx="6341459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E1B555-1C82-4FF1-BD58-82F1E77A03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837938" y="685800"/>
            <a:ext cx="286513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44AB455-609E-4F02-909B-0BC270C05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6" name="Picture Placeholder 58"/>
          <p:cNvSpPr>
            <a:spLocks noGrp="1"/>
          </p:cNvSpPr>
          <p:nvPr>
            <p:ph type="pic" sz="quarter" idx="12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7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9" name="Picture Placeholder 5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1" name="Picture Placeholder 58"/>
          <p:cNvSpPr>
            <a:spLocks noGrp="1"/>
          </p:cNvSpPr>
          <p:nvPr>
            <p:ph type="pic" sz="quarter" idx="17" hasCustomPrompt="1"/>
          </p:nvPr>
        </p:nvSpPr>
        <p:spPr>
          <a:xfrm>
            <a:off x="2451354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2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4" name="Picture Placeholder 58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6" name="Picture Placeholder 58"/>
          <p:cNvSpPr>
            <a:spLocks noGrp="1"/>
          </p:cNvSpPr>
          <p:nvPr>
            <p:ph type="pic" sz="quarter" idx="22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7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670292" y="1447800"/>
            <a:ext cx="3914314" cy="4876799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670292" y="381000"/>
            <a:ext cx="3914314" cy="838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Tap to add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D5AD69-5E2D-430E-8F2F-5369B8AAFA84}"/>
              </a:ext>
            </a:extLst>
          </p:cNvPr>
          <p:cNvCxnSpPr>
            <a:cxnSpLocks/>
          </p:cNvCxnSpPr>
          <p:nvPr userDrawn="1"/>
        </p:nvCxnSpPr>
        <p:spPr>
          <a:xfrm flipH="1">
            <a:off x="7289292" y="685800"/>
            <a:ext cx="286513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121509E-894D-4802-9631-2E5026334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10628" y="1447801"/>
            <a:ext cx="6371772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10628" y="381000"/>
            <a:ext cx="6371772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title</a:t>
            </a:r>
          </a:p>
        </p:txBody>
      </p:sp>
      <p:pic>
        <p:nvPicPr>
          <p:cNvPr id="5" name="Picture 4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FADA5FCC-4F99-4917-A763-773E7A473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09" y="5291433"/>
            <a:ext cx="7595937" cy="168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8F0918-3843-469F-AF80-96060C27F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672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443984"/>
            <a:ext cx="10972800" cy="188061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3800"/>
            <a:ext cx="10972800" cy="710184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9FE56-9131-4A47-8C28-A4F15898A2C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05009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7B2B106-5831-4402-8AB9-CD2ACC85D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7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47210"/>
            <a:ext cx="5029200" cy="187739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0752"/>
            <a:ext cx="10972800" cy="399288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447210"/>
            <a:ext cx="5486400" cy="18773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Tap to add text col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E53B5C-7D14-4590-A0C9-33FCC9E735E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05009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11AFE21-0BAE-400E-A4C8-192C5AAEA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42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22656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photo caption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22656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photo caption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576098"/>
            <a:ext cx="109728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FCF9A-5B08-47E4-9AB1-17E839421E5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2023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4EC1B-C163-418C-B3FC-F4F355152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1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682127"/>
            <a:ext cx="7130970" cy="129540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86162" cy="3429000"/>
          </a:xfrm>
          <a:solidFill>
            <a:schemeClr val="bg2">
              <a:lumMod val="75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50170" y="0"/>
            <a:ext cx="3840480" cy="3952973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8350170" y="4021904"/>
            <a:ext cx="3841830" cy="2836099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52482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A98BD7-6C68-4585-AA0B-08FF60BC2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230654"/>
            <a:ext cx="2250556" cy="11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74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9528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576098"/>
            <a:ext cx="50292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086475" y="3575462"/>
            <a:ext cx="5495925" cy="2728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Tap to add text col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397E77-E6A3-4B1B-91AA-70A20EFCD1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2023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DB3BD32-C1BB-48DD-82FD-344EBBFD2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08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3012" y="54864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383D76-BA13-4A8E-987B-7CDD2F4C4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7931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C9FF134-81A0-4D22-90EC-6B8243F8B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0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48335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CADC6F-25F7-44E6-B9AA-168A3956F13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793166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22C5910-49FA-4215-B037-7D481C021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86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86098A-42B2-40B3-8326-3D59BB1E517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28834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3D91F3-14FA-4AC9-B058-3A2D31271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76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B2805E-8196-485E-B15F-8D80B5EDB75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288341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501CD45-1FBB-409E-9C9F-198434A42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2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12192000" cy="454914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E68D28-773B-4761-AD33-FD1102CEBC5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6F6C4847-CEDE-4391-9C8C-B30473A9A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0F0C7-CB41-423F-98FA-2F3D75BF92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4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607574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1607574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083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6FC89F-BB60-4ACD-B39B-8244958CB27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832D932-764D-41CC-9270-35D5CCF23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139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2C00C2-9C83-43A0-A8F3-73268B1AD67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22F5C36-FE43-4A3D-B320-DB1F62F81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53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3D58E3-7FDC-46B6-AAAF-CAAA5C476B9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A7D34-5671-4D76-AA80-56339E414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19600"/>
            <a:ext cx="10972800" cy="8382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53340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63D5404E-5A80-452B-86AA-FB772238D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757533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6413F7-F04A-4E1B-831A-80BE9F69FF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8911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5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8999" y="3641598"/>
            <a:ext cx="4858766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9051" y="0"/>
            <a:ext cx="6115051" cy="6858000"/>
          </a:xfrm>
          <a:solidFill>
            <a:schemeClr val="accent1"/>
          </a:solidFill>
        </p:spPr>
        <p:txBody>
          <a:bodyPr lIns="91440" tIns="91440" rIns="91440" bIns="9144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16513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719000" y="6135623"/>
            <a:ext cx="2739326" cy="169927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18999" y="4705223"/>
            <a:ext cx="4855464" cy="301879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F1A172-AD2E-45F3-AA5D-CBBD3A436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261" y="5219700"/>
            <a:ext cx="2279257" cy="118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59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oje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2800" cy="838200"/>
          </a:xfrm>
        </p:spPr>
        <p:txBody>
          <a:bodyPr anchor="b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6764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 algn="r"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  <p:pic>
        <p:nvPicPr>
          <p:cNvPr id="6" name="Picture 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DD3FAD2F-FCC6-4764-91D8-178533AED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DDF3C-0D10-4C6D-8F4C-C1E10D99A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845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6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6057781"/>
            <a:ext cx="12192000" cy="800219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Project Name/location/information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3967845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C2532-6594-4F3A-8926-361E05E7C3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050" y="6205779"/>
            <a:ext cx="902508" cy="4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43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4925083"/>
            <a:ext cx="3505200" cy="1046440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Project Name/location/information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294A5-68B7-4F15-8419-F55793BA1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7975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438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  <p:pic>
        <p:nvPicPr>
          <p:cNvPr id="5" name="Picture 4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5B8C9DD7-9B4E-4919-BE30-2429E8699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82339-4682-4AC2-A30D-BE7D58E3AE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5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3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73" y="0"/>
            <a:ext cx="6061999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33626" y="0"/>
            <a:ext cx="6058374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photo caption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33626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photo caption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0C208-03BA-4661-8391-26EBE58777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53981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56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7973022" y="0"/>
            <a:ext cx="4218978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34337-A592-461D-997C-FC44A944F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132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8107680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D7E1C-BEB5-4CD8-93A6-577714F7F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20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28004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E81ED-03E4-4D77-B0D9-8648F80079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009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-166878" y="1463485"/>
            <a:ext cx="11595100" cy="438467"/>
          </a:xfrm>
          <a:prstGeom prst="homePlate">
            <a:avLst>
              <a:gd name="adj" fmla="val 36966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/>
              <a:t>Tap to add Tier 1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-192278" y="3442075"/>
            <a:ext cx="11595100" cy="438467"/>
          </a:xfrm>
          <a:prstGeom prst="homePlate">
            <a:avLst>
              <a:gd name="adj" fmla="val 36966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/>
              <a:t>Tap to add Tier 2 Header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59182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59182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44958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44958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83820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83820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59182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59182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44958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44958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83820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83820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59182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9182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44958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44958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62" hasCustomPrompt="1"/>
          </p:nvPr>
        </p:nvSpPr>
        <p:spPr>
          <a:xfrm>
            <a:off x="83820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83820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E19612E1-9D92-4A10-B86E-C19EC489E116}"/>
              </a:ext>
            </a:extLst>
          </p:cNvPr>
          <p:cNvSpPr/>
          <p:nvPr userDrawn="1"/>
        </p:nvSpPr>
        <p:spPr>
          <a:xfrm>
            <a:off x="11349039" y="1463485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D0755CE9-59FC-40F8-8172-826B8FA424BC}"/>
              </a:ext>
            </a:extLst>
          </p:cNvPr>
          <p:cNvSpPr/>
          <p:nvPr userDrawn="1"/>
        </p:nvSpPr>
        <p:spPr>
          <a:xfrm>
            <a:off x="11349039" y="3442075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C2B3C8B-4A04-46C4-A8CC-4732F2178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71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63485"/>
            <a:ext cx="11430000" cy="438467"/>
          </a:xfrm>
          <a:prstGeom prst="homePlate">
            <a:avLst>
              <a:gd name="adj" fmla="val 36966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/>
              <a:t>Click to edit Tier 1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513198"/>
            <a:ext cx="11430000" cy="438467"/>
          </a:xfrm>
          <a:prstGeom prst="homePlate">
            <a:avLst>
              <a:gd name="adj" fmla="val 34793"/>
            </a:avLst>
          </a:prstGeom>
          <a:solidFill>
            <a:schemeClr val="accent4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/>
              <a:t>Tap to add Tier 2 Header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54977" y="2030243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654977" y="255287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0" hasCustomPrompt="1"/>
          </p:nvPr>
        </p:nvSpPr>
        <p:spPr>
          <a:xfrm>
            <a:off x="614795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indent="0">
              <a:buNone/>
              <a:defRPr sz="14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Insert headshot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455036" y="2030244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455036" y="2553503"/>
            <a:ext cx="2350008" cy="63030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  <a:p>
            <a:pPr lvl="0"/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4430819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9221968" y="2030244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9221968" y="255287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6" hasCustomPrompt="1"/>
          </p:nvPr>
        </p:nvSpPr>
        <p:spPr>
          <a:xfrm>
            <a:off x="8197750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1654977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1654977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9" hasCustomPrompt="1"/>
          </p:nvPr>
        </p:nvSpPr>
        <p:spPr>
          <a:xfrm>
            <a:off x="614795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455036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LastName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455036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42" hasCustomPrompt="1"/>
          </p:nvPr>
        </p:nvSpPr>
        <p:spPr>
          <a:xfrm>
            <a:off x="4430819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221968" y="4084019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LastName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221968" y="4610226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5" hasCustomPrompt="1"/>
          </p:nvPr>
        </p:nvSpPr>
        <p:spPr>
          <a:xfrm>
            <a:off x="8197750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654977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1654977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57" name="Picture Placeholder 8"/>
          <p:cNvSpPr>
            <a:spLocks noGrp="1"/>
          </p:cNvSpPr>
          <p:nvPr>
            <p:ph type="pic" sz="quarter" idx="48" hasCustomPrompt="1"/>
          </p:nvPr>
        </p:nvSpPr>
        <p:spPr>
          <a:xfrm>
            <a:off x="614795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455036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5455036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60" name="Picture Placeholder 8"/>
          <p:cNvSpPr>
            <a:spLocks noGrp="1"/>
          </p:cNvSpPr>
          <p:nvPr>
            <p:ph type="pic" sz="quarter" idx="51" hasCustomPrompt="1"/>
          </p:nvPr>
        </p:nvSpPr>
        <p:spPr>
          <a:xfrm>
            <a:off x="4430819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221968" y="5425230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9221968" y="596096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63" name="Picture Placeholder 8"/>
          <p:cNvSpPr>
            <a:spLocks noGrp="1"/>
          </p:cNvSpPr>
          <p:nvPr>
            <p:ph type="pic" sz="quarter" idx="54" hasCustomPrompt="1"/>
          </p:nvPr>
        </p:nvSpPr>
        <p:spPr>
          <a:xfrm>
            <a:off x="8197750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6A1CC05-C710-4FBC-BA32-8225F7A2965F}"/>
              </a:ext>
            </a:extLst>
          </p:cNvPr>
          <p:cNvSpPr/>
          <p:nvPr userDrawn="1"/>
        </p:nvSpPr>
        <p:spPr>
          <a:xfrm>
            <a:off x="11349039" y="1463485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ECE0F0E3-64CF-4B92-BDD4-924F4C21BF3B}"/>
              </a:ext>
            </a:extLst>
          </p:cNvPr>
          <p:cNvSpPr/>
          <p:nvPr userDrawn="1"/>
        </p:nvSpPr>
        <p:spPr>
          <a:xfrm>
            <a:off x="11349039" y="3513198"/>
            <a:ext cx="269476" cy="438467"/>
          </a:xfrm>
          <a:prstGeom prst="chevron">
            <a:avLst>
              <a:gd name="adj" fmla="val 580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A743DC2-72EB-4CAA-83A1-0FCD42D21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9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156" y="3647138"/>
            <a:ext cx="4850075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76949" y="0"/>
            <a:ext cx="6115051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038475" y="6135623"/>
            <a:ext cx="2421065" cy="265177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3156" y="4710763"/>
            <a:ext cx="4851749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rgbClr val="009999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7DE7A-E661-458D-8DE3-DE14284852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44" y="5230654"/>
            <a:ext cx="2250556" cy="11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38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rgChar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56527"/>
            <a:ext cx="12192000" cy="550147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JPG/PNG of org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/>
              <a:t>Tap to add Master Org Chart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A494C-B8BB-46BC-9D74-144517A8F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8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153D80E-0F93-4F62-9BB7-C8B567170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20" y="2957740"/>
            <a:ext cx="1812760" cy="9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55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0F9B8B-3862-493F-B140-E9306E5FB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9620" y="2957740"/>
            <a:ext cx="1812760" cy="9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628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54A4"/>
                </a:solidFill>
              </a:defRPr>
            </a:lvl1pPr>
          </a:lstStyle>
          <a:p>
            <a:r>
              <a:rPr lang="en-US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67FA74-8E81-4283-AC23-57A04FA8FE5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85800"/>
            <a:ext cx="514350" cy="0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7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553200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162800" y="1143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553200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752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162800" y="2362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162800" y="29718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162800" y="35814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162800" y="4191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162800" y="4800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553200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162800" y="5410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pic>
        <p:nvPicPr>
          <p:cNvPr id="26" name="Picture 25" descr="A picture containing kitchenware, night sky&#10;&#10;Description automatically generated">
            <a:extLst>
              <a:ext uri="{FF2B5EF4-FFF2-40B4-BE49-F238E27FC236}">
                <a16:creationId xmlns:a16="http://schemas.microsoft.com/office/drawing/2014/main" id="{387879CF-0CEB-47E1-AAD6-415A70944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3" y="5291433"/>
            <a:ext cx="7595937" cy="16853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6DD681-70AD-42C9-B143-5C6680E8A1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7888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37488" y="1143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7888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37488" y="1752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7888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37488" y="2362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27888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237488" y="29718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27888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37488" y="35814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27888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237488" y="4191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7888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37488" y="4800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27888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4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237488" y="5410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4A34FFC-FE98-44FC-BC31-1E30C8D24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900" y="5977969"/>
            <a:ext cx="1340658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1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255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  <p:sldLayoutId id="2147484364" r:id="rId22"/>
    <p:sldLayoutId id="2147484365" r:id="rId23"/>
    <p:sldLayoutId id="2147484366" r:id="rId24"/>
    <p:sldLayoutId id="2147484367" r:id="rId25"/>
    <p:sldLayoutId id="2147484368" r:id="rId26"/>
    <p:sldLayoutId id="2147484369" r:id="rId27"/>
    <p:sldLayoutId id="2147484370" r:id="rId28"/>
    <p:sldLayoutId id="2147484371" r:id="rId29"/>
    <p:sldLayoutId id="2147484374" r:id="rId30"/>
    <p:sldLayoutId id="2147484375" r:id="rId31"/>
    <p:sldLayoutId id="2147484376" r:id="rId32"/>
    <p:sldLayoutId id="2147484377" r:id="rId33"/>
    <p:sldLayoutId id="2147484378" r:id="rId34"/>
    <p:sldLayoutId id="2147484379" r:id="rId35"/>
    <p:sldLayoutId id="2147484380" r:id="rId36"/>
    <p:sldLayoutId id="2147484381" r:id="rId37"/>
    <p:sldLayoutId id="2147484382" r:id="rId38"/>
    <p:sldLayoutId id="2147484383" r:id="rId39"/>
    <p:sldLayoutId id="2147484384" r:id="rId40"/>
    <p:sldLayoutId id="2147484385" r:id="rId41"/>
    <p:sldLayoutId id="2147484386" r:id="rId42"/>
    <p:sldLayoutId id="2147484387" r:id="rId43"/>
    <p:sldLayoutId id="2147484388" r:id="rId44"/>
    <p:sldLayoutId id="2147484389" r:id="rId45"/>
    <p:sldLayoutId id="2147484390" r:id="rId46"/>
    <p:sldLayoutId id="2147484391" r:id="rId47"/>
    <p:sldLayoutId id="2147484392" r:id="rId48"/>
    <p:sldLayoutId id="2147484393" r:id="rId49"/>
    <p:sldLayoutId id="2147484394" r:id="rId50"/>
    <p:sldLayoutId id="2147484395" r:id="rId51"/>
    <p:sldLayoutId id="2147484396" r:id="rId52"/>
    <p:sldLayoutId id="2147484397" r:id="rId53"/>
    <p:sldLayoutId id="2147484398" r:id="rId54"/>
    <p:sldLayoutId id="2147484399" r:id="rId55"/>
    <p:sldLayoutId id="2147484400" r:id="rId56"/>
    <p:sldLayoutId id="2147484401" r:id="rId57"/>
    <p:sldLayoutId id="2147484402" r:id="rId58"/>
    <p:sldLayoutId id="2147484410" r:id="rId59"/>
    <p:sldLayoutId id="2147484411" r:id="rId60"/>
    <p:sldLayoutId id="2147484412" r:id="rId61"/>
    <p:sldLayoutId id="2147484413" r:id="rId62"/>
    <p:sldLayoutId id="2147484414" r:id="rId63"/>
    <p:sldLayoutId id="2147484416" r:id="rId64"/>
    <p:sldLayoutId id="2147484417" r:id="rId65"/>
    <p:sldLayoutId id="2147484418" r:id="rId66"/>
    <p:sldLayoutId id="2147484419" r:id="rId67"/>
    <p:sldLayoutId id="2147484427" r:id="rId68"/>
    <p:sldLayoutId id="2147484428" r:id="rId69"/>
    <p:sldLayoutId id="2147484429" r:id="rId70"/>
    <p:sldLayoutId id="2147484341" r:id="rId71"/>
    <p:sldLayoutId id="2147484342" r:id="rId72"/>
    <p:sldLayoutId id="2147484430" r:id="rId7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4A4"/>
          </a:solidFill>
          <a:latin typeface="+mj-lt"/>
          <a:ea typeface="+mj-ea"/>
          <a:cs typeface="+mj-cs"/>
        </a:defRPr>
      </a:lvl1pPr>
    </p:titleStyle>
    <p:bodyStyle>
      <a:lvl1pPr marL="233357" indent="-233357" algn="l" defTabSz="914354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ysClr val="windowText" lastClr="000000"/>
          </a:solidFill>
          <a:latin typeface="+mj-lt"/>
          <a:ea typeface="+mn-ea"/>
          <a:cs typeface="+mn-cs"/>
        </a:defRPr>
      </a:lvl1pPr>
      <a:lvl2pPr marL="640064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ysClr val="windowText" lastClr="000000"/>
          </a:solidFill>
          <a:latin typeface="+mj-lt"/>
          <a:ea typeface="+mn-ea"/>
          <a:cs typeface="+mn-cs"/>
        </a:defRPr>
      </a:lvl2pPr>
      <a:lvl3pPr marL="1142942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ysClr val="windowText" lastClr="000000"/>
          </a:solidFill>
          <a:latin typeface="+mj-lt"/>
          <a:ea typeface="+mn-ea"/>
          <a:cs typeface="+mn-cs"/>
        </a:defRPr>
      </a:lvl3pPr>
      <a:lvl4pPr marL="1600120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ysClr val="windowText" lastClr="000000"/>
          </a:solidFill>
          <a:latin typeface="+mj-lt"/>
          <a:ea typeface="+mn-ea"/>
          <a:cs typeface="+mn-cs"/>
        </a:defRPr>
      </a:lvl4pPr>
      <a:lvl5pPr marL="2057298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ysClr val="windowText" lastClr="000000"/>
          </a:solidFill>
          <a:latin typeface="+mj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240">
          <p15:clr>
            <a:srgbClr val="F26B43"/>
          </p15:clr>
        </p15:guide>
        <p15:guide id="5" orient="horz" pos="39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43DFF5-778F-4F5B-8ED4-DE969B827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/>
              <a:t>Pyramid Highway Project Update</a:t>
            </a:r>
            <a:br>
              <a:rPr lang="en-US" sz="4500"/>
            </a:br>
            <a:endParaRPr lang="en-US" sz="4500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EB825EC3-819E-7044-8A7D-E0F1D8DF9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93" y="889782"/>
            <a:ext cx="4256007" cy="1909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3383B9-292C-BF9D-194D-99062EFA8E06}"/>
              </a:ext>
            </a:extLst>
          </p:cNvPr>
          <p:cNvSpPr txBox="1"/>
          <p:nvPr/>
        </p:nvSpPr>
        <p:spPr>
          <a:xfrm>
            <a:off x="538657" y="4300216"/>
            <a:ext cx="822628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Scott Hein, P.E.- Assistant Director of Engineering </a:t>
            </a:r>
            <a:endParaRPr lang="en-US" dirty="0">
              <a:solidFill>
                <a:schemeClr val="accent3"/>
              </a:solidFill>
              <a:cs typeface="Segoe UI"/>
            </a:endParaRPr>
          </a:p>
          <a:p>
            <a:r>
              <a:rPr lang="en-US" sz="2400" dirty="0">
                <a:solidFill>
                  <a:schemeClr val="accent3"/>
                </a:solidFill>
              </a:rPr>
              <a:t>Nanette Maxwell- Senior Project Manager</a:t>
            </a:r>
            <a:endParaRPr lang="en-US" dirty="0">
              <a:solidFill>
                <a:schemeClr val="accent3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786151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C69963D-6BA0-7142-AE25-4EB7144E707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3F6EAFB-E27A-AB56-BAAA-A153C40BA1AB}"/>
              </a:ext>
            </a:extLst>
          </p:cNvPr>
          <p:cNvSpPr txBox="1">
            <a:spLocks/>
          </p:cNvSpPr>
          <p:nvPr/>
        </p:nvSpPr>
        <p:spPr>
          <a:xfrm>
            <a:off x="369979" y="1933164"/>
            <a:ext cx="5398367" cy="22263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defRPr sz="2800" b="0" kern="1200" spc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Reduce sound and visual impacts</a:t>
            </a:r>
          </a:p>
          <a:p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Reduce dust and erosion</a:t>
            </a:r>
          </a:p>
          <a:p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Visually identify community’s history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1F99907-20A5-ECC4-AD65-A1DBD27983D1}"/>
              </a:ext>
            </a:extLst>
          </p:cNvPr>
          <p:cNvSpPr txBox="1">
            <a:spLocks/>
          </p:cNvSpPr>
          <p:nvPr/>
        </p:nvSpPr>
        <p:spPr>
          <a:xfrm>
            <a:off x="91504" y="898937"/>
            <a:ext cx="5955318" cy="83820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A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LANDSCAPE and AESTHETICS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45F77D-E1A6-AD0B-61AC-E31F18A86242}"/>
              </a:ext>
            </a:extLst>
          </p:cNvPr>
          <p:cNvSpPr/>
          <p:nvPr/>
        </p:nvSpPr>
        <p:spPr>
          <a:xfrm>
            <a:off x="6973719" y="5556830"/>
            <a:ext cx="4621915" cy="85178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cs typeface="Segoe UI"/>
              </a:rPr>
              <a:t>EXISTING SOUNDWALLS</a:t>
            </a:r>
            <a:r>
              <a:rPr lang="en-US" sz="200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i="1">
                <a:solidFill>
                  <a:schemeClr val="tx1"/>
                </a:solidFill>
                <a:cs typeface="Segoe UI"/>
              </a:rPr>
              <a:t> </a:t>
            </a:r>
          </a:p>
          <a:p>
            <a:pPr algn="ctr"/>
            <a:r>
              <a:rPr lang="en-US" sz="2000" i="1">
                <a:solidFill>
                  <a:schemeClr val="tx1"/>
                </a:solidFill>
                <a:cs typeface="Segoe UI"/>
              </a:rPr>
              <a:t>Pyramid and McCarran Interchange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63DAA-B10D-BFC4-6E40-0605E3721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093" y="718553"/>
            <a:ext cx="5843813" cy="46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00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C69963D-6BA0-7142-AE25-4EB7144E707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F8568EB-5578-7C10-1010-27ADC0CD9F58}"/>
              </a:ext>
            </a:extLst>
          </p:cNvPr>
          <p:cNvSpPr txBox="1">
            <a:spLocks/>
          </p:cNvSpPr>
          <p:nvPr/>
        </p:nvSpPr>
        <p:spPr>
          <a:xfrm>
            <a:off x="104675" y="473224"/>
            <a:ext cx="6280494" cy="83820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A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PYRAMID HWY AESTHETICS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52C75C9-C3AB-74C1-CE1B-CEA5A8EFACD7}"/>
              </a:ext>
            </a:extLst>
          </p:cNvPr>
          <p:cNvSpPr txBox="1">
            <a:spLocks/>
          </p:cNvSpPr>
          <p:nvPr/>
        </p:nvSpPr>
        <p:spPr>
          <a:xfrm>
            <a:off x="542929" y="1202634"/>
            <a:ext cx="5748456" cy="22263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defRPr sz="2800" b="0" kern="1200" spc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3"/>
                </a:solidFill>
              </a:rPr>
              <a:t>THEME</a:t>
            </a:r>
            <a:r>
              <a:rPr lang="en-US">
                <a:solidFill>
                  <a:schemeClr val="accent3"/>
                </a:solidFill>
              </a:rPr>
              <a:t> </a:t>
            </a:r>
            <a:r>
              <a:rPr lang="en-US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Pyramid Lake biodiversity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/>
          </a:p>
          <a:p>
            <a:r>
              <a:rPr lang="en-US" b="1">
                <a:solidFill>
                  <a:schemeClr val="accent3"/>
                </a:solidFill>
              </a:rPr>
              <a:t>FEATURES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Erosion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Enhance median and trail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Aesthetic wall patterns</a:t>
            </a:r>
          </a:p>
          <a:p>
            <a:endParaRPr lang="en-US" sz="1600"/>
          </a:p>
          <a:p>
            <a:r>
              <a:rPr lang="en-US" b="1">
                <a:solidFill>
                  <a:schemeClr val="accent3"/>
                </a:solidFill>
              </a:rPr>
              <a:t>GOALS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Unify theme throughout corridor- </a:t>
            </a:r>
          </a:p>
          <a:p>
            <a:r>
              <a:rPr lang="en-US" sz="2400"/>
              <a:t>     tie into existing Pyramid/McCarran   </a:t>
            </a:r>
          </a:p>
          <a:p>
            <a:r>
              <a:rPr lang="en-US" sz="2400"/>
              <a:t>     interchange aesthetics shown on </a:t>
            </a:r>
          </a:p>
          <a:p>
            <a:r>
              <a:rPr lang="en-US" sz="2400"/>
              <a:t>     previous slide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Reduce noise pollution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Aesthetics to express regional    context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5915D-24A4-7C7B-B3D5-22A5C13D8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269" y="137108"/>
            <a:ext cx="5028847" cy="55092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B68E51-0C4F-50B3-902C-480D8E54D5D3}"/>
              </a:ext>
            </a:extLst>
          </p:cNvPr>
          <p:cNvSpPr/>
          <p:nvPr/>
        </p:nvSpPr>
        <p:spPr>
          <a:xfrm>
            <a:off x="6997165" y="5779490"/>
            <a:ext cx="4621915" cy="85178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cs typeface="Segoe UI"/>
              </a:rPr>
              <a:t>FIVE WALLS</a:t>
            </a:r>
            <a:r>
              <a:rPr lang="en-US" sz="200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i="1">
                <a:solidFill>
                  <a:schemeClr val="tx1"/>
                </a:solidFill>
                <a:cs typeface="Segoe UI"/>
              </a:rPr>
              <a:t>– North of Los Altos</a:t>
            </a:r>
          </a:p>
          <a:p>
            <a:pPr algn="ctr"/>
            <a:r>
              <a:rPr lang="en-US" sz="2000">
                <a:solidFill>
                  <a:schemeClr val="tx1"/>
                </a:solidFill>
                <a:cs typeface="Segoe UI"/>
              </a:rPr>
              <a:t>Screening and Soundwalls</a:t>
            </a:r>
          </a:p>
        </p:txBody>
      </p:sp>
    </p:spTree>
    <p:extLst>
      <p:ext uri="{BB962C8B-B14F-4D97-AF65-F5344CB8AC3E}">
        <p14:creationId xmlns:p14="http://schemas.microsoft.com/office/powerpoint/2010/main" val="77662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F8A9E-E7F5-AB80-0994-13F362F0B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87499" y="1474095"/>
            <a:ext cx="6103402" cy="5183143"/>
          </a:xfrm>
        </p:spPr>
        <p:txBody>
          <a:bodyPr/>
          <a:lstStyle/>
          <a:p>
            <a:r>
              <a:rPr lang="en-US" sz="2800"/>
              <a:t>Wall construction north of Los Altos: </a:t>
            </a:r>
            <a:r>
              <a:rPr lang="en-US" sz="2800">
                <a:solidFill>
                  <a:schemeClr val="tx1"/>
                </a:solidFill>
              </a:rPr>
              <a:t>1/3 complete</a:t>
            </a:r>
            <a:endParaRPr lang="en-US" sz="2800"/>
          </a:p>
          <a:p>
            <a:r>
              <a:rPr lang="en-US" sz="2800"/>
              <a:t>Pedestrian path and barrier rail to be installed in front of walls</a:t>
            </a:r>
          </a:p>
          <a:p>
            <a:r>
              <a:rPr lang="en-US" sz="2800"/>
              <a:t>Painting and decorative rock will enhance roadside aesthetic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1C32B-7C3E-3BD1-7D7C-BC2C6E9B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WALL STATUS</a:t>
            </a:r>
          </a:p>
        </p:txBody>
      </p:sp>
      <p:pic>
        <p:nvPicPr>
          <p:cNvPr id="22" name="Picture Placeholder 21" descr="A metal sculpture on a hill&#10;&#10;Description automatically generated">
            <a:extLst>
              <a:ext uri="{FF2B5EF4-FFF2-40B4-BE49-F238E27FC236}">
                <a16:creationId xmlns:a16="http://schemas.microsoft.com/office/drawing/2014/main" id="{36938707-4BD3-B06A-DE36-4BA9E7596F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t="2365" r="33115" b="11666"/>
          <a:stretch/>
        </p:blipFill>
        <p:spPr>
          <a:xfrm>
            <a:off x="0" y="3477768"/>
            <a:ext cx="2398982" cy="3380232"/>
          </a:xfr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4CA3BC-70BB-38B8-7AE2-B34BFC2A41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279F09A-602E-33BE-6B6F-7C1EC9F52D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3175" b="3175"/>
          <a:stretch/>
        </p:blipFill>
        <p:spPr/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BCC2D-031A-6607-0A9A-9D51D1EFB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1" y="85578"/>
            <a:ext cx="5389678" cy="32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38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C69963D-6BA0-7142-AE25-4EB7144E707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F8568EB-5578-7C10-1010-27ADC0CD9F58}"/>
              </a:ext>
            </a:extLst>
          </p:cNvPr>
          <p:cNvSpPr txBox="1">
            <a:spLocks/>
          </p:cNvSpPr>
          <p:nvPr/>
        </p:nvSpPr>
        <p:spPr>
          <a:xfrm>
            <a:off x="468923" y="614681"/>
            <a:ext cx="5486400" cy="83820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A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WALL STATUS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52C75C9-C3AB-74C1-CE1B-CEA5A8EFACD7}"/>
              </a:ext>
            </a:extLst>
          </p:cNvPr>
          <p:cNvSpPr txBox="1">
            <a:spLocks/>
          </p:cNvSpPr>
          <p:nvPr/>
        </p:nvSpPr>
        <p:spPr>
          <a:xfrm>
            <a:off x="347543" y="1524000"/>
            <a:ext cx="5398367" cy="22263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defRPr sz="2800" b="0" kern="1200" spc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Design error led to reverse pattern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Discovered after </a:t>
            </a:r>
            <a:r>
              <a:rPr lang="en-US" err="1"/>
              <a:t>formliners</a:t>
            </a:r>
            <a:r>
              <a:rPr lang="en-US"/>
              <a:t> were constructed</a:t>
            </a:r>
          </a:p>
          <a:p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Utilized existing panel forms and alternated sequence of waves to not delay construction or add cost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7A33D-B86B-E2D6-6887-5BA424FB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584" y="117824"/>
            <a:ext cx="5486400" cy="66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7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B4E5A-CF2C-7BAA-A124-4BA0AF7029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057" y="4085963"/>
            <a:ext cx="7235717" cy="70567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Provide Input on Concepts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3F6EAFB-E27A-AB56-BAAA-A153C40BA1AB}"/>
              </a:ext>
            </a:extLst>
          </p:cNvPr>
          <p:cNvSpPr txBox="1">
            <a:spLocks/>
          </p:cNvSpPr>
          <p:nvPr/>
        </p:nvSpPr>
        <p:spPr>
          <a:xfrm>
            <a:off x="947369" y="1663129"/>
            <a:ext cx="5398367" cy="22263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defRPr sz="2800" b="0" kern="1200" spc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appreciate the public feedback received so far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have some options to show you for your input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Visit PyramidHighway.com before June 30</a:t>
            </a:r>
            <a:endParaRPr lang="en-US" dirty="0">
              <a:cs typeface="Segoe U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16A39A9-7459-52CC-67A0-490DB80667F4}"/>
              </a:ext>
            </a:extLst>
          </p:cNvPr>
          <p:cNvSpPr txBox="1">
            <a:spLocks/>
          </p:cNvSpPr>
          <p:nvPr/>
        </p:nvSpPr>
        <p:spPr>
          <a:xfrm>
            <a:off x="431908" y="598283"/>
            <a:ext cx="9245492" cy="83820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A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 YOU FOR COMMUNITY FEEDBACK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CE66B2-E900-F824-4477-CA03891A0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389182"/>
            <a:ext cx="500062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88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45B6F9D-2A08-0ABD-5866-E5D9E84AF3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10012"/>
          <a:stretch>
            <a:fillRect/>
          </a:stretch>
        </p:blipFill>
        <p:spPr>
          <a:xfrm>
            <a:off x="-1" y="-3176"/>
            <a:ext cx="5567265" cy="3432175"/>
          </a:xfrm>
        </p:spPr>
      </p:pic>
      <p:pic>
        <p:nvPicPr>
          <p:cNvPr id="32" name="Picture Placeholder 31" descr="A picture containing text, outdoor, road&#10;&#10;Description automatically generated">
            <a:extLst>
              <a:ext uri="{FF2B5EF4-FFF2-40B4-BE49-F238E27FC236}">
                <a16:creationId xmlns:a16="http://schemas.microsoft.com/office/drawing/2014/main" id="{62EF0B54-9342-40E4-D707-1C34397A1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5" b="19105"/>
          <a:stretch>
            <a:fillRect/>
          </a:stretch>
        </p:blipFill>
        <p:spPr>
          <a:xfrm>
            <a:off x="0" y="3478213"/>
            <a:ext cx="9893300" cy="33797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F8A9E-E7F5-AB80-0994-13F362F0B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4953" y="989736"/>
            <a:ext cx="5567265" cy="1123406"/>
          </a:xfrm>
        </p:spPr>
        <p:txBody>
          <a:bodyPr/>
          <a:lstStyle/>
          <a:p>
            <a:r>
              <a:rPr lang="en-US" sz="2200">
                <a:solidFill>
                  <a:srgbClr val="000000"/>
                </a:solidFill>
              </a:rPr>
              <a:t>Pelicans are cast in concrete on the taller wall being installed on the opposite side of the highway</a:t>
            </a:r>
          </a:p>
          <a:p>
            <a:r>
              <a:rPr lang="en-US" sz="2200">
                <a:solidFill>
                  <a:srgbClr val="000000"/>
                </a:solidFill>
              </a:rPr>
              <a:t>Waves add fluidity to pattern</a:t>
            </a:r>
          </a:p>
          <a:p>
            <a:r>
              <a:rPr lang="en-US" sz="2200">
                <a:solidFill>
                  <a:srgbClr val="000000"/>
                </a:solidFill>
              </a:rPr>
              <a:t>Powder-coated steel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1C32B-7C3E-3BD1-7D7C-BC2C6E9B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 #1 - Pelican Wave</a:t>
            </a:r>
          </a:p>
        </p:txBody>
      </p:sp>
    </p:spTree>
    <p:extLst>
      <p:ext uri="{BB962C8B-B14F-4D97-AF65-F5344CB8AC3E}">
        <p14:creationId xmlns:p14="http://schemas.microsoft.com/office/powerpoint/2010/main" val="2433097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E45B6F9D-2A08-0ABD-5866-E5D9E84AF3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10012"/>
          <a:stretch/>
        </p:blipFill>
        <p:spPr>
          <a:xfrm>
            <a:off x="-1" y="-3176"/>
            <a:ext cx="5567265" cy="3432175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62EF0B54-9342-40E4-D707-1C34397A1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5" b="19105"/>
          <a:stretch/>
        </p:blipFill>
        <p:spPr>
          <a:xfrm>
            <a:off x="-1" y="3478213"/>
            <a:ext cx="9893300" cy="33797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F8A9E-E7F5-AB80-0994-13F362F0B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264" y="1226654"/>
            <a:ext cx="5567265" cy="1123406"/>
          </a:xfrm>
        </p:spPr>
        <p:txBody>
          <a:bodyPr/>
          <a:lstStyle/>
          <a:p>
            <a:r>
              <a:rPr lang="en-US" sz="2200">
                <a:solidFill>
                  <a:srgbClr val="000000"/>
                </a:solidFill>
              </a:rPr>
              <a:t>Cui-</a:t>
            </a:r>
            <a:r>
              <a:rPr lang="en-US" sz="2200" err="1">
                <a:solidFill>
                  <a:srgbClr val="000000"/>
                </a:solidFill>
              </a:rPr>
              <a:t>ui</a:t>
            </a:r>
            <a:r>
              <a:rPr lang="en-US" sz="2200">
                <a:solidFill>
                  <a:srgbClr val="000000"/>
                </a:solidFill>
              </a:rPr>
              <a:t> fish matching the look of installed decorative figures</a:t>
            </a:r>
          </a:p>
          <a:p>
            <a:r>
              <a:rPr lang="en-US" sz="2200">
                <a:solidFill>
                  <a:srgbClr val="000000"/>
                </a:solidFill>
              </a:rPr>
              <a:t>Powder-coated mesh round backer panel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1C32B-7C3E-3BD1-7D7C-BC2C6E9B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 #2 – Fish Medallion</a:t>
            </a:r>
          </a:p>
        </p:txBody>
      </p:sp>
    </p:spTree>
    <p:extLst>
      <p:ext uri="{BB962C8B-B14F-4D97-AF65-F5344CB8AC3E}">
        <p14:creationId xmlns:p14="http://schemas.microsoft.com/office/powerpoint/2010/main" val="188667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E45B6F9D-2A08-0ABD-5866-E5D9E84AF3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10012"/>
          <a:stretch/>
        </p:blipFill>
        <p:spPr>
          <a:xfrm>
            <a:off x="-1" y="-3176"/>
            <a:ext cx="5567265" cy="3432175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62EF0B54-9342-40E4-D707-1C34397A1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5" b="19105"/>
          <a:stretch/>
        </p:blipFill>
        <p:spPr>
          <a:xfrm>
            <a:off x="-1" y="3478213"/>
            <a:ext cx="9893300" cy="33797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F8A9E-E7F5-AB80-0994-13F362F0B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26664" y="1551161"/>
            <a:ext cx="5567265" cy="1123406"/>
          </a:xfrm>
        </p:spPr>
        <p:txBody>
          <a:bodyPr/>
          <a:lstStyle/>
          <a:p>
            <a:r>
              <a:rPr lang="en-US" sz="2200">
                <a:solidFill>
                  <a:srgbClr val="000000"/>
                </a:solidFill>
              </a:rPr>
              <a:t>Cui-</a:t>
            </a:r>
            <a:r>
              <a:rPr lang="en-US" sz="2200" err="1">
                <a:solidFill>
                  <a:srgbClr val="000000"/>
                </a:solidFill>
              </a:rPr>
              <a:t>ui</a:t>
            </a:r>
            <a:r>
              <a:rPr lang="en-US" sz="2200">
                <a:solidFill>
                  <a:srgbClr val="000000"/>
                </a:solidFill>
              </a:rPr>
              <a:t> fish in stainless steel</a:t>
            </a:r>
          </a:p>
          <a:p>
            <a:r>
              <a:rPr lang="en-US" sz="2200">
                <a:solidFill>
                  <a:srgbClr val="000000"/>
                </a:solidFill>
              </a:rPr>
              <a:t>Powder-coated steel column with fish scale diamond pattern</a:t>
            </a:r>
            <a:endParaRPr lang="en-US" sz="2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1C32B-7C3E-3BD1-7D7C-BC2C6E9B2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81000"/>
            <a:ext cx="6008914" cy="838200"/>
          </a:xfrm>
        </p:spPr>
        <p:txBody>
          <a:bodyPr/>
          <a:lstStyle/>
          <a:p>
            <a:r>
              <a:rPr lang="en-US"/>
              <a:t>OPTION #3 – Diamond Column </a:t>
            </a:r>
          </a:p>
        </p:txBody>
      </p:sp>
    </p:spTree>
    <p:extLst>
      <p:ext uri="{BB962C8B-B14F-4D97-AF65-F5344CB8AC3E}">
        <p14:creationId xmlns:p14="http://schemas.microsoft.com/office/powerpoint/2010/main" val="41698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E45B6F9D-2A08-0ABD-5866-E5D9E84AF3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10012"/>
          <a:stretch/>
        </p:blipFill>
        <p:spPr>
          <a:xfrm>
            <a:off x="-1" y="-3176"/>
            <a:ext cx="5567265" cy="3432175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62EF0B54-9342-40E4-D707-1C34397A1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5" b="19105"/>
          <a:stretch/>
        </p:blipFill>
        <p:spPr>
          <a:xfrm>
            <a:off x="-1" y="3478213"/>
            <a:ext cx="9893300" cy="33797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F8A9E-E7F5-AB80-0994-13F362F0B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5223" y="1294555"/>
            <a:ext cx="5567265" cy="1123406"/>
          </a:xfrm>
        </p:spPr>
        <p:txBody>
          <a:bodyPr/>
          <a:lstStyle/>
          <a:p>
            <a:r>
              <a:rPr lang="en-US" sz="2200">
                <a:solidFill>
                  <a:srgbClr val="000000"/>
                </a:solidFill>
              </a:rPr>
              <a:t>Mimics decorative figures of cui-</a:t>
            </a:r>
            <a:r>
              <a:rPr lang="en-US" sz="2200" err="1">
                <a:solidFill>
                  <a:srgbClr val="000000"/>
                </a:solidFill>
              </a:rPr>
              <a:t>ui</a:t>
            </a:r>
            <a:r>
              <a:rPr lang="en-US" sz="2200">
                <a:solidFill>
                  <a:srgbClr val="000000"/>
                </a:solidFill>
              </a:rPr>
              <a:t> and trout already installed</a:t>
            </a:r>
          </a:p>
          <a:p>
            <a:r>
              <a:rPr lang="en-US" sz="2200">
                <a:solidFill>
                  <a:srgbClr val="000000"/>
                </a:solidFill>
              </a:rPr>
              <a:t>Powder-coated steel and stainless steel</a:t>
            </a:r>
          </a:p>
          <a:p>
            <a:endParaRPr lang="en-US" sz="1800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1C32B-7C3E-3BD1-7D7C-BC2C6E9B2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81000"/>
            <a:ext cx="5913120" cy="838200"/>
          </a:xfrm>
        </p:spPr>
        <p:txBody>
          <a:bodyPr/>
          <a:lstStyle/>
          <a:p>
            <a:r>
              <a:rPr lang="en-US"/>
              <a:t>OPTION #4 - Fish and Grasses</a:t>
            </a:r>
          </a:p>
        </p:txBody>
      </p:sp>
    </p:spTree>
    <p:extLst>
      <p:ext uri="{BB962C8B-B14F-4D97-AF65-F5344CB8AC3E}">
        <p14:creationId xmlns:p14="http://schemas.microsoft.com/office/powerpoint/2010/main" val="131415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E45B6F9D-2A08-0ABD-5866-E5D9E84AF3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10012"/>
          <a:stretch/>
        </p:blipFill>
        <p:spPr>
          <a:xfrm>
            <a:off x="-1" y="-3176"/>
            <a:ext cx="5567265" cy="3432175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62EF0B54-9342-40E4-D707-1C34397A1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5" b="19105"/>
          <a:stretch/>
        </p:blipFill>
        <p:spPr>
          <a:xfrm>
            <a:off x="-1" y="3478213"/>
            <a:ext cx="9893300" cy="33797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F8A9E-E7F5-AB80-0994-13F362F0B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31057" y="1158753"/>
            <a:ext cx="5567265" cy="1123406"/>
          </a:xfrm>
        </p:spPr>
        <p:txBody>
          <a:bodyPr/>
          <a:lstStyle/>
          <a:p>
            <a:r>
              <a:rPr lang="en-US" sz="2200">
                <a:solidFill>
                  <a:srgbClr val="000000"/>
                </a:solidFill>
              </a:rPr>
              <a:t>Waves add fluidity to pattern</a:t>
            </a:r>
          </a:p>
          <a:p>
            <a:r>
              <a:rPr lang="en-US" sz="2200">
                <a:solidFill>
                  <a:srgbClr val="000000"/>
                </a:solidFill>
              </a:rPr>
              <a:t>Diamonds representing fish scales add shadows and interest to the wave</a:t>
            </a:r>
          </a:p>
          <a:p>
            <a:r>
              <a:rPr lang="en-US" sz="2200">
                <a:solidFill>
                  <a:srgbClr val="000000"/>
                </a:solidFill>
              </a:rPr>
              <a:t>Powder-coated steel and stainless steel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1C32B-7C3E-3BD1-7D7C-BC2C6E9B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 #5 – Fish Wave</a:t>
            </a:r>
          </a:p>
        </p:txBody>
      </p:sp>
    </p:spTree>
    <p:extLst>
      <p:ext uri="{BB962C8B-B14F-4D97-AF65-F5344CB8AC3E}">
        <p14:creationId xmlns:p14="http://schemas.microsoft.com/office/powerpoint/2010/main" val="164644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FB562A-587E-4535-FC71-C670568EA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207D8-F2E2-BC9D-5095-14528FEE2A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Construction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F5CC0-CF53-C917-11B4-A520A0FA69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DAB12-81EF-4A32-28CB-00C649903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Project Aesthetics Update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9EE4275B-D951-5CB5-4698-FF54307191B8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r="38513"/>
          <a:stretch/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0845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E45B6F9D-2A08-0ABD-5866-E5D9E84AF3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10012"/>
          <a:stretch/>
        </p:blipFill>
        <p:spPr>
          <a:xfrm>
            <a:off x="-1" y="-3176"/>
            <a:ext cx="5567265" cy="3432175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62EF0B54-9342-40E4-D707-1C34397A1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5" b="19105"/>
          <a:stretch/>
        </p:blipFill>
        <p:spPr>
          <a:xfrm>
            <a:off x="-1" y="3478213"/>
            <a:ext cx="9893300" cy="33797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F8A9E-E7F5-AB80-0994-13F362F0B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2320" y="1151208"/>
            <a:ext cx="5567265" cy="1123406"/>
          </a:xfrm>
        </p:spPr>
        <p:txBody>
          <a:bodyPr/>
          <a:lstStyle/>
          <a:p>
            <a:r>
              <a:rPr lang="en-US" sz="2200">
                <a:solidFill>
                  <a:srgbClr val="000000"/>
                </a:solidFill>
              </a:rPr>
              <a:t>Waves add fluidity to pattern</a:t>
            </a:r>
          </a:p>
          <a:p>
            <a:r>
              <a:rPr lang="en-US" sz="2200">
                <a:solidFill>
                  <a:srgbClr val="000000"/>
                </a:solidFill>
              </a:rPr>
              <a:t>2 ribbons matching colors and textures of fish decorative figures</a:t>
            </a:r>
            <a:endParaRPr lang="en-US" sz="2200"/>
          </a:p>
          <a:p>
            <a:r>
              <a:rPr lang="en-US" sz="2200">
                <a:solidFill>
                  <a:srgbClr val="000000"/>
                </a:solidFill>
              </a:rPr>
              <a:t>Powder-coated steel and stainless mesh</a:t>
            </a:r>
            <a:endParaRPr lang="en-US" sz="2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1C32B-7C3E-3BD1-7D7C-BC2C6E9B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 #6 – Wave Panels</a:t>
            </a:r>
          </a:p>
        </p:txBody>
      </p:sp>
    </p:spTree>
    <p:extLst>
      <p:ext uri="{BB962C8B-B14F-4D97-AF65-F5344CB8AC3E}">
        <p14:creationId xmlns:p14="http://schemas.microsoft.com/office/powerpoint/2010/main" val="1388760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E45B6F9D-2A08-0ABD-5866-E5D9E84AF3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8718" r="9857" b="24038"/>
          <a:stretch/>
        </p:blipFill>
        <p:spPr>
          <a:xfrm>
            <a:off x="0" y="0"/>
            <a:ext cx="5521721" cy="3379787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62EF0B54-9342-40E4-D707-1C34397A1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7" b="27227"/>
          <a:stretch/>
        </p:blipFill>
        <p:spPr>
          <a:xfrm>
            <a:off x="-1" y="3478213"/>
            <a:ext cx="9893300" cy="33797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F8A9E-E7F5-AB80-0994-13F362F0B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89171" y="1227091"/>
            <a:ext cx="5567265" cy="1123406"/>
          </a:xfrm>
        </p:spPr>
        <p:txBody>
          <a:bodyPr vert="horz" lIns="0" tIns="0" rIns="0" bIns="0" rtlCol="0" anchor="t">
            <a:noAutofit/>
          </a:bodyPr>
          <a:lstStyle/>
          <a:p>
            <a:pPr marL="233045" indent="-233045"/>
            <a:r>
              <a:rPr lang="en-US" sz="2200">
                <a:solidFill>
                  <a:srgbClr val="000000"/>
                </a:solidFill>
              </a:rPr>
              <a:t>42” barrier rail to be installed along roadway</a:t>
            </a:r>
            <a:endParaRPr lang="en-US"/>
          </a:p>
          <a:p>
            <a:pPr marL="233045" indent="-233045"/>
            <a:r>
              <a:rPr lang="en-US" sz="2200">
                <a:solidFill>
                  <a:srgbClr val="000000"/>
                </a:solidFill>
              </a:rPr>
              <a:t>Decorative rock to be installed</a:t>
            </a:r>
            <a:endParaRPr lang="en-US" sz="2200">
              <a:solidFill>
                <a:srgbClr val="000000"/>
              </a:solidFill>
              <a:cs typeface="Segoe UI"/>
            </a:endParaRPr>
          </a:p>
          <a:p>
            <a:pPr marL="233045" indent="-233045"/>
            <a:r>
              <a:rPr lang="en-US" sz="2200">
                <a:solidFill>
                  <a:srgbClr val="000000"/>
                </a:solidFill>
              </a:rPr>
              <a:t>Shared-use trail to be constructed</a:t>
            </a:r>
            <a:endParaRPr lang="en-US" sz="2200">
              <a:solidFill>
                <a:srgbClr val="000000"/>
              </a:solidFill>
              <a:cs typeface="Segoe UI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1C32B-7C3E-3BD1-7D7C-BC2C6E9B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 #7 – Leave As Is</a:t>
            </a:r>
          </a:p>
        </p:txBody>
      </p:sp>
    </p:spTree>
    <p:extLst>
      <p:ext uri="{BB962C8B-B14F-4D97-AF65-F5344CB8AC3E}">
        <p14:creationId xmlns:p14="http://schemas.microsoft.com/office/powerpoint/2010/main" val="3191634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Placeholder 4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946482FE-7E80-882C-2374-BB003F8D0B4E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0" t="51882" r="40177" b="12090"/>
          <a:stretch/>
        </p:blipFill>
        <p:spPr>
          <a:xfrm>
            <a:off x="-1" y="0"/>
            <a:ext cx="3657601" cy="2976283"/>
          </a:xfrm>
        </p:spPr>
      </p:pic>
      <p:pic>
        <p:nvPicPr>
          <p:cNvPr id="47" name="Picture Placeholder 44">
            <a:extLst>
              <a:ext uri="{FF2B5EF4-FFF2-40B4-BE49-F238E27FC236}">
                <a16:creationId xmlns:a16="http://schemas.microsoft.com/office/drawing/2014/main" id="{90F2F7E3-CD60-90A6-F9D9-30CC90330749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6" t="50592" r="42167" b="11122"/>
          <a:stretch/>
        </p:blipFill>
        <p:spPr>
          <a:xfrm>
            <a:off x="3809998" y="-3304"/>
            <a:ext cx="2781302" cy="2976283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48" name="Picture Placeholder 44">
            <a:extLst>
              <a:ext uri="{FF2B5EF4-FFF2-40B4-BE49-F238E27FC236}">
                <a16:creationId xmlns:a16="http://schemas.microsoft.com/office/drawing/2014/main" id="{61D15B7C-B84D-4444-4253-023CFCB370E8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4" t="46036" r="39060" b="10818"/>
          <a:stretch/>
        </p:blipFill>
        <p:spPr>
          <a:xfrm>
            <a:off x="6705599" y="0"/>
            <a:ext cx="2781301" cy="2976283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49" name="Picture Placeholder 44">
            <a:extLst>
              <a:ext uri="{FF2B5EF4-FFF2-40B4-BE49-F238E27FC236}">
                <a16:creationId xmlns:a16="http://schemas.microsoft.com/office/drawing/2014/main" id="{14E68D76-D063-B764-844E-866707852072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4" t="46510" r="42636" b="7832"/>
          <a:stretch/>
        </p:blipFill>
        <p:spPr>
          <a:xfrm>
            <a:off x="9639299" y="-8217"/>
            <a:ext cx="2095499" cy="2981196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0" name="Picture Placeholder 44">
            <a:extLst>
              <a:ext uri="{FF2B5EF4-FFF2-40B4-BE49-F238E27FC236}">
                <a16:creationId xmlns:a16="http://schemas.microsoft.com/office/drawing/2014/main" id="{D7B0295B-C2AA-DBC4-E788-E1DDA832E121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9" t="44805" r="35904" b="8257"/>
          <a:stretch/>
        </p:blipFill>
        <p:spPr>
          <a:xfrm>
            <a:off x="0" y="3047999"/>
            <a:ext cx="3657600" cy="273698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1" name="Picture Placeholder 44">
            <a:extLst>
              <a:ext uri="{FF2B5EF4-FFF2-40B4-BE49-F238E27FC236}">
                <a16:creationId xmlns:a16="http://schemas.microsoft.com/office/drawing/2014/main" id="{6764E2C4-4D07-70E5-BA07-05CEE2FE84CE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9" t="48829" r="40306" b="9450"/>
          <a:stretch/>
        </p:blipFill>
        <p:spPr>
          <a:xfrm>
            <a:off x="3809998" y="3044695"/>
            <a:ext cx="2781302" cy="273698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3" name="Picture Placeholder 27">
            <a:extLst>
              <a:ext uri="{FF2B5EF4-FFF2-40B4-BE49-F238E27FC236}">
                <a16:creationId xmlns:a16="http://schemas.microsoft.com/office/drawing/2014/main" id="{57A8E3DF-7CDE-80EF-48B3-1C03B645E1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33081" r="24151" b="39741"/>
          <a:stretch/>
        </p:blipFill>
        <p:spPr>
          <a:xfrm>
            <a:off x="6705599" y="3033336"/>
            <a:ext cx="5029199" cy="1935529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F8A9E-E7F5-AB80-0994-13F362F0B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136652" cy="313017"/>
          </a:xfrm>
        </p:spPr>
        <p:txBody>
          <a:bodyPr/>
          <a:lstStyle/>
          <a:p>
            <a:pPr marL="0" indent="0">
              <a:buNone/>
            </a:pPr>
            <a:r>
              <a:rPr lang="en-US" sz="1800" b="1">
                <a:solidFill>
                  <a:schemeClr val="bg1"/>
                </a:solidFill>
              </a:rPr>
              <a:t>Option #1</a:t>
            </a:r>
          </a:p>
          <a:p>
            <a:pPr marL="0" indent="0">
              <a:buNone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46238A79-D75B-B5FF-727D-4D4D82113F5E}"/>
              </a:ext>
            </a:extLst>
          </p:cNvPr>
          <p:cNvSpPr txBox="1">
            <a:spLocks/>
          </p:cNvSpPr>
          <p:nvPr/>
        </p:nvSpPr>
        <p:spPr>
          <a:xfrm>
            <a:off x="6798906" y="3062566"/>
            <a:ext cx="1136652" cy="313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>
                <a:solidFill>
                  <a:schemeClr val="bg1"/>
                </a:solidFill>
              </a:rPr>
              <a:t>Option #7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15D7E6AB-8776-6964-570E-5490E0C70C99}"/>
              </a:ext>
            </a:extLst>
          </p:cNvPr>
          <p:cNvSpPr txBox="1">
            <a:spLocks/>
          </p:cNvSpPr>
          <p:nvPr/>
        </p:nvSpPr>
        <p:spPr>
          <a:xfrm>
            <a:off x="3809998" y="3062566"/>
            <a:ext cx="1136652" cy="313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>
                <a:solidFill>
                  <a:schemeClr val="bg1"/>
                </a:solidFill>
              </a:rPr>
              <a:t>Option #6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1469CAA2-A4F4-3547-DEFA-0BF64D00D3C6}"/>
              </a:ext>
            </a:extLst>
          </p:cNvPr>
          <p:cNvSpPr txBox="1">
            <a:spLocks/>
          </p:cNvSpPr>
          <p:nvPr/>
        </p:nvSpPr>
        <p:spPr>
          <a:xfrm>
            <a:off x="31752" y="3062566"/>
            <a:ext cx="1136652" cy="313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>
                <a:solidFill>
                  <a:schemeClr val="bg1"/>
                </a:solidFill>
              </a:rPr>
              <a:t>Option #5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6E8DAD8E-DD92-4A8D-07C8-2C67549EDFA4}"/>
              </a:ext>
            </a:extLst>
          </p:cNvPr>
          <p:cNvSpPr txBox="1">
            <a:spLocks/>
          </p:cNvSpPr>
          <p:nvPr/>
        </p:nvSpPr>
        <p:spPr>
          <a:xfrm>
            <a:off x="9639299" y="14567"/>
            <a:ext cx="1136652" cy="313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>
                <a:solidFill>
                  <a:schemeClr val="bg1"/>
                </a:solidFill>
              </a:rPr>
              <a:t>Option #4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DC022DB8-C08E-3B18-F6BD-3BA9334E8C12}"/>
              </a:ext>
            </a:extLst>
          </p:cNvPr>
          <p:cNvSpPr txBox="1">
            <a:spLocks/>
          </p:cNvSpPr>
          <p:nvPr/>
        </p:nvSpPr>
        <p:spPr>
          <a:xfrm>
            <a:off x="6705599" y="-8217"/>
            <a:ext cx="1136652" cy="313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>
                <a:solidFill>
                  <a:schemeClr val="bg1"/>
                </a:solidFill>
              </a:rPr>
              <a:t>Option #3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B16A475C-9996-EF10-CDA8-4CA3EA9EA5A7}"/>
              </a:ext>
            </a:extLst>
          </p:cNvPr>
          <p:cNvSpPr txBox="1">
            <a:spLocks/>
          </p:cNvSpPr>
          <p:nvPr/>
        </p:nvSpPr>
        <p:spPr>
          <a:xfrm>
            <a:off x="3809998" y="0"/>
            <a:ext cx="1136652" cy="313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>
                <a:solidFill>
                  <a:schemeClr val="bg1"/>
                </a:solidFill>
              </a:rPr>
              <a:t>Option #2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E72330F2-B19D-DD20-4D31-75ABEFE88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805" y="6019800"/>
            <a:ext cx="5486400" cy="838200"/>
          </a:xfrm>
        </p:spPr>
        <p:txBody>
          <a:bodyPr/>
          <a:lstStyle/>
          <a:p>
            <a:r>
              <a:rPr lang="en-US" dirty="0"/>
              <a:t>Summary of Concepts</a:t>
            </a:r>
          </a:p>
        </p:txBody>
      </p:sp>
    </p:spTree>
    <p:extLst>
      <p:ext uri="{BB962C8B-B14F-4D97-AF65-F5344CB8AC3E}">
        <p14:creationId xmlns:p14="http://schemas.microsoft.com/office/powerpoint/2010/main" val="1533117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3F6EAFB-E27A-AB56-BAAA-A153C40BA1AB}"/>
              </a:ext>
            </a:extLst>
          </p:cNvPr>
          <p:cNvSpPr txBox="1">
            <a:spLocks/>
          </p:cNvSpPr>
          <p:nvPr/>
        </p:nvSpPr>
        <p:spPr>
          <a:xfrm>
            <a:off x="947369" y="1663129"/>
            <a:ext cx="5844791" cy="22263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defRPr sz="2800" b="0" kern="1200" spc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Visit PyramidHighway.com </a:t>
            </a:r>
            <a:r>
              <a:rPr lang="en-US" b="1" dirty="0">
                <a:solidFill>
                  <a:srgbClr val="FF8C02"/>
                </a:solidFill>
              </a:rPr>
              <a:t>before June 30</a:t>
            </a:r>
            <a:r>
              <a:rPr lang="en-US" dirty="0">
                <a:solidFill>
                  <a:srgbClr val="FF8C02"/>
                </a:solidFill>
              </a:rPr>
              <a:t> </a:t>
            </a:r>
            <a:r>
              <a:rPr lang="en-US" dirty="0"/>
              <a:t>and fill out the feedback form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can select your preferred concepts and leave a comment</a:t>
            </a:r>
            <a:endParaRPr lang="en-US" dirty="0">
              <a:cs typeface="Segoe U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cs typeface="Segoe U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Segoe UI"/>
              </a:rPr>
              <a:t>Finalized concepts will be posted to PyramidHighway.com in August. </a:t>
            </a:r>
            <a:r>
              <a:rPr lang="en-US" dirty="0">
                <a:solidFill>
                  <a:schemeClr val="accent3"/>
                </a:solidFill>
                <a:cs typeface="Segoe UI"/>
              </a:rPr>
              <a:t>SIGN UP ON THE WEBSITE NOW FOR UPDATES.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cs typeface="Segoe U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16A39A9-7459-52CC-67A0-490DB80667F4}"/>
              </a:ext>
            </a:extLst>
          </p:cNvPr>
          <p:cNvSpPr txBox="1">
            <a:spLocks/>
          </p:cNvSpPr>
          <p:nvPr/>
        </p:nvSpPr>
        <p:spPr>
          <a:xfrm>
            <a:off x="431908" y="598283"/>
            <a:ext cx="9245492" cy="83820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A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To Provide Input on your Preferred Concept: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CE66B2-E900-F824-4477-CA03891A0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389182"/>
            <a:ext cx="500062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7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88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E5A0F4B-1361-C27B-9103-C7498FF58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4443984"/>
            <a:ext cx="10972800" cy="1880616"/>
          </a:xfrm>
        </p:spPr>
        <p:txBody>
          <a:bodyPr/>
          <a:lstStyle/>
          <a:p>
            <a:r>
              <a:rPr lang="en-US"/>
              <a:t>Project limits are from Queen Way to Golden View Drive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BAABC770-B472-EB0B-4C1F-5936E0EB6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33800"/>
            <a:ext cx="10972800" cy="710184"/>
          </a:xfrm>
        </p:spPr>
        <p:txBody>
          <a:bodyPr/>
          <a:lstStyle/>
          <a:p>
            <a:r>
              <a:rPr lang="en-US"/>
              <a:t>PROJECT LIMITS</a:t>
            </a:r>
          </a:p>
        </p:txBody>
      </p:sp>
      <p:pic>
        <p:nvPicPr>
          <p:cNvPr id="7" name="Picture Placeholder 6" descr="A map of a city&#10;&#10;Description automatically generated">
            <a:extLst>
              <a:ext uri="{FF2B5EF4-FFF2-40B4-BE49-F238E27FC236}">
                <a16:creationId xmlns:a16="http://schemas.microsoft.com/office/drawing/2014/main" id="{D08FC773-9377-7028-2713-4397BDEAF2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/>
          <a:stretch/>
        </p:blipFill>
        <p:spPr>
          <a:xfrm>
            <a:off x="20" y="10"/>
            <a:ext cx="12191980" cy="3428990"/>
          </a:xfrm>
          <a:noFill/>
        </p:spPr>
      </p:pic>
    </p:spTree>
    <p:extLst>
      <p:ext uri="{BB962C8B-B14F-4D97-AF65-F5344CB8AC3E}">
        <p14:creationId xmlns:p14="http://schemas.microsoft.com/office/powerpoint/2010/main" val="337001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F8A9E-E7F5-AB80-0994-13F362F0B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64865" y="1159186"/>
            <a:ext cx="5748670" cy="4873752"/>
          </a:xfrm>
        </p:spPr>
        <p:txBody>
          <a:bodyPr/>
          <a:lstStyle/>
          <a:p>
            <a:r>
              <a:rPr lang="en-US"/>
              <a:t>Adding one lane, in each direction, between Queen Way and Los Altos Pkwy</a:t>
            </a:r>
          </a:p>
          <a:p>
            <a:r>
              <a:rPr lang="en-US"/>
              <a:t>Curb, gutter and sidewalk</a:t>
            </a:r>
          </a:p>
          <a:p>
            <a:r>
              <a:rPr lang="en-US"/>
              <a:t>Raised medians throughout</a:t>
            </a:r>
          </a:p>
          <a:p>
            <a:r>
              <a:rPr lang="en-US"/>
              <a:t>10-foot paved shared-use path</a:t>
            </a:r>
          </a:p>
          <a:p>
            <a:r>
              <a:rPr lang="en-US"/>
              <a:t>Walls north of Los Altos Pkwy</a:t>
            </a:r>
          </a:p>
          <a:p>
            <a:r>
              <a:rPr lang="en-US"/>
              <a:t>Landscaping and aesthetics</a:t>
            </a:r>
          </a:p>
          <a:p>
            <a:r>
              <a:rPr lang="en-US"/>
              <a:t>Smart traffic signals and traffic cameras</a:t>
            </a:r>
          </a:p>
          <a:p>
            <a:r>
              <a:rPr lang="en-US"/>
              <a:t>Drainage enhancements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21C32B-7C3E-3BD1-7D7C-BC2C6E9B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FEATURES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FC32CA93-2955-979F-2C58-A4024F4748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17423" r="18509" b="17423"/>
          <a:stretch/>
        </p:blipFill>
        <p:spPr>
          <a:xfrm>
            <a:off x="1" y="0"/>
            <a:ext cx="5524499" cy="3413760"/>
          </a:xfrm>
        </p:spPr>
      </p:pic>
      <p:pic>
        <p:nvPicPr>
          <p:cNvPr id="22" name="Picture Placeholder 21" descr="A metal sculpture on a hill&#10;&#10;Description automatically generated">
            <a:extLst>
              <a:ext uri="{FF2B5EF4-FFF2-40B4-BE49-F238E27FC236}">
                <a16:creationId xmlns:a16="http://schemas.microsoft.com/office/drawing/2014/main" id="{36938707-4BD3-B06A-DE36-4BA9E7596F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t="2365" r="33115" b="11666"/>
          <a:stretch/>
        </p:blipFill>
        <p:spPr>
          <a:xfrm>
            <a:off x="0" y="3477768"/>
            <a:ext cx="2398982" cy="3380232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AD74C306-7255-2A87-12AA-A0A79F3801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r="3903"/>
          <a:stretch/>
        </p:blipFill>
        <p:spPr>
          <a:xfrm>
            <a:off x="2468880" y="3477768"/>
            <a:ext cx="3061510" cy="3383280"/>
          </a:xfrm>
        </p:spPr>
      </p:pic>
    </p:spTree>
    <p:extLst>
      <p:ext uri="{BB962C8B-B14F-4D97-AF65-F5344CB8AC3E}">
        <p14:creationId xmlns:p14="http://schemas.microsoft.com/office/powerpoint/2010/main" val="3593282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65ACF4-5851-3E6C-D39E-BA606FFBC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4305D0-EB74-9D91-F37C-8258DE5DD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972701"/>
            <a:ext cx="5715000" cy="4321037"/>
          </a:xfrm>
        </p:spPr>
        <p:txBody>
          <a:bodyPr vert="horz" lIns="0" tIns="0" rIns="0" bIns="0" rtlCol="0" anchor="t">
            <a:noAutofit/>
          </a:bodyPr>
          <a:lstStyle/>
          <a:p>
            <a:pPr marL="233045" indent="-233045"/>
            <a:r>
              <a:rPr lang="en-US"/>
              <a:t>SB widening Los Altos Pkwy to Queen Way: </a:t>
            </a:r>
            <a:r>
              <a:rPr lang="en-US" b="1"/>
              <a:t>Complete</a:t>
            </a:r>
            <a:endParaRPr lang="en-US" b="1" i="1">
              <a:cs typeface="Segoe UI"/>
            </a:endParaRPr>
          </a:p>
          <a:p>
            <a:pPr marL="233045" indent="-233045"/>
            <a:r>
              <a:rPr lang="en-US"/>
              <a:t>NB widening Queen Way to Los Altos Pkwy: </a:t>
            </a:r>
            <a:r>
              <a:rPr lang="en-US" b="1"/>
              <a:t>Complete</a:t>
            </a:r>
            <a:endParaRPr lang="en-US" b="1">
              <a:cs typeface="Segoe UI"/>
            </a:endParaRPr>
          </a:p>
          <a:p>
            <a:pPr marL="639445" lvl="1" indent="-182245"/>
            <a:r>
              <a:rPr lang="en-US"/>
              <a:t>Includes new shared-use path</a:t>
            </a:r>
            <a:endParaRPr lang="en-US">
              <a:cs typeface="Segoe UI"/>
            </a:endParaRPr>
          </a:p>
          <a:p>
            <a:pPr marL="233045" indent="-233045"/>
            <a:r>
              <a:rPr lang="en-US">
                <a:cs typeface="Segoe UI"/>
              </a:rPr>
              <a:t>Median work Queen Way to Los Altos Pkwy: </a:t>
            </a:r>
            <a:r>
              <a:rPr lang="en-US" b="1">
                <a:cs typeface="Segoe UI"/>
              </a:rPr>
              <a:t>In progress</a:t>
            </a:r>
            <a:endParaRPr lang="en-US"/>
          </a:p>
          <a:p>
            <a:pPr marL="233045" indent="-233045"/>
            <a:r>
              <a:rPr lang="en-US"/>
              <a:t>All work Los Altos Pkwy to Golden View Dr: </a:t>
            </a:r>
            <a:r>
              <a:rPr lang="en-US" b="1"/>
              <a:t>In progress </a:t>
            </a:r>
            <a:endParaRPr lang="en-US" b="1">
              <a:cs typeface="Segoe UI"/>
            </a:endParaRPr>
          </a:p>
          <a:p>
            <a:pPr marL="639445" lvl="1" indent="-182245"/>
            <a:r>
              <a:rPr lang="en-US"/>
              <a:t>Includes new shared-use path and sidewalk</a:t>
            </a:r>
            <a:endParaRPr lang="en-US">
              <a:cs typeface="Segoe UI"/>
            </a:endParaRPr>
          </a:p>
          <a:p>
            <a:pPr marL="233045" indent="-233045"/>
            <a:endParaRPr lang="en-US" b="1">
              <a:cs typeface="Segoe U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F01D4A-3BA2-428B-108D-FCE8983B63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898330"/>
            <a:ext cx="5486400" cy="32087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200" dirty="0"/>
              <a:t>Construction began in May 2023 Construction anticipated to complete in late spring/early summer 2025</a:t>
            </a:r>
          </a:p>
        </p:txBody>
      </p:sp>
      <p:pic>
        <p:nvPicPr>
          <p:cNvPr id="14" name="Picture Placeholder 13" descr="A crane lifting a concrete block&#10;&#10;Description automatically generated">
            <a:extLst>
              <a:ext uri="{FF2B5EF4-FFF2-40B4-BE49-F238E27FC236}">
                <a16:creationId xmlns:a16="http://schemas.microsoft.com/office/drawing/2014/main" id="{010E0DD9-DD1E-3AA1-0023-452F2C5F69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440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0960D7-75BE-997A-C161-4CACFA8238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9" y="1338710"/>
            <a:ext cx="5644551" cy="4873752"/>
          </a:xfrm>
        </p:spPr>
        <p:txBody>
          <a:bodyPr vert="horz" lIns="0" tIns="0" rIns="0" bIns="0" rtlCol="0" anchor="t">
            <a:noAutofit/>
          </a:bodyPr>
          <a:lstStyle/>
          <a:p>
            <a:pPr marL="233045" indent="-233045"/>
            <a:r>
              <a:rPr lang="en-US" dirty="0"/>
              <a:t>Reduced 45MPH speed limit</a:t>
            </a:r>
          </a:p>
          <a:p>
            <a:pPr marL="233045" indent="-233045"/>
            <a:r>
              <a:rPr lang="en-US" dirty="0"/>
              <a:t>Minor congestion delays through the work zone</a:t>
            </a:r>
            <a:endParaRPr lang="en-US" dirty="0">
              <a:cs typeface="Segoe UI"/>
            </a:endParaRPr>
          </a:p>
          <a:p>
            <a:pPr marL="233045" indent="-233045"/>
            <a:r>
              <a:rPr lang="en-US" dirty="0"/>
              <a:t>Two lanes open during the daytime with shoulder closures</a:t>
            </a:r>
            <a:endParaRPr lang="en-US" dirty="0">
              <a:cs typeface="Segoe UI"/>
            </a:endParaRPr>
          </a:p>
          <a:p>
            <a:pPr marL="233045" indent="-233045"/>
            <a:r>
              <a:rPr lang="en-US" dirty="0"/>
              <a:t>Narrowed lanes/shifts possible</a:t>
            </a:r>
            <a:endParaRPr lang="en-US" dirty="0">
              <a:cs typeface="Segoe UI"/>
            </a:endParaRPr>
          </a:p>
          <a:p>
            <a:pPr marL="233045" indent="-233045"/>
            <a:r>
              <a:rPr lang="en-US" dirty="0"/>
              <a:t>Nighttime single-lane closures</a:t>
            </a:r>
            <a:endParaRPr lang="en-US" dirty="0">
              <a:cs typeface="Segoe UI"/>
            </a:endParaRPr>
          </a:p>
          <a:p>
            <a:pPr marL="233045" indent="-233045"/>
            <a:r>
              <a:rPr lang="en-US" dirty="0"/>
              <a:t>New shared-use path open to public south of Los Altos Pkwy</a:t>
            </a:r>
            <a:endParaRPr lang="en-US" dirty="0">
              <a:cs typeface="Segoe UI"/>
            </a:endParaRPr>
          </a:p>
          <a:p>
            <a:pPr marL="233045" indent="-233045"/>
            <a:endParaRPr lang="en-US"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33C43F-59F6-8A18-56E1-1F5C43640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TRAFFIC CONTROL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551F469-9DB5-6C33-93FE-0EA05409D9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r="23148"/>
          <a:stretch/>
        </p:blipFill>
        <p:spPr>
          <a:xfrm>
            <a:off x="0" y="0"/>
            <a:ext cx="5524500" cy="6858000"/>
          </a:xfrm>
        </p:spPr>
      </p:pic>
    </p:spTree>
    <p:extLst>
      <p:ext uri="{BB962C8B-B14F-4D97-AF65-F5344CB8AC3E}">
        <p14:creationId xmlns:p14="http://schemas.microsoft.com/office/powerpoint/2010/main" val="396341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Speaker phone with solid fill">
            <a:extLst>
              <a:ext uri="{FF2B5EF4-FFF2-40B4-BE49-F238E27FC236}">
                <a16:creationId xmlns:a16="http://schemas.microsoft.com/office/drawing/2014/main" id="{063C7C4D-386E-3275-47E1-0FC87B1BD9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69500" t="-22501" r="-169500" b="-122501"/>
          <a:stretch/>
        </p:blipFill>
        <p:spPr>
          <a:xfrm>
            <a:off x="0" y="2308860"/>
            <a:ext cx="4014216" cy="2240280"/>
          </a:xfrm>
        </p:spPr>
      </p:pic>
      <p:pic>
        <p:nvPicPr>
          <p:cNvPr id="13" name="Picture Placeholder 12" descr="Email with solid fill">
            <a:extLst>
              <a:ext uri="{FF2B5EF4-FFF2-40B4-BE49-F238E27FC236}">
                <a16:creationId xmlns:a16="http://schemas.microsoft.com/office/drawing/2014/main" id="{A6AEFC0B-BF8F-6A20-F8B5-C55D0F3A9A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24378" t="-40626" r="-224378" b="-165625"/>
          <a:stretch/>
        </p:blipFill>
        <p:spPr>
          <a:xfrm>
            <a:off x="4084320" y="2308860"/>
            <a:ext cx="4014216" cy="2240280"/>
          </a:xfrm>
        </p:spPr>
      </p:pic>
      <p:pic>
        <p:nvPicPr>
          <p:cNvPr id="15" name="Picture Placeholder 14" descr="Smart Phone with solid fill">
            <a:extLst>
              <a:ext uri="{FF2B5EF4-FFF2-40B4-BE49-F238E27FC236}">
                <a16:creationId xmlns:a16="http://schemas.microsoft.com/office/drawing/2014/main" id="{E59A5064-D8AD-A694-0885-9DAD26A65A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93891" t="-30555" r="-193891" b="-141665"/>
          <a:stretch/>
        </p:blipFill>
        <p:spPr>
          <a:xfrm>
            <a:off x="8177784" y="2308860"/>
            <a:ext cx="4014216" cy="2240280"/>
          </a:xfrm>
        </p:spPr>
      </p:pic>
      <p:pic>
        <p:nvPicPr>
          <p:cNvPr id="17" name="Picture Placeholder 16" descr="Internet with solid fill">
            <a:extLst>
              <a:ext uri="{FF2B5EF4-FFF2-40B4-BE49-F238E27FC236}">
                <a16:creationId xmlns:a16="http://schemas.microsoft.com/office/drawing/2014/main" id="{D03FCD4C-7CD4-F40C-8CB7-D83E0B1F2CB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169500" t="-22501" r="-169500" b="-122501"/>
          <a:stretch/>
        </p:blipFill>
        <p:spPr>
          <a:xfrm>
            <a:off x="0" y="4617720"/>
            <a:ext cx="4014216" cy="2240280"/>
          </a:xfrm>
        </p:spPr>
      </p:pic>
      <p:pic>
        <p:nvPicPr>
          <p:cNvPr id="32" name="Picture Placeholder 31" descr="Icon&#10;&#10;Description automatically generated">
            <a:extLst>
              <a:ext uri="{FF2B5EF4-FFF2-40B4-BE49-F238E27FC236}">
                <a16:creationId xmlns:a16="http://schemas.microsoft.com/office/drawing/2014/main" id="{A5B5D399-A88B-A860-2640-09BABBF1253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916" t="-10417" r="-132916" b="-93748"/>
          <a:stretch/>
        </p:blipFill>
        <p:spPr>
          <a:xfrm>
            <a:off x="4084320" y="4617720"/>
            <a:ext cx="4014216" cy="224028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A72D8-224C-5D01-8834-1CA4DE3080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10972800" cy="397016"/>
          </a:xfrm>
        </p:spPr>
        <p:txBody>
          <a:bodyPr/>
          <a:lstStyle/>
          <a:p>
            <a:r>
              <a:rPr lang="en-US" sz="2800" b="1">
                <a:solidFill>
                  <a:schemeClr val="accent2"/>
                </a:solidFill>
              </a:rPr>
              <a:t>Subscribe for construction updates!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257B60D-C01B-9B06-DB88-F1711295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OUTREACH AND COMMUNICATIONS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487A77-6F5D-9E9B-A5A3-BF4CE1E20046}"/>
              </a:ext>
            </a:extLst>
          </p:cNvPr>
          <p:cNvSpPr txBox="1"/>
          <p:nvPr/>
        </p:nvSpPr>
        <p:spPr>
          <a:xfrm>
            <a:off x="609600" y="3694922"/>
            <a:ext cx="279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(775) 230-7282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FF985C-14F7-16A6-DD75-9D3AAB284720}"/>
              </a:ext>
            </a:extLst>
          </p:cNvPr>
          <p:cNvSpPr txBox="1"/>
          <p:nvPr/>
        </p:nvSpPr>
        <p:spPr>
          <a:xfrm>
            <a:off x="4481944" y="3694922"/>
            <a:ext cx="321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info@pyramidhighway.com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D24F09-6F33-A403-6232-1BC06F297429}"/>
              </a:ext>
            </a:extLst>
          </p:cNvPr>
          <p:cNvSpPr txBox="1"/>
          <p:nvPr/>
        </p:nvSpPr>
        <p:spPr>
          <a:xfrm>
            <a:off x="8786327" y="3694922"/>
            <a:ext cx="279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Text PYRAMID to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(775) 242-9168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DA0A7A-A104-FC29-45DD-C59838708B0D}"/>
              </a:ext>
            </a:extLst>
          </p:cNvPr>
          <p:cNvSpPr txBox="1"/>
          <p:nvPr/>
        </p:nvSpPr>
        <p:spPr>
          <a:xfrm>
            <a:off x="417529" y="6024624"/>
            <a:ext cx="317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www.pyramidhighway.com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55C3A7-94EF-0B3E-8063-4E13D95EE5FC}"/>
              </a:ext>
            </a:extLst>
          </p:cNvPr>
          <p:cNvSpPr txBox="1"/>
          <p:nvPr/>
        </p:nvSpPr>
        <p:spPr>
          <a:xfrm>
            <a:off x="4501849" y="6024624"/>
            <a:ext cx="317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@NevadaDOTReno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D4AA64C-1709-50B4-1266-7B6CCA774B6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" b="24928"/>
          <a:stretch/>
        </p:blipFill>
        <p:spPr>
          <a:xfrm>
            <a:off x="8177784" y="4617720"/>
            <a:ext cx="4014216" cy="2240280"/>
          </a:xfrm>
        </p:spPr>
      </p:pic>
    </p:spTree>
    <p:extLst>
      <p:ext uri="{BB962C8B-B14F-4D97-AF65-F5344CB8AC3E}">
        <p14:creationId xmlns:p14="http://schemas.microsoft.com/office/powerpoint/2010/main" val="3947571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18763-2BD5-B6F0-E20A-FADABC46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+mj-lt"/>
                <a:cs typeface="+mj-lt"/>
              </a:rPr>
              <a:t>U.S. 395 NORTH VALLEYS PROJECT - Phase 1B</a:t>
            </a:r>
            <a:br>
              <a:rPr lang="en-US" sz="4000" dirty="0">
                <a:latin typeface="Segoe UI"/>
                <a:ea typeface="+mj-lt"/>
                <a:cs typeface="+mj-lt"/>
              </a:rPr>
            </a:br>
            <a:endParaRPr lang="en-US" sz="2400" b="0">
              <a:solidFill>
                <a:schemeClr val="tx1"/>
              </a:solidFill>
              <a:latin typeface="Calibri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8BFC9-DB04-ABAD-8A36-6225450D3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104" y="1191185"/>
            <a:ext cx="6941701" cy="2186099"/>
          </a:xfrm>
        </p:spPr>
        <p:txBody>
          <a:bodyPr vert="horz" lIns="0" tIns="0" rIns="0" bIns="0" rtlCol="0" anchor="t">
            <a:noAutofit/>
          </a:bodyPr>
          <a:lstStyle/>
          <a:p>
            <a:pPr marL="233045" indent="-233045"/>
            <a:r>
              <a:rPr lang="en-US" sz="2000" dirty="0">
                <a:latin typeface="Segoe UI"/>
                <a:ea typeface="+mj-lt"/>
                <a:cs typeface="Segoe UI"/>
              </a:rPr>
              <a:t>Widen southbound U.S. 395 to three lanes – </a:t>
            </a:r>
            <a:r>
              <a:rPr lang="en-US" sz="2000" i="1" dirty="0">
                <a:latin typeface="Segoe UI"/>
                <a:ea typeface="+mj-lt"/>
                <a:cs typeface="Segoe UI"/>
              </a:rPr>
              <a:t>North McCarran Blvd to Golden Valley</a:t>
            </a:r>
            <a:endParaRPr lang="en-US" sz="2000" dirty="0">
              <a:latin typeface="Segoe UI"/>
              <a:cs typeface="Segoe UI"/>
            </a:endParaRPr>
          </a:p>
          <a:p>
            <a:pPr marL="233045" indent="-233045"/>
            <a:r>
              <a:rPr lang="en-US" sz="2000" dirty="0">
                <a:latin typeface="Segoe UI"/>
                <a:cs typeface="Segoe UI"/>
              </a:rPr>
              <a:t>Resurface and add auxiliary lane between interchanges in both directions</a:t>
            </a:r>
            <a:endParaRPr lang="en-US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33045" indent="-233045"/>
            <a:r>
              <a:rPr lang="en-US" sz="2000" dirty="0">
                <a:latin typeface="Segoe UI"/>
                <a:ea typeface="+mj-lt"/>
                <a:cs typeface="Segoe UI"/>
              </a:rPr>
              <a:t>Construct northbound “braided” freeway ramp to Golden Valley Road</a:t>
            </a:r>
          </a:p>
          <a:p>
            <a:pPr marL="233045" indent="-233045"/>
            <a:r>
              <a:rPr lang="en-US" sz="2000" b="1" dirty="0">
                <a:solidFill>
                  <a:schemeClr val="accent4"/>
                </a:solidFill>
                <a:latin typeface="+mn-lt"/>
                <a:cs typeface="Segoe UI"/>
              </a:rPr>
              <a:t>MORE INFORMATION: 395NorthValleys.com</a:t>
            </a:r>
            <a:endParaRPr lang="en-US" sz="2000" b="1" dirty="0">
              <a:solidFill>
                <a:schemeClr val="accent4"/>
              </a:solidFill>
              <a:latin typeface="+mn-lt"/>
              <a:cs typeface="Segoe UI" panose="020B0502040204020203" pitchFamily="34" charset="0"/>
            </a:endParaRPr>
          </a:p>
          <a:p>
            <a:pPr marL="233045" indent="-233045"/>
            <a:endParaRPr lang="en-US" sz="2000">
              <a:solidFill>
                <a:srgbClr val="25282A"/>
              </a:solidFill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>
              <a:cs typeface="Segoe UI"/>
            </a:endParaRPr>
          </a:p>
        </p:txBody>
      </p:sp>
      <p:pic>
        <p:nvPicPr>
          <p:cNvPr id="1026" name="Picture 2" descr="Overview Map of North Valleys Project">
            <a:extLst>
              <a:ext uri="{FF2B5EF4-FFF2-40B4-BE49-F238E27FC236}">
                <a16:creationId xmlns:a16="http://schemas.microsoft.com/office/drawing/2014/main" id="{010E078F-2BD4-2316-FE3B-DBC66CF4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713" y="1239955"/>
            <a:ext cx="4097220" cy="421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mputer generated lanes on U.S. 395 with vehicles showing what future changes to the roadway look like">
            <a:extLst>
              <a:ext uri="{FF2B5EF4-FFF2-40B4-BE49-F238E27FC236}">
                <a16:creationId xmlns:a16="http://schemas.microsoft.com/office/drawing/2014/main" id="{314C7AFB-5F26-D49F-F617-99831B112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71" y="3900294"/>
            <a:ext cx="6394454" cy="27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3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2717EF-B3A4-871B-458D-2FBA71D399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B4E5A-CF2C-7BAA-A124-4BA0AF7029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1" y="1828800"/>
            <a:ext cx="9750287" cy="1600200"/>
          </a:xfrm>
        </p:spPr>
        <p:txBody>
          <a:bodyPr/>
          <a:lstStyle/>
          <a:p>
            <a:r>
              <a:rPr lang="en-US"/>
              <a:t>Project Aesthetics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28CF7-2CC1-2167-4207-EAF8758B5132}"/>
              </a:ext>
            </a:extLst>
          </p:cNvPr>
          <p:cNvSpPr txBox="1"/>
          <p:nvPr/>
        </p:nvSpPr>
        <p:spPr>
          <a:xfrm>
            <a:off x="1524002" y="2763078"/>
            <a:ext cx="822628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John L’Etoile, PLA – Landscape Architect Supervisor</a:t>
            </a:r>
            <a:endParaRPr lang="en-US" sz="2400" dirty="0">
              <a:solidFill>
                <a:schemeClr val="accent3"/>
              </a:solidFill>
              <a:cs typeface="Segoe UI"/>
            </a:endParaRPr>
          </a:p>
          <a:p>
            <a:endParaRPr lang="en-US" sz="2400" dirty="0">
              <a:solidFill>
                <a:schemeClr val="accent3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047890450"/>
      </p:ext>
    </p:extLst>
  </p:cSld>
  <p:clrMapOvr>
    <a:masterClrMapping/>
  </p:clrMapOvr>
</p:sld>
</file>

<file path=ppt/theme/theme1.xml><?xml version="1.0" encoding="utf-8"?>
<a:theme xmlns:a="http://schemas.openxmlformats.org/drawingml/2006/main" name="NDOT_darkBlue">
  <a:themeElements>
    <a:clrScheme name="NDOT Color Palette">
      <a:dk1>
        <a:srgbClr val="25282A"/>
      </a:dk1>
      <a:lt1>
        <a:sysClr val="window" lastClr="FFFFFF"/>
      </a:lt1>
      <a:dk2>
        <a:srgbClr val="071F48"/>
      </a:dk2>
      <a:lt2>
        <a:srgbClr val="EBEBEB"/>
      </a:lt2>
      <a:accent1>
        <a:srgbClr val="010E78"/>
      </a:accent1>
      <a:accent2>
        <a:srgbClr val="009999"/>
      </a:accent2>
      <a:accent3>
        <a:srgbClr val="FF8C05"/>
      </a:accent3>
      <a:accent4>
        <a:srgbClr val="FF6036"/>
      </a:accent4>
      <a:accent5>
        <a:srgbClr val="0092D7"/>
      </a:accent5>
      <a:accent6>
        <a:srgbClr val="FFB90B"/>
      </a:accent6>
      <a:hlink>
        <a:srgbClr val="FF6036"/>
      </a:hlink>
      <a:folHlink>
        <a:srgbClr val="BFBFBF"/>
      </a:folHlink>
    </a:clrScheme>
    <a:fontScheme name="NDOT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OT SWOT TO2_PPT_dkBlue_v3.potx" id="{9E28C3F9-069A-499B-85FA-EE599B306F32}" vid="{B20E5168-4C8F-4755-88B9-75415D64BC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acbd0e-8d97-4eab-adf5-73367b499e5d">
      <Terms xmlns="http://schemas.microsoft.com/office/infopath/2007/PartnerControls"/>
    </lcf76f155ced4ddcb4097134ff3c332f>
    <TaxCatchAll xmlns="58cd2864-a2ba-4bca-97be-cff8ac02128d" xsi:nil="true"/>
    <SharedWithUsers xmlns="58cd2864-a2ba-4bca-97be-cff8ac02128d">
      <UserInfo>
        <DisplayName>Maxwell, Maria Nanette</DisplayName>
        <AccountId>209</AccountId>
        <AccountType/>
      </UserInfo>
      <UserInfo>
        <DisplayName>Letoile, John</DisplayName>
        <AccountId>285</AccountId>
        <AccountType/>
      </UserInfo>
      <UserInfo>
        <DisplayName>Hein, Scott</DisplayName>
        <AccountId>188</AccountId>
        <AccountType/>
      </UserInfo>
      <UserInfo>
        <DisplayName>Harrington, Joe</DisplayName>
        <AccountId>269</AccountId>
        <AccountType/>
      </UserInfo>
    </SharedWithUsers>
    <Notes xmlns="61acbd0e-8d97-4eab-adf5-73367b499e5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6" ma:contentTypeDescription="Create a new document." ma:contentTypeScope="" ma:versionID="62218403509189c6bae05f45bb6be05c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da3183aee502165235f8b2d02da72519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2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FE8081-5A08-4CEC-98F7-B9DDB3604F60}">
  <ds:schemaRefs>
    <ds:schemaRef ds:uri="006fea39-9d6f-443b-9729-025564f52bf4"/>
    <ds:schemaRef ds:uri="3c3bb480-5c86-45a4-be90-daa3829a93c5"/>
    <ds:schemaRef ds:uri="665688bf-c415-4080-943f-46c5b0fb57b7"/>
    <ds:schemaRef ds:uri="d382aed9-cc96-421a-b6d1-bad087b40e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6B0A37-0F4E-49BF-8DD0-DF57D3DB8A39}"/>
</file>

<file path=customXml/itemProps3.xml><?xml version="1.0" encoding="utf-8"?>
<ds:datastoreItem xmlns:ds="http://schemas.openxmlformats.org/officeDocument/2006/customXml" ds:itemID="{134B6BFD-D70D-48D7-9229-661EFABD64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NDOT PPT Template FINAL 4.4.22</Template>
  <TotalTime>0</TotalTime>
  <Words>736</Words>
  <Application>Microsoft Office PowerPoint</Application>
  <PresentationFormat>Widescreen</PresentationFormat>
  <Paragraphs>153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Segoe UI</vt:lpstr>
      <vt:lpstr>Wingdings</vt:lpstr>
      <vt:lpstr>NDOT_darkBlue</vt:lpstr>
      <vt:lpstr>Pyramid Highway Project Update </vt:lpstr>
      <vt:lpstr>PowerPoint Presentation</vt:lpstr>
      <vt:lpstr>PROJECT LIMITS</vt:lpstr>
      <vt:lpstr>PROJECT FEATURES</vt:lpstr>
      <vt:lpstr>SCHEDULE</vt:lpstr>
      <vt:lpstr>TRAFFIC CONTROL</vt:lpstr>
      <vt:lpstr>OUTREACH AND COMMUNICATIONS</vt:lpstr>
      <vt:lpstr>U.S. 395 NORTH VALLEYS PROJECT - Phase 1B </vt:lpstr>
      <vt:lpstr>PowerPoint Presentation</vt:lpstr>
      <vt:lpstr>PowerPoint Presentation</vt:lpstr>
      <vt:lpstr>PowerPoint Presentation</vt:lpstr>
      <vt:lpstr>WALL STATUS</vt:lpstr>
      <vt:lpstr>PowerPoint Presentation</vt:lpstr>
      <vt:lpstr>PowerPoint Presentation</vt:lpstr>
      <vt:lpstr>OPTION #1 - Pelican Wave</vt:lpstr>
      <vt:lpstr>OPTION #2 – Fish Medallion</vt:lpstr>
      <vt:lpstr>OPTION #3 – Diamond Column </vt:lpstr>
      <vt:lpstr>OPTION #4 - Fish and Grasses</vt:lpstr>
      <vt:lpstr>OPTION #5 – Fish Wave</vt:lpstr>
      <vt:lpstr>OPTION #6 – Wave Panels</vt:lpstr>
      <vt:lpstr>OPTION #7 – Leave As Is</vt:lpstr>
      <vt:lpstr>Summary of Concepts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(Creating Content)</dc:title>
  <dc:creator>McInerney, Ryan</dc:creator>
  <cp:lastModifiedBy>Ragonese, Meg</cp:lastModifiedBy>
  <cp:revision>55</cp:revision>
  <dcterms:created xsi:type="dcterms:W3CDTF">2022-04-28T19:17:12Z</dcterms:created>
  <dcterms:modified xsi:type="dcterms:W3CDTF">2024-06-13T21:14:07Z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0x010100E1D7978D1E43DE4EA43DBD7340A406DC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