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6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7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sldIdLst>
    <p:sldId id="279" r:id="rId2"/>
    <p:sldId id="330" r:id="rId3"/>
    <p:sldId id="277" r:id="rId4"/>
    <p:sldId id="314" r:id="rId5"/>
    <p:sldId id="281" r:id="rId6"/>
    <p:sldId id="260" r:id="rId7"/>
    <p:sldId id="315" r:id="rId8"/>
    <p:sldId id="302" r:id="rId9"/>
    <p:sldId id="354" r:id="rId10"/>
    <p:sldId id="336" r:id="rId11"/>
    <p:sldId id="324" r:id="rId12"/>
    <p:sldId id="295" r:id="rId13"/>
    <p:sldId id="352" r:id="rId14"/>
    <p:sldId id="357" r:id="rId15"/>
    <p:sldId id="348" r:id="rId16"/>
    <p:sldId id="351" r:id="rId17"/>
    <p:sldId id="323" r:id="rId18"/>
    <p:sldId id="325" r:id="rId19"/>
    <p:sldId id="347" r:id="rId20"/>
    <p:sldId id="294" r:id="rId21"/>
    <p:sldId id="309" r:id="rId22"/>
    <p:sldId id="322" r:id="rId23"/>
    <p:sldId id="296" r:id="rId24"/>
    <p:sldId id="299" r:id="rId25"/>
    <p:sldId id="288" r:id="rId26"/>
    <p:sldId id="293" r:id="rId27"/>
    <p:sldId id="32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6FA3559D-BF8D-E841-9F96-ADE88792F0D6}">
          <p14:sldIdLst>
            <p14:sldId id="279"/>
            <p14:sldId id="330"/>
            <p14:sldId id="277"/>
          </p14:sldIdLst>
        </p14:section>
        <p14:section name="Evacuation" id="{BD1D82D1-F1AD-F147-9B7A-FFA3806797DB}">
          <p14:sldIdLst>
            <p14:sldId id="314"/>
            <p14:sldId id="281"/>
            <p14:sldId id="260"/>
            <p14:sldId id="315"/>
            <p14:sldId id="302"/>
            <p14:sldId id="354"/>
            <p14:sldId id="336"/>
            <p14:sldId id="324"/>
          </p14:sldIdLst>
        </p14:section>
        <p14:section name="Workforce Housing" id="{FCD4C549-9350-ED42-8678-3A2A9F608E6D}">
          <p14:sldIdLst>
            <p14:sldId id="295"/>
            <p14:sldId id="352"/>
            <p14:sldId id="357"/>
            <p14:sldId id="348"/>
            <p14:sldId id="351"/>
            <p14:sldId id="323"/>
            <p14:sldId id="325"/>
            <p14:sldId id="347"/>
          </p14:sldIdLst>
        </p14:section>
        <p14:section name="STRs" id="{EF2539AD-9A43-8F41-8FD8-78C8CFCAD513}">
          <p14:sldIdLst>
            <p14:sldId id="294"/>
            <p14:sldId id="309"/>
            <p14:sldId id="322"/>
            <p14:sldId id="296"/>
            <p14:sldId id="299"/>
          </p14:sldIdLst>
        </p14:section>
        <p14:section name="Conclusion" id="{26A18DE3-9E3A-A945-AF02-B90D3B8C17D9}">
          <p14:sldIdLst>
            <p14:sldId id="288"/>
            <p14:sldId id="293"/>
            <p14:sldId id="329"/>
          </p14:sldIdLst>
        </p14:section>
        <p14:section name="Graveyard" id="{264E4429-88DC-094B-B3BE-DEC82851981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4E4E"/>
    <a:srgbClr val="FFD228"/>
    <a:srgbClr val="FFF2CC"/>
    <a:srgbClr val="FFC819"/>
    <a:srgbClr val="8C95A8"/>
    <a:srgbClr val="005596"/>
    <a:srgbClr val="00B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6684"/>
    <p:restoredTop sz="67958"/>
  </p:normalViewPr>
  <p:slideViewPr>
    <p:cSldViewPr snapToGrid="0" showGuides="1">
      <p:cViewPr varScale="1">
        <p:scale>
          <a:sx n="85" d="100"/>
          <a:sy n="85" d="100"/>
        </p:scale>
        <p:origin x="200" y="760"/>
      </p:cViewPr>
      <p:guideLst>
        <p:guide orient="horz" pos="2112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122" d="100"/>
          <a:sy n="122" d="100"/>
        </p:scale>
        <p:origin x="3736" y="20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FA34B-63F9-1849-B7CC-536FC1F61F44}" type="datetimeFigureOut">
              <a:rPr lang="en-US" smtClean="0"/>
              <a:t>1/14/24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F094CA-81F0-594B-A762-DC2A4579B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573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20199-7B2D-8D44-B9E7-0BDC664F66A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438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	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20199-7B2D-8D44-B9E7-0BDC664F66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87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094CA-81F0-594B-A762-DC2A4579B9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8781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094CA-81F0-594B-A762-DC2A4579B9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76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094CA-81F0-594B-A762-DC2A4579B9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252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094CA-81F0-594B-A762-DC2A4579B9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071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094CA-81F0-594B-A762-DC2A4579B9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051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094CA-81F0-594B-A762-DC2A4579B9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525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094CA-81F0-594B-A762-DC2A4579B9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754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094CA-81F0-594B-A762-DC2A4579B9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236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094CA-81F0-594B-A762-DC2A4579B9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57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094CA-81F0-594B-A762-DC2A4579B9D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3130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094CA-81F0-594B-A762-DC2A4579B9D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8396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094CA-81F0-594B-A762-DC2A4579B9D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3710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094CA-81F0-594B-A762-DC2A4579B9D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8794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094CA-81F0-594B-A762-DC2A4579B9D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706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094CA-81F0-594B-A762-DC2A4579B9D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583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094CA-81F0-594B-A762-DC2A4579B9D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56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20199-7B2D-8D44-B9E7-0BDC664F66A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5658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20199-7B2D-8D44-B9E7-0BDC664F66A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73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20199-7B2D-8D44-B9E7-0BDC664F66A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224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094CA-81F0-594B-A762-DC2A4579B9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20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20199-7B2D-8D44-B9E7-0BDC664F66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491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20199-7B2D-8D44-B9E7-0BDC664F66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67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094CA-81F0-594B-A762-DC2A4579B9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240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20199-7B2D-8D44-B9E7-0BDC664F66A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422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094CA-81F0-594B-A762-DC2A4579B9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88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5EBDB-C145-0E03-D18A-26CE75580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A0EBDA-51FC-0B15-00FB-9C50396BDA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5CC2E-8E74-DD3D-E1F5-00A291D7B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CD57-BF0F-CD48-B59B-7023C71E3067}" type="datetime1">
              <a:rPr lang="en-US" smtClean="0"/>
              <a:t>1/14/24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69634-D613-0642-B454-A0BB48497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Incline Village / Crystal Bay CAB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E06C7-1A24-3F50-098C-D8B6A49DB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60C3-7139-9541-B2BD-DC7BC1FB3AD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97D724B-EEC1-22A4-CF63-5E0B4618085B}"/>
              </a:ext>
            </a:extLst>
          </p:cNvPr>
          <p:cNvCxnSpPr/>
          <p:nvPr userDrawn="1"/>
        </p:nvCxnSpPr>
        <p:spPr>
          <a:xfrm>
            <a:off x="521918" y="1122363"/>
            <a:ext cx="11148165" cy="0"/>
          </a:xfrm>
          <a:prstGeom prst="line">
            <a:avLst/>
          </a:prstGeom>
          <a:ln w="698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518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8A7DD-6AB5-776D-0925-60748D1B9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FC95F4-D0D4-9BD7-BFED-1489CDD31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58C2D-45FB-E105-0A98-3EF4B2BA4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DF950-27CC-BD4D-8F55-6692A1C55EB2}" type="datetime1">
              <a:rPr lang="en-US" smtClean="0"/>
              <a:t>1/14/24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21AE6-CAE5-0446-1640-DFCF6ED9A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Incline Village / Crystal Bay CAB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DE6FE-5F92-5225-7595-AF0E610B1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60C3-7139-9541-B2BD-DC7BC1FB3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79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382174-631C-6818-8649-3BA5D4B320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5A0260-406D-5153-3355-65448B420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B7091-F7B8-04C8-62AC-EB2EBC8A4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2BAF-F1A2-2641-B044-A8F7BF12F810}" type="datetime1">
              <a:rPr lang="en-US" smtClean="0"/>
              <a:t>1/14/24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648A9-0E24-A02A-24C8-07C472C04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Incline Village / Crystal Bay CAB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BDF4F-8636-2E2D-52FA-38478CA53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60C3-7139-9541-B2BD-DC7BC1FB3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4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AFDDE-893F-FA73-56E5-39BFE43A3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526EE-8E6A-354B-7D13-CEED3E805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E28E3-26FE-EC2C-4831-8325D1725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86D45-6ABD-F640-BC48-71F712DCB1C4}" type="datetime1">
              <a:rPr lang="en-US" smtClean="0"/>
              <a:t>1/14/24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DBB0C-E3C7-C867-067A-26FA1E708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Incline Village / Crystal Bay CAB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FE351-E91D-8B1F-3B9D-2F32DB992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60C3-7139-9541-B2BD-DC7BC1FB3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39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4BD38-AC4F-128E-1DFC-B761C91F4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7BB038-D121-984C-20D7-EBB392DB5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A29DB-E054-D8CC-BC9E-4A239406C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9A21-67FD-5049-9F37-092C5065E11E}" type="datetime1">
              <a:rPr lang="en-US" smtClean="0"/>
              <a:t>1/14/24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A0FCB-B8F6-7D98-AC6D-3DA1C473D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Incline Village / Crystal Bay CAB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A8B53-1F68-52A2-8FEA-EDAB1AA46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60C3-7139-9541-B2BD-DC7BC1FB3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365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1AAD8-8D84-017D-DEFE-C0BCD8EBD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ED2F5-17DE-53A5-0F58-B77F1FBAB0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933257-D5EA-0AFC-1263-200AF99F7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228EF1-1B88-1E1F-7874-F7B651B7D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9FE-FC18-7247-95EA-89A26BD87F12}" type="datetime1">
              <a:rPr lang="en-US" smtClean="0"/>
              <a:t>1/14/24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1B1F4-DE8D-B897-A28E-A496CD1FB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Incline Village / Crystal Bay CAB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86000-91DC-9521-9384-46768B9A3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60C3-7139-9541-B2BD-DC7BC1FB3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2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37A42-9C64-C0F7-CF6F-24737F053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2AD3D-61AE-D631-06FA-BA9BD788F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CF3CB8-4B63-2DF2-026C-ECC3B567C4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CF3FF7-2708-97F5-8685-17708733C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5FA925-8D7C-BECC-95D3-AFDB7A8833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8578BE-88F5-2E63-37A7-A1A3D98B2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48478-87BA-0342-824E-38E16C2ABFD8}" type="datetime1">
              <a:rPr lang="en-US" smtClean="0"/>
              <a:t>1/14/24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118F84-95B0-22FD-6FA5-5F428C8AD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Incline Village / Crystal Bay CAB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21B898-08CB-7385-3E1C-1181A4613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60C3-7139-9541-B2BD-DC7BC1FB3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74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F8AC7-FBE9-D239-4CB3-09639333D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7B8308-0844-380B-3221-5143B7D7A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1C134-3EF2-5A43-8A45-073AE919E45A}" type="datetime1">
              <a:rPr lang="en-US" smtClean="0"/>
              <a:t>1/14/24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871E52-0944-6E9F-7324-3287D00A2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Incline Village / Crystal Bay CAB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A7CC6A-2B7C-2225-71BD-309AA1A6A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60C3-7139-9541-B2BD-DC7BC1FB3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03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B22E9E-0AA4-0CBA-D69A-84BD080D1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79AF-BCCE-7646-BC64-8E79AD04B0B7}" type="datetime1">
              <a:rPr lang="en-US" smtClean="0"/>
              <a:t>1/14/24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F9C91C-F10F-09D1-E02A-9CB8E6F4B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Incline Village / Crystal Bay CAB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73AAC-FF9A-3F62-49A1-47F85DCA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60C3-7139-9541-B2BD-DC7BC1FB3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55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1154E-2DDB-0EF2-9A25-A1AE89E85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53B07-EB57-EBBD-B179-D49AA83E6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C17063-4EBA-40E0-4D81-725A53554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196CC6-D4A4-807D-DA91-A2ED9A5ED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E51F2-A50F-0D4F-8167-8AD925B8C03A}" type="datetime1">
              <a:rPr lang="en-US" smtClean="0"/>
              <a:t>1/14/24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95AB35-D159-6997-573C-5CED840DB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Incline Village / Crystal Bay CAB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4D491-53D1-E056-366A-5002DA449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60C3-7139-9541-B2BD-DC7BC1FB3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34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7EAFF-D7FA-129A-65ED-1493511A6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AA9E4F-6715-838E-23F7-6FD7B4C8B7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A31F6D-7F25-39DB-C81B-2AFDFFC33B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97C8EC-D418-A18E-57BC-E362F5C6E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AA6E-5289-4D4F-A9EC-CA507D5C02D5}" type="datetime1">
              <a:rPr lang="en-US" smtClean="0"/>
              <a:t>1/14/24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7969E7-EAEB-2C81-8E21-BBAE06496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Incline Village / Crystal Bay CAB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23E464-AC8C-7D6A-4864-8FCD99070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60C3-7139-9541-B2BD-DC7BC1FB3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49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3A4111-900E-7477-D5F2-28361D7B5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E4BF8-02DD-AA02-CF08-B180EC933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6F2FE-7F19-8729-EF2F-CF47CD3477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898C6-271E-5D4C-AF4C-AFA54A59CD72}" type="datetime1">
              <a:rPr lang="en-US" smtClean="0"/>
              <a:t>1/14/24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DC4CF-84C9-551F-D9D2-F601F6E534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Incline Village / Crystal Bay CAB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DDB62-261F-690C-E380-5BC28B2658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Page #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7ABB115-E540-200A-E2EE-CA208718B44F}"/>
              </a:ext>
            </a:extLst>
          </p:cNvPr>
          <p:cNvCxnSpPr/>
          <p:nvPr userDrawn="1"/>
        </p:nvCxnSpPr>
        <p:spPr>
          <a:xfrm>
            <a:off x="521918" y="1122363"/>
            <a:ext cx="11148165" cy="0"/>
          </a:xfrm>
          <a:prstGeom prst="line">
            <a:avLst/>
          </a:prstGeom>
          <a:ln w="698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5777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oxanna_dunn@yahoo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slide" Target="slide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3.jpg"/><Relationship Id="rId7" Type="http://schemas.openxmlformats.org/officeDocument/2006/relationships/hyperlink" Target="https://www.fodors.com/news/news/fodors-no-list-2023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Relationship Id="rId9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0FAF5F-40CF-9173-BED2-5E87A6A32F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Explaining IV/CB Concerns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BB41273-009F-1C35-971B-40CB9DA56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Incline Village Crystal Bay </a:t>
            </a:r>
          </a:p>
          <a:p>
            <a:r>
              <a:rPr lang="en-US" sz="3100" b="1" dirty="0">
                <a:latin typeface="Calibri" panose="020F0502020204030204" pitchFamily="34" charset="0"/>
                <a:cs typeface="Calibri" panose="020F0502020204030204" pitchFamily="34" charset="0"/>
              </a:rPr>
              <a:t>Citizens Advisory Board</a:t>
            </a:r>
          </a:p>
          <a:p>
            <a:r>
              <a:rPr lang="en-US" dirty="0"/>
              <a:t>Diane Becker, chair</a:t>
            </a:r>
          </a:p>
          <a:p>
            <a:r>
              <a:rPr lang="en-US" dirty="0"/>
              <a:t>Prepared by Roxanna Dunn</a:t>
            </a:r>
          </a:p>
          <a:p>
            <a:r>
              <a:rPr lang="en-US" dirty="0">
                <a:hlinkClick r:id="rId3"/>
              </a:rPr>
              <a:t>roxanna_dunn@yahoo.com</a:t>
            </a:r>
            <a:endParaRPr lang="en-US"/>
          </a:p>
          <a:p>
            <a:r>
              <a:rPr lang="en-US" dirty="0"/>
              <a:t>October 2023</a:t>
            </a:r>
          </a:p>
        </p:txBody>
      </p:sp>
    </p:spTree>
    <p:extLst>
      <p:ext uri="{BB962C8B-B14F-4D97-AF65-F5344CB8AC3E}">
        <p14:creationId xmlns:p14="http://schemas.microsoft.com/office/powerpoint/2010/main" val="1711676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7BD38-5E63-659F-98F6-E1702B934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10" y="137868"/>
            <a:ext cx="114681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C00000"/>
                </a:solidFill>
              </a:rPr>
              <a:t>Evacuation:  </a:t>
            </a:r>
            <a:r>
              <a:rPr lang="en-US"/>
              <a:t>What can WC Commissioners do to reduce our risk?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786BCE0-EAD0-75CB-C87E-3A2B07CD4025}"/>
              </a:ext>
            </a:extLst>
          </p:cNvPr>
          <p:cNvGrpSpPr/>
          <p:nvPr/>
        </p:nvGrpSpPr>
        <p:grpSpPr>
          <a:xfrm>
            <a:off x="3598424" y="3205367"/>
            <a:ext cx="4839786" cy="1873298"/>
            <a:chOff x="4381905" y="2359631"/>
            <a:chExt cx="4839786" cy="187329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94FDD0E-83A3-E769-975A-0CEF6A8506BD}"/>
                </a:ext>
              </a:extLst>
            </p:cNvPr>
            <p:cNvSpPr txBox="1"/>
            <p:nvPr/>
          </p:nvSpPr>
          <p:spPr>
            <a:xfrm>
              <a:off x="5460950" y="2359631"/>
              <a:ext cx="268169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/>
                <a:t>population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910A8A3-8836-3857-3C7F-824855641586}"/>
                </a:ext>
              </a:extLst>
            </p:cNvPr>
            <p:cNvCxnSpPr>
              <a:cxnSpLocks/>
            </p:cNvCxnSpPr>
            <p:nvPr/>
          </p:nvCxnSpPr>
          <p:spPr>
            <a:xfrm>
              <a:off x="4579061" y="3315858"/>
              <a:ext cx="4445474" cy="0"/>
            </a:xfrm>
            <a:prstGeom prst="line">
              <a:avLst/>
            </a:prstGeom>
            <a:solidFill>
              <a:schemeClr val="accent1">
                <a:tint val="20000"/>
              </a:schemeClr>
            </a:solidFill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590BC7B-2337-138D-FC13-D08A6E0D96E1}"/>
                </a:ext>
              </a:extLst>
            </p:cNvPr>
            <p:cNvSpPr txBox="1"/>
            <p:nvPr/>
          </p:nvSpPr>
          <p:spPr>
            <a:xfrm>
              <a:off x="4381905" y="3463488"/>
              <a:ext cx="483978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/>
                <a:t>number of lanes out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26BCCB-BF8E-9B0A-672C-56DEBEF78ED8}"/>
              </a:ext>
            </a:extLst>
          </p:cNvPr>
          <p:cNvGrpSpPr/>
          <p:nvPr/>
        </p:nvGrpSpPr>
        <p:grpSpPr>
          <a:xfrm>
            <a:off x="368063" y="1654293"/>
            <a:ext cx="3543300" cy="3473213"/>
            <a:chOff x="438150" y="1335030"/>
            <a:chExt cx="3543300" cy="3473213"/>
          </a:xfrm>
        </p:grpSpPr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E950C913-35CB-EA5E-2E58-539C1E55055C}"/>
                </a:ext>
              </a:extLst>
            </p:cNvPr>
            <p:cNvSpPr/>
            <p:nvPr/>
          </p:nvSpPr>
          <p:spPr>
            <a:xfrm rot="5400000">
              <a:off x="473193" y="1299987"/>
              <a:ext cx="3473213" cy="3543300"/>
            </a:xfrm>
            <a:prstGeom prst="rightArrow">
              <a:avLst>
                <a:gd name="adj1" fmla="val 78571"/>
                <a:gd name="adj2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508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9025CA5-5097-0029-B6D4-E54896F22368}"/>
                </a:ext>
              </a:extLst>
            </p:cNvPr>
            <p:cNvSpPr txBox="1"/>
            <p:nvPr/>
          </p:nvSpPr>
          <p:spPr>
            <a:xfrm>
              <a:off x="1185609" y="2522122"/>
              <a:ext cx="204838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/>
                <a:t>Reduce</a:t>
              </a:r>
            </a:p>
            <a:p>
              <a:pPr algn="ctr"/>
              <a:r>
                <a:rPr lang="en-US" sz="3200" b="1"/>
                <a:t>population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5506CE7-F1E9-0BF9-EC97-D4CA758B012B}"/>
              </a:ext>
            </a:extLst>
          </p:cNvPr>
          <p:cNvGrpSpPr/>
          <p:nvPr/>
        </p:nvGrpSpPr>
        <p:grpSpPr>
          <a:xfrm>
            <a:off x="8553993" y="2720779"/>
            <a:ext cx="3543300" cy="3473212"/>
            <a:chOff x="8648700" y="3246922"/>
            <a:chExt cx="3543300" cy="3473212"/>
          </a:xfrm>
        </p:grpSpPr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B009BF2D-FDE6-9197-1DBE-F5F45666B91A}"/>
                </a:ext>
              </a:extLst>
            </p:cNvPr>
            <p:cNvSpPr/>
            <p:nvPr/>
          </p:nvSpPr>
          <p:spPr>
            <a:xfrm rot="5400000" flipH="1">
              <a:off x="8683744" y="3211878"/>
              <a:ext cx="3473212" cy="3543300"/>
            </a:xfrm>
            <a:prstGeom prst="rightArrow">
              <a:avLst>
                <a:gd name="adj1" fmla="val 78571"/>
                <a:gd name="adj2" fmla="val 50000"/>
              </a:avLst>
            </a:prstGeom>
            <a:solidFill>
              <a:schemeClr val="accent1">
                <a:alpha val="24558"/>
              </a:schemeClr>
            </a:solidFill>
            <a:ln w="508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CC1D71-D988-1807-F5EB-A6F7D9AB5CDD}"/>
                </a:ext>
              </a:extLst>
            </p:cNvPr>
            <p:cNvSpPr txBox="1"/>
            <p:nvPr/>
          </p:nvSpPr>
          <p:spPr>
            <a:xfrm>
              <a:off x="9543347" y="4365427"/>
              <a:ext cx="175400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/>
                <a:t>Increase</a:t>
              </a:r>
            </a:p>
            <a:p>
              <a:r>
                <a:rPr lang="en-US" sz="3200" b="1"/>
                <a:t>lanes out</a:t>
              </a: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0D2EE5-138A-DDFE-163D-ED078B65C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0E4C9-BDFE-3644-B85D-76C3B1C7C70C}" type="datetime1">
              <a:rPr lang="en-US" smtClean="0"/>
              <a:t>1/14/24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43CAA9-C304-36E7-D4DE-087E33DEC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Incline Village / Crystal Bay CAB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B6CC2-99D3-EA2F-699A-37CD14661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60C3-7139-9541-B2BD-DC7BC1FB3AD8}" type="slidenum">
              <a:rPr lang="en-US" smtClean="0"/>
              <a:t>10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9914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8D3FFE-E3B3-FB6D-6C85-7A29DD05D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72" y="112777"/>
            <a:ext cx="12025745" cy="1325563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Evacuation: </a:t>
            </a:r>
            <a:r>
              <a:rPr lang="en-US" sz="2800"/>
              <a:t>What can Washoe County Commissioners do to reduce out risk?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38AC815-D532-5435-3654-39CDAD0283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8688822"/>
              </p:ext>
            </p:extLst>
          </p:nvPr>
        </p:nvGraphicFramePr>
        <p:xfrm>
          <a:off x="323142" y="1636365"/>
          <a:ext cx="7077117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77117">
                  <a:extLst>
                    <a:ext uri="{9D8B030D-6E8A-4147-A177-3AD203B41FA5}">
                      <a16:colId xmlns:a16="http://schemas.microsoft.com/office/drawing/2014/main" val="254422625"/>
                    </a:ext>
                  </a:extLst>
                </a:gridCol>
              </a:tblGrid>
              <a:tr h="1325564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Develop a physical movement evacuation plan specific to Washoe Tahoe with IV/CB participants.</a:t>
                      </a:r>
                      <a:br>
                        <a:rPr lang="en-US" sz="1600" b="0">
                          <a:solidFill>
                            <a:schemeClr val="tx1"/>
                          </a:solidFill>
                        </a:rPr>
                      </a:br>
                      <a:endParaRPr lang="en-US" sz="1600" b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Encourage and support infrastructure projects to alleviate the evacuation risk (wider shoulders, more turnouts, no parking on 28, convertible bike lane, burying power lines).</a:t>
                      </a:r>
                      <a:br>
                        <a:rPr lang="en-US" sz="1600" b="0">
                          <a:solidFill>
                            <a:schemeClr val="tx1"/>
                          </a:solidFill>
                        </a:rPr>
                      </a:br>
                      <a:endParaRPr lang="en-US" sz="1600" b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Support a reservation system at Sand Harbor.</a:t>
                      </a:r>
                      <a:br>
                        <a:rPr lang="en-US" sz="1600" b="0">
                          <a:solidFill>
                            <a:schemeClr val="tx1"/>
                          </a:solidFill>
                        </a:rPr>
                      </a:br>
                      <a:endParaRPr lang="en-US" sz="1600" b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Contribute to the Tahoe Douglas FD project to fund two lake-wide helicopters for rescue and fire fighting.</a:t>
                      </a:r>
                      <a:br>
                        <a:rPr lang="en-US" sz="1600" b="0">
                          <a:solidFill>
                            <a:schemeClr val="tx1"/>
                          </a:solidFill>
                        </a:rPr>
                      </a:br>
                      <a:endParaRPr lang="en-US" sz="1600" b="0">
                        <a:solidFill>
                          <a:schemeClr val="tx1"/>
                        </a:solidFill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Continue to support the Regional Preparedness Program to develop coordination across the north shore.</a:t>
                      </a:r>
                      <a:br>
                        <a:rPr lang="en-US" sz="1600" b="0">
                          <a:solidFill>
                            <a:schemeClr val="tx1"/>
                          </a:solidFill>
                        </a:rPr>
                      </a:br>
                      <a:br>
                        <a:rPr lang="en-US" sz="1600" b="0">
                          <a:solidFill>
                            <a:schemeClr val="tx1"/>
                          </a:solidFill>
                        </a:rPr>
                      </a:br>
                      <a:endParaRPr lang="en-US" sz="1600" b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Consider carefully adding more development, more attractions, and more people into the area until evacuation risks are understood. 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00000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CB5A30A5-CA5A-F942-845B-3E37D32223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76" r="5813"/>
          <a:stretch/>
        </p:blipFill>
        <p:spPr>
          <a:xfrm>
            <a:off x="7583829" y="1944237"/>
            <a:ext cx="4285028" cy="3795132"/>
          </a:xfrm>
          <a:prstGeom prst="rect">
            <a:avLst/>
          </a:prstGeom>
        </p:spPr>
      </p:pic>
      <p:sp>
        <p:nvSpPr>
          <p:cNvPr id="2" name="TextBox 1">
            <a:hlinkClick r:id="rId4" action="ppaction://hlinksldjump"/>
            <a:extLst>
              <a:ext uri="{FF2B5EF4-FFF2-40B4-BE49-F238E27FC236}">
                <a16:creationId xmlns:a16="http://schemas.microsoft.com/office/drawing/2014/main" id="{5BC94449-F55D-942F-6652-FDEB2C9A7EDF}"/>
              </a:ext>
            </a:extLst>
          </p:cNvPr>
          <p:cNvSpPr txBox="1"/>
          <p:nvPr/>
        </p:nvSpPr>
        <p:spPr>
          <a:xfrm>
            <a:off x="10958355" y="6245266"/>
            <a:ext cx="846707" cy="369332"/>
          </a:xfrm>
          <a:prstGeom prst="rect">
            <a:avLst/>
          </a:prstGeom>
          <a:solidFill>
            <a:srgbClr val="005596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&gt;&gt;STRs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4F3D0-49D3-72A3-C26F-0AA417E73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43201-1596-3645-8A33-F3DD7473B8BB}" type="datetime1">
              <a:rPr lang="en-US" smtClean="0"/>
              <a:t>1/14/24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7825439-549E-7E14-45E3-4E6F5B676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Incline Village / Crystal Bay CAB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0F0921-A7A7-3DC3-4B58-888AED66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60C3-7139-9541-B2BD-DC7BC1FB3A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6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CF4503-6ADB-051A-95C9-207068EA0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4280731" cy="2454299"/>
          </a:xfrm>
        </p:spPr>
        <p:txBody>
          <a:bodyPr>
            <a:normAutofit fontScale="90000"/>
          </a:bodyPr>
          <a:lstStyle/>
          <a:p>
            <a:br>
              <a:rPr lang="en-US">
                <a:solidFill>
                  <a:srgbClr val="C00000"/>
                </a:solidFill>
              </a:rPr>
            </a:br>
            <a:r>
              <a:rPr lang="en-US">
                <a:solidFill>
                  <a:srgbClr val="C00000"/>
                </a:solidFill>
              </a:rPr>
              <a:t>Workforce Housing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6A2986-78B8-9D1B-33F5-372C35E4560E}"/>
              </a:ext>
            </a:extLst>
          </p:cNvPr>
          <p:cNvGrpSpPr/>
          <p:nvPr/>
        </p:nvGrpSpPr>
        <p:grpSpPr>
          <a:xfrm>
            <a:off x="6974234" y="648710"/>
            <a:ext cx="4280731" cy="5707642"/>
            <a:chOff x="6731275" y="294654"/>
            <a:chExt cx="4303643" cy="573819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C015581-72C0-391B-6E0B-B2029C052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6014001" y="1011928"/>
              <a:ext cx="5738191" cy="4303643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C0BE90B-CAEF-5064-DC67-D0C463A5A752}"/>
                </a:ext>
              </a:extLst>
            </p:cNvPr>
            <p:cNvCxnSpPr/>
            <p:nvPr/>
          </p:nvCxnSpPr>
          <p:spPr>
            <a:xfrm>
              <a:off x="6844749" y="4253948"/>
              <a:ext cx="2464904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42CBCA-6418-CFDB-0F8C-3518FEABF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2BFF-AC4A-4F41-ACEC-419774C8A151}" type="datetime1">
              <a:rPr lang="en-US" smtClean="0"/>
              <a:t>1/14/24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09DFCB-9891-5313-2317-B53C4D4CF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Incline Village / Crystal Bay CAB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AC779-3530-DAD0-0749-E19D4998A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60C3-7139-9541-B2BD-DC7BC1FB3AD8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DC1EB1-2DDC-9CF5-2743-21C0EA1A359C}"/>
              </a:ext>
            </a:extLst>
          </p:cNvPr>
          <p:cNvSpPr txBox="1"/>
          <p:nvPr/>
        </p:nvSpPr>
        <p:spPr>
          <a:xfrm>
            <a:off x="6951322" y="135422"/>
            <a:ext cx="4220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This section was reviewed and voted on at the </a:t>
            </a:r>
            <a:r>
              <a:rPr lang="en-US" sz="1200" err="1"/>
              <a:t>xxxx</a:t>
            </a:r>
            <a:r>
              <a:rPr lang="en-US" sz="1200"/>
              <a:t> CAB meeting.</a:t>
            </a:r>
          </a:p>
        </p:txBody>
      </p:sp>
    </p:spTree>
    <p:extLst>
      <p:ext uri="{BB962C8B-B14F-4D97-AF65-F5344CB8AC3E}">
        <p14:creationId xmlns:p14="http://schemas.microsoft.com/office/powerpoint/2010/main" val="2734955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BB8723-F6B9-1E27-6B1E-439E18FB93CD}"/>
              </a:ext>
            </a:extLst>
          </p:cNvPr>
          <p:cNvSpPr txBox="1"/>
          <p:nvPr/>
        </p:nvSpPr>
        <p:spPr>
          <a:xfrm>
            <a:off x="1935645" y="1500870"/>
            <a:ext cx="9214955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/>
              <a:t>Commuting puts an extra burden on our WORKERS…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/>
              <a:t>Difficult to hold a second job if commuting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/>
              <a:t>Extra hours and expense ($6,160 per year)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/>
          </a:p>
          <a:p>
            <a:pPr>
              <a:spcBef>
                <a:spcPts val="600"/>
              </a:spcBef>
            </a:pPr>
            <a:r>
              <a:rPr lang="en-US" sz="2400"/>
              <a:t>And BUSINESSES suffer…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/>
              <a:t>Difficulty hiring, high turnover, more overtime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/>
              <a:t>Reduced days and hours and services</a:t>
            </a:r>
            <a:br>
              <a:rPr lang="en-US"/>
            </a:br>
            <a:endParaRPr lang="en-US"/>
          </a:p>
          <a:p>
            <a:pPr>
              <a:spcBef>
                <a:spcPts val="600"/>
              </a:spcBef>
            </a:pPr>
            <a:r>
              <a:rPr lang="en-US" sz="2600"/>
              <a:t>And then on RESIDENTS AND VISITORS who cannot get services…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/>
              <a:t>And less tax revenue due to fewer tourists</a:t>
            </a:r>
            <a:br>
              <a:rPr lang="en-US"/>
            </a:br>
            <a:endParaRPr lang="en-US"/>
          </a:p>
          <a:p>
            <a:pPr>
              <a:spcBef>
                <a:spcPts val="600"/>
              </a:spcBef>
            </a:pPr>
            <a:r>
              <a:rPr lang="en-US" sz="2800"/>
              <a:t>And more pollution in the LAKE due to commuter miles.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EC58370-77B8-5D2F-0725-032017649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67" y="175307"/>
            <a:ext cx="10515600" cy="1325563"/>
          </a:xfrm>
        </p:spPr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Workforce Housing:  </a:t>
            </a:r>
            <a:r>
              <a:rPr lang="en-US"/>
              <a:t>Everybody suffers from the lack.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8E4522-F578-1E56-B824-9E679ECAC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F53D-2F04-AC42-A528-D99D79DE6CEE}" type="datetime1">
              <a:rPr lang="en-US" smtClean="0"/>
              <a:t>1/14/24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938FA9-104D-15BF-5F8A-587F16B70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Incline Village / Crystal Bay CAB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AD7C21-5E74-1ABE-FB5C-1DB4CC86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60C3-7139-9541-B2BD-DC7BC1FB3A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95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926A2E9-BC90-5D5B-A2CE-67ED8A0EC2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665143"/>
              </p:ext>
            </p:extLst>
          </p:nvPr>
        </p:nvGraphicFramePr>
        <p:xfrm>
          <a:off x="720529" y="1888298"/>
          <a:ext cx="4714669" cy="3444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57604">
                  <a:extLst>
                    <a:ext uri="{9D8B030D-6E8A-4147-A177-3AD203B41FA5}">
                      <a16:colId xmlns:a16="http://schemas.microsoft.com/office/drawing/2014/main" val="719856617"/>
                    </a:ext>
                  </a:extLst>
                </a:gridCol>
                <a:gridCol w="1435258">
                  <a:extLst>
                    <a:ext uri="{9D8B030D-6E8A-4147-A177-3AD203B41FA5}">
                      <a16:colId xmlns:a16="http://schemas.microsoft.com/office/drawing/2014/main" val="2167537217"/>
                    </a:ext>
                  </a:extLst>
                </a:gridCol>
                <a:gridCol w="1821807">
                  <a:extLst>
                    <a:ext uri="{9D8B030D-6E8A-4147-A177-3AD203B41FA5}">
                      <a16:colId xmlns:a16="http://schemas.microsoft.com/office/drawing/2014/main" val="27278234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Type of housing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7174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Income (AMI)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7174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Local job requirements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7174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107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Affordable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7174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/>
                        <a:t>&lt;$71,200 (80%)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7174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none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7174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908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Moderate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7174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/>
                        <a:t>&lt;$106,800 (120%)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7174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none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7174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2332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Achievable</a:t>
                      </a:r>
                    </a:p>
                    <a:p>
                      <a:endParaRPr lang="en-US" sz="16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7174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no maximum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7174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One occupant &gt;=30 hours/week for a Tahoe-located or remote business requiring a local presence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7174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6075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7174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7174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Retired and has lived in Deed restricted unit  &gt; 7 years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7174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561354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DB7C36AB-3BE2-8AE5-836E-0937A124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217" y="24711"/>
            <a:ext cx="10837937" cy="1325563"/>
          </a:xfrm>
        </p:spPr>
        <p:txBody>
          <a:bodyPr>
            <a:normAutofit/>
          </a:bodyPr>
          <a:lstStyle/>
          <a:p>
            <a:pPr marL="2971800" indent="-2971800"/>
            <a:r>
              <a:rPr lang="en-US" sz="2800" dirty="0">
                <a:solidFill>
                  <a:srgbClr val="C00000"/>
                </a:solidFill>
              </a:rPr>
              <a:t>Workforce Housing: </a:t>
            </a:r>
            <a:r>
              <a:rPr lang="en-US" sz="2800" dirty="0"/>
              <a:t>Deed restrictions intended to encourage affordable housing allow developers to skew to high-end units.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2476C3-E398-A643-D79C-D283ED2FB689}"/>
              </a:ext>
            </a:extLst>
          </p:cNvPr>
          <p:cNvSpPr txBox="1"/>
          <p:nvPr/>
        </p:nvSpPr>
        <p:spPr>
          <a:xfrm>
            <a:off x="720528" y="1297327"/>
            <a:ext cx="4976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TRPA Income Levels  - Housing Affordability</a:t>
            </a:r>
          </a:p>
          <a:p>
            <a:r>
              <a:rPr lang="en-US" sz="1400" dirty="0"/>
              <a:t>Based on a 3-person household</a:t>
            </a:r>
            <a:r>
              <a:rPr lang="en-US" b="1" dirty="0"/>
              <a:t>. 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6533A01-442A-241A-AFB2-967E9380774D}"/>
              </a:ext>
            </a:extLst>
          </p:cNvPr>
          <p:cNvGrpSpPr/>
          <p:nvPr/>
        </p:nvGrpSpPr>
        <p:grpSpPr>
          <a:xfrm>
            <a:off x="5435198" y="3609066"/>
            <a:ext cx="6576488" cy="1669760"/>
            <a:chOff x="5389533" y="3964928"/>
            <a:chExt cx="6576488" cy="166976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2" name="Left Arrow 31">
              <a:extLst>
                <a:ext uri="{FF2B5EF4-FFF2-40B4-BE49-F238E27FC236}">
                  <a16:creationId xmlns:a16="http://schemas.microsoft.com/office/drawing/2014/main" id="{F800E446-F915-B2C8-E850-41998C7E159F}"/>
                </a:ext>
              </a:extLst>
            </p:cNvPr>
            <p:cNvSpPr/>
            <p:nvPr/>
          </p:nvSpPr>
          <p:spPr>
            <a:xfrm>
              <a:off x="5389533" y="3964928"/>
              <a:ext cx="6576487" cy="1669760"/>
            </a:xfrm>
            <a:prstGeom prst="leftArrow">
              <a:avLst>
                <a:gd name="adj1" fmla="val 72191"/>
                <a:gd name="adj2" fmla="val 51009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FDF466-1B92-0B7E-EACD-E4A39CDD93B3}"/>
                </a:ext>
              </a:extLst>
            </p:cNvPr>
            <p:cNvSpPr txBox="1"/>
            <p:nvPr/>
          </p:nvSpPr>
          <p:spPr>
            <a:xfrm>
              <a:off x="5776554" y="4445865"/>
              <a:ext cx="6189467" cy="70788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This category has no income or assets cap, no limit on sales price, so the housing could be high-end condos.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E091696-E685-A689-5693-CB3DF311A5D6}"/>
              </a:ext>
            </a:extLst>
          </p:cNvPr>
          <p:cNvGrpSpPr/>
          <p:nvPr/>
        </p:nvGrpSpPr>
        <p:grpSpPr>
          <a:xfrm>
            <a:off x="4936469" y="2199738"/>
            <a:ext cx="6433862" cy="1669760"/>
            <a:chOff x="5611529" y="2621595"/>
            <a:chExt cx="6433862" cy="1669760"/>
          </a:xfrm>
        </p:grpSpPr>
        <p:sp>
          <p:nvSpPr>
            <p:cNvPr id="28" name="Left Arrow 27">
              <a:extLst>
                <a:ext uri="{FF2B5EF4-FFF2-40B4-BE49-F238E27FC236}">
                  <a16:creationId xmlns:a16="http://schemas.microsoft.com/office/drawing/2014/main" id="{748ACEA6-E5EB-9DC3-71FA-3E43FF495EAF}"/>
                </a:ext>
              </a:extLst>
            </p:cNvPr>
            <p:cNvSpPr/>
            <p:nvPr/>
          </p:nvSpPr>
          <p:spPr>
            <a:xfrm>
              <a:off x="5611529" y="2621595"/>
              <a:ext cx="6433862" cy="1669760"/>
            </a:xfrm>
            <a:prstGeom prst="leftArrow">
              <a:avLst>
                <a:gd name="adj1" fmla="val 72191"/>
                <a:gd name="adj2" fmla="val 51009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E6ABAF1-E10E-91C6-967D-699394196187}"/>
                </a:ext>
              </a:extLst>
            </p:cNvPr>
            <p:cNvSpPr txBox="1"/>
            <p:nvPr/>
          </p:nvSpPr>
          <p:spPr>
            <a:xfrm>
              <a:off x="6324036" y="3102532"/>
              <a:ext cx="56161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These categories do not require Tahoe Basin  employment.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636FFB4-A38D-D160-835D-016B1A879B5A}"/>
              </a:ext>
            </a:extLst>
          </p:cNvPr>
          <p:cNvSpPr txBox="1"/>
          <p:nvPr/>
        </p:nvSpPr>
        <p:spPr>
          <a:xfrm>
            <a:off x="820138" y="5614705"/>
            <a:ext cx="10791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Given these provisions, increasing </a:t>
            </a:r>
            <a:r>
              <a:rPr lang="en-US" b="1" dirty="0"/>
              <a:t>height, density, and coverage</a:t>
            </a:r>
            <a:r>
              <a:rPr lang="en-US" dirty="0"/>
              <a:t> might not result in hoped for workforce housing.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496CCF-E4F8-50F6-29C8-2D8EDBBC2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8B19F-3870-1049-9816-D220C31E10BB}" type="datetime1">
              <a:rPr lang="en-US" smtClean="0"/>
              <a:t>1/14/24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3EB65E-C41C-8F2B-F78C-1F0B0F44B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Incline Village / Crystal Bay CAB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936375-BCE7-EFB5-B1DA-CA18C19B8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60C3-7139-9541-B2BD-DC7BC1FB3AD8}" type="slidenum">
              <a:rPr lang="en-US" smtClean="0"/>
              <a:t>14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7F283A-97FB-63C1-748B-2F3E582B6751}"/>
              </a:ext>
            </a:extLst>
          </p:cNvPr>
          <p:cNvSpPr txBox="1"/>
          <p:nvPr/>
        </p:nvSpPr>
        <p:spPr>
          <a:xfrm>
            <a:off x="10209136" y="1333548"/>
            <a:ext cx="1456040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updated slide</a:t>
            </a:r>
          </a:p>
        </p:txBody>
      </p:sp>
    </p:spTree>
    <p:extLst>
      <p:ext uri="{BB962C8B-B14F-4D97-AF65-F5344CB8AC3E}">
        <p14:creationId xmlns:p14="http://schemas.microsoft.com/office/powerpoint/2010/main" val="2796559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848958-807C-600C-D3F4-85EAFA44E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1C134-3EF2-5A43-8A45-073AE919E45A}" type="datetime1">
              <a:rPr lang="en-US" smtClean="0"/>
              <a:t>1/14/24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3A2EFC-C48C-7FE8-1F51-BAA2F9918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Incline Village / Crystal Bay CAB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BCC225-CB00-1E2E-0C0F-E7214377C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60C3-7139-9541-B2BD-DC7BC1FB3AD8}" type="slidenum">
              <a:rPr lang="en-US" smtClean="0"/>
              <a:t>15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5F62939-A9BD-3491-00D2-3F5F3963A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43" y="-2619"/>
            <a:ext cx="11287539" cy="1325563"/>
          </a:xfrm>
        </p:spPr>
        <p:txBody>
          <a:bodyPr>
            <a:normAutofit/>
          </a:bodyPr>
          <a:lstStyle/>
          <a:p>
            <a:pPr marL="3036888" indent="-3036888"/>
            <a:r>
              <a:rPr lang="en-US" sz="2800" dirty="0">
                <a:solidFill>
                  <a:srgbClr val="C00000"/>
                </a:solidFill>
              </a:rPr>
              <a:t>Workforce Housing:  </a:t>
            </a:r>
            <a:r>
              <a:rPr lang="en-US" sz="2800" dirty="0"/>
              <a:t>10% inclusionary housing makes the workforce housing shortage worse.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70FC7D-6BAE-4363-6AB2-6100DDF72367}"/>
              </a:ext>
            </a:extLst>
          </p:cNvPr>
          <p:cNvSpPr txBox="1"/>
          <p:nvPr/>
        </p:nvSpPr>
        <p:spPr>
          <a:xfrm>
            <a:off x="877953" y="1536174"/>
            <a:ext cx="106315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29% of the peak population are workers*.</a:t>
            </a:r>
            <a:br>
              <a:rPr lang="en-US" sz="2400"/>
            </a:br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C00000"/>
                </a:solidFill>
              </a:rPr>
              <a:t>Adding housing at a rate that increases population faster than it accommodates workers increases the shortage…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/>
              <a:t>At 10%, </a:t>
            </a:r>
            <a:r>
              <a:rPr lang="en-US" sz="2400" err="1"/>
              <a:t>wf</a:t>
            </a:r>
            <a:r>
              <a:rPr lang="en-US" sz="2400"/>
              <a:t> housing shortage is increased by 15 units for every 100 built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/>
              <a:t>At 29%, breakeven, shortage remains at current level</a:t>
            </a:r>
            <a:br>
              <a:rPr lang="en-US" sz="2400"/>
            </a:br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… and consumes land that makes future efforts to provide workforce housing more difficult or impossible.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3A5DD1-0E16-DCCE-FEBD-68786926998D}"/>
              </a:ext>
            </a:extLst>
          </p:cNvPr>
          <p:cNvSpPr txBox="1"/>
          <p:nvPr/>
        </p:nvSpPr>
        <p:spPr>
          <a:xfrm>
            <a:off x="487017" y="5402245"/>
            <a:ext cx="112179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/>
            <a:r>
              <a:rPr lang="en-US" sz="1400" i="1"/>
              <a:t>* Peak population </a:t>
            </a:r>
            <a:r>
              <a:rPr lang="en-US" sz="1400"/>
              <a:t>includes full-time residents, second home owners in town, STR renters, commute workers in town, and day visitors.  This is the most all-encompassing estimate of population and therefore the largest denominator, and therefore the </a:t>
            </a:r>
            <a:r>
              <a:rPr lang="en-US" sz="1400" i="1"/>
              <a:t>most conservative estimate of worker percentage</a:t>
            </a:r>
            <a:r>
              <a:rPr lang="en-US" sz="1400"/>
              <a:t>. </a:t>
            </a:r>
            <a:r>
              <a:rPr lang="en-US" sz="1400" i="1"/>
              <a:t>And number of workers is based on current 1.25 jobs per worker.</a:t>
            </a:r>
          </a:p>
        </p:txBody>
      </p:sp>
      <p:sp>
        <p:nvSpPr>
          <p:cNvPr id="9" name="Pentagon 8">
            <a:hlinkClick r:id="rId3" action="ppaction://hlinksldjump"/>
            <a:extLst>
              <a:ext uri="{FF2B5EF4-FFF2-40B4-BE49-F238E27FC236}">
                <a16:creationId xmlns:a16="http://schemas.microsoft.com/office/drawing/2014/main" id="{FC093850-326C-68F8-8CE8-149847C14AA6}"/>
              </a:ext>
            </a:extLst>
          </p:cNvPr>
          <p:cNvSpPr/>
          <p:nvPr/>
        </p:nvSpPr>
        <p:spPr>
          <a:xfrm>
            <a:off x="10595113" y="4802673"/>
            <a:ext cx="914400" cy="332383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math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5ECD103-B66C-FE34-492A-5B0ED10272C9}"/>
              </a:ext>
            </a:extLst>
          </p:cNvPr>
          <p:cNvSpPr>
            <a:spLocks noChangeAspect="1"/>
          </p:cNvSpPr>
          <p:nvPr/>
        </p:nvSpPr>
        <p:spPr>
          <a:xfrm>
            <a:off x="114300" y="6595729"/>
            <a:ext cx="182880" cy="18288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>
                    <a:lumMod val="85000"/>
                  </a:schemeClr>
                </a:solidFill>
              </a:rPr>
              <a:t>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6060DA-509F-0BC0-32F1-4931E9D843D1}"/>
              </a:ext>
            </a:extLst>
          </p:cNvPr>
          <p:cNvSpPr txBox="1"/>
          <p:nvPr/>
        </p:nvSpPr>
        <p:spPr>
          <a:xfrm>
            <a:off x="10209136" y="1333548"/>
            <a:ext cx="1546514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updated notes</a:t>
            </a:r>
          </a:p>
        </p:txBody>
      </p:sp>
    </p:spTree>
    <p:extLst>
      <p:ext uri="{BB962C8B-B14F-4D97-AF65-F5344CB8AC3E}">
        <p14:creationId xmlns:p14="http://schemas.microsoft.com/office/powerpoint/2010/main" val="3551605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5B135-15A4-AA57-5AE3-03D09EC03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177" y="26009"/>
            <a:ext cx="11407994" cy="1325563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Workforce Housing:  </a:t>
            </a:r>
            <a:r>
              <a:rPr lang="en-US" sz="2800"/>
              <a:t>Where to build? Housing on public land is not enough.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8961660-6FA1-0E2D-8027-33C5A1451471}"/>
              </a:ext>
            </a:extLst>
          </p:cNvPr>
          <p:cNvGraphicFramePr>
            <a:graphicFrameLocks noGrp="1"/>
          </p:cNvGraphicFramePr>
          <p:nvPr/>
        </p:nvGraphicFramePr>
        <p:xfrm>
          <a:off x="1239864" y="1970589"/>
          <a:ext cx="8770377" cy="3967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4780">
                  <a:extLst>
                    <a:ext uri="{9D8B030D-6E8A-4147-A177-3AD203B41FA5}">
                      <a16:colId xmlns:a16="http://schemas.microsoft.com/office/drawing/2014/main" val="3417198800"/>
                    </a:ext>
                  </a:extLst>
                </a:gridCol>
                <a:gridCol w="2105073">
                  <a:extLst>
                    <a:ext uri="{9D8B030D-6E8A-4147-A177-3AD203B41FA5}">
                      <a16:colId xmlns:a16="http://schemas.microsoft.com/office/drawing/2014/main" val="3764780166"/>
                    </a:ext>
                  </a:extLst>
                </a:gridCol>
                <a:gridCol w="1207505">
                  <a:extLst>
                    <a:ext uri="{9D8B030D-6E8A-4147-A177-3AD203B41FA5}">
                      <a16:colId xmlns:a16="http://schemas.microsoft.com/office/drawing/2014/main" val="2009355790"/>
                    </a:ext>
                  </a:extLst>
                </a:gridCol>
                <a:gridCol w="1174869">
                  <a:extLst>
                    <a:ext uri="{9D8B030D-6E8A-4147-A177-3AD203B41FA5}">
                      <a16:colId xmlns:a16="http://schemas.microsoft.com/office/drawing/2014/main" val="4162396085"/>
                    </a:ext>
                  </a:extLst>
                </a:gridCol>
                <a:gridCol w="1452268">
                  <a:extLst>
                    <a:ext uri="{9D8B030D-6E8A-4147-A177-3AD203B41FA5}">
                      <a16:colId xmlns:a16="http://schemas.microsoft.com/office/drawing/2014/main" val="2933143305"/>
                    </a:ext>
                  </a:extLst>
                </a:gridCol>
                <a:gridCol w="815882">
                  <a:extLst>
                    <a:ext uri="{9D8B030D-6E8A-4147-A177-3AD203B41FA5}">
                      <a16:colId xmlns:a16="http://schemas.microsoft.com/office/drawing/2014/main" val="3062332209"/>
                    </a:ext>
                  </a:extLst>
                </a:gridCol>
              </a:tblGrid>
              <a:tr h="593722"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Location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Owner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Density: units per acre (A)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Acres (B)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Number units</a:t>
                      </a:r>
                    </a:p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(A x B)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7996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Southwood (OES)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TTD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18.75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6.4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120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3890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Country club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Washoe County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1.3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5997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Village, Donna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Washoe Schools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3.5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191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4894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Village at Harold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USFS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13.23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198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7374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Oriole Way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USFS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0.22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417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Northwood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USFS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0.58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7589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Lark Court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USFS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0.31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213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29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400" b="1">
                        <a:highlight>
                          <a:srgbClr val="00FFFF"/>
                        </a:highligh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>
                          <a:highlight>
                            <a:srgbClr val="00FFFF"/>
                          </a:highlight>
                        </a:rPr>
                        <a:t>404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351622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CB33CA4-6FF1-4CAE-7C92-6E48C2AE2F4A}"/>
              </a:ext>
            </a:extLst>
          </p:cNvPr>
          <p:cNvSpPr txBox="1"/>
          <p:nvPr/>
        </p:nvSpPr>
        <p:spPr>
          <a:xfrm>
            <a:off x="1129386" y="5791870"/>
            <a:ext cx="55194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*</a:t>
            </a:r>
            <a:r>
              <a:rPr lang="en-US" sz="1100" i="1"/>
              <a:t>Washoe Tahoe Housing Needs Report</a:t>
            </a:r>
            <a:r>
              <a:rPr lang="en-US" sz="1100"/>
              <a:t>, p.ES-3.</a:t>
            </a:r>
          </a:p>
          <a:p>
            <a:r>
              <a:rPr lang="en-US" sz="1100"/>
              <a:t>Table data from p.37 of </a:t>
            </a:r>
            <a:r>
              <a:rPr lang="en-US" sz="1100" i="1"/>
              <a:t>Housing Roadmap</a:t>
            </a:r>
            <a:r>
              <a:rPr lang="en-US" sz="1100"/>
              <a:t>, developed by Washoe Tahoe Housing Partnership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8DE24A-18B5-B926-91BF-8684CC15DA60}"/>
              </a:ext>
            </a:extLst>
          </p:cNvPr>
          <p:cNvSpPr txBox="1"/>
          <p:nvPr/>
        </p:nvSpPr>
        <p:spPr>
          <a:xfrm>
            <a:off x="635460" y="1362386"/>
            <a:ext cx="4658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highlight>
                  <a:srgbClr val="00FFFF"/>
                </a:highlight>
              </a:rPr>
              <a:t>The need is </a:t>
            </a:r>
            <a:r>
              <a:rPr lang="en-US" sz="2400" b="1">
                <a:highlight>
                  <a:srgbClr val="00FFFF"/>
                </a:highlight>
              </a:rPr>
              <a:t>1,205</a:t>
            </a:r>
            <a:r>
              <a:rPr lang="en-US" sz="2400">
                <a:highlight>
                  <a:srgbClr val="00FFFF"/>
                </a:highlight>
              </a:rPr>
              <a:t> units by 2026.*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A627BF4-E377-D669-D53A-FB980874712F}"/>
              </a:ext>
            </a:extLst>
          </p:cNvPr>
          <p:cNvGrpSpPr/>
          <p:nvPr/>
        </p:nvGrpSpPr>
        <p:grpSpPr>
          <a:xfrm>
            <a:off x="1239864" y="4156743"/>
            <a:ext cx="8918952" cy="1110343"/>
            <a:chOff x="1091289" y="4153546"/>
            <a:chExt cx="8918952" cy="1110343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3FA90F7-20F9-5D84-CF06-88E5B4ABB9C0}"/>
                </a:ext>
              </a:extLst>
            </p:cNvPr>
            <p:cNvCxnSpPr>
              <a:cxnSpLocks/>
            </p:cNvCxnSpPr>
            <p:nvPr/>
          </p:nvCxnSpPr>
          <p:spPr>
            <a:xfrm>
              <a:off x="1091289" y="4153546"/>
              <a:ext cx="8330010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2A2DA7F-1258-90A3-C8EA-F5BE4488F886}"/>
                </a:ext>
              </a:extLst>
            </p:cNvPr>
            <p:cNvCxnSpPr>
              <a:cxnSpLocks/>
            </p:cNvCxnSpPr>
            <p:nvPr/>
          </p:nvCxnSpPr>
          <p:spPr>
            <a:xfrm>
              <a:off x="1091289" y="4523660"/>
              <a:ext cx="8330010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AC89830-FA1D-8AF5-8080-7F795CEFD6BC}"/>
                </a:ext>
              </a:extLst>
            </p:cNvPr>
            <p:cNvCxnSpPr>
              <a:cxnSpLocks/>
            </p:cNvCxnSpPr>
            <p:nvPr/>
          </p:nvCxnSpPr>
          <p:spPr>
            <a:xfrm>
              <a:off x="1091289" y="4893774"/>
              <a:ext cx="8330010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53ABC55-D904-30FB-8938-F493ED0736AA}"/>
                </a:ext>
              </a:extLst>
            </p:cNvPr>
            <p:cNvCxnSpPr>
              <a:cxnSpLocks/>
            </p:cNvCxnSpPr>
            <p:nvPr/>
          </p:nvCxnSpPr>
          <p:spPr>
            <a:xfrm>
              <a:off x="1091289" y="5263889"/>
              <a:ext cx="8918952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CD68CA1-8D70-5A49-6BC4-C3D7CBD22DD9}"/>
              </a:ext>
            </a:extLst>
          </p:cNvPr>
          <p:cNvGrpSpPr/>
          <p:nvPr/>
        </p:nvGrpSpPr>
        <p:grpSpPr>
          <a:xfrm>
            <a:off x="1129386" y="2809395"/>
            <a:ext cx="8330010" cy="615043"/>
            <a:chOff x="1129386" y="2792832"/>
            <a:chExt cx="8330010" cy="615043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B687E8-C13B-D467-D6F8-BAB133B8257B}"/>
                </a:ext>
              </a:extLst>
            </p:cNvPr>
            <p:cNvCxnSpPr>
              <a:cxnSpLocks/>
            </p:cNvCxnSpPr>
            <p:nvPr/>
          </p:nvCxnSpPr>
          <p:spPr>
            <a:xfrm>
              <a:off x="1129386" y="3407875"/>
              <a:ext cx="8330010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82D84CB-7DB8-83D3-359B-B409A33C69F8}"/>
                </a:ext>
              </a:extLst>
            </p:cNvPr>
            <p:cNvSpPr/>
            <p:nvPr/>
          </p:nvSpPr>
          <p:spPr>
            <a:xfrm>
              <a:off x="8539843" y="2792832"/>
              <a:ext cx="751114" cy="489857"/>
            </a:xfrm>
            <a:prstGeom prst="ellipse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F71A521-892C-14E9-3FBF-DA6CC9C01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C2A-76A2-384F-8ADA-26C58F3A2AC1}" type="datetime1">
              <a:rPr lang="en-US" smtClean="0"/>
              <a:t>1/14/24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A8792CD-BF4A-5FF4-ED56-E41388BCD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Incline Village / Crystal Bay CAB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06DF27C-CD2F-E586-4B37-059D7136A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60C3-7139-9541-B2BD-DC7BC1FB3AD8}" type="slidenum">
              <a:rPr lang="en-US" smtClean="0"/>
              <a:t>16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59A462-C3ED-C7CA-867F-B1CD6A9AEE81}"/>
              </a:ext>
            </a:extLst>
          </p:cNvPr>
          <p:cNvSpPr txBox="1"/>
          <p:nvPr/>
        </p:nvSpPr>
        <p:spPr>
          <a:xfrm>
            <a:off x="10010241" y="1241291"/>
            <a:ext cx="1810945" cy="369332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awaiting updates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887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6D924-70DE-9E44-8AE6-F25F04BDA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1325563"/>
          </a:xfrm>
        </p:spPr>
        <p:txBody>
          <a:bodyPr>
            <a:normAutofit/>
          </a:bodyPr>
          <a:lstStyle/>
          <a:p>
            <a:pPr marL="3022600" indent="-3022600"/>
            <a:r>
              <a:rPr lang="en-US" sz="2800">
                <a:solidFill>
                  <a:srgbClr val="C00000"/>
                </a:solidFill>
              </a:rPr>
              <a:t>Workforce Housing:  </a:t>
            </a:r>
            <a:r>
              <a:rPr lang="en-US" sz="2800"/>
              <a:t>Without many public parcels available, </a:t>
            </a:r>
            <a:br>
              <a:rPr lang="en-US" sz="2800"/>
            </a:br>
            <a:r>
              <a:rPr lang="en-US" sz="2800"/>
              <a:t>private housing options must be pursued.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33CE92-8323-9C08-9A89-2C0D59B976B7}"/>
              </a:ext>
            </a:extLst>
          </p:cNvPr>
          <p:cNvSpPr txBox="1"/>
          <p:nvPr/>
        </p:nvSpPr>
        <p:spPr>
          <a:xfrm>
            <a:off x="6086351" y="1325565"/>
            <a:ext cx="575801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/>
              <a:t>Funding as outlined in </a:t>
            </a:r>
            <a:r>
              <a:rPr lang="en-US" sz="2000" i="1"/>
              <a:t>Housing Roadmap</a:t>
            </a:r>
            <a:br>
              <a:rPr lang="en-US" sz="2000"/>
            </a:br>
            <a:endParaRPr lang="en-US" sz="20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/>
              <a:t>Private development with incentives – &gt;30% workforce housing and funding</a:t>
            </a:r>
            <a:br>
              <a:rPr lang="en-US" sz="2000"/>
            </a:br>
            <a:endParaRPr lang="en-US" sz="20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/>
              <a:t>Employer provided housing </a:t>
            </a:r>
            <a:br>
              <a:rPr lang="en-US" sz="2000"/>
            </a:br>
            <a:endParaRPr lang="en-US" sz="20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err="1"/>
              <a:t>Placemate</a:t>
            </a:r>
            <a:r>
              <a:rPr lang="en-US" sz="2000"/>
              <a:t>, rental assistance, down payment assistance – Roadmap, p.46</a:t>
            </a:r>
            <a:br>
              <a:rPr lang="en-US" sz="2000"/>
            </a:br>
            <a:endParaRPr lang="en-US" sz="20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/>
              <a:t>Redeeming some of the properties lost to STRs</a:t>
            </a:r>
          </a:p>
          <a:p>
            <a:endParaRPr lang="en-US" sz="20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/>
              <a:t>Tighter deed-restrictions with better enforcement</a:t>
            </a:r>
            <a:br>
              <a:rPr lang="en-US" sz="2000"/>
            </a:br>
            <a:endParaRPr lang="en-US" sz="20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59FDAF-F3B2-EEF7-DE40-BE9651438C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34"/>
          <a:stretch/>
        </p:blipFill>
        <p:spPr>
          <a:xfrm>
            <a:off x="-575752" y="1442321"/>
            <a:ext cx="6204903" cy="556812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A2B21-A2B7-5E78-54E3-63F3B17E6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2D84E-8955-1A4D-9D62-1435BC025906}" type="datetime1">
              <a:rPr lang="en-US" smtClean="0"/>
              <a:t>1/14/24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FB1587-D634-F202-1EE5-8231FB438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Incline Village / Crystal Bay CAB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A186F13-83A6-4C57-1F58-5D3E8D10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60C3-7139-9541-B2BD-DC7BC1FB3AD8}" type="slidenum">
              <a:rPr lang="en-US" smtClean="0"/>
              <a:t>17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B3D765-4129-F1B9-832B-E3C4A99F2CAB}"/>
              </a:ext>
            </a:extLst>
          </p:cNvPr>
          <p:cNvSpPr txBox="1"/>
          <p:nvPr/>
        </p:nvSpPr>
        <p:spPr>
          <a:xfrm>
            <a:off x="10410761" y="309761"/>
            <a:ext cx="1456040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updated slide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6901DE-EB9F-C892-EFA8-9A9AA2BE3A82}"/>
              </a:ext>
            </a:extLst>
          </p:cNvPr>
          <p:cNvSpPr txBox="1"/>
          <p:nvPr/>
        </p:nvSpPr>
        <p:spPr>
          <a:xfrm>
            <a:off x="4630311" y="3857049"/>
            <a:ext cx="1456040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updated slide</a:t>
            </a:r>
          </a:p>
        </p:txBody>
      </p:sp>
    </p:spTree>
    <p:extLst>
      <p:ext uri="{BB962C8B-B14F-4D97-AF65-F5344CB8AC3E}">
        <p14:creationId xmlns:p14="http://schemas.microsoft.com/office/powerpoint/2010/main" val="2637226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8D3FFE-E3B3-FB6D-6C85-7A29DD05D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80" y="65247"/>
            <a:ext cx="12037621" cy="1325563"/>
          </a:xfrm>
        </p:spPr>
        <p:txBody>
          <a:bodyPr>
            <a:normAutofit/>
          </a:bodyPr>
          <a:lstStyle/>
          <a:p>
            <a:r>
              <a:rPr lang="en-US" sz="2600">
                <a:solidFill>
                  <a:srgbClr val="C00000"/>
                </a:solidFill>
              </a:rPr>
              <a:t>Workforce Housing: </a:t>
            </a:r>
            <a:r>
              <a:rPr lang="en-US" sz="2600"/>
              <a:t>Washoe Tahoe is asking Washoe County Commissioners to…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38AC815-D532-5435-3654-39CDAD0283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024821"/>
              </p:ext>
            </p:extLst>
          </p:nvPr>
        </p:nvGraphicFramePr>
        <p:xfrm>
          <a:off x="882374" y="1628974"/>
          <a:ext cx="10700025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00025">
                  <a:extLst>
                    <a:ext uri="{9D8B030D-6E8A-4147-A177-3AD203B41FA5}">
                      <a16:colId xmlns:a16="http://schemas.microsoft.com/office/drawing/2014/main" val="254422625"/>
                    </a:ext>
                  </a:extLst>
                </a:gridCol>
              </a:tblGrid>
              <a:tr h="343200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Have county staff pursue the private housing options listed on the previous slide.</a:t>
                      </a:r>
                      <a:br>
                        <a:rPr lang="en-US" sz="2200" b="0" dirty="0">
                          <a:solidFill>
                            <a:schemeClr val="tx1"/>
                          </a:solidFill>
                        </a:rPr>
                      </a:b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Have the county hire consultants to review opportunities, including ROI analysis, for local government-funded workforce housing.</a:t>
                      </a:r>
                      <a:br>
                        <a:rPr lang="en-US" sz="2200" b="0" dirty="0">
                          <a:solidFill>
                            <a:schemeClr val="tx1"/>
                          </a:solidFill>
                        </a:rPr>
                      </a:b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When “Reno/Sparks” Housing Authority (funded by Washoe County) takes up workforce housing, expand its scope to include IV/CB solutions and add an IV/CB resident to the committee.</a:t>
                      </a:r>
                      <a:br>
                        <a:rPr lang="en-US" sz="2200" b="0" dirty="0">
                          <a:solidFill>
                            <a:schemeClr val="tx1"/>
                          </a:solidFill>
                        </a:rPr>
                      </a:b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Be cautious using inclusionary housing as a solution.</a:t>
                      </a:r>
                      <a:br>
                        <a:rPr lang="en-US" sz="2200" b="0" dirty="0">
                          <a:solidFill>
                            <a:schemeClr val="tx1"/>
                          </a:solidFill>
                        </a:rPr>
                      </a:b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Pilot Achievable housing restrictions to test the effect.</a:t>
                      </a:r>
                      <a:br>
                        <a:rPr lang="en-US" sz="2200" b="0" dirty="0">
                          <a:solidFill>
                            <a:schemeClr val="tx1"/>
                          </a:solidFill>
                        </a:rPr>
                      </a:b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4557079"/>
                  </a:ext>
                </a:extLst>
              </a:tr>
              <a:tr h="40040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88803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A1CCD0A-6DA6-36D3-1E9F-E359A8DE2BA3}"/>
              </a:ext>
            </a:extLst>
          </p:cNvPr>
          <p:cNvSpPr txBox="1"/>
          <p:nvPr/>
        </p:nvSpPr>
        <p:spPr>
          <a:xfrm>
            <a:off x="10366940" y="5985828"/>
            <a:ext cx="1441420" cy="369332"/>
          </a:xfrm>
          <a:prstGeom prst="rect">
            <a:avLst/>
          </a:prstGeom>
          <a:solidFill>
            <a:srgbClr val="005596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&gt;&gt;</a:t>
            </a:r>
            <a:r>
              <a:rPr lang="en-US"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Conclusion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E746B0-730E-DC97-4A06-63A6E6BB2E83}"/>
              </a:ext>
            </a:extLst>
          </p:cNvPr>
          <p:cNvSpPr txBox="1"/>
          <p:nvPr/>
        </p:nvSpPr>
        <p:spPr>
          <a:xfrm>
            <a:off x="7796771" y="-1472027"/>
            <a:ext cx="2887272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Diane to rework the bullets on this slide.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6CA24-1895-DAEE-2F97-BAC7CBF3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7CD50-ACCB-FD4F-BD2D-9C8A998864AC}" type="datetime1">
              <a:rPr lang="en-US" smtClean="0"/>
              <a:t>1/14/24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D479FFE-0991-2ADC-BE2C-6D55EBD9C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Incline Village / Crystal Bay CAB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1B03260-E0EE-7C70-59B9-B11F40120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60C3-7139-9541-B2BD-DC7BC1FB3AD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36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E5F1B37-BCD9-A285-A719-9D51E2615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004" y="26943"/>
            <a:ext cx="11958536" cy="1325563"/>
          </a:xfrm>
        </p:spPr>
        <p:txBody>
          <a:bodyPr>
            <a:normAutofit/>
          </a:bodyPr>
          <a:lstStyle/>
          <a:p>
            <a:pPr marL="4524375" indent="-4524375"/>
            <a:r>
              <a:rPr lang="en-US" sz="2800">
                <a:solidFill>
                  <a:srgbClr val="C00000"/>
                </a:solidFill>
              </a:rPr>
              <a:t>Workforce Housing Appendix:  </a:t>
            </a:r>
            <a:r>
              <a:rPr lang="en-US" sz="2800"/>
              <a:t>Here’s how 10% inclusionary housing makes the situation worse.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AC23B6-0312-6AFD-6413-54E80B89FB3C}"/>
              </a:ext>
            </a:extLst>
          </p:cNvPr>
          <p:cNvSpPr txBox="1"/>
          <p:nvPr/>
        </p:nvSpPr>
        <p:spPr>
          <a:xfrm>
            <a:off x="641399" y="5585643"/>
            <a:ext cx="8286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70C0"/>
                </a:solidFill>
              </a:rPr>
              <a:t>Numbers in blue font are pulled from the Washoe Tahoe Housing Needs Report; </a:t>
            </a:r>
            <a:r>
              <a:rPr lang="en-US" sz="1200" err="1">
                <a:solidFill>
                  <a:srgbClr val="0070C0"/>
                </a:solidFill>
              </a:rPr>
              <a:t>pphu</a:t>
            </a:r>
            <a:r>
              <a:rPr lang="en-US" sz="1200">
                <a:solidFill>
                  <a:srgbClr val="0070C0"/>
                </a:solidFill>
              </a:rPr>
              <a:t> means people per household unit.</a:t>
            </a:r>
            <a:endParaRPr lang="en-US" sz="1200"/>
          </a:p>
          <a:p>
            <a:r>
              <a:rPr lang="en-US" sz="1200"/>
              <a:t>Population used here is the IV/CB peak population.  29% is therefore a very conservative estimate of ratio of workers to population.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B218C7B-9974-106A-C2C7-9146AC602A06}"/>
              </a:ext>
            </a:extLst>
          </p:cNvPr>
          <p:cNvGrpSpPr/>
          <p:nvPr/>
        </p:nvGrpSpPr>
        <p:grpSpPr>
          <a:xfrm>
            <a:off x="2396929" y="1435384"/>
            <a:ext cx="6357252" cy="851339"/>
            <a:chOff x="6954428" y="1632651"/>
            <a:chExt cx="2845999" cy="85133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F70208C-7A39-444C-CBD7-B554AB4E40F7}"/>
                </a:ext>
              </a:extLst>
            </p:cNvPr>
            <p:cNvGrpSpPr/>
            <p:nvPr/>
          </p:nvGrpSpPr>
          <p:grpSpPr>
            <a:xfrm>
              <a:off x="6954428" y="1652993"/>
              <a:ext cx="2845999" cy="830997"/>
              <a:chOff x="1166974" y="1714282"/>
              <a:chExt cx="1727265" cy="830997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7E58E46E-8A4E-BF82-85D8-F248E60A6626}"/>
                  </a:ext>
                </a:extLst>
              </p:cNvPr>
              <p:cNvGrpSpPr/>
              <p:nvPr/>
            </p:nvGrpSpPr>
            <p:grpSpPr>
              <a:xfrm>
                <a:off x="1166974" y="1714282"/>
                <a:ext cx="931861" cy="830997"/>
                <a:chOff x="1166974" y="1714282"/>
                <a:chExt cx="931861" cy="830997"/>
              </a:xfrm>
            </p:grpSpPr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CCE46F9-7D3F-B890-3A45-6750D0BF4D35}"/>
                    </a:ext>
                  </a:extLst>
                </p:cNvPr>
                <p:cNvSpPr txBox="1"/>
                <p:nvPr/>
              </p:nvSpPr>
              <p:spPr>
                <a:xfrm>
                  <a:off x="1166974" y="1714282"/>
                  <a:ext cx="931861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/>
                    <a:t>workers</a:t>
                  </a:r>
                </a:p>
                <a:p>
                  <a:pPr algn="ctr"/>
                  <a:r>
                    <a:rPr lang="en-US" sz="2400"/>
                    <a:t>peak population</a:t>
                  </a:r>
                </a:p>
              </p:txBody>
            </p: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457AEBE7-587A-B038-91CF-DB9FE8DDD9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50767" y="2129781"/>
                  <a:ext cx="558995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B0E855-2C4A-EA4E-82F2-77A32BEA539F}"/>
                  </a:ext>
                </a:extLst>
              </p:cNvPr>
              <p:cNvSpPr txBox="1"/>
              <p:nvPr/>
            </p:nvSpPr>
            <p:spPr>
              <a:xfrm>
                <a:off x="2364661" y="1725549"/>
                <a:ext cx="5295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/>
                  <a:t>= 29%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594EE7F-0E64-25CE-E958-FE0532FF6480}"/>
                </a:ext>
              </a:extLst>
            </p:cNvPr>
            <p:cNvSpPr txBox="1"/>
            <p:nvPr/>
          </p:nvSpPr>
          <p:spPr>
            <a:xfrm>
              <a:off x="7909073" y="1632651"/>
              <a:ext cx="13613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5,735</a:t>
              </a:r>
              <a:br>
                <a:rPr lang="en-US" sz="2400"/>
              </a:br>
              <a:r>
                <a:rPr lang="en-US" sz="2400"/>
                <a:t>19,900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80BD52D-E69F-76E5-8D68-2EDDD16348B5}"/>
                </a:ext>
              </a:extLst>
            </p:cNvPr>
            <p:cNvCxnSpPr>
              <a:cxnSpLocks/>
            </p:cNvCxnSpPr>
            <p:nvPr/>
          </p:nvCxnSpPr>
          <p:spPr>
            <a:xfrm>
              <a:off x="8317927" y="2068491"/>
              <a:ext cx="583500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8167AE8-028E-3D7E-4099-4792590AA3DD}"/>
              </a:ext>
            </a:extLst>
          </p:cNvPr>
          <p:cNvGrpSpPr/>
          <p:nvPr/>
        </p:nvGrpSpPr>
        <p:grpSpPr>
          <a:xfrm>
            <a:off x="838200" y="2485161"/>
            <a:ext cx="11627122" cy="3040363"/>
            <a:chOff x="838200" y="2635409"/>
            <a:chExt cx="11627122" cy="304036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82E51AF-FFA1-056C-7418-480F04D623E6}"/>
                </a:ext>
              </a:extLst>
            </p:cNvPr>
            <p:cNvSpPr txBox="1"/>
            <p:nvPr/>
          </p:nvSpPr>
          <p:spPr>
            <a:xfrm>
              <a:off x="838200" y="2635409"/>
              <a:ext cx="11627122" cy="2957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/>
                <a:t>Here’s the math:</a:t>
              </a: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en-US"/>
                <a:t>Assume adding a complex of 100 units, 10 of which are workforce housing.</a:t>
              </a: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en-US"/>
                <a:t>100 units X </a:t>
              </a:r>
              <a:r>
                <a:rPr lang="en-US">
                  <a:solidFill>
                    <a:srgbClr val="0070C0"/>
                  </a:solidFill>
                </a:rPr>
                <a:t>2.28 </a:t>
              </a:r>
              <a:r>
                <a:rPr lang="en-US" err="1">
                  <a:solidFill>
                    <a:srgbClr val="0070C0"/>
                  </a:solidFill>
                </a:rPr>
                <a:t>pphu</a:t>
              </a:r>
              <a:r>
                <a:rPr lang="en-US">
                  <a:solidFill>
                    <a:srgbClr val="0070C0"/>
                  </a:solidFill>
                </a:rPr>
                <a:t> </a:t>
              </a:r>
              <a:r>
                <a:rPr lang="en-US"/>
                <a:t>= 228 people added to the population.</a:t>
              </a: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en-US"/>
                <a:t>Divide by current IV/CB peak pop = 228/19,900 = 1.15% increase (0.0115)</a:t>
              </a: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en-US"/>
                <a:t>This also means an increase in the need for service workers, and housing, so </a:t>
              </a:r>
              <a:br>
                <a:rPr lang="en-US"/>
              </a:br>
              <a:r>
                <a:rPr lang="en-US">
                  <a:solidFill>
                    <a:srgbClr val="0070C0"/>
                  </a:solidFill>
                </a:rPr>
                <a:t>5,735 workers</a:t>
              </a:r>
              <a:r>
                <a:rPr lang="en-US"/>
                <a:t>* X 0.0115  = 57 additional employees needed</a:t>
              </a:r>
              <a:br>
                <a:rPr lang="en-US"/>
              </a:br>
              <a:r>
                <a:rPr lang="en-US"/>
                <a:t>57/</a:t>
              </a:r>
              <a:r>
                <a:rPr lang="en-US">
                  <a:solidFill>
                    <a:srgbClr val="0070C0"/>
                  </a:solidFill>
                </a:rPr>
                <a:t>2.28 </a:t>
              </a:r>
              <a:r>
                <a:rPr lang="en-US" err="1">
                  <a:solidFill>
                    <a:srgbClr val="0070C0"/>
                  </a:solidFill>
                </a:rPr>
                <a:t>pphu</a:t>
              </a:r>
              <a:r>
                <a:rPr lang="en-US">
                  <a:solidFill>
                    <a:srgbClr val="0070C0"/>
                  </a:solidFill>
                </a:rPr>
                <a:t> </a:t>
              </a:r>
              <a:r>
                <a:rPr lang="en-US"/>
                <a:t>= creates a need for 25 workforce units while adding 10.     </a:t>
              </a:r>
              <a:r>
                <a:rPr lang="en-US" b="1">
                  <a:solidFill>
                    <a:srgbClr val="C00000"/>
                  </a:solidFill>
                </a:rPr>
                <a:t>Net -15 </a:t>
              </a:r>
              <a:r>
                <a:rPr lang="en-US" b="1" err="1">
                  <a:solidFill>
                    <a:srgbClr val="C00000"/>
                  </a:solidFill>
                </a:rPr>
                <a:t>wf</a:t>
              </a:r>
              <a:r>
                <a:rPr lang="en-US" b="1">
                  <a:solidFill>
                    <a:srgbClr val="C00000"/>
                  </a:solidFill>
                </a:rPr>
                <a:t> units</a:t>
              </a:r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217051D-76F7-A395-01AB-1C3B2846D097}"/>
                </a:ext>
              </a:extLst>
            </p:cNvPr>
            <p:cNvSpPr/>
            <p:nvPr/>
          </p:nvSpPr>
          <p:spPr>
            <a:xfrm>
              <a:off x="7886700" y="5042619"/>
              <a:ext cx="1828800" cy="633153"/>
            </a:xfrm>
            <a:prstGeom prst="ellipse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6DB075D-915F-DA18-FB23-809B9A0F0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6D56E-D8C0-114B-9122-FE7401064FCD}" type="datetime1">
              <a:rPr lang="en-US" smtClean="0"/>
              <a:t>1/14/24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8C2FDCB5-B480-BA6D-A51B-BCC1D91C1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Incline Village / Crystal Bay CAB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CB6BCA0-826A-AFB7-1E58-923C81516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60C3-7139-9541-B2BD-DC7BC1FB3AD8}" type="slidenum">
              <a:rPr lang="en-US" smtClean="0"/>
              <a:t>19</a:t>
            </a:fld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C4116B8-5024-0F29-D560-7E405BB710BE}"/>
              </a:ext>
            </a:extLst>
          </p:cNvPr>
          <p:cNvGrpSpPr/>
          <p:nvPr/>
        </p:nvGrpSpPr>
        <p:grpSpPr>
          <a:xfrm>
            <a:off x="10510962" y="5780810"/>
            <a:ext cx="842838" cy="385765"/>
            <a:chOff x="13509265" y="3848305"/>
            <a:chExt cx="842838" cy="385765"/>
          </a:xfrm>
        </p:grpSpPr>
        <p:sp>
          <p:nvSpPr>
            <p:cNvPr id="32" name="Pentagon 3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86100A4-AE04-756F-9898-BF9053B570A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3509265" y="3868310"/>
              <a:ext cx="842838" cy="365760"/>
            </a:xfrm>
            <a:prstGeom prst="homePlat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hlinkClick r:id="rId3" action="ppaction://hlinksldjump"/>
              <a:extLst>
                <a:ext uri="{FF2B5EF4-FFF2-40B4-BE49-F238E27FC236}">
                  <a16:creationId xmlns:a16="http://schemas.microsoft.com/office/drawing/2014/main" id="{09106773-7829-90C2-1152-1D2EFF00AA7C}"/>
                </a:ext>
              </a:extLst>
            </p:cNvPr>
            <p:cNvSpPr txBox="1"/>
            <p:nvPr/>
          </p:nvSpPr>
          <p:spPr>
            <a:xfrm>
              <a:off x="13635058" y="3848305"/>
              <a:ext cx="619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back</a:t>
              </a: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2F07B1A1-5B38-7C18-45E6-11A0171D1456}"/>
              </a:ext>
            </a:extLst>
          </p:cNvPr>
          <p:cNvSpPr>
            <a:spLocks noChangeAspect="1"/>
          </p:cNvSpPr>
          <p:nvPr/>
        </p:nvSpPr>
        <p:spPr>
          <a:xfrm>
            <a:off x="139700" y="6576679"/>
            <a:ext cx="182880" cy="18288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>
                    <a:lumMod val="85000"/>
                  </a:schemeClr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227013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835E8-E520-60BD-E108-F156BF12C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IV/CB is different from other areas of the county.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200FC-E7BF-D2D3-AEF0-1DAB44BF7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04990"/>
            <a:ext cx="10834991" cy="4351338"/>
          </a:xfrm>
        </p:spPr>
        <p:txBody>
          <a:bodyPr>
            <a:noAutofit/>
          </a:bodyPr>
          <a:lstStyle/>
          <a:p>
            <a:pPr marL="914400" marR="0" algn="l"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Our roads</a:t>
            </a:r>
          </a:p>
          <a:p>
            <a:pPr marL="1371600" lvl="1">
              <a:spcBef>
                <a:spcPts val="0"/>
              </a:spcBef>
            </a:pPr>
            <a:r>
              <a:rPr lang="en-US" sz="1800" dirty="0">
                <a:solidFill>
                  <a:srgbClr val="000000"/>
                </a:solidFill>
              </a:rPr>
              <a:t>In town – steep and winding roads</a:t>
            </a:r>
          </a:p>
          <a:p>
            <a:pPr marL="1371600" lvl="1">
              <a:spcBef>
                <a:spcPts val="0"/>
              </a:spcBef>
            </a:pPr>
            <a:r>
              <a:rPr lang="en-US" sz="1800" dirty="0">
                <a:solidFill>
                  <a:srgbClr val="000000"/>
                </a:solidFill>
              </a:rPr>
              <a:t>In/o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ut of town – IV/CB is limited to three egress roads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endParaRPr lang="en-US" sz="1800" b="0" i="0" u="none" strike="noStrike" dirty="0">
              <a:solidFill>
                <a:srgbClr val="000000"/>
              </a:solidFill>
              <a:effectLst/>
            </a:endParaRPr>
          </a:p>
          <a:p>
            <a:pPr marL="914400" marR="0" algn="l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</a:rPr>
              <a:t>Attractions that draw large crowds</a:t>
            </a:r>
          </a:p>
          <a:p>
            <a:pPr marL="1371600" lvl="1">
              <a:spcBef>
                <a:spcPts val="0"/>
              </a:spcBef>
            </a:pPr>
            <a:r>
              <a:rPr lang="en-US" sz="1800" dirty="0">
                <a:solidFill>
                  <a:srgbClr val="000000"/>
                </a:solidFill>
              </a:rPr>
              <a:t>V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isitors around the lake,  estimated at 25</a:t>
            </a:r>
            <a:r>
              <a:rPr lang="en-US" sz="1800" dirty="0">
                <a:solidFill>
                  <a:srgbClr val="000000"/>
                </a:solidFill>
              </a:rPr>
              <a:t>M vehicle trips annually </a:t>
            </a:r>
          </a:p>
          <a:p>
            <a:pPr marL="1371600" lvl="1">
              <a:spcBef>
                <a:spcPts val="0"/>
              </a:spcBef>
            </a:pPr>
            <a:r>
              <a:rPr lang="en-US" sz="1800" dirty="0">
                <a:solidFill>
                  <a:srgbClr val="000000"/>
                </a:solidFill>
              </a:rPr>
              <a:t>V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isitors from Reno and Carson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endParaRPr lang="en-US" sz="1800" b="0" i="0" u="none" strike="noStrike" dirty="0">
              <a:solidFill>
                <a:srgbClr val="000000"/>
              </a:solidFill>
              <a:effectLst/>
            </a:endParaRPr>
          </a:p>
          <a:p>
            <a:pPr marL="914400" marR="0" algn="l"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Summers</a:t>
            </a:r>
          </a:p>
          <a:p>
            <a:pPr marL="1371600" lvl="1">
              <a:spcBef>
                <a:spcPts val="0"/>
              </a:spcBef>
            </a:pPr>
            <a:r>
              <a:rPr lang="en-US" sz="1800" dirty="0">
                <a:solidFill>
                  <a:srgbClr val="000000"/>
                </a:solidFill>
              </a:rPr>
              <a:t>T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ravel impeded due to road work on highways and other construction, plus much visitor traffic</a:t>
            </a:r>
          </a:p>
          <a:p>
            <a:pPr marL="1371600" lvl="1">
              <a:spcBef>
                <a:spcPts val="0"/>
              </a:spcBef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Inherent danger of forest fire, coupled with visitors ignorant of the risks</a:t>
            </a:r>
          </a:p>
          <a:p>
            <a:pPr marL="1371600" lvl="1">
              <a:spcBef>
                <a:spcPts val="0"/>
              </a:spcBef>
            </a:pPr>
            <a:endParaRPr lang="en-US" sz="1800" b="0" i="0" u="none" strike="noStrike" dirty="0">
              <a:solidFill>
                <a:srgbClr val="000000"/>
              </a:solidFill>
              <a:effectLst/>
            </a:endParaRPr>
          </a:p>
          <a:p>
            <a:pPr marL="914400" marR="0" algn="l"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Winters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  </a:t>
            </a:r>
          </a:p>
          <a:p>
            <a:pPr marL="1371600" lvl="1">
              <a:spcBef>
                <a:spcPts val="0"/>
              </a:spcBef>
            </a:pPr>
            <a:r>
              <a:rPr lang="en-US" sz="1800" dirty="0">
                <a:solidFill>
                  <a:srgbClr val="000000"/>
                </a:solidFill>
              </a:rPr>
              <a:t>Tr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avel impeded by icy road conditions</a:t>
            </a:r>
          </a:p>
          <a:p>
            <a:pPr marL="1371600" lvl="1">
              <a:spcBef>
                <a:spcPts val="0"/>
              </a:spcBef>
            </a:pPr>
            <a:r>
              <a:rPr lang="en-US" sz="1800" dirty="0">
                <a:solidFill>
                  <a:srgbClr val="000000"/>
                </a:solidFill>
              </a:rPr>
              <a:t>Di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fficulties getting a commute workforce into the basin</a:t>
            </a:r>
          </a:p>
          <a:p>
            <a:pPr marL="685800" marR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</a:endParaRPr>
          </a:p>
          <a:p>
            <a:endParaRPr lang="en-US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7A527-6E08-8CC8-13A9-73409B4C7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8A48B-F2E5-6E43-B914-2CA95B9878B8}" type="datetime1">
              <a:rPr lang="en-US" smtClean="0"/>
              <a:t>1/14/24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D0DF4-FEB5-5F11-A27D-98ED14AFA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Incline Village / Crystal Bay CAB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D3A85-3668-7246-25C2-8A3B8309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60C3-7139-9541-B2BD-DC7BC1FB3AD8}" type="slidenum">
              <a:rPr lang="en-US" smtClean="0"/>
              <a:t>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C6C140-5833-E7C3-1695-6938137248E9}"/>
              </a:ext>
            </a:extLst>
          </p:cNvPr>
          <p:cNvSpPr txBox="1"/>
          <p:nvPr/>
        </p:nvSpPr>
        <p:spPr>
          <a:xfrm>
            <a:off x="6823436" y="136523"/>
            <a:ext cx="5146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This section was reviewed and voted on at the November 6, 2023 CAB meeting.</a:t>
            </a:r>
          </a:p>
        </p:txBody>
      </p:sp>
    </p:spTree>
    <p:extLst>
      <p:ext uri="{BB962C8B-B14F-4D97-AF65-F5344CB8AC3E}">
        <p14:creationId xmlns:p14="http://schemas.microsoft.com/office/powerpoint/2010/main" val="4045245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CF4503-6ADB-051A-95C9-207068EA0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3958811" cy="2852737"/>
          </a:xfrm>
        </p:spPr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Short Term Rentals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F5C640-BD87-EEC5-52E3-5D3B77075E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4" t="6773" r="2556" b="23168"/>
          <a:stretch/>
        </p:blipFill>
        <p:spPr>
          <a:xfrm>
            <a:off x="4572002" y="1454473"/>
            <a:ext cx="7354957" cy="42077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FB637A-73D5-5033-E45A-66A3EA773665}"/>
              </a:ext>
            </a:extLst>
          </p:cNvPr>
          <p:cNvSpPr txBox="1"/>
          <p:nvPr/>
        </p:nvSpPr>
        <p:spPr>
          <a:xfrm>
            <a:off x="5506037" y="5719927"/>
            <a:ext cx="5486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Commercial businesses are located in residential areas.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DF9470-D358-EEC0-1094-ECFE8F039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B8291-42A6-9A4B-9816-60D628035CBD}" type="datetime1">
              <a:rPr lang="en-US" smtClean="0"/>
              <a:t>1/14/24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41086C-DA9E-6D9C-ADD9-B9E5A3447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Incline Village / Crystal Bay CAB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AA7D11-A7D4-394F-E456-D1D00A55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60C3-7139-9541-B2BD-DC7BC1FB3AD8}" type="slidenum">
              <a:rPr lang="en-US" smtClean="0"/>
              <a:t>20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A53E22-4E5E-A400-BDE9-72D2FB3966CF}"/>
              </a:ext>
            </a:extLst>
          </p:cNvPr>
          <p:cNvSpPr txBox="1"/>
          <p:nvPr/>
        </p:nvSpPr>
        <p:spPr>
          <a:xfrm>
            <a:off x="7102166" y="753385"/>
            <a:ext cx="4220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This section was reviewed and voted on at the </a:t>
            </a:r>
            <a:r>
              <a:rPr lang="en-US" sz="1200" err="1"/>
              <a:t>xxxx</a:t>
            </a:r>
            <a:r>
              <a:rPr lang="en-US" sz="1200"/>
              <a:t> CAB meeting.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93B810-B06C-85B0-9870-7A69AFA3530C}"/>
              </a:ext>
            </a:extLst>
          </p:cNvPr>
          <p:cNvSpPr txBox="1"/>
          <p:nvPr/>
        </p:nvSpPr>
        <p:spPr>
          <a:xfrm>
            <a:off x="10087451" y="144630"/>
            <a:ext cx="1810945" cy="369332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awaiting updates</a:t>
            </a:r>
          </a:p>
        </p:txBody>
      </p:sp>
    </p:spTree>
    <p:extLst>
      <p:ext uri="{BB962C8B-B14F-4D97-AF65-F5344CB8AC3E}">
        <p14:creationId xmlns:p14="http://schemas.microsoft.com/office/powerpoint/2010/main" val="3647751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2CBD2-92BA-0E7D-1BBA-B7C7331A3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49778"/>
            <a:ext cx="11528611" cy="1325563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STRs: </a:t>
            </a:r>
            <a:r>
              <a:rPr lang="en-US" sz="2800"/>
              <a:t>Online booking has changed the nature of short term rentals.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2C1DBE5-44AD-82A9-524C-50409E6667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871597"/>
              </p:ext>
            </p:extLst>
          </p:nvPr>
        </p:nvGraphicFramePr>
        <p:xfrm>
          <a:off x="598667" y="1730328"/>
          <a:ext cx="10994666" cy="39014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004">
                  <a:extLst>
                    <a:ext uri="{9D8B030D-6E8A-4147-A177-3AD203B41FA5}">
                      <a16:colId xmlns:a16="http://schemas.microsoft.com/office/drawing/2014/main" val="2183735596"/>
                    </a:ext>
                  </a:extLst>
                </a:gridCol>
                <a:gridCol w="4152880">
                  <a:extLst>
                    <a:ext uri="{9D8B030D-6E8A-4147-A177-3AD203B41FA5}">
                      <a16:colId xmlns:a16="http://schemas.microsoft.com/office/drawing/2014/main" val="1252968066"/>
                    </a:ext>
                  </a:extLst>
                </a:gridCol>
                <a:gridCol w="4770782">
                  <a:extLst>
                    <a:ext uri="{9D8B030D-6E8A-4147-A177-3AD203B41FA5}">
                      <a16:colId xmlns:a16="http://schemas.microsoft.com/office/drawing/2014/main" val="3403669552"/>
                    </a:ext>
                  </a:extLst>
                </a:gridCol>
              </a:tblGrid>
              <a:tr h="426195"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tx1"/>
                          </a:solidFill>
                        </a:rPr>
                        <a:t>BEFORE ONLINE BOOKING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tx1"/>
                          </a:solidFill>
                        </a:rPr>
                        <a:t>NOW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0902341"/>
                  </a:ext>
                </a:extLst>
              </a:tr>
              <a:tr h="4337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Decision to rent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Personal decision made by owner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Booking sites solicit owners to sign-up; investors, to sell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556725"/>
                  </a:ext>
                </a:extLst>
              </a:tr>
              <a:tr h="374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Advertising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Local newspapers or ski magazines, had to be renewed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International reach, 24/7, continuous, professional ads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8566218"/>
                  </a:ext>
                </a:extLst>
              </a:tr>
              <a:tr h="490321">
                <a:tc>
                  <a:txBody>
                    <a:bodyPr/>
                    <a:lstStyle/>
                    <a:p>
                      <a:r>
                        <a:rPr lang="en-US" sz="1400"/>
                        <a:t>Vetting renters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Phone call, references, credit check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Booking site verifies identify, </a:t>
                      </a:r>
                      <a:r>
                        <a:rPr lang="en-US" sz="1400" err="1"/>
                        <a:t>xrefs</a:t>
                      </a:r>
                      <a:r>
                        <a:rPr lang="en-US" sz="1400"/>
                        <a:t> against fraudulent accounts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393172"/>
                  </a:ext>
                </a:extLst>
              </a:tr>
              <a:tr h="429850">
                <a:tc>
                  <a:txBody>
                    <a:bodyPr/>
                    <a:lstStyle/>
                    <a:p>
                      <a:r>
                        <a:rPr lang="en-US" sz="1400"/>
                        <a:t>Payment and taxes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Paid by check mailed to the owner or agent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Paid by credit card through the booking site; handles TOT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9529913"/>
                  </a:ext>
                </a:extLst>
              </a:tr>
              <a:tr h="449979">
                <a:tc>
                  <a:txBody>
                    <a:bodyPr/>
                    <a:lstStyle/>
                    <a:p>
                      <a:r>
                        <a:rPr lang="en-US" sz="1400"/>
                        <a:t>Damage, insurance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Deposit, optional extra policy</a:t>
                      </a:r>
                      <a:endParaRPr lang="en-US" sz="1400">
                        <a:highlight>
                          <a:srgbClr val="FFFF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Booking site offers damage and liability insurance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493663"/>
                  </a:ext>
                </a:extLst>
              </a:tr>
              <a:tr h="469066">
                <a:tc>
                  <a:txBody>
                    <a:bodyPr/>
                    <a:lstStyle/>
                    <a:p>
                      <a:r>
                        <a:rPr lang="en-US" sz="1400"/>
                        <a:t>Cleaning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Owner or agent schedules cleaning service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Booking site can schedule and manage cleaning service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2647556"/>
                  </a:ext>
                </a:extLst>
              </a:tr>
              <a:tr h="828292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>
                          <a:solidFill>
                            <a:srgbClr val="C00000"/>
                          </a:solidFill>
                        </a:rPr>
                        <a:t>More personal and hands-on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>
                          <a:solidFill>
                            <a:srgbClr val="C00000"/>
                          </a:solidFill>
                        </a:rPr>
                        <a:t>Individual owners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>
                          <a:solidFill>
                            <a:srgbClr val="C00000"/>
                          </a:solidFill>
                        </a:rPr>
                        <a:t>Automated, handled for you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>
                          <a:solidFill>
                            <a:srgbClr val="C00000"/>
                          </a:solidFill>
                        </a:rPr>
                        <a:t>Big business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348874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37332-F6F7-5ED0-AB2C-D84788404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C5020-AEF4-B944-9EAF-740D07137EB7}" type="datetime1">
              <a:rPr lang="en-US" smtClean="0"/>
              <a:t>1/14/24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5CF0A-2B2B-A1D0-E98A-76E82C49B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Incline Village / Crystal Bay CAB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35F83-091E-F44F-61BE-B19A4D85A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60C3-7139-9541-B2BD-DC7BC1FB3AD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86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BC215-8BB0-4A5D-4CB4-913B521F1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265"/>
            <a:ext cx="10726271" cy="1325563"/>
          </a:xfrm>
        </p:spPr>
        <p:txBody>
          <a:bodyPr>
            <a:normAutofit/>
          </a:bodyPr>
          <a:lstStyle/>
          <a:p>
            <a:pPr marL="850900" indent="-850900"/>
            <a:r>
              <a:rPr lang="en-US" sz="2800">
                <a:solidFill>
                  <a:srgbClr val="C00000"/>
                </a:solidFill>
              </a:rPr>
              <a:t>STRs:</a:t>
            </a:r>
            <a:r>
              <a:rPr lang="en-US" sz="2800"/>
              <a:t> We are concerned about investors taking residents out of our residential areas.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D738A8-F2D0-FB73-5881-BFD5F7F6AC46}"/>
              </a:ext>
            </a:extLst>
          </p:cNvPr>
          <p:cNvSpPr txBox="1"/>
          <p:nvPr/>
        </p:nvSpPr>
        <p:spPr>
          <a:xfrm>
            <a:off x="698003" y="1732058"/>
            <a:ext cx="7653696" cy="389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As of September 2023, </a:t>
            </a:r>
          </a:p>
          <a:p>
            <a:pPr marL="515938" indent="-279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11% of STRs are owned by business entities.</a:t>
            </a:r>
          </a:p>
          <a:p>
            <a:pPr marL="515938" indent="-279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9% of owners own 24% of STRs.</a:t>
            </a:r>
            <a:br>
              <a:rPr lang="en-US" sz="2000"/>
            </a:br>
            <a:endParaRPr lang="en-US" sz="2000" b="1"/>
          </a:p>
          <a:p>
            <a:r>
              <a:rPr lang="en-US" sz="2000" b="1"/>
              <a:t>Several factors support investor purchases</a:t>
            </a:r>
            <a:r>
              <a:rPr lang="en-US" sz="2000"/>
              <a:t>:</a:t>
            </a:r>
          </a:p>
          <a:p>
            <a:pPr marL="515938" indent="-279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Housing prices continue to rise.</a:t>
            </a:r>
          </a:p>
          <a:p>
            <a:pPr marL="515938" indent="-279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Online vacation rental business expands.</a:t>
            </a:r>
          </a:p>
          <a:p>
            <a:pPr marL="515938" indent="-279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Long-time residents get fed up and leave (creates a vicious cycle).</a:t>
            </a:r>
          </a:p>
          <a:p>
            <a:pPr marL="515938" indent="-279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Washoe Tahoe remains the only area in Tahoe without an STR cap.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DA2CEF-3149-B724-2577-3B85086F87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35" t="20762" r="17538" b="15476"/>
          <a:stretch/>
        </p:blipFill>
        <p:spPr>
          <a:xfrm>
            <a:off x="8520097" y="1632963"/>
            <a:ext cx="3209860" cy="4090025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A72F7D6D-45D6-2A43-F0DF-62393DA74BA0}"/>
              </a:ext>
            </a:extLst>
          </p:cNvPr>
          <p:cNvSpPr/>
          <p:nvPr/>
        </p:nvSpPr>
        <p:spPr>
          <a:xfrm>
            <a:off x="8986260" y="1936001"/>
            <a:ext cx="2277534" cy="3623734"/>
          </a:xfrm>
          <a:custGeom>
            <a:avLst/>
            <a:gdLst>
              <a:gd name="connsiteX0" fmla="*/ 1549400 w 2277534"/>
              <a:gd name="connsiteY0" fmla="*/ 0 h 3623734"/>
              <a:gd name="connsiteX1" fmla="*/ 1456267 w 2277534"/>
              <a:gd name="connsiteY1" fmla="*/ 50800 h 3623734"/>
              <a:gd name="connsiteX2" fmla="*/ 1413934 w 2277534"/>
              <a:gd name="connsiteY2" fmla="*/ 211667 h 3623734"/>
              <a:gd name="connsiteX3" fmla="*/ 1354667 w 2277534"/>
              <a:gd name="connsiteY3" fmla="*/ 211667 h 3623734"/>
              <a:gd name="connsiteX4" fmla="*/ 1219200 w 2277534"/>
              <a:gd name="connsiteY4" fmla="*/ 160867 h 3623734"/>
              <a:gd name="connsiteX5" fmla="*/ 982134 w 2277534"/>
              <a:gd name="connsiteY5" fmla="*/ 143934 h 3623734"/>
              <a:gd name="connsiteX6" fmla="*/ 846667 w 2277534"/>
              <a:gd name="connsiteY6" fmla="*/ 160867 h 3623734"/>
              <a:gd name="connsiteX7" fmla="*/ 829734 w 2277534"/>
              <a:gd name="connsiteY7" fmla="*/ 237067 h 3623734"/>
              <a:gd name="connsiteX8" fmla="*/ 736600 w 2277534"/>
              <a:gd name="connsiteY8" fmla="*/ 279400 h 3623734"/>
              <a:gd name="connsiteX9" fmla="*/ 677334 w 2277534"/>
              <a:gd name="connsiteY9" fmla="*/ 389467 h 3623734"/>
              <a:gd name="connsiteX10" fmla="*/ 702734 w 2277534"/>
              <a:gd name="connsiteY10" fmla="*/ 465667 h 3623734"/>
              <a:gd name="connsiteX11" fmla="*/ 635000 w 2277534"/>
              <a:gd name="connsiteY11" fmla="*/ 558800 h 3623734"/>
              <a:gd name="connsiteX12" fmla="*/ 567267 w 2277534"/>
              <a:gd name="connsiteY12" fmla="*/ 609600 h 3623734"/>
              <a:gd name="connsiteX13" fmla="*/ 567267 w 2277534"/>
              <a:gd name="connsiteY13" fmla="*/ 609600 h 3623734"/>
              <a:gd name="connsiteX14" fmla="*/ 397934 w 2277534"/>
              <a:gd name="connsiteY14" fmla="*/ 745067 h 3623734"/>
              <a:gd name="connsiteX15" fmla="*/ 237067 w 2277534"/>
              <a:gd name="connsiteY15" fmla="*/ 889000 h 3623734"/>
              <a:gd name="connsiteX16" fmla="*/ 194734 w 2277534"/>
              <a:gd name="connsiteY16" fmla="*/ 1016000 h 3623734"/>
              <a:gd name="connsiteX17" fmla="*/ 135467 w 2277534"/>
              <a:gd name="connsiteY17" fmla="*/ 1210734 h 3623734"/>
              <a:gd name="connsiteX18" fmla="*/ 76200 w 2277534"/>
              <a:gd name="connsiteY18" fmla="*/ 1295400 h 3623734"/>
              <a:gd name="connsiteX19" fmla="*/ 25400 w 2277534"/>
              <a:gd name="connsiteY19" fmla="*/ 1354667 h 3623734"/>
              <a:gd name="connsiteX20" fmla="*/ 0 w 2277534"/>
              <a:gd name="connsiteY20" fmla="*/ 1481667 h 3623734"/>
              <a:gd name="connsiteX21" fmla="*/ 33867 w 2277534"/>
              <a:gd name="connsiteY21" fmla="*/ 1591734 h 3623734"/>
              <a:gd name="connsiteX22" fmla="*/ 0 w 2277534"/>
              <a:gd name="connsiteY22" fmla="*/ 1701800 h 3623734"/>
              <a:gd name="connsiteX23" fmla="*/ 16934 w 2277534"/>
              <a:gd name="connsiteY23" fmla="*/ 1820334 h 3623734"/>
              <a:gd name="connsiteX24" fmla="*/ 160867 w 2277534"/>
              <a:gd name="connsiteY24" fmla="*/ 2057400 h 3623734"/>
              <a:gd name="connsiteX25" fmla="*/ 279400 w 2277534"/>
              <a:gd name="connsiteY25" fmla="*/ 2142067 h 3623734"/>
              <a:gd name="connsiteX26" fmla="*/ 381000 w 2277534"/>
              <a:gd name="connsiteY26" fmla="*/ 2252134 h 3623734"/>
              <a:gd name="connsiteX27" fmla="*/ 372534 w 2277534"/>
              <a:gd name="connsiteY27" fmla="*/ 2319867 h 3623734"/>
              <a:gd name="connsiteX28" fmla="*/ 347134 w 2277534"/>
              <a:gd name="connsiteY28" fmla="*/ 2413000 h 3623734"/>
              <a:gd name="connsiteX29" fmla="*/ 381000 w 2277534"/>
              <a:gd name="connsiteY29" fmla="*/ 2506134 h 3623734"/>
              <a:gd name="connsiteX30" fmla="*/ 313267 w 2277534"/>
              <a:gd name="connsiteY30" fmla="*/ 2607734 h 3623734"/>
              <a:gd name="connsiteX31" fmla="*/ 355600 w 2277534"/>
              <a:gd name="connsiteY31" fmla="*/ 2692400 h 3623734"/>
              <a:gd name="connsiteX32" fmla="*/ 431800 w 2277534"/>
              <a:gd name="connsiteY32" fmla="*/ 2794000 h 3623734"/>
              <a:gd name="connsiteX33" fmla="*/ 508000 w 2277534"/>
              <a:gd name="connsiteY33" fmla="*/ 2929467 h 3623734"/>
              <a:gd name="connsiteX34" fmla="*/ 541867 w 2277534"/>
              <a:gd name="connsiteY34" fmla="*/ 3056467 h 3623734"/>
              <a:gd name="connsiteX35" fmla="*/ 541867 w 2277534"/>
              <a:gd name="connsiteY35" fmla="*/ 3141134 h 3623734"/>
              <a:gd name="connsiteX36" fmla="*/ 508000 w 2277534"/>
              <a:gd name="connsiteY36" fmla="*/ 3225800 h 3623734"/>
              <a:gd name="connsiteX37" fmla="*/ 482600 w 2277534"/>
              <a:gd name="connsiteY37" fmla="*/ 3386667 h 3623734"/>
              <a:gd name="connsiteX38" fmla="*/ 524934 w 2277534"/>
              <a:gd name="connsiteY38" fmla="*/ 3445934 h 3623734"/>
              <a:gd name="connsiteX39" fmla="*/ 677334 w 2277534"/>
              <a:gd name="connsiteY39" fmla="*/ 3445934 h 3623734"/>
              <a:gd name="connsiteX40" fmla="*/ 821267 w 2277534"/>
              <a:gd name="connsiteY40" fmla="*/ 3437467 h 3623734"/>
              <a:gd name="connsiteX41" fmla="*/ 905934 w 2277534"/>
              <a:gd name="connsiteY41" fmla="*/ 3496734 h 3623734"/>
              <a:gd name="connsiteX42" fmla="*/ 1007534 w 2277534"/>
              <a:gd name="connsiteY42" fmla="*/ 3589867 h 3623734"/>
              <a:gd name="connsiteX43" fmla="*/ 1337734 w 2277534"/>
              <a:gd name="connsiteY43" fmla="*/ 3623734 h 3623734"/>
              <a:gd name="connsiteX44" fmla="*/ 1574800 w 2277534"/>
              <a:gd name="connsiteY44" fmla="*/ 3572934 h 3623734"/>
              <a:gd name="connsiteX45" fmla="*/ 1761067 w 2277534"/>
              <a:gd name="connsiteY45" fmla="*/ 3513667 h 3623734"/>
              <a:gd name="connsiteX46" fmla="*/ 1981200 w 2277534"/>
              <a:gd name="connsiteY46" fmla="*/ 3344334 h 3623734"/>
              <a:gd name="connsiteX47" fmla="*/ 2082800 w 2277534"/>
              <a:gd name="connsiteY47" fmla="*/ 3166534 h 3623734"/>
              <a:gd name="connsiteX48" fmla="*/ 2099734 w 2277534"/>
              <a:gd name="connsiteY48" fmla="*/ 3005667 h 3623734"/>
              <a:gd name="connsiteX49" fmla="*/ 2048934 w 2277534"/>
              <a:gd name="connsiteY49" fmla="*/ 2870200 h 3623734"/>
              <a:gd name="connsiteX50" fmla="*/ 2015067 w 2277534"/>
              <a:gd name="connsiteY50" fmla="*/ 2785534 h 3623734"/>
              <a:gd name="connsiteX51" fmla="*/ 2074334 w 2277534"/>
              <a:gd name="connsiteY51" fmla="*/ 2734734 h 3623734"/>
              <a:gd name="connsiteX52" fmla="*/ 2057400 w 2277534"/>
              <a:gd name="connsiteY52" fmla="*/ 2531534 h 3623734"/>
              <a:gd name="connsiteX53" fmla="*/ 2065867 w 2277534"/>
              <a:gd name="connsiteY53" fmla="*/ 2294467 h 3623734"/>
              <a:gd name="connsiteX54" fmla="*/ 2099734 w 2277534"/>
              <a:gd name="connsiteY54" fmla="*/ 2209800 h 3623734"/>
              <a:gd name="connsiteX55" fmla="*/ 2108200 w 2277534"/>
              <a:gd name="connsiteY55" fmla="*/ 2057400 h 3623734"/>
              <a:gd name="connsiteX56" fmla="*/ 2150534 w 2277534"/>
              <a:gd name="connsiteY56" fmla="*/ 1862667 h 3623734"/>
              <a:gd name="connsiteX57" fmla="*/ 2159000 w 2277534"/>
              <a:gd name="connsiteY57" fmla="*/ 1718734 h 3623734"/>
              <a:gd name="connsiteX58" fmla="*/ 2116667 w 2277534"/>
              <a:gd name="connsiteY58" fmla="*/ 1651000 h 3623734"/>
              <a:gd name="connsiteX59" fmla="*/ 2065867 w 2277534"/>
              <a:gd name="connsiteY59" fmla="*/ 1608667 h 3623734"/>
              <a:gd name="connsiteX60" fmla="*/ 2006600 w 2277534"/>
              <a:gd name="connsiteY60" fmla="*/ 1532467 h 3623734"/>
              <a:gd name="connsiteX61" fmla="*/ 2074334 w 2277534"/>
              <a:gd name="connsiteY61" fmla="*/ 1430867 h 3623734"/>
              <a:gd name="connsiteX62" fmla="*/ 2159000 w 2277534"/>
              <a:gd name="connsiteY62" fmla="*/ 1261534 h 3623734"/>
              <a:gd name="connsiteX63" fmla="*/ 2226734 w 2277534"/>
              <a:gd name="connsiteY63" fmla="*/ 1075267 h 3623734"/>
              <a:gd name="connsiteX64" fmla="*/ 2277534 w 2277534"/>
              <a:gd name="connsiteY64" fmla="*/ 863600 h 3623734"/>
              <a:gd name="connsiteX65" fmla="*/ 2269067 w 2277534"/>
              <a:gd name="connsiteY65" fmla="*/ 694267 h 3623734"/>
              <a:gd name="connsiteX66" fmla="*/ 2243667 w 2277534"/>
              <a:gd name="connsiteY66" fmla="*/ 626534 h 3623734"/>
              <a:gd name="connsiteX67" fmla="*/ 2252134 w 2277534"/>
              <a:gd name="connsiteY67" fmla="*/ 567267 h 3623734"/>
              <a:gd name="connsiteX68" fmla="*/ 2260600 w 2277534"/>
              <a:gd name="connsiteY68" fmla="*/ 414867 h 3623734"/>
              <a:gd name="connsiteX69" fmla="*/ 2235200 w 2277534"/>
              <a:gd name="connsiteY69" fmla="*/ 313267 h 362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2277534" h="3623734">
                <a:moveTo>
                  <a:pt x="1549400" y="0"/>
                </a:moveTo>
                <a:lnTo>
                  <a:pt x="1456267" y="50800"/>
                </a:lnTo>
                <a:lnTo>
                  <a:pt x="1413934" y="211667"/>
                </a:lnTo>
                <a:lnTo>
                  <a:pt x="1354667" y="211667"/>
                </a:lnTo>
                <a:lnTo>
                  <a:pt x="1219200" y="160867"/>
                </a:lnTo>
                <a:lnTo>
                  <a:pt x="982134" y="143934"/>
                </a:lnTo>
                <a:lnTo>
                  <a:pt x="846667" y="160867"/>
                </a:lnTo>
                <a:lnTo>
                  <a:pt x="829734" y="237067"/>
                </a:lnTo>
                <a:lnTo>
                  <a:pt x="736600" y="279400"/>
                </a:lnTo>
                <a:lnTo>
                  <a:pt x="677334" y="389467"/>
                </a:lnTo>
                <a:lnTo>
                  <a:pt x="702734" y="465667"/>
                </a:lnTo>
                <a:lnTo>
                  <a:pt x="635000" y="558800"/>
                </a:lnTo>
                <a:lnTo>
                  <a:pt x="567267" y="609600"/>
                </a:lnTo>
                <a:lnTo>
                  <a:pt x="567267" y="609600"/>
                </a:lnTo>
                <a:lnTo>
                  <a:pt x="397934" y="745067"/>
                </a:lnTo>
                <a:lnTo>
                  <a:pt x="237067" y="889000"/>
                </a:lnTo>
                <a:lnTo>
                  <a:pt x="194734" y="1016000"/>
                </a:lnTo>
                <a:lnTo>
                  <a:pt x="135467" y="1210734"/>
                </a:lnTo>
                <a:lnTo>
                  <a:pt x="76200" y="1295400"/>
                </a:lnTo>
                <a:lnTo>
                  <a:pt x="25400" y="1354667"/>
                </a:lnTo>
                <a:lnTo>
                  <a:pt x="0" y="1481667"/>
                </a:lnTo>
                <a:lnTo>
                  <a:pt x="33867" y="1591734"/>
                </a:lnTo>
                <a:lnTo>
                  <a:pt x="0" y="1701800"/>
                </a:lnTo>
                <a:lnTo>
                  <a:pt x="16934" y="1820334"/>
                </a:lnTo>
                <a:lnTo>
                  <a:pt x="160867" y="2057400"/>
                </a:lnTo>
                <a:lnTo>
                  <a:pt x="279400" y="2142067"/>
                </a:lnTo>
                <a:lnTo>
                  <a:pt x="381000" y="2252134"/>
                </a:lnTo>
                <a:lnTo>
                  <a:pt x="372534" y="2319867"/>
                </a:lnTo>
                <a:lnTo>
                  <a:pt x="347134" y="2413000"/>
                </a:lnTo>
                <a:lnTo>
                  <a:pt x="381000" y="2506134"/>
                </a:lnTo>
                <a:lnTo>
                  <a:pt x="313267" y="2607734"/>
                </a:lnTo>
                <a:lnTo>
                  <a:pt x="355600" y="2692400"/>
                </a:lnTo>
                <a:lnTo>
                  <a:pt x="431800" y="2794000"/>
                </a:lnTo>
                <a:lnTo>
                  <a:pt x="508000" y="2929467"/>
                </a:lnTo>
                <a:lnTo>
                  <a:pt x="541867" y="3056467"/>
                </a:lnTo>
                <a:lnTo>
                  <a:pt x="541867" y="3141134"/>
                </a:lnTo>
                <a:lnTo>
                  <a:pt x="508000" y="3225800"/>
                </a:lnTo>
                <a:lnTo>
                  <a:pt x="482600" y="3386667"/>
                </a:lnTo>
                <a:lnTo>
                  <a:pt x="524934" y="3445934"/>
                </a:lnTo>
                <a:lnTo>
                  <a:pt x="677334" y="3445934"/>
                </a:lnTo>
                <a:lnTo>
                  <a:pt x="821267" y="3437467"/>
                </a:lnTo>
                <a:lnTo>
                  <a:pt x="905934" y="3496734"/>
                </a:lnTo>
                <a:lnTo>
                  <a:pt x="1007534" y="3589867"/>
                </a:lnTo>
                <a:lnTo>
                  <a:pt x="1337734" y="3623734"/>
                </a:lnTo>
                <a:lnTo>
                  <a:pt x="1574800" y="3572934"/>
                </a:lnTo>
                <a:lnTo>
                  <a:pt x="1761067" y="3513667"/>
                </a:lnTo>
                <a:lnTo>
                  <a:pt x="1981200" y="3344334"/>
                </a:lnTo>
                <a:lnTo>
                  <a:pt x="2082800" y="3166534"/>
                </a:lnTo>
                <a:lnTo>
                  <a:pt x="2099734" y="3005667"/>
                </a:lnTo>
                <a:lnTo>
                  <a:pt x="2048934" y="2870200"/>
                </a:lnTo>
                <a:lnTo>
                  <a:pt x="2015067" y="2785534"/>
                </a:lnTo>
                <a:lnTo>
                  <a:pt x="2074334" y="2734734"/>
                </a:lnTo>
                <a:lnTo>
                  <a:pt x="2057400" y="2531534"/>
                </a:lnTo>
                <a:lnTo>
                  <a:pt x="2065867" y="2294467"/>
                </a:lnTo>
                <a:cubicBezTo>
                  <a:pt x="2093483" y="2220825"/>
                  <a:pt x="2080483" y="2248301"/>
                  <a:pt x="2099734" y="2209800"/>
                </a:cubicBezTo>
                <a:lnTo>
                  <a:pt x="2108200" y="2057400"/>
                </a:lnTo>
                <a:lnTo>
                  <a:pt x="2150534" y="1862667"/>
                </a:lnTo>
                <a:lnTo>
                  <a:pt x="2159000" y="1718734"/>
                </a:lnTo>
                <a:lnTo>
                  <a:pt x="2116667" y="1651000"/>
                </a:lnTo>
                <a:lnTo>
                  <a:pt x="2065867" y="1608667"/>
                </a:lnTo>
                <a:lnTo>
                  <a:pt x="2006600" y="1532467"/>
                </a:lnTo>
                <a:lnTo>
                  <a:pt x="2074334" y="1430867"/>
                </a:lnTo>
                <a:lnTo>
                  <a:pt x="2159000" y="1261534"/>
                </a:lnTo>
                <a:lnTo>
                  <a:pt x="2226734" y="1075267"/>
                </a:lnTo>
                <a:lnTo>
                  <a:pt x="2277534" y="863600"/>
                </a:lnTo>
                <a:lnTo>
                  <a:pt x="2269067" y="694267"/>
                </a:lnTo>
                <a:lnTo>
                  <a:pt x="2243667" y="626534"/>
                </a:lnTo>
                <a:lnTo>
                  <a:pt x="2252134" y="567267"/>
                </a:lnTo>
                <a:lnTo>
                  <a:pt x="2260600" y="414867"/>
                </a:lnTo>
                <a:lnTo>
                  <a:pt x="2235200" y="313267"/>
                </a:lnTo>
              </a:path>
            </a:pathLst>
          </a:cu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16DEB902-230C-9796-76EB-5E1E3EFBD046}"/>
              </a:ext>
            </a:extLst>
          </p:cNvPr>
          <p:cNvSpPr/>
          <p:nvPr/>
        </p:nvSpPr>
        <p:spPr>
          <a:xfrm>
            <a:off x="10540539" y="1903097"/>
            <a:ext cx="651933" cy="321733"/>
          </a:xfrm>
          <a:custGeom>
            <a:avLst/>
            <a:gdLst>
              <a:gd name="connsiteX0" fmla="*/ 0 w 651933"/>
              <a:gd name="connsiteY0" fmla="*/ 50800 h 321733"/>
              <a:gd name="connsiteX1" fmla="*/ 118533 w 651933"/>
              <a:gd name="connsiteY1" fmla="*/ 0 h 321733"/>
              <a:gd name="connsiteX2" fmla="*/ 304800 w 651933"/>
              <a:gd name="connsiteY2" fmla="*/ 25400 h 321733"/>
              <a:gd name="connsiteX3" fmla="*/ 381000 w 651933"/>
              <a:gd name="connsiteY3" fmla="*/ 33867 h 321733"/>
              <a:gd name="connsiteX4" fmla="*/ 524933 w 651933"/>
              <a:gd name="connsiteY4" fmla="*/ 118533 h 321733"/>
              <a:gd name="connsiteX5" fmla="*/ 618066 w 651933"/>
              <a:gd name="connsiteY5" fmla="*/ 194733 h 321733"/>
              <a:gd name="connsiteX6" fmla="*/ 651933 w 651933"/>
              <a:gd name="connsiteY6" fmla="*/ 287867 h 321733"/>
              <a:gd name="connsiteX7" fmla="*/ 651933 w 651933"/>
              <a:gd name="connsiteY7" fmla="*/ 321733 h 321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933" h="321733">
                <a:moveTo>
                  <a:pt x="0" y="50800"/>
                </a:moveTo>
                <a:lnTo>
                  <a:pt x="118533" y="0"/>
                </a:lnTo>
                <a:lnTo>
                  <a:pt x="304800" y="25400"/>
                </a:lnTo>
                <a:lnTo>
                  <a:pt x="381000" y="33867"/>
                </a:lnTo>
                <a:lnTo>
                  <a:pt x="524933" y="118533"/>
                </a:lnTo>
                <a:lnTo>
                  <a:pt x="618066" y="194733"/>
                </a:lnTo>
                <a:lnTo>
                  <a:pt x="651933" y="287867"/>
                </a:lnTo>
                <a:lnTo>
                  <a:pt x="651933" y="321733"/>
                </a:lnTo>
              </a:path>
            </a:pathLst>
          </a:custGeom>
          <a:noFill/>
          <a:ln w="1270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BC47C0-A5BE-5E93-361B-CD53CFC8A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E59BC-D66E-704E-9B71-E28ADE0242C9}" type="datetime1">
              <a:rPr lang="en-US" smtClean="0"/>
              <a:t>1/14/24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203DE3-8C53-CC1A-9632-F8070619D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Incline Village / Crystal Bay CAB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278AA6-6CDB-42E2-A6B9-C9ED00AB6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60C3-7139-9541-B2BD-DC7BC1FB3AD8}" type="slidenum">
              <a:rPr lang="en-US" smtClean="0"/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FCC74D-D374-80F9-A329-1FB2CA814297}"/>
              </a:ext>
            </a:extLst>
          </p:cNvPr>
          <p:cNvSpPr txBox="1"/>
          <p:nvPr/>
        </p:nvSpPr>
        <p:spPr>
          <a:xfrm>
            <a:off x="9982200" y="703046"/>
            <a:ext cx="1810945" cy="369332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awaiting updates</a:t>
            </a:r>
          </a:p>
        </p:txBody>
      </p:sp>
    </p:spTree>
    <p:extLst>
      <p:ext uri="{BB962C8B-B14F-4D97-AF65-F5344CB8AC3E}">
        <p14:creationId xmlns:p14="http://schemas.microsoft.com/office/powerpoint/2010/main" val="3322972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9C849E-D669-24D5-35D3-9C1AE1C20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702" y="272344"/>
            <a:ext cx="10636595" cy="795131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STRs: </a:t>
            </a:r>
            <a:r>
              <a:rPr lang="en-US" dirty="0"/>
              <a:t>What about the property rights of neighbors?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5FEBCD-4006-345D-159E-46C33E2A12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5072" y="3511040"/>
            <a:ext cx="5678523" cy="2903665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Nuisance factor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Unrelenting</a:t>
            </a:r>
            <a:r>
              <a:rPr lang="en-US" sz="1600" dirty="0"/>
              <a:t> noise, disorderly conduct, trash, parking – unsupervised hotel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Lack of enforcement – burden on neighbor to document and file complaint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Neighbors receive no compensation.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Danger in an evacuation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Less careful about fire danger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Communication challenge, lost without GPS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No incentive to shelter in place</a:t>
            </a:r>
            <a:br>
              <a:rPr lang="en-US" sz="1600" dirty="0"/>
            </a:b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68B4DB-FDEE-6551-D13D-FC1B35BDF741}"/>
              </a:ext>
            </a:extLst>
          </p:cNvPr>
          <p:cNvSpPr txBox="1"/>
          <p:nvPr/>
        </p:nvSpPr>
        <p:spPr>
          <a:xfrm>
            <a:off x="266961" y="7246817"/>
            <a:ext cx="14428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highlight>
                  <a:srgbClr val="FFFF00"/>
                </a:highlight>
              </a:rPr>
              <a:t>HOA was an issue that the commissioners agreed to address, though I did not completely understand the history here. – seems centered in </a:t>
            </a:r>
            <a:r>
              <a:rPr lang="en-US" err="1">
                <a:highlight>
                  <a:srgbClr val="FFFF00"/>
                </a:highlight>
              </a:rPr>
              <a:t>Tyrolia</a:t>
            </a:r>
            <a:r>
              <a:rPr lang="en-US">
                <a:highlight>
                  <a:srgbClr val="FFFF00"/>
                </a:highlight>
              </a:rPr>
              <a:t> Village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69AF77-976E-489F-EF3C-BBDE27255EA9}"/>
              </a:ext>
            </a:extLst>
          </p:cNvPr>
          <p:cNvSpPr txBox="1"/>
          <p:nvPr/>
        </p:nvSpPr>
        <p:spPr>
          <a:xfrm>
            <a:off x="6047604" y="3511040"/>
            <a:ext cx="47759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Hollowing out the community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Loss of neighborhood, loss of HOA control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Loss of workforce housing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Increases LTR rents around 5.35% per year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Loss of young families and school-age children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5B5DF4A-2266-54E5-2864-EACD7B3F2EAD}"/>
              </a:ext>
            </a:extLst>
          </p:cNvPr>
          <p:cNvGrpSpPr/>
          <p:nvPr/>
        </p:nvGrpSpPr>
        <p:grpSpPr>
          <a:xfrm>
            <a:off x="2275400" y="1319985"/>
            <a:ext cx="7499684" cy="2026976"/>
            <a:chOff x="2308058" y="1439253"/>
            <a:chExt cx="7499684" cy="202697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E4B3013-0E86-3077-0E90-5BF9AEA158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8" t="24665" b="40562"/>
            <a:stretch/>
          </p:blipFill>
          <p:spPr>
            <a:xfrm rot="10800000">
              <a:off x="2308058" y="1439253"/>
              <a:ext cx="7499684" cy="2026976"/>
            </a:xfrm>
            <a:prstGeom prst="rect">
              <a:avLst/>
            </a:prstGeom>
          </p:spPr>
        </p:pic>
        <p:sp>
          <p:nvSpPr>
            <p:cNvPr id="14" name="Rectangular Callout 13">
              <a:extLst>
                <a:ext uri="{FF2B5EF4-FFF2-40B4-BE49-F238E27FC236}">
                  <a16:creationId xmlns:a16="http://schemas.microsoft.com/office/drawing/2014/main" id="{F685A8AD-9F53-A906-1E80-42008ADAACC3}"/>
                </a:ext>
              </a:extLst>
            </p:cNvPr>
            <p:cNvSpPr/>
            <p:nvPr/>
          </p:nvSpPr>
          <p:spPr>
            <a:xfrm>
              <a:off x="8688551" y="1589396"/>
              <a:ext cx="615697" cy="494585"/>
            </a:xfrm>
            <a:prstGeom prst="wedgeRectCallout">
              <a:avLst>
                <a:gd name="adj1" fmla="val -152738"/>
                <a:gd name="adj2" fmla="val 63424"/>
              </a:avLst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/>
                <a:t>STR</a:t>
              </a: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34F79D-B75F-5B6C-C456-A6A09CAB2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9ECA-F590-C24A-AA0E-6960B502882F}" type="datetime1">
              <a:rPr lang="en-US" smtClean="0"/>
              <a:t>1/14/24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6F7911-5254-3832-4C84-24BF78140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Incline Village / Crystal Bay CAB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7BBEE6-21E1-D17F-AAD7-0902D3A3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60C3-7139-9541-B2BD-DC7BC1FB3AD8}" type="slidenum">
              <a:rPr lang="en-US" smtClean="0"/>
              <a:t>23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B3DFFF-3B29-331F-EB6C-B7CC5E453E3C}"/>
              </a:ext>
            </a:extLst>
          </p:cNvPr>
          <p:cNvSpPr txBox="1"/>
          <p:nvPr/>
        </p:nvSpPr>
        <p:spPr>
          <a:xfrm>
            <a:off x="6047604" y="5266560"/>
            <a:ext cx="5612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Undermines efforts to promote mass transit by making tourists dependent on their cars.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E4FCF8-E9B5-641C-46E4-C0123E25E958}"/>
              </a:ext>
            </a:extLst>
          </p:cNvPr>
          <p:cNvSpPr txBox="1"/>
          <p:nvPr/>
        </p:nvSpPr>
        <p:spPr>
          <a:xfrm>
            <a:off x="10388326" y="309761"/>
            <a:ext cx="1456040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updated slide</a:t>
            </a:r>
          </a:p>
        </p:txBody>
      </p:sp>
    </p:spTree>
    <p:extLst>
      <p:ext uri="{BB962C8B-B14F-4D97-AF65-F5344CB8AC3E}">
        <p14:creationId xmlns:p14="http://schemas.microsoft.com/office/powerpoint/2010/main" val="2011351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8D3FFE-E3B3-FB6D-6C85-7A29DD05D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59" y="29181"/>
            <a:ext cx="10093585" cy="1325563"/>
          </a:xfrm>
        </p:spPr>
        <p:txBody>
          <a:bodyPr>
            <a:normAutofit/>
          </a:bodyPr>
          <a:lstStyle/>
          <a:p>
            <a:pPr marL="914400" indent="-914400"/>
            <a:r>
              <a:rPr lang="en-US" sz="2800" dirty="0">
                <a:solidFill>
                  <a:srgbClr val="C00000"/>
                </a:solidFill>
              </a:rPr>
              <a:t>STRs:  </a:t>
            </a:r>
            <a:r>
              <a:rPr lang="en-US" sz="2800" dirty="0"/>
              <a:t>We are not anti-STR.  We simply want the same protections that have been afforded most resort communities.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38AC815-D532-5435-3654-39CDAD0283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660133"/>
              </p:ext>
            </p:extLst>
          </p:nvPr>
        </p:nvGraphicFramePr>
        <p:xfrm>
          <a:off x="310937" y="1391584"/>
          <a:ext cx="7166919" cy="44022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66919">
                  <a:extLst>
                    <a:ext uri="{9D8B030D-6E8A-4147-A177-3AD203B41FA5}">
                      <a16:colId xmlns:a16="http://schemas.microsoft.com/office/drawing/2014/main" val="254422625"/>
                    </a:ext>
                  </a:extLst>
                </a:gridCol>
              </a:tblGrid>
              <a:tr h="4036461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Reduce STR impact:</a:t>
                      </a:r>
                    </a:p>
                    <a:p>
                      <a:pPr marL="865188" indent="-230188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Cap the number of STRs.</a:t>
                      </a:r>
                    </a:p>
                    <a:p>
                      <a:pPr marL="865188" indent="-230188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Limit density in residential neighborhoods.</a:t>
                      </a:r>
                    </a:p>
                    <a:p>
                      <a:pPr marL="865188" indent="-230188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Reduce the allowed number of rental days.</a:t>
                      </a:r>
                    </a:p>
                    <a:p>
                      <a:pPr marL="865188" marR="0" lvl="0" indent="-2301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Ensure ADUs are not used as STRs.</a:t>
                      </a:r>
                      <a:br>
                        <a:rPr lang="en-US" sz="1600" b="0" dirty="0">
                          <a:solidFill>
                            <a:schemeClr val="tx1"/>
                          </a:solidFill>
                        </a:rPr>
                      </a:b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Reduce STR speculation:</a:t>
                      </a:r>
                    </a:p>
                    <a:p>
                      <a:pPr marL="865188" indent="-230188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Require a one-year mandatory waiting period between purchase and applying for STR permit.</a:t>
                      </a:r>
                    </a:p>
                    <a:p>
                      <a:pPr marL="865188" indent="-230188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Do not automatically rollover STR permits to new owners.</a:t>
                      </a:r>
                    </a:p>
                    <a:p>
                      <a:pPr marL="865188" indent="-230188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Increase property tax on STRs without owner on site during rentals since they are businesses.</a:t>
                      </a:r>
                      <a:br>
                        <a:rPr lang="en-US" sz="1600" b="0" dirty="0">
                          <a:solidFill>
                            <a:schemeClr val="tx1"/>
                          </a:solidFill>
                        </a:rPr>
                      </a:b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Improve enforcement of rules:</a:t>
                      </a:r>
                    </a:p>
                    <a:p>
                      <a:pPr marL="866775" indent="-23177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Clarify and educate on complaints versus violations, processes and consequences.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4893279"/>
                  </a:ext>
                </a:extLst>
              </a:tr>
              <a:tr h="334084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3921722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AA5EEDF7-923C-7B9F-25BD-63E50D99C3BC}"/>
              </a:ext>
            </a:extLst>
          </p:cNvPr>
          <p:cNvGrpSpPr/>
          <p:nvPr/>
        </p:nvGrpSpPr>
        <p:grpSpPr>
          <a:xfrm>
            <a:off x="7661563" y="1391584"/>
            <a:ext cx="3823257" cy="4763163"/>
            <a:chOff x="7364569" y="1473963"/>
            <a:chExt cx="3727454" cy="464380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E99B307-2C6B-ADF7-89D8-C7A36A61B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197"/>
            <a:stretch/>
          </p:blipFill>
          <p:spPr>
            <a:xfrm>
              <a:off x="7364569" y="1473963"/>
              <a:ext cx="3727454" cy="46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993BCEF-1B04-FD92-1F40-09F4FEACFC58}"/>
                </a:ext>
              </a:extLst>
            </p:cNvPr>
            <p:cNvSpPr txBox="1"/>
            <p:nvPr/>
          </p:nvSpPr>
          <p:spPr>
            <a:xfrm>
              <a:off x="8488671" y="5640978"/>
              <a:ext cx="1479251" cy="369332"/>
            </a:xfrm>
            <a:prstGeom prst="rect">
              <a:avLst/>
            </a:prstGeom>
            <a:solidFill>
              <a:schemeClr val="bg1">
                <a:lumMod val="75000"/>
                <a:alpha val="94902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morning after</a:t>
              </a: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7EAABC-1997-6BE1-D988-2E82E9A13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EDAF9-EBF3-D641-A478-585FF273EF0D}" type="datetime1">
              <a:rPr lang="en-US" smtClean="0"/>
              <a:t>1/14/24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36952F-837B-3BFE-5B71-465090D0E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Incline Village / Crystal Bay CAB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D31D8E-CAE7-CD81-ACC0-A7121FF0C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60C3-7139-9541-B2BD-DC7BC1FB3AD8}" type="slidenum">
              <a:rPr lang="en-US" smtClean="0"/>
              <a:t>24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441006-5C5A-37A5-27BA-9488FDA559EC}"/>
              </a:ext>
            </a:extLst>
          </p:cNvPr>
          <p:cNvSpPr txBox="1"/>
          <p:nvPr/>
        </p:nvSpPr>
        <p:spPr>
          <a:xfrm>
            <a:off x="1147169" y="5569035"/>
            <a:ext cx="5494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Highlighted items were approved with Dec 2023  STR Ordinance revision.</a:t>
            </a:r>
          </a:p>
          <a:p>
            <a:r>
              <a:rPr lang="en-US" sz="1400" dirty="0"/>
              <a:t>We ask you to consider the others as well.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848B11-3718-3352-1F2F-E723FFBF406D}"/>
              </a:ext>
            </a:extLst>
          </p:cNvPr>
          <p:cNvSpPr txBox="1"/>
          <p:nvPr/>
        </p:nvSpPr>
        <p:spPr>
          <a:xfrm>
            <a:off x="10331828" y="628810"/>
            <a:ext cx="1456040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updated slide</a:t>
            </a:r>
          </a:p>
        </p:txBody>
      </p:sp>
    </p:spTree>
    <p:extLst>
      <p:ext uri="{BB962C8B-B14F-4D97-AF65-F5344CB8AC3E}">
        <p14:creationId xmlns:p14="http://schemas.microsoft.com/office/powerpoint/2010/main" val="3325534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65C17B-1850-A247-DE3A-F464D2E52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Conclusion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4FE77-F6BF-38D6-9820-216B4F5E02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1EA3ED-D37D-6532-ED53-D4C4FBCF4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B1711-2ED3-B34C-9E41-8765FCC0DEB3}" type="datetime1">
              <a:rPr lang="en-US" smtClean="0"/>
              <a:t>1/14/24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A2648-BF1C-591E-3513-AD8024778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Incline Village / Crystal Bay CAB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78751-F37B-5710-6974-C1CB655A1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60C3-7139-9541-B2BD-DC7BC1FB3AD8}" type="slidenum">
              <a:rPr lang="en-US" smtClean="0"/>
              <a:t>25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77D791-B3A4-D34E-95A5-DCB6ACB1FDED}"/>
              </a:ext>
            </a:extLst>
          </p:cNvPr>
          <p:cNvSpPr txBox="1"/>
          <p:nvPr/>
        </p:nvSpPr>
        <p:spPr>
          <a:xfrm>
            <a:off x="6922872" y="768348"/>
            <a:ext cx="4220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This section was reviewed and voted on at the </a:t>
            </a:r>
            <a:r>
              <a:rPr lang="en-US" sz="1200" err="1"/>
              <a:t>xxxx</a:t>
            </a:r>
            <a:r>
              <a:rPr lang="en-US" sz="1200"/>
              <a:t> CAB meeting.</a:t>
            </a:r>
          </a:p>
        </p:txBody>
      </p:sp>
    </p:spTree>
    <p:extLst>
      <p:ext uri="{BB962C8B-B14F-4D97-AF65-F5344CB8AC3E}">
        <p14:creationId xmlns:p14="http://schemas.microsoft.com/office/powerpoint/2010/main" val="7984663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B6998-77FA-A21A-4419-E38E9DDC4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Please remember this.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167009-463E-4687-35A8-E17FB2C0DFFB}"/>
              </a:ext>
            </a:extLst>
          </p:cNvPr>
          <p:cNvSpPr txBox="1"/>
          <p:nvPr/>
        </p:nvSpPr>
        <p:spPr>
          <a:xfrm>
            <a:off x="604631" y="1647063"/>
            <a:ext cx="54355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Population growth and inadequate evacuation plans are major concerns given the increasing threat of a wildfire and the constraint of limited escape routes.</a:t>
            </a:r>
            <a:br>
              <a:rPr lang="en-US"/>
            </a:b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Our community needs a greater portion of our workforce living locally in order 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give businesses more stability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meet the needs of residents and visitors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be available during winter storms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reduce pollution in the lake</a:t>
            </a:r>
            <a:br>
              <a:rPr lang="en-US"/>
            </a:b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Short-term-rentals are businesses, and they: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decrease available housing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diminish the livability of our homes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invite investors to hollow out communities</a:t>
            </a:r>
            <a:br>
              <a:rPr lang="en-US"/>
            </a:br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1ABCE56-12B5-B64D-66A4-34F518694F69}"/>
              </a:ext>
            </a:extLst>
          </p:cNvPr>
          <p:cNvGrpSpPr/>
          <p:nvPr/>
        </p:nvGrpSpPr>
        <p:grpSpPr>
          <a:xfrm>
            <a:off x="6583571" y="2044006"/>
            <a:ext cx="5003798" cy="3416320"/>
            <a:chOff x="6591301" y="1536174"/>
            <a:chExt cx="4571999" cy="341632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A4A177-700B-ED5F-B833-D688EC1676C8}"/>
                </a:ext>
              </a:extLst>
            </p:cNvPr>
            <p:cNvSpPr txBox="1"/>
            <p:nvPr/>
          </p:nvSpPr>
          <p:spPr>
            <a:xfrm>
              <a:off x="6591301" y="1536174"/>
              <a:ext cx="4571999" cy="341632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6">
                      <a:lumMod val="75000"/>
                    </a:schemeClr>
                  </a:solidFill>
                  <a:latin typeface="Gurmukhi MN" panose="02020600050405020304" pitchFamily="18" charset="0"/>
                  <a:cs typeface="Gurmukhi MN" panose="02020600050405020304" pitchFamily="18" charset="0"/>
                </a:rPr>
                <a:t>Many resort communities face similar issues.</a:t>
              </a:r>
            </a:p>
            <a:p>
              <a:endParaRPr lang="en-US" sz="2400">
                <a:solidFill>
                  <a:schemeClr val="accent6">
                    <a:lumMod val="7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endParaRPr>
            </a:p>
            <a:p>
              <a:r>
                <a:rPr lang="en-US" sz="2400">
                  <a:solidFill>
                    <a:schemeClr val="accent6">
                      <a:lumMod val="75000"/>
                    </a:schemeClr>
                  </a:solidFill>
                  <a:latin typeface="Gurmukhi MN" panose="02020600050405020304" pitchFamily="18" charset="0"/>
                  <a:cs typeface="Gurmukhi MN" panose="02020600050405020304" pitchFamily="18" charset="0"/>
                </a:rPr>
                <a:t>Can we take on the challenge of </a:t>
              </a:r>
              <a:r>
                <a:rPr lang="en-US" sz="2400" b="1">
                  <a:solidFill>
                    <a:schemeClr val="accent6">
                      <a:lumMod val="75000"/>
                    </a:schemeClr>
                  </a:solidFill>
                  <a:latin typeface="Gurmukhi MN" panose="02020600050405020304" pitchFamily="18" charset="0"/>
                  <a:cs typeface="Gurmukhi MN" panose="02020600050405020304" pitchFamily="18" charset="0"/>
                </a:rPr>
                <a:t>making Tahoe a model </a:t>
              </a:r>
              <a:r>
                <a:rPr lang="en-US" sz="2400">
                  <a:solidFill>
                    <a:schemeClr val="accent6">
                      <a:lumMod val="75000"/>
                    </a:schemeClr>
                  </a:solidFill>
                  <a:latin typeface="Gurmukhi MN" panose="02020600050405020304" pitchFamily="18" charset="0"/>
                  <a:cs typeface="Gurmukhi MN" panose="02020600050405020304" pitchFamily="18" charset="0"/>
                </a:rPr>
                <a:t>of how an area can preserve its natural environment, welcome tourists, and provide a good home for its residents?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BE2F356-B230-EE8A-6C44-2F62008910E0}"/>
                </a:ext>
              </a:extLst>
            </p:cNvPr>
            <p:cNvCxnSpPr/>
            <p:nvPr/>
          </p:nvCxnSpPr>
          <p:spPr>
            <a:xfrm>
              <a:off x="6870701" y="2565400"/>
              <a:ext cx="4191000" cy="0"/>
            </a:xfrm>
            <a:prstGeom prst="line">
              <a:avLst/>
            </a:prstGeom>
            <a:ln w="76200" cmpd="thickThin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855B2-4D65-F8D8-879F-EFC313DB6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7DB85-4872-D242-AA84-DFCED7301C6C}" type="datetime1">
              <a:rPr lang="en-US" smtClean="0"/>
              <a:t>1/14/24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941DA1-521E-29EF-2CE1-4E0CF5777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Incline Village / Crystal Bay CAB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0A9694-DD5C-12F3-0E2D-F8BFB5F49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60C3-7139-9541-B2BD-DC7BC1FB3AD8}" type="slidenum">
              <a:rPr lang="en-US" smtClean="0"/>
              <a:t>26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49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87E63F6-39E6-BAD3-E77E-75036F0D4F38}"/>
              </a:ext>
            </a:extLst>
          </p:cNvPr>
          <p:cNvCxnSpPr/>
          <p:nvPr/>
        </p:nvCxnSpPr>
        <p:spPr>
          <a:xfrm>
            <a:off x="500651" y="5411437"/>
            <a:ext cx="11148165" cy="0"/>
          </a:xfrm>
          <a:prstGeom prst="line">
            <a:avLst/>
          </a:prstGeom>
          <a:ln w="698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0328B97-098B-5243-7A7C-B2131EA1C387}"/>
              </a:ext>
            </a:extLst>
          </p:cNvPr>
          <p:cNvSpPr txBox="1"/>
          <p:nvPr/>
        </p:nvSpPr>
        <p:spPr>
          <a:xfrm>
            <a:off x="9182063" y="4462998"/>
            <a:ext cx="21449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Thank you for your attention.</a:t>
            </a:r>
          </a:p>
          <a:p>
            <a:pPr algn="ctr"/>
            <a:endParaRPr lang="en-US" sz="2400"/>
          </a:p>
          <a:p>
            <a:pPr algn="ctr"/>
            <a:r>
              <a:rPr lang="en-US" sz="2400"/>
              <a:t>Questions?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58BC0F-DAB5-D0C4-B199-2F5E414D5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76" y="579135"/>
            <a:ext cx="5241831" cy="39313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414224-7001-759D-960B-9F125602F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259" y="546886"/>
            <a:ext cx="4114800" cy="54863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D57A1E-9AB1-43C9-2FFC-B02899925B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8070" y="433380"/>
            <a:ext cx="5754948" cy="3021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3452D5-A382-E296-4320-9F19A9AFDE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444" t="17297"/>
          <a:stretch/>
        </p:blipFill>
        <p:spPr>
          <a:xfrm>
            <a:off x="6758892" y="392459"/>
            <a:ext cx="4672377" cy="5411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130E65-354C-DA1A-4811-A4E4E5393B97}"/>
              </a:ext>
            </a:extLst>
          </p:cNvPr>
          <p:cNvSpPr txBox="1"/>
          <p:nvPr/>
        </p:nvSpPr>
        <p:spPr>
          <a:xfrm>
            <a:off x="1151693" y="1830492"/>
            <a:ext cx="4518022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2400">
                <a:solidFill>
                  <a:srgbClr val="000000"/>
                </a:solidFill>
                <a:latin typeface="Georgia" panose="02040502050405020303" pitchFamily="18" charset="0"/>
              </a:rPr>
              <a:t>SAN FRANCISCO (KGO) -- Fodor's Travel Guide put Lake Tahoe on its list of </a:t>
            </a:r>
            <a:r>
              <a:rPr lang="en-US" sz="2400">
                <a:solidFill>
                  <a:srgbClr val="000000"/>
                </a:solidFill>
                <a:latin typeface="Georgia" panose="02040502050405020303" pitchFamily="18" charset="0"/>
                <a:hlinkClick r:id="rId7"/>
              </a:rPr>
              <a:t>"Ten Regions to Avoid in 2023,</a:t>
            </a:r>
            <a:r>
              <a:rPr lang="en-US" sz="2400">
                <a:solidFill>
                  <a:schemeClr val="accent1"/>
                </a:solidFill>
                <a:latin typeface="Georgia" panose="02040502050405020303" pitchFamily="18" charset="0"/>
              </a:rPr>
              <a:t>”</a:t>
            </a:r>
            <a:r>
              <a:rPr lang="en-US" sz="2400">
                <a:solidFill>
                  <a:srgbClr val="000000"/>
                </a:solidFill>
                <a:latin typeface="Georgia" panose="02040502050405020303" pitchFamily="18" charset="0"/>
              </a:rPr>
              <a:t> saying the region has become overpopulated.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87E8B5-D943-52F1-AD20-DD4BC9CFFE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666371" y="1233702"/>
            <a:ext cx="6281057" cy="47107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4DB595-8C21-6873-DD02-927AC0402C6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045" r="5249"/>
          <a:stretch/>
        </p:blipFill>
        <p:spPr>
          <a:xfrm>
            <a:off x="852850" y="652601"/>
            <a:ext cx="5601194" cy="5476597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E34190-C47F-5125-CBDD-AC858701F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9DD26-C245-8C4F-A004-FC0799052697}" type="datetime1">
              <a:rPr lang="en-US" smtClean="0"/>
              <a:t>1/14/24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A46B35-8DFA-93F7-3C14-5E04174E9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Incline Village / Crystal Bay CAB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A730E8B-D541-5746-D353-286514E6D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60C3-7139-9541-B2BD-DC7BC1FB3AD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91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9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0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1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75626-1457-33CF-F47E-A5EE9F10B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Numerous concerns are repeatedly raised at CAB meetings.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45855F4-2FC0-B56F-1991-3FFF3CA5B2D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35492" y="1370745"/>
          <a:ext cx="5151863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7171">
                  <a:extLst>
                    <a:ext uri="{9D8B030D-6E8A-4147-A177-3AD203B41FA5}">
                      <a16:colId xmlns:a16="http://schemas.microsoft.com/office/drawing/2014/main" val="3481611972"/>
                    </a:ext>
                  </a:extLst>
                </a:gridCol>
                <a:gridCol w="1304692">
                  <a:extLst>
                    <a:ext uri="{9D8B030D-6E8A-4147-A177-3AD203B41FA5}">
                      <a16:colId xmlns:a16="http://schemas.microsoft.com/office/drawing/2014/main" val="1286099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Issue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Repetitions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9751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Workforce housing, STRs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130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4790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Distrust of county govt, TRPA, process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3634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Development, growth, overcrowding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502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Evacuation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6041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Communication, lack of representation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8022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Safety,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ebikes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0084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Zoning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7803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Transportation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3066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Traffic, parking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9646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Maintenance (roads, snow removal)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1623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Environment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0187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Tourism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42340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350BBF8-A9D9-1B8F-F515-4A5AC8D6B27D}"/>
              </a:ext>
            </a:extLst>
          </p:cNvPr>
          <p:cNvSpPr txBox="1"/>
          <p:nvPr/>
        </p:nvSpPr>
        <p:spPr>
          <a:xfrm>
            <a:off x="6670073" y="4805630"/>
            <a:ext cx="4786437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Cataloged comments at CAB meetings: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April 2022 to July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13 meetings total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466 comments –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56 different speakers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41C9CC-1788-796F-35AC-BEF22FE3E881}"/>
              </a:ext>
            </a:extLst>
          </p:cNvPr>
          <p:cNvSpPr txBox="1"/>
          <p:nvPr/>
        </p:nvSpPr>
        <p:spPr>
          <a:xfrm>
            <a:off x="6670073" y="2034613"/>
            <a:ext cx="4786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61% of comments expressed frustration</a:t>
            </a:r>
            <a:r>
              <a:rPr lang="en-US" dirty="0"/>
              <a:t> with: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County or agency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Lack of local representation in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Having inputs ignored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9253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CF4503-6ADB-051A-95C9-207068EA0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24" y="1709739"/>
            <a:ext cx="10540626" cy="1141038"/>
          </a:xfrm>
        </p:spPr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Evacuation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1A436F-2FE3-0EE8-D828-DC8292CFE29F}"/>
              </a:ext>
            </a:extLst>
          </p:cNvPr>
          <p:cNvSpPr txBox="1"/>
          <p:nvPr/>
        </p:nvSpPr>
        <p:spPr>
          <a:xfrm>
            <a:off x="806824" y="3079076"/>
            <a:ext cx="33705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Limited roads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Growing population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82F9F5-20DA-4F65-D53D-092ABEBCAD30}"/>
              </a:ext>
            </a:extLst>
          </p:cNvPr>
          <p:cNvSpPr txBox="1"/>
          <p:nvPr/>
        </p:nvSpPr>
        <p:spPr>
          <a:xfrm>
            <a:off x="1201271" y="4692579"/>
            <a:ext cx="2279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Also important: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Fuel reduction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Education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FDE243-042B-4A83-556E-063CC98D2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555" y="1616294"/>
            <a:ext cx="6757017" cy="450357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F3CDAB-B440-3906-F411-393761B1F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82938-3888-9A4B-A016-B29FBAEA0FFE}" type="datetime1">
              <a:rPr lang="en-US" smtClean="0"/>
              <a:t>1/14/24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CB0B6-E401-0975-A16D-1ACF9B845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Incline Village / Crystal Bay CAB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E9F9A-2652-3794-246B-9E0B400B1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60C3-7139-9541-B2BD-DC7BC1FB3AD8}" type="slidenum">
              <a:rPr lang="en-US" smtClean="0"/>
              <a:t>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789FB7-65EB-2241-220C-C193FA9E0A90}"/>
              </a:ext>
            </a:extLst>
          </p:cNvPr>
          <p:cNvSpPr txBox="1"/>
          <p:nvPr/>
        </p:nvSpPr>
        <p:spPr>
          <a:xfrm>
            <a:off x="6610355" y="738128"/>
            <a:ext cx="5146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This section was reviewed and voted on at the November 6, 2023 CAB meeting.</a:t>
            </a:r>
          </a:p>
        </p:txBody>
      </p:sp>
    </p:spTree>
    <p:extLst>
      <p:ext uri="{BB962C8B-B14F-4D97-AF65-F5344CB8AC3E}">
        <p14:creationId xmlns:p14="http://schemas.microsoft.com/office/powerpoint/2010/main" val="2051921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EA4485E-4C7B-3821-7DA5-CBE73C257D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87" t="18104" r="23151" b="11621"/>
          <a:stretch/>
        </p:blipFill>
        <p:spPr>
          <a:xfrm>
            <a:off x="8456546" y="2607474"/>
            <a:ext cx="3501896" cy="23774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7DCB53-608E-C315-6756-36334B628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224" y="2607474"/>
            <a:ext cx="3566160" cy="2377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87BD38-5E63-659F-98F6-E1702B934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137866"/>
            <a:ext cx="114681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C00000"/>
                </a:solidFill>
              </a:rPr>
              <a:t>Evacuation:  </a:t>
            </a:r>
            <a:r>
              <a:rPr lang="en-US"/>
              <a:t>How much risk exists in an evacuation scenario?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6CB716A-9AB8-22DD-03C6-CBE3E01B56F1}"/>
              </a:ext>
            </a:extLst>
          </p:cNvPr>
          <p:cNvGrpSpPr/>
          <p:nvPr/>
        </p:nvGrpSpPr>
        <p:grpSpPr>
          <a:xfrm>
            <a:off x="418068" y="2697460"/>
            <a:ext cx="4078975" cy="2322121"/>
            <a:chOff x="418068" y="2697460"/>
            <a:chExt cx="4078975" cy="232212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AC66DCB-E6FC-A2B2-237E-BDCDB1147002}"/>
                </a:ext>
              </a:extLst>
            </p:cNvPr>
            <p:cNvSpPr/>
            <p:nvPr/>
          </p:nvSpPr>
          <p:spPr>
            <a:xfrm>
              <a:off x="418068" y="2697460"/>
              <a:ext cx="4078975" cy="232212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920CE94-39B7-C4F0-D37F-103F1AB423DA}"/>
                </a:ext>
              </a:extLst>
            </p:cNvPr>
            <p:cNvSpPr txBox="1"/>
            <p:nvPr/>
          </p:nvSpPr>
          <p:spPr>
            <a:xfrm>
              <a:off x="963524" y="2883466"/>
              <a:ext cx="29880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Efficacy of egress routes ratio: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94FDD0E-83A3-E769-975A-0CEF6A8506BD}"/>
                </a:ext>
              </a:extLst>
            </p:cNvPr>
            <p:cNvSpPr txBox="1"/>
            <p:nvPr/>
          </p:nvSpPr>
          <p:spPr>
            <a:xfrm>
              <a:off x="1455807" y="3434413"/>
              <a:ext cx="17715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population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910A8A3-8836-3857-3C7F-824855641586}"/>
                </a:ext>
              </a:extLst>
            </p:cNvPr>
            <p:cNvCxnSpPr>
              <a:cxnSpLocks/>
            </p:cNvCxnSpPr>
            <p:nvPr/>
          </p:nvCxnSpPr>
          <p:spPr>
            <a:xfrm>
              <a:off x="770645" y="4019188"/>
              <a:ext cx="3373821" cy="0"/>
            </a:xfrm>
            <a:prstGeom prst="line">
              <a:avLst/>
            </a:prstGeom>
            <a:solidFill>
              <a:schemeClr val="accent1">
                <a:tint val="20000"/>
              </a:schemeClr>
            </a:solidFill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590BC7B-2337-138D-FC13-D08A6E0D96E1}"/>
                </a:ext>
              </a:extLst>
            </p:cNvPr>
            <p:cNvSpPr txBox="1"/>
            <p:nvPr/>
          </p:nvSpPr>
          <p:spPr>
            <a:xfrm>
              <a:off x="495319" y="4051306"/>
              <a:ext cx="39244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number of available lanes</a:t>
              </a: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B45B83-0514-8C8C-AE47-0AC70ED0E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6C61A-7A81-DF45-985C-8BEE1781D0E2}" type="datetime1">
              <a:rPr lang="en-US" smtClean="0"/>
              <a:t>1/14/24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71852B-683F-E6B7-484F-861E45526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Incline Village / Crystal Bay CAB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63CBC43-5D7C-4131-A02F-14267D6D1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60C3-7139-9541-B2BD-DC7BC1FB3A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86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F07AB-8FBC-7017-4F00-763000D54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886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C00000"/>
                </a:solidFill>
              </a:rPr>
              <a:t>Evacuation: </a:t>
            </a:r>
            <a:r>
              <a:rPr lang="en-US"/>
              <a:t>We have only three escape routes.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E206ADC-7F03-CFDE-CBB3-AFD609D1D600}"/>
              </a:ext>
            </a:extLst>
          </p:cNvPr>
          <p:cNvGrpSpPr/>
          <p:nvPr/>
        </p:nvGrpSpPr>
        <p:grpSpPr>
          <a:xfrm>
            <a:off x="1545912" y="1427646"/>
            <a:ext cx="9080821" cy="4866942"/>
            <a:chOff x="1901512" y="1795629"/>
            <a:chExt cx="9080821" cy="486694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8DCC4EA-BD59-3ED4-5AEC-385B0B35DA4F}"/>
                </a:ext>
              </a:extLst>
            </p:cNvPr>
            <p:cNvGrpSpPr/>
            <p:nvPr/>
          </p:nvGrpSpPr>
          <p:grpSpPr>
            <a:xfrm>
              <a:off x="1901512" y="1795629"/>
              <a:ext cx="8465175" cy="4866942"/>
              <a:chOff x="1901512" y="1795629"/>
              <a:chExt cx="8465175" cy="486694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B31ED070-BCD1-3534-C3BB-329D9C5E8DAD}"/>
                  </a:ext>
                </a:extLst>
              </p:cNvPr>
              <p:cNvGrpSpPr/>
              <p:nvPr/>
            </p:nvGrpSpPr>
            <p:grpSpPr>
              <a:xfrm>
                <a:off x="1901512" y="1795629"/>
                <a:ext cx="8465175" cy="4866942"/>
                <a:chOff x="1797258" y="1440980"/>
                <a:chExt cx="8465175" cy="4866942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DE424F68-4EE5-3C12-168B-CC9861F54C02}"/>
                    </a:ext>
                  </a:extLst>
                </p:cNvPr>
                <p:cNvGrpSpPr/>
                <p:nvPr/>
              </p:nvGrpSpPr>
              <p:grpSpPr>
                <a:xfrm>
                  <a:off x="1797258" y="1440980"/>
                  <a:ext cx="8465175" cy="4866942"/>
                  <a:chOff x="1797258" y="1440980"/>
                  <a:chExt cx="8465175" cy="4866942"/>
                </a:xfrm>
              </p:grpSpPr>
              <p:pic>
                <p:nvPicPr>
                  <p:cNvPr id="8" name="Picture 7">
                    <a:extLst>
                      <a:ext uri="{FF2B5EF4-FFF2-40B4-BE49-F238E27FC236}">
                        <a16:creationId xmlns:a16="http://schemas.microsoft.com/office/drawing/2014/main" id="{C394017C-4A20-EB20-9DF1-2315BFBDA41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797258" y="1796906"/>
                    <a:ext cx="8465175" cy="3956173"/>
                  </a:xfrm>
                  <a:prstGeom prst="rect">
                    <a:avLst/>
                  </a:prstGeom>
                </p:spPr>
              </p:pic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353A7662-6725-AE11-F583-D5C22FB4B587}"/>
                      </a:ext>
                    </a:extLst>
                  </p:cNvPr>
                  <p:cNvSpPr/>
                  <p:nvPr/>
                </p:nvSpPr>
                <p:spPr>
                  <a:xfrm>
                    <a:off x="5948969" y="3954628"/>
                    <a:ext cx="1871738" cy="2200543"/>
                  </a:xfrm>
                  <a:custGeom>
                    <a:avLst/>
                    <a:gdLst>
                      <a:gd name="connsiteX0" fmla="*/ 0 w 1301750"/>
                      <a:gd name="connsiteY0" fmla="*/ 0 h 1079500"/>
                      <a:gd name="connsiteX1" fmla="*/ 768350 w 1301750"/>
                      <a:gd name="connsiteY1" fmla="*/ 279400 h 1079500"/>
                      <a:gd name="connsiteX2" fmla="*/ 930275 w 1301750"/>
                      <a:gd name="connsiteY2" fmla="*/ 346075 h 1079500"/>
                      <a:gd name="connsiteX3" fmla="*/ 1012825 w 1301750"/>
                      <a:gd name="connsiteY3" fmla="*/ 396875 h 1079500"/>
                      <a:gd name="connsiteX4" fmla="*/ 1139825 w 1301750"/>
                      <a:gd name="connsiteY4" fmla="*/ 530225 h 1079500"/>
                      <a:gd name="connsiteX5" fmla="*/ 1184275 w 1301750"/>
                      <a:gd name="connsiteY5" fmla="*/ 625475 h 1079500"/>
                      <a:gd name="connsiteX6" fmla="*/ 1241425 w 1301750"/>
                      <a:gd name="connsiteY6" fmla="*/ 787400 h 1079500"/>
                      <a:gd name="connsiteX7" fmla="*/ 1295400 w 1301750"/>
                      <a:gd name="connsiteY7" fmla="*/ 873125 h 1079500"/>
                      <a:gd name="connsiteX8" fmla="*/ 1301750 w 1301750"/>
                      <a:gd name="connsiteY8" fmla="*/ 958850 h 1079500"/>
                      <a:gd name="connsiteX9" fmla="*/ 1301750 w 1301750"/>
                      <a:gd name="connsiteY9" fmla="*/ 1079500 h 1079500"/>
                      <a:gd name="connsiteX0" fmla="*/ 0 w 1301750"/>
                      <a:gd name="connsiteY0" fmla="*/ 0 h 1079500"/>
                      <a:gd name="connsiteX1" fmla="*/ 768350 w 1301750"/>
                      <a:gd name="connsiteY1" fmla="*/ 279400 h 1079500"/>
                      <a:gd name="connsiteX2" fmla="*/ 930275 w 1301750"/>
                      <a:gd name="connsiteY2" fmla="*/ 346075 h 1079500"/>
                      <a:gd name="connsiteX3" fmla="*/ 1012825 w 1301750"/>
                      <a:gd name="connsiteY3" fmla="*/ 396875 h 1079500"/>
                      <a:gd name="connsiteX4" fmla="*/ 1139825 w 1301750"/>
                      <a:gd name="connsiteY4" fmla="*/ 530225 h 1079500"/>
                      <a:gd name="connsiteX5" fmla="*/ 1184275 w 1301750"/>
                      <a:gd name="connsiteY5" fmla="*/ 625475 h 1079500"/>
                      <a:gd name="connsiteX6" fmla="*/ 1276350 w 1301750"/>
                      <a:gd name="connsiteY6" fmla="*/ 787400 h 1079500"/>
                      <a:gd name="connsiteX7" fmla="*/ 1295400 w 1301750"/>
                      <a:gd name="connsiteY7" fmla="*/ 873125 h 1079500"/>
                      <a:gd name="connsiteX8" fmla="*/ 1301750 w 1301750"/>
                      <a:gd name="connsiteY8" fmla="*/ 958850 h 1079500"/>
                      <a:gd name="connsiteX9" fmla="*/ 1301750 w 1301750"/>
                      <a:gd name="connsiteY9" fmla="*/ 1079500 h 1079500"/>
                      <a:gd name="connsiteX0" fmla="*/ 0 w 1301750"/>
                      <a:gd name="connsiteY0" fmla="*/ 0 h 1079500"/>
                      <a:gd name="connsiteX1" fmla="*/ 768350 w 1301750"/>
                      <a:gd name="connsiteY1" fmla="*/ 279400 h 1079500"/>
                      <a:gd name="connsiteX2" fmla="*/ 930275 w 1301750"/>
                      <a:gd name="connsiteY2" fmla="*/ 346075 h 1079500"/>
                      <a:gd name="connsiteX3" fmla="*/ 1012825 w 1301750"/>
                      <a:gd name="connsiteY3" fmla="*/ 396875 h 1079500"/>
                      <a:gd name="connsiteX4" fmla="*/ 1139825 w 1301750"/>
                      <a:gd name="connsiteY4" fmla="*/ 530225 h 1079500"/>
                      <a:gd name="connsiteX5" fmla="*/ 1219200 w 1301750"/>
                      <a:gd name="connsiteY5" fmla="*/ 663575 h 1079500"/>
                      <a:gd name="connsiteX6" fmla="*/ 1276350 w 1301750"/>
                      <a:gd name="connsiteY6" fmla="*/ 787400 h 1079500"/>
                      <a:gd name="connsiteX7" fmla="*/ 1295400 w 1301750"/>
                      <a:gd name="connsiteY7" fmla="*/ 873125 h 1079500"/>
                      <a:gd name="connsiteX8" fmla="*/ 1301750 w 1301750"/>
                      <a:gd name="connsiteY8" fmla="*/ 958850 h 1079500"/>
                      <a:gd name="connsiteX9" fmla="*/ 1301750 w 1301750"/>
                      <a:gd name="connsiteY9" fmla="*/ 1079500 h 1079500"/>
                      <a:gd name="connsiteX0" fmla="*/ 0 w 1538541"/>
                      <a:gd name="connsiteY0" fmla="*/ 0 h 1890418"/>
                      <a:gd name="connsiteX1" fmla="*/ 1005141 w 1538541"/>
                      <a:gd name="connsiteY1" fmla="*/ 1090318 h 1890418"/>
                      <a:gd name="connsiteX2" fmla="*/ 1167066 w 1538541"/>
                      <a:gd name="connsiteY2" fmla="*/ 1156993 h 1890418"/>
                      <a:gd name="connsiteX3" fmla="*/ 1249616 w 1538541"/>
                      <a:gd name="connsiteY3" fmla="*/ 1207793 h 1890418"/>
                      <a:gd name="connsiteX4" fmla="*/ 1376616 w 1538541"/>
                      <a:gd name="connsiteY4" fmla="*/ 1341143 h 1890418"/>
                      <a:gd name="connsiteX5" fmla="*/ 1455991 w 1538541"/>
                      <a:gd name="connsiteY5" fmla="*/ 1474493 h 1890418"/>
                      <a:gd name="connsiteX6" fmla="*/ 1513141 w 1538541"/>
                      <a:gd name="connsiteY6" fmla="*/ 1598318 h 1890418"/>
                      <a:gd name="connsiteX7" fmla="*/ 1532191 w 1538541"/>
                      <a:gd name="connsiteY7" fmla="*/ 1684043 h 1890418"/>
                      <a:gd name="connsiteX8" fmla="*/ 1538541 w 1538541"/>
                      <a:gd name="connsiteY8" fmla="*/ 1769768 h 1890418"/>
                      <a:gd name="connsiteX9" fmla="*/ 1538541 w 1538541"/>
                      <a:gd name="connsiteY9" fmla="*/ 1890418 h 1890418"/>
                      <a:gd name="connsiteX0" fmla="*/ 0 w 1406990"/>
                      <a:gd name="connsiteY0" fmla="*/ 0 h 1854108"/>
                      <a:gd name="connsiteX1" fmla="*/ 873590 w 1406990"/>
                      <a:gd name="connsiteY1" fmla="*/ 1054008 h 1854108"/>
                      <a:gd name="connsiteX2" fmla="*/ 1035515 w 1406990"/>
                      <a:gd name="connsiteY2" fmla="*/ 1120683 h 1854108"/>
                      <a:gd name="connsiteX3" fmla="*/ 1118065 w 1406990"/>
                      <a:gd name="connsiteY3" fmla="*/ 1171483 h 1854108"/>
                      <a:gd name="connsiteX4" fmla="*/ 1245065 w 1406990"/>
                      <a:gd name="connsiteY4" fmla="*/ 1304833 h 1854108"/>
                      <a:gd name="connsiteX5" fmla="*/ 1324440 w 1406990"/>
                      <a:gd name="connsiteY5" fmla="*/ 1438183 h 1854108"/>
                      <a:gd name="connsiteX6" fmla="*/ 1381590 w 1406990"/>
                      <a:gd name="connsiteY6" fmla="*/ 1562008 h 1854108"/>
                      <a:gd name="connsiteX7" fmla="*/ 1400640 w 1406990"/>
                      <a:gd name="connsiteY7" fmla="*/ 1647733 h 1854108"/>
                      <a:gd name="connsiteX8" fmla="*/ 1406990 w 1406990"/>
                      <a:gd name="connsiteY8" fmla="*/ 1733458 h 1854108"/>
                      <a:gd name="connsiteX9" fmla="*/ 1406990 w 1406990"/>
                      <a:gd name="connsiteY9" fmla="*/ 1854108 h 1854108"/>
                      <a:gd name="connsiteX0" fmla="*/ 0 w 1406990"/>
                      <a:gd name="connsiteY0" fmla="*/ 0 h 1854108"/>
                      <a:gd name="connsiteX1" fmla="*/ 426318 w 1406990"/>
                      <a:gd name="connsiteY1" fmla="*/ 1024 h 1854108"/>
                      <a:gd name="connsiteX2" fmla="*/ 1035515 w 1406990"/>
                      <a:gd name="connsiteY2" fmla="*/ 1120683 h 1854108"/>
                      <a:gd name="connsiteX3" fmla="*/ 1118065 w 1406990"/>
                      <a:gd name="connsiteY3" fmla="*/ 1171483 h 1854108"/>
                      <a:gd name="connsiteX4" fmla="*/ 1245065 w 1406990"/>
                      <a:gd name="connsiteY4" fmla="*/ 1304833 h 1854108"/>
                      <a:gd name="connsiteX5" fmla="*/ 1324440 w 1406990"/>
                      <a:gd name="connsiteY5" fmla="*/ 1438183 h 1854108"/>
                      <a:gd name="connsiteX6" fmla="*/ 1381590 w 1406990"/>
                      <a:gd name="connsiteY6" fmla="*/ 1562008 h 1854108"/>
                      <a:gd name="connsiteX7" fmla="*/ 1400640 w 1406990"/>
                      <a:gd name="connsiteY7" fmla="*/ 1647733 h 1854108"/>
                      <a:gd name="connsiteX8" fmla="*/ 1406990 w 1406990"/>
                      <a:gd name="connsiteY8" fmla="*/ 1733458 h 1854108"/>
                      <a:gd name="connsiteX9" fmla="*/ 1406990 w 1406990"/>
                      <a:gd name="connsiteY9" fmla="*/ 1854108 h 1854108"/>
                      <a:gd name="connsiteX0" fmla="*/ 0 w 1406990"/>
                      <a:gd name="connsiteY0" fmla="*/ 0 h 1854108"/>
                      <a:gd name="connsiteX1" fmla="*/ 426318 w 1406990"/>
                      <a:gd name="connsiteY1" fmla="*/ 1024 h 1854108"/>
                      <a:gd name="connsiteX2" fmla="*/ 719793 w 1406990"/>
                      <a:gd name="connsiteY2" fmla="*/ 140318 h 1854108"/>
                      <a:gd name="connsiteX3" fmla="*/ 1118065 w 1406990"/>
                      <a:gd name="connsiteY3" fmla="*/ 1171483 h 1854108"/>
                      <a:gd name="connsiteX4" fmla="*/ 1245065 w 1406990"/>
                      <a:gd name="connsiteY4" fmla="*/ 1304833 h 1854108"/>
                      <a:gd name="connsiteX5" fmla="*/ 1324440 w 1406990"/>
                      <a:gd name="connsiteY5" fmla="*/ 1438183 h 1854108"/>
                      <a:gd name="connsiteX6" fmla="*/ 1381590 w 1406990"/>
                      <a:gd name="connsiteY6" fmla="*/ 1562008 h 1854108"/>
                      <a:gd name="connsiteX7" fmla="*/ 1400640 w 1406990"/>
                      <a:gd name="connsiteY7" fmla="*/ 1647733 h 1854108"/>
                      <a:gd name="connsiteX8" fmla="*/ 1406990 w 1406990"/>
                      <a:gd name="connsiteY8" fmla="*/ 1733458 h 1854108"/>
                      <a:gd name="connsiteX9" fmla="*/ 1406990 w 1406990"/>
                      <a:gd name="connsiteY9" fmla="*/ 1854108 h 1854108"/>
                      <a:gd name="connsiteX0" fmla="*/ 0 w 1486408"/>
                      <a:gd name="connsiteY0" fmla="*/ 0 h 1854108"/>
                      <a:gd name="connsiteX1" fmla="*/ 426318 w 1486408"/>
                      <a:gd name="connsiteY1" fmla="*/ 1024 h 1854108"/>
                      <a:gd name="connsiteX2" fmla="*/ 719793 w 1486408"/>
                      <a:gd name="connsiteY2" fmla="*/ 140318 h 1854108"/>
                      <a:gd name="connsiteX3" fmla="*/ 1486408 w 1486408"/>
                      <a:gd name="connsiteY3" fmla="*/ 820489 h 1854108"/>
                      <a:gd name="connsiteX4" fmla="*/ 1245065 w 1486408"/>
                      <a:gd name="connsiteY4" fmla="*/ 1304833 h 1854108"/>
                      <a:gd name="connsiteX5" fmla="*/ 1324440 w 1486408"/>
                      <a:gd name="connsiteY5" fmla="*/ 1438183 h 1854108"/>
                      <a:gd name="connsiteX6" fmla="*/ 1381590 w 1486408"/>
                      <a:gd name="connsiteY6" fmla="*/ 1562008 h 1854108"/>
                      <a:gd name="connsiteX7" fmla="*/ 1400640 w 1486408"/>
                      <a:gd name="connsiteY7" fmla="*/ 1647733 h 1854108"/>
                      <a:gd name="connsiteX8" fmla="*/ 1406990 w 1486408"/>
                      <a:gd name="connsiteY8" fmla="*/ 1733458 h 1854108"/>
                      <a:gd name="connsiteX9" fmla="*/ 1406990 w 1486408"/>
                      <a:gd name="connsiteY9" fmla="*/ 1854108 h 1854108"/>
                      <a:gd name="connsiteX0" fmla="*/ 0 w 1639718"/>
                      <a:gd name="connsiteY0" fmla="*/ 0 h 1854108"/>
                      <a:gd name="connsiteX1" fmla="*/ 426318 w 1639718"/>
                      <a:gd name="connsiteY1" fmla="*/ 1024 h 1854108"/>
                      <a:gd name="connsiteX2" fmla="*/ 719793 w 1639718"/>
                      <a:gd name="connsiteY2" fmla="*/ 140318 h 1854108"/>
                      <a:gd name="connsiteX3" fmla="*/ 1486408 w 1639718"/>
                      <a:gd name="connsiteY3" fmla="*/ 820489 h 1854108"/>
                      <a:gd name="connsiteX4" fmla="*/ 1639718 w 1639718"/>
                      <a:gd name="connsiteY4" fmla="*/ 1002251 h 1854108"/>
                      <a:gd name="connsiteX5" fmla="*/ 1324440 w 1639718"/>
                      <a:gd name="connsiteY5" fmla="*/ 1438183 h 1854108"/>
                      <a:gd name="connsiteX6" fmla="*/ 1381590 w 1639718"/>
                      <a:gd name="connsiteY6" fmla="*/ 1562008 h 1854108"/>
                      <a:gd name="connsiteX7" fmla="*/ 1400640 w 1639718"/>
                      <a:gd name="connsiteY7" fmla="*/ 1647733 h 1854108"/>
                      <a:gd name="connsiteX8" fmla="*/ 1406990 w 1639718"/>
                      <a:gd name="connsiteY8" fmla="*/ 1733458 h 1854108"/>
                      <a:gd name="connsiteX9" fmla="*/ 1406990 w 1639718"/>
                      <a:gd name="connsiteY9" fmla="*/ 1854108 h 1854108"/>
                      <a:gd name="connsiteX0" fmla="*/ 0 w 1639718"/>
                      <a:gd name="connsiteY0" fmla="*/ 0 h 1854108"/>
                      <a:gd name="connsiteX1" fmla="*/ 426318 w 1639718"/>
                      <a:gd name="connsiteY1" fmla="*/ 1024 h 1854108"/>
                      <a:gd name="connsiteX2" fmla="*/ 719793 w 1639718"/>
                      <a:gd name="connsiteY2" fmla="*/ 140318 h 1854108"/>
                      <a:gd name="connsiteX3" fmla="*/ 1486408 w 1639718"/>
                      <a:gd name="connsiteY3" fmla="*/ 820489 h 1854108"/>
                      <a:gd name="connsiteX4" fmla="*/ 1639718 w 1639718"/>
                      <a:gd name="connsiteY4" fmla="*/ 1002251 h 1854108"/>
                      <a:gd name="connsiteX5" fmla="*/ 1627007 w 1639718"/>
                      <a:gd name="connsiteY5" fmla="*/ 1305047 h 1854108"/>
                      <a:gd name="connsiteX6" fmla="*/ 1381590 w 1639718"/>
                      <a:gd name="connsiteY6" fmla="*/ 1562008 h 1854108"/>
                      <a:gd name="connsiteX7" fmla="*/ 1400640 w 1639718"/>
                      <a:gd name="connsiteY7" fmla="*/ 1647733 h 1854108"/>
                      <a:gd name="connsiteX8" fmla="*/ 1406990 w 1639718"/>
                      <a:gd name="connsiteY8" fmla="*/ 1733458 h 1854108"/>
                      <a:gd name="connsiteX9" fmla="*/ 1406990 w 1639718"/>
                      <a:gd name="connsiteY9" fmla="*/ 1854108 h 1854108"/>
                      <a:gd name="connsiteX0" fmla="*/ 0 w 1639718"/>
                      <a:gd name="connsiteY0" fmla="*/ 0 h 1854108"/>
                      <a:gd name="connsiteX1" fmla="*/ 426318 w 1639718"/>
                      <a:gd name="connsiteY1" fmla="*/ 1024 h 1854108"/>
                      <a:gd name="connsiteX2" fmla="*/ 719793 w 1639718"/>
                      <a:gd name="connsiteY2" fmla="*/ 140318 h 1854108"/>
                      <a:gd name="connsiteX3" fmla="*/ 1486408 w 1639718"/>
                      <a:gd name="connsiteY3" fmla="*/ 820489 h 1854108"/>
                      <a:gd name="connsiteX4" fmla="*/ 1639718 w 1639718"/>
                      <a:gd name="connsiteY4" fmla="*/ 1002251 h 1854108"/>
                      <a:gd name="connsiteX5" fmla="*/ 1627007 w 1639718"/>
                      <a:gd name="connsiteY5" fmla="*/ 1305047 h 1854108"/>
                      <a:gd name="connsiteX6" fmla="*/ 1539451 w 1639718"/>
                      <a:gd name="connsiteY6" fmla="*/ 1525698 h 1854108"/>
                      <a:gd name="connsiteX7" fmla="*/ 1400640 w 1639718"/>
                      <a:gd name="connsiteY7" fmla="*/ 1647733 h 1854108"/>
                      <a:gd name="connsiteX8" fmla="*/ 1406990 w 1639718"/>
                      <a:gd name="connsiteY8" fmla="*/ 1733458 h 1854108"/>
                      <a:gd name="connsiteX9" fmla="*/ 1406990 w 1639718"/>
                      <a:gd name="connsiteY9" fmla="*/ 1854108 h 1854108"/>
                      <a:gd name="connsiteX0" fmla="*/ 0 w 1639718"/>
                      <a:gd name="connsiteY0" fmla="*/ 0 h 1914624"/>
                      <a:gd name="connsiteX1" fmla="*/ 426318 w 1639718"/>
                      <a:gd name="connsiteY1" fmla="*/ 1024 h 1914624"/>
                      <a:gd name="connsiteX2" fmla="*/ 719793 w 1639718"/>
                      <a:gd name="connsiteY2" fmla="*/ 140318 h 1914624"/>
                      <a:gd name="connsiteX3" fmla="*/ 1486408 w 1639718"/>
                      <a:gd name="connsiteY3" fmla="*/ 820489 h 1914624"/>
                      <a:gd name="connsiteX4" fmla="*/ 1639718 w 1639718"/>
                      <a:gd name="connsiteY4" fmla="*/ 1002251 h 1914624"/>
                      <a:gd name="connsiteX5" fmla="*/ 1627007 w 1639718"/>
                      <a:gd name="connsiteY5" fmla="*/ 1305047 h 1914624"/>
                      <a:gd name="connsiteX6" fmla="*/ 1539451 w 1639718"/>
                      <a:gd name="connsiteY6" fmla="*/ 1525698 h 1914624"/>
                      <a:gd name="connsiteX7" fmla="*/ 1400640 w 1639718"/>
                      <a:gd name="connsiteY7" fmla="*/ 1647733 h 1914624"/>
                      <a:gd name="connsiteX8" fmla="*/ 1406990 w 1639718"/>
                      <a:gd name="connsiteY8" fmla="*/ 1733458 h 1914624"/>
                      <a:gd name="connsiteX9" fmla="*/ 1222820 w 1639718"/>
                      <a:gd name="connsiteY9" fmla="*/ 1914624 h 1914624"/>
                      <a:gd name="connsiteX0" fmla="*/ 0 w 1639718"/>
                      <a:gd name="connsiteY0" fmla="*/ 0 h 1914624"/>
                      <a:gd name="connsiteX1" fmla="*/ 426318 w 1639718"/>
                      <a:gd name="connsiteY1" fmla="*/ 1024 h 1914624"/>
                      <a:gd name="connsiteX2" fmla="*/ 719793 w 1639718"/>
                      <a:gd name="connsiteY2" fmla="*/ 140318 h 1914624"/>
                      <a:gd name="connsiteX3" fmla="*/ 1486408 w 1639718"/>
                      <a:gd name="connsiteY3" fmla="*/ 820489 h 1914624"/>
                      <a:gd name="connsiteX4" fmla="*/ 1639718 w 1639718"/>
                      <a:gd name="connsiteY4" fmla="*/ 1002251 h 1914624"/>
                      <a:gd name="connsiteX5" fmla="*/ 1627007 w 1639718"/>
                      <a:gd name="connsiteY5" fmla="*/ 1305047 h 1914624"/>
                      <a:gd name="connsiteX6" fmla="*/ 1539451 w 1639718"/>
                      <a:gd name="connsiteY6" fmla="*/ 1525698 h 1914624"/>
                      <a:gd name="connsiteX7" fmla="*/ 1400640 w 1639718"/>
                      <a:gd name="connsiteY7" fmla="*/ 1647733 h 1914624"/>
                      <a:gd name="connsiteX8" fmla="*/ 1222820 w 1639718"/>
                      <a:gd name="connsiteY8" fmla="*/ 1914624 h 1914624"/>
                      <a:gd name="connsiteX0" fmla="*/ 0 w 1639718"/>
                      <a:gd name="connsiteY0" fmla="*/ 0 h 1914624"/>
                      <a:gd name="connsiteX1" fmla="*/ 426318 w 1639718"/>
                      <a:gd name="connsiteY1" fmla="*/ 1024 h 1914624"/>
                      <a:gd name="connsiteX2" fmla="*/ 719793 w 1639718"/>
                      <a:gd name="connsiteY2" fmla="*/ 140318 h 1914624"/>
                      <a:gd name="connsiteX3" fmla="*/ 1486408 w 1639718"/>
                      <a:gd name="connsiteY3" fmla="*/ 820489 h 1914624"/>
                      <a:gd name="connsiteX4" fmla="*/ 1639718 w 1639718"/>
                      <a:gd name="connsiteY4" fmla="*/ 1002251 h 1914624"/>
                      <a:gd name="connsiteX5" fmla="*/ 1627007 w 1639718"/>
                      <a:gd name="connsiteY5" fmla="*/ 1305047 h 1914624"/>
                      <a:gd name="connsiteX6" fmla="*/ 1539451 w 1639718"/>
                      <a:gd name="connsiteY6" fmla="*/ 1525698 h 1914624"/>
                      <a:gd name="connsiteX7" fmla="*/ 1222820 w 1639718"/>
                      <a:gd name="connsiteY7" fmla="*/ 1914624 h 1914624"/>
                      <a:gd name="connsiteX0" fmla="*/ 0 w 1766107"/>
                      <a:gd name="connsiteY0" fmla="*/ 0 h 2009765"/>
                      <a:gd name="connsiteX1" fmla="*/ 552707 w 1766107"/>
                      <a:gd name="connsiteY1" fmla="*/ 96165 h 2009765"/>
                      <a:gd name="connsiteX2" fmla="*/ 846182 w 1766107"/>
                      <a:gd name="connsiteY2" fmla="*/ 235459 h 2009765"/>
                      <a:gd name="connsiteX3" fmla="*/ 1612797 w 1766107"/>
                      <a:gd name="connsiteY3" fmla="*/ 915630 h 2009765"/>
                      <a:gd name="connsiteX4" fmla="*/ 1766107 w 1766107"/>
                      <a:gd name="connsiteY4" fmla="*/ 1097392 h 2009765"/>
                      <a:gd name="connsiteX5" fmla="*/ 1753396 w 1766107"/>
                      <a:gd name="connsiteY5" fmla="*/ 1400188 h 2009765"/>
                      <a:gd name="connsiteX6" fmla="*/ 1665840 w 1766107"/>
                      <a:gd name="connsiteY6" fmla="*/ 1620839 h 2009765"/>
                      <a:gd name="connsiteX7" fmla="*/ 1349209 w 1766107"/>
                      <a:gd name="connsiteY7" fmla="*/ 2009765 h 2009765"/>
                      <a:gd name="connsiteX0" fmla="*/ 0 w 1766107"/>
                      <a:gd name="connsiteY0" fmla="*/ 0 h 2009765"/>
                      <a:gd name="connsiteX1" fmla="*/ 472279 w 1766107"/>
                      <a:gd name="connsiteY1" fmla="*/ 1025 h 2009765"/>
                      <a:gd name="connsiteX2" fmla="*/ 846182 w 1766107"/>
                      <a:gd name="connsiteY2" fmla="*/ 235459 h 2009765"/>
                      <a:gd name="connsiteX3" fmla="*/ 1612797 w 1766107"/>
                      <a:gd name="connsiteY3" fmla="*/ 915630 h 2009765"/>
                      <a:gd name="connsiteX4" fmla="*/ 1766107 w 1766107"/>
                      <a:gd name="connsiteY4" fmla="*/ 1097392 h 2009765"/>
                      <a:gd name="connsiteX5" fmla="*/ 1753396 w 1766107"/>
                      <a:gd name="connsiteY5" fmla="*/ 1400188 h 2009765"/>
                      <a:gd name="connsiteX6" fmla="*/ 1665840 w 1766107"/>
                      <a:gd name="connsiteY6" fmla="*/ 1620839 h 2009765"/>
                      <a:gd name="connsiteX7" fmla="*/ 1349209 w 1766107"/>
                      <a:gd name="connsiteY7" fmla="*/ 2009765 h 2009765"/>
                      <a:gd name="connsiteX0" fmla="*/ 0 w 1766107"/>
                      <a:gd name="connsiteY0" fmla="*/ 0 h 2009765"/>
                      <a:gd name="connsiteX1" fmla="*/ 472279 w 1766107"/>
                      <a:gd name="connsiteY1" fmla="*/ 1025 h 2009765"/>
                      <a:gd name="connsiteX2" fmla="*/ 731283 w 1766107"/>
                      <a:gd name="connsiteY2" fmla="*/ 87463 h 2009765"/>
                      <a:gd name="connsiteX3" fmla="*/ 1612797 w 1766107"/>
                      <a:gd name="connsiteY3" fmla="*/ 915630 h 2009765"/>
                      <a:gd name="connsiteX4" fmla="*/ 1766107 w 1766107"/>
                      <a:gd name="connsiteY4" fmla="*/ 1097392 h 2009765"/>
                      <a:gd name="connsiteX5" fmla="*/ 1753396 w 1766107"/>
                      <a:gd name="connsiteY5" fmla="*/ 1400188 h 2009765"/>
                      <a:gd name="connsiteX6" fmla="*/ 1665840 w 1766107"/>
                      <a:gd name="connsiteY6" fmla="*/ 1620839 h 2009765"/>
                      <a:gd name="connsiteX7" fmla="*/ 1349209 w 1766107"/>
                      <a:gd name="connsiteY7" fmla="*/ 2009765 h 2009765"/>
                      <a:gd name="connsiteX0" fmla="*/ 0 w 1766107"/>
                      <a:gd name="connsiteY0" fmla="*/ 0 h 2009765"/>
                      <a:gd name="connsiteX1" fmla="*/ 472279 w 1766107"/>
                      <a:gd name="connsiteY1" fmla="*/ 1025 h 2009765"/>
                      <a:gd name="connsiteX2" fmla="*/ 731283 w 1766107"/>
                      <a:gd name="connsiteY2" fmla="*/ 87463 h 2009765"/>
                      <a:gd name="connsiteX3" fmla="*/ 1681738 w 1766107"/>
                      <a:gd name="connsiteY3" fmla="*/ 735920 h 2009765"/>
                      <a:gd name="connsiteX4" fmla="*/ 1766107 w 1766107"/>
                      <a:gd name="connsiteY4" fmla="*/ 1097392 h 2009765"/>
                      <a:gd name="connsiteX5" fmla="*/ 1753396 w 1766107"/>
                      <a:gd name="connsiteY5" fmla="*/ 1400188 h 2009765"/>
                      <a:gd name="connsiteX6" fmla="*/ 1665840 w 1766107"/>
                      <a:gd name="connsiteY6" fmla="*/ 1620839 h 2009765"/>
                      <a:gd name="connsiteX7" fmla="*/ 1349209 w 1766107"/>
                      <a:gd name="connsiteY7" fmla="*/ 2009765 h 2009765"/>
                      <a:gd name="connsiteX0" fmla="*/ 0 w 1858026"/>
                      <a:gd name="connsiteY0" fmla="*/ 0 h 2009765"/>
                      <a:gd name="connsiteX1" fmla="*/ 472279 w 1858026"/>
                      <a:gd name="connsiteY1" fmla="*/ 1025 h 2009765"/>
                      <a:gd name="connsiteX2" fmla="*/ 731283 w 1858026"/>
                      <a:gd name="connsiteY2" fmla="*/ 87463 h 2009765"/>
                      <a:gd name="connsiteX3" fmla="*/ 1681738 w 1858026"/>
                      <a:gd name="connsiteY3" fmla="*/ 735920 h 2009765"/>
                      <a:gd name="connsiteX4" fmla="*/ 1858026 w 1858026"/>
                      <a:gd name="connsiteY4" fmla="*/ 1023394 h 2009765"/>
                      <a:gd name="connsiteX5" fmla="*/ 1753396 w 1858026"/>
                      <a:gd name="connsiteY5" fmla="*/ 1400188 h 2009765"/>
                      <a:gd name="connsiteX6" fmla="*/ 1665840 w 1858026"/>
                      <a:gd name="connsiteY6" fmla="*/ 1620839 h 2009765"/>
                      <a:gd name="connsiteX7" fmla="*/ 1349209 w 1858026"/>
                      <a:gd name="connsiteY7" fmla="*/ 2009765 h 2009765"/>
                      <a:gd name="connsiteX0" fmla="*/ 0 w 1858026"/>
                      <a:gd name="connsiteY0" fmla="*/ 0 h 2009765"/>
                      <a:gd name="connsiteX1" fmla="*/ 472279 w 1858026"/>
                      <a:gd name="connsiteY1" fmla="*/ 1025 h 2009765"/>
                      <a:gd name="connsiteX2" fmla="*/ 731283 w 1858026"/>
                      <a:gd name="connsiteY2" fmla="*/ 87463 h 2009765"/>
                      <a:gd name="connsiteX3" fmla="*/ 1681738 w 1858026"/>
                      <a:gd name="connsiteY3" fmla="*/ 735920 h 2009765"/>
                      <a:gd name="connsiteX4" fmla="*/ 1858026 w 1858026"/>
                      <a:gd name="connsiteY4" fmla="*/ 1023394 h 2009765"/>
                      <a:gd name="connsiteX5" fmla="*/ 1638497 w 1858026"/>
                      <a:gd name="connsiteY5" fmla="*/ 1379046 h 2009765"/>
                      <a:gd name="connsiteX6" fmla="*/ 1665840 w 1858026"/>
                      <a:gd name="connsiteY6" fmla="*/ 1620839 h 2009765"/>
                      <a:gd name="connsiteX7" fmla="*/ 1349209 w 1858026"/>
                      <a:gd name="connsiteY7" fmla="*/ 2009765 h 2009765"/>
                      <a:gd name="connsiteX0" fmla="*/ 0 w 1858026"/>
                      <a:gd name="connsiteY0" fmla="*/ 0 h 2009765"/>
                      <a:gd name="connsiteX1" fmla="*/ 472279 w 1858026"/>
                      <a:gd name="connsiteY1" fmla="*/ 1025 h 2009765"/>
                      <a:gd name="connsiteX2" fmla="*/ 731283 w 1858026"/>
                      <a:gd name="connsiteY2" fmla="*/ 87463 h 2009765"/>
                      <a:gd name="connsiteX3" fmla="*/ 1681738 w 1858026"/>
                      <a:gd name="connsiteY3" fmla="*/ 735920 h 2009765"/>
                      <a:gd name="connsiteX4" fmla="*/ 1858026 w 1858026"/>
                      <a:gd name="connsiteY4" fmla="*/ 1023394 h 2009765"/>
                      <a:gd name="connsiteX5" fmla="*/ 1638497 w 1858026"/>
                      <a:gd name="connsiteY5" fmla="*/ 1379046 h 2009765"/>
                      <a:gd name="connsiteX6" fmla="*/ 1562431 w 1858026"/>
                      <a:gd name="connsiteY6" fmla="*/ 1641982 h 2009765"/>
                      <a:gd name="connsiteX7" fmla="*/ 1349209 w 1858026"/>
                      <a:gd name="connsiteY7" fmla="*/ 2009765 h 2009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58026" h="2009765">
                        <a:moveTo>
                          <a:pt x="0" y="0"/>
                        </a:moveTo>
                        <a:lnTo>
                          <a:pt x="472279" y="1025"/>
                        </a:lnTo>
                        <a:lnTo>
                          <a:pt x="731283" y="87463"/>
                        </a:lnTo>
                        <a:lnTo>
                          <a:pt x="1681738" y="735920"/>
                        </a:lnTo>
                        <a:lnTo>
                          <a:pt x="1858026" y="1023394"/>
                        </a:lnTo>
                        <a:lnTo>
                          <a:pt x="1638497" y="1379046"/>
                        </a:lnTo>
                        <a:lnTo>
                          <a:pt x="1562431" y="1641982"/>
                        </a:lnTo>
                        <a:lnTo>
                          <a:pt x="1349209" y="2009765"/>
                        </a:lnTo>
                      </a:path>
                    </a:pathLst>
                  </a:custGeom>
                  <a:noFill/>
                  <a:ln w="7620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F906EBF2-3871-04FF-87B7-A24B76F47694}"/>
                      </a:ext>
                    </a:extLst>
                  </p:cNvPr>
                  <p:cNvSpPr/>
                  <p:nvPr/>
                </p:nvSpPr>
                <p:spPr>
                  <a:xfrm>
                    <a:off x="1797258" y="3738362"/>
                    <a:ext cx="3835468" cy="2569560"/>
                  </a:xfrm>
                  <a:custGeom>
                    <a:avLst/>
                    <a:gdLst>
                      <a:gd name="connsiteX0" fmla="*/ 1727200 w 1727200"/>
                      <a:gd name="connsiteY0" fmla="*/ 25400 h 2070100"/>
                      <a:gd name="connsiteX1" fmla="*/ 1333500 w 1727200"/>
                      <a:gd name="connsiteY1" fmla="*/ 0 h 2070100"/>
                      <a:gd name="connsiteX2" fmla="*/ 1079500 w 1727200"/>
                      <a:gd name="connsiteY2" fmla="*/ 0 h 2070100"/>
                      <a:gd name="connsiteX3" fmla="*/ 914400 w 1727200"/>
                      <a:gd name="connsiteY3" fmla="*/ 177800 h 2070100"/>
                      <a:gd name="connsiteX4" fmla="*/ 622300 w 1727200"/>
                      <a:gd name="connsiteY4" fmla="*/ 647700 h 2070100"/>
                      <a:gd name="connsiteX5" fmla="*/ 546100 w 1727200"/>
                      <a:gd name="connsiteY5" fmla="*/ 965200 h 2070100"/>
                      <a:gd name="connsiteX6" fmla="*/ 482600 w 1727200"/>
                      <a:gd name="connsiteY6" fmla="*/ 1231900 h 2070100"/>
                      <a:gd name="connsiteX7" fmla="*/ 406400 w 1727200"/>
                      <a:gd name="connsiteY7" fmla="*/ 1574800 h 2070100"/>
                      <a:gd name="connsiteX8" fmla="*/ 355600 w 1727200"/>
                      <a:gd name="connsiteY8" fmla="*/ 1790700 h 2070100"/>
                      <a:gd name="connsiteX9" fmla="*/ 292100 w 1727200"/>
                      <a:gd name="connsiteY9" fmla="*/ 1968500 h 2070100"/>
                      <a:gd name="connsiteX10" fmla="*/ 203200 w 1727200"/>
                      <a:gd name="connsiteY10" fmla="*/ 2044700 h 2070100"/>
                      <a:gd name="connsiteX11" fmla="*/ 0 w 1727200"/>
                      <a:gd name="connsiteY11" fmla="*/ 2070100 h 2070100"/>
                      <a:gd name="connsiteX0" fmla="*/ 1727200 w 1727200"/>
                      <a:gd name="connsiteY0" fmla="*/ 25400 h 2070100"/>
                      <a:gd name="connsiteX1" fmla="*/ 1333500 w 1727200"/>
                      <a:gd name="connsiteY1" fmla="*/ 0 h 2070100"/>
                      <a:gd name="connsiteX2" fmla="*/ 1079500 w 1727200"/>
                      <a:gd name="connsiteY2" fmla="*/ 0 h 2070100"/>
                      <a:gd name="connsiteX3" fmla="*/ 838200 w 1727200"/>
                      <a:gd name="connsiteY3" fmla="*/ 241300 h 2070100"/>
                      <a:gd name="connsiteX4" fmla="*/ 622300 w 1727200"/>
                      <a:gd name="connsiteY4" fmla="*/ 647700 h 2070100"/>
                      <a:gd name="connsiteX5" fmla="*/ 546100 w 1727200"/>
                      <a:gd name="connsiteY5" fmla="*/ 965200 h 2070100"/>
                      <a:gd name="connsiteX6" fmla="*/ 482600 w 1727200"/>
                      <a:gd name="connsiteY6" fmla="*/ 1231900 h 2070100"/>
                      <a:gd name="connsiteX7" fmla="*/ 406400 w 1727200"/>
                      <a:gd name="connsiteY7" fmla="*/ 1574800 h 2070100"/>
                      <a:gd name="connsiteX8" fmla="*/ 355600 w 1727200"/>
                      <a:gd name="connsiteY8" fmla="*/ 1790700 h 2070100"/>
                      <a:gd name="connsiteX9" fmla="*/ 292100 w 1727200"/>
                      <a:gd name="connsiteY9" fmla="*/ 1968500 h 2070100"/>
                      <a:gd name="connsiteX10" fmla="*/ 203200 w 1727200"/>
                      <a:gd name="connsiteY10" fmla="*/ 2044700 h 2070100"/>
                      <a:gd name="connsiteX11" fmla="*/ 0 w 1727200"/>
                      <a:gd name="connsiteY11" fmla="*/ 2070100 h 2070100"/>
                      <a:gd name="connsiteX0" fmla="*/ 3818859 w 3818859"/>
                      <a:gd name="connsiteY0" fmla="*/ 0 h 2129423"/>
                      <a:gd name="connsiteX1" fmla="*/ 1333500 w 3818859"/>
                      <a:gd name="connsiteY1" fmla="*/ 59323 h 2129423"/>
                      <a:gd name="connsiteX2" fmla="*/ 1079500 w 3818859"/>
                      <a:gd name="connsiteY2" fmla="*/ 59323 h 2129423"/>
                      <a:gd name="connsiteX3" fmla="*/ 838200 w 3818859"/>
                      <a:gd name="connsiteY3" fmla="*/ 300623 h 2129423"/>
                      <a:gd name="connsiteX4" fmla="*/ 622300 w 3818859"/>
                      <a:gd name="connsiteY4" fmla="*/ 707023 h 2129423"/>
                      <a:gd name="connsiteX5" fmla="*/ 546100 w 3818859"/>
                      <a:gd name="connsiteY5" fmla="*/ 1024523 h 2129423"/>
                      <a:gd name="connsiteX6" fmla="*/ 482600 w 3818859"/>
                      <a:gd name="connsiteY6" fmla="*/ 1291223 h 2129423"/>
                      <a:gd name="connsiteX7" fmla="*/ 406400 w 3818859"/>
                      <a:gd name="connsiteY7" fmla="*/ 1634123 h 2129423"/>
                      <a:gd name="connsiteX8" fmla="*/ 355600 w 3818859"/>
                      <a:gd name="connsiteY8" fmla="*/ 1850023 h 2129423"/>
                      <a:gd name="connsiteX9" fmla="*/ 292100 w 3818859"/>
                      <a:gd name="connsiteY9" fmla="*/ 2027823 h 2129423"/>
                      <a:gd name="connsiteX10" fmla="*/ 203200 w 3818859"/>
                      <a:gd name="connsiteY10" fmla="*/ 2104023 h 2129423"/>
                      <a:gd name="connsiteX11" fmla="*/ 0 w 3818859"/>
                      <a:gd name="connsiteY11" fmla="*/ 2129423 h 2129423"/>
                      <a:gd name="connsiteX0" fmla="*/ 3818859 w 3818859"/>
                      <a:gd name="connsiteY0" fmla="*/ 37504 h 2166927"/>
                      <a:gd name="connsiteX1" fmla="*/ 3214678 w 3818859"/>
                      <a:gd name="connsiteY1" fmla="*/ 0 h 2166927"/>
                      <a:gd name="connsiteX2" fmla="*/ 1079500 w 3818859"/>
                      <a:gd name="connsiteY2" fmla="*/ 96827 h 2166927"/>
                      <a:gd name="connsiteX3" fmla="*/ 838200 w 3818859"/>
                      <a:gd name="connsiteY3" fmla="*/ 338127 h 2166927"/>
                      <a:gd name="connsiteX4" fmla="*/ 622300 w 3818859"/>
                      <a:gd name="connsiteY4" fmla="*/ 744527 h 2166927"/>
                      <a:gd name="connsiteX5" fmla="*/ 546100 w 3818859"/>
                      <a:gd name="connsiteY5" fmla="*/ 1062027 h 2166927"/>
                      <a:gd name="connsiteX6" fmla="*/ 482600 w 3818859"/>
                      <a:gd name="connsiteY6" fmla="*/ 1328727 h 2166927"/>
                      <a:gd name="connsiteX7" fmla="*/ 406400 w 3818859"/>
                      <a:gd name="connsiteY7" fmla="*/ 1671627 h 2166927"/>
                      <a:gd name="connsiteX8" fmla="*/ 355600 w 3818859"/>
                      <a:gd name="connsiteY8" fmla="*/ 1887527 h 2166927"/>
                      <a:gd name="connsiteX9" fmla="*/ 292100 w 3818859"/>
                      <a:gd name="connsiteY9" fmla="*/ 2065327 h 2166927"/>
                      <a:gd name="connsiteX10" fmla="*/ 203200 w 3818859"/>
                      <a:gd name="connsiteY10" fmla="*/ 2141527 h 2166927"/>
                      <a:gd name="connsiteX11" fmla="*/ 0 w 3818859"/>
                      <a:gd name="connsiteY11" fmla="*/ 2166927 h 2166927"/>
                      <a:gd name="connsiteX0" fmla="*/ 3818859 w 3818859"/>
                      <a:gd name="connsiteY0" fmla="*/ 122227 h 2251650"/>
                      <a:gd name="connsiteX1" fmla="*/ 3214678 w 3818859"/>
                      <a:gd name="connsiteY1" fmla="*/ 84723 h 2251650"/>
                      <a:gd name="connsiteX2" fmla="*/ 2644955 w 3818859"/>
                      <a:gd name="connsiteY2" fmla="*/ 0 h 2251650"/>
                      <a:gd name="connsiteX3" fmla="*/ 838200 w 3818859"/>
                      <a:gd name="connsiteY3" fmla="*/ 422850 h 2251650"/>
                      <a:gd name="connsiteX4" fmla="*/ 622300 w 3818859"/>
                      <a:gd name="connsiteY4" fmla="*/ 829250 h 2251650"/>
                      <a:gd name="connsiteX5" fmla="*/ 546100 w 3818859"/>
                      <a:gd name="connsiteY5" fmla="*/ 1146750 h 2251650"/>
                      <a:gd name="connsiteX6" fmla="*/ 482600 w 3818859"/>
                      <a:gd name="connsiteY6" fmla="*/ 1413450 h 2251650"/>
                      <a:gd name="connsiteX7" fmla="*/ 406400 w 3818859"/>
                      <a:gd name="connsiteY7" fmla="*/ 1756350 h 2251650"/>
                      <a:gd name="connsiteX8" fmla="*/ 355600 w 3818859"/>
                      <a:gd name="connsiteY8" fmla="*/ 1972250 h 2251650"/>
                      <a:gd name="connsiteX9" fmla="*/ 292100 w 3818859"/>
                      <a:gd name="connsiteY9" fmla="*/ 2150050 h 2251650"/>
                      <a:gd name="connsiteX10" fmla="*/ 203200 w 3818859"/>
                      <a:gd name="connsiteY10" fmla="*/ 2226250 h 2251650"/>
                      <a:gd name="connsiteX11" fmla="*/ 0 w 3818859"/>
                      <a:gd name="connsiteY11" fmla="*/ 2251650 h 2251650"/>
                      <a:gd name="connsiteX0" fmla="*/ 3818859 w 3818859"/>
                      <a:gd name="connsiteY0" fmla="*/ 122227 h 2251650"/>
                      <a:gd name="connsiteX1" fmla="*/ 3214678 w 3818859"/>
                      <a:gd name="connsiteY1" fmla="*/ 84723 h 2251650"/>
                      <a:gd name="connsiteX2" fmla="*/ 2644955 w 3818859"/>
                      <a:gd name="connsiteY2" fmla="*/ 0 h 2251650"/>
                      <a:gd name="connsiteX3" fmla="*/ 2022157 w 3818859"/>
                      <a:gd name="connsiteY3" fmla="*/ 156578 h 2251650"/>
                      <a:gd name="connsiteX4" fmla="*/ 622300 w 3818859"/>
                      <a:gd name="connsiteY4" fmla="*/ 829250 h 2251650"/>
                      <a:gd name="connsiteX5" fmla="*/ 546100 w 3818859"/>
                      <a:gd name="connsiteY5" fmla="*/ 1146750 h 2251650"/>
                      <a:gd name="connsiteX6" fmla="*/ 482600 w 3818859"/>
                      <a:gd name="connsiteY6" fmla="*/ 1413450 h 2251650"/>
                      <a:gd name="connsiteX7" fmla="*/ 406400 w 3818859"/>
                      <a:gd name="connsiteY7" fmla="*/ 1756350 h 2251650"/>
                      <a:gd name="connsiteX8" fmla="*/ 355600 w 3818859"/>
                      <a:gd name="connsiteY8" fmla="*/ 1972250 h 2251650"/>
                      <a:gd name="connsiteX9" fmla="*/ 292100 w 3818859"/>
                      <a:gd name="connsiteY9" fmla="*/ 2150050 h 2251650"/>
                      <a:gd name="connsiteX10" fmla="*/ 203200 w 3818859"/>
                      <a:gd name="connsiteY10" fmla="*/ 2226250 h 2251650"/>
                      <a:gd name="connsiteX11" fmla="*/ 0 w 3818859"/>
                      <a:gd name="connsiteY11" fmla="*/ 2251650 h 2251650"/>
                      <a:gd name="connsiteX0" fmla="*/ 3818859 w 3818859"/>
                      <a:gd name="connsiteY0" fmla="*/ 122227 h 2251650"/>
                      <a:gd name="connsiteX1" fmla="*/ 3214678 w 3818859"/>
                      <a:gd name="connsiteY1" fmla="*/ 84723 h 2251650"/>
                      <a:gd name="connsiteX2" fmla="*/ 2644955 w 3818859"/>
                      <a:gd name="connsiteY2" fmla="*/ 0 h 2251650"/>
                      <a:gd name="connsiteX3" fmla="*/ 2022157 w 3818859"/>
                      <a:gd name="connsiteY3" fmla="*/ 156578 h 2251650"/>
                      <a:gd name="connsiteX4" fmla="*/ 1714172 w 3818859"/>
                      <a:gd name="connsiteY4" fmla="*/ 211983 h 2251650"/>
                      <a:gd name="connsiteX5" fmla="*/ 546100 w 3818859"/>
                      <a:gd name="connsiteY5" fmla="*/ 1146750 h 2251650"/>
                      <a:gd name="connsiteX6" fmla="*/ 482600 w 3818859"/>
                      <a:gd name="connsiteY6" fmla="*/ 1413450 h 2251650"/>
                      <a:gd name="connsiteX7" fmla="*/ 406400 w 3818859"/>
                      <a:gd name="connsiteY7" fmla="*/ 1756350 h 2251650"/>
                      <a:gd name="connsiteX8" fmla="*/ 355600 w 3818859"/>
                      <a:gd name="connsiteY8" fmla="*/ 1972250 h 2251650"/>
                      <a:gd name="connsiteX9" fmla="*/ 292100 w 3818859"/>
                      <a:gd name="connsiteY9" fmla="*/ 2150050 h 2251650"/>
                      <a:gd name="connsiteX10" fmla="*/ 203200 w 3818859"/>
                      <a:gd name="connsiteY10" fmla="*/ 2226250 h 2251650"/>
                      <a:gd name="connsiteX11" fmla="*/ 0 w 3818859"/>
                      <a:gd name="connsiteY11" fmla="*/ 2251650 h 2251650"/>
                      <a:gd name="connsiteX0" fmla="*/ 3818859 w 3818859"/>
                      <a:gd name="connsiteY0" fmla="*/ 122227 h 2251650"/>
                      <a:gd name="connsiteX1" fmla="*/ 3214678 w 3818859"/>
                      <a:gd name="connsiteY1" fmla="*/ 84723 h 2251650"/>
                      <a:gd name="connsiteX2" fmla="*/ 2644955 w 3818859"/>
                      <a:gd name="connsiteY2" fmla="*/ 0 h 2251650"/>
                      <a:gd name="connsiteX3" fmla="*/ 2022157 w 3818859"/>
                      <a:gd name="connsiteY3" fmla="*/ 156578 h 2251650"/>
                      <a:gd name="connsiteX4" fmla="*/ 1714172 w 3818859"/>
                      <a:gd name="connsiteY4" fmla="*/ 211983 h 2251650"/>
                      <a:gd name="connsiteX5" fmla="*/ 1230164 w 3818859"/>
                      <a:gd name="connsiteY5" fmla="*/ 142179 h 2251650"/>
                      <a:gd name="connsiteX6" fmla="*/ 482600 w 3818859"/>
                      <a:gd name="connsiteY6" fmla="*/ 1413450 h 2251650"/>
                      <a:gd name="connsiteX7" fmla="*/ 406400 w 3818859"/>
                      <a:gd name="connsiteY7" fmla="*/ 1756350 h 2251650"/>
                      <a:gd name="connsiteX8" fmla="*/ 355600 w 3818859"/>
                      <a:gd name="connsiteY8" fmla="*/ 1972250 h 2251650"/>
                      <a:gd name="connsiteX9" fmla="*/ 292100 w 3818859"/>
                      <a:gd name="connsiteY9" fmla="*/ 2150050 h 2251650"/>
                      <a:gd name="connsiteX10" fmla="*/ 203200 w 3818859"/>
                      <a:gd name="connsiteY10" fmla="*/ 2226250 h 2251650"/>
                      <a:gd name="connsiteX11" fmla="*/ 0 w 3818859"/>
                      <a:gd name="connsiteY11" fmla="*/ 2251650 h 2251650"/>
                      <a:gd name="connsiteX0" fmla="*/ 3818859 w 3818859"/>
                      <a:gd name="connsiteY0" fmla="*/ 122227 h 2251650"/>
                      <a:gd name="connsiteX1" fmla="*/ 3214678 w 3818859"/>
                      <a:gd name="connsiteY1" fmla="*/ 84723 h 2251650"/>
                      <a:gd name="connsiteX2" fmla="*/ 2644955 w 3818859"/>
                      <a:gd name="connsiteY2" fmla="*/ 0 h 2251650"/>
                      <a:gd name="connsiteX3" fmla="*/ 2022157 w 3818859"/>
                      <a:gd name="connsiteY3" fmla="*/ 156578 h 2251650"/>
                      <a:gd name="connsiteX4" fmla="*/ 1714172 w 3818859"/>
                      <a:gd name="connsiteY4" fmla="*/ 211983 h 2251650"/>
                      <a:gd name="connsiteX5" fmla="*/ 1230164 w 3818859"/>
                      <a:gd name="connsiteY5" fmla="*/ 142179 h 2251650"/>
                      <a:gd name="connsiteX6" fmla="*/ 916717 w 3818859"/>
                      <a:gd name="connsiteY6" fmla="*/ 312052 h 2251650"/>
                      <a:gd name="connsiteX7" fmla="*/ 406400 w 3818859"/>
                      <a:gd name="connsiteY7" fmla="*/ 1756350 h 2251650"/>
                      <a:gd name="connsiteX8" fmla="*/ 355600 w 3818859"/>
                      <a:gd name="connsiteY8" fmla="*/ 1972250 h 2251650"/>
                      <a:gd name="connsiteX9" fmla="*/ 292100 w 3818859"/>
                      <a:gd name="connsiteY9" fmla="*/ 2150050 h 2251650"/>
                      <a:gd name="connsiteX10" fmla="*/ 203200 w 3818859"/>
                      <a:gd name="connsiteY10" fmla="*/ 2226250 h 2251650"/>
                      <a:gd name="connsiteX11" fmla="*/ 0 w 3818859"/>
                      <a:gd name="connsiteY11" fmla="*/ 2251650 h 2251650"/>
                      <a:gd name="connsiteX0" fmla="*/ 3818859 w 3818859"/>
                      <a:gd name="connsiteY0" fmla="*/ 122227 h 2251650"/>
                      <a:gd name="connsiteX1" fmla="*/ 3214678 w 3818859"/>
                      <a:gd name="connsiteY1" fmla="*/ 84723 h 2251650"/>
                      <a:gd name="connsiteX2" fmla="*/ 2644955 w 3818859"/>
                      <a:gd name="connsiteY2" fmla="*/ 0 h 2251650"/>
                      <a:gd name="connsiteX3" fmla="*/ 2022157 w 3818859"/>
                      <a:gd name="connsiteY3" fmla="*/ 156578 h 2251650"/>
                      <a:gd name="connsiteX4" fmla="*/ 1714172 w 3818859"/>
                      <a:gd name="connsiteY4" fmla="*/ 211983 h 2251650"/>
                      <a:gd name="connsiteX5" fmla="*/ 1230164 w 3818859"/>
                      <a:gd name="connsiteY5" fmla="*/ 142179 h 2251650"/>
                      <a:gd name="connsiteX6" fmla="*/ 916717 w 3818859"/>
                      <a:gd name="connsiteY6" fmla="*/ 312052 h 2251650"/>
                      <a:gd name="connsiteX7" fmla="*/ 669502 w 3818859"/>
                      <a:gd name="connsiteY7" fmla="*/ 594436 h 2251650"/>
                      <a:gd name="connsiteX8" fmla="*/ 355600 w 3818859"/>
                      <a:gd name="connsiteY8" fmla="*/ 1972250 h 2251650"/>
                      <a:gd name="connsiteX9" fmla="*/ 292100 w 3818859"/>
                      <a:gd name="connsiteY9" fmla="*/ 2150050 h 2251650"/>
                      <a:gd name="connsiteX10" fmla="*/ 203200 w 3818859"/>
                      <a:gd name="connsiteY10" fmla="*/ 2226250 h 2251650"/>
                      <a:gd name="connsiteX11" fmla="*/ 0 w 3818859"/>
                      <a:gd name="connsiteY11" fmla="*/ 2251650 h 2251650"/>
                      <a:gd name="connsiteX0" fmla="*/ 3818859 w 3818859"/>
                      <a:gd name="connsiteY0" fmla="*/ 122227 h 2251650"/>
                      <a:gd name="connsiteX1" fmla="*/ 3214678 w 3818859"/>
                      <a:gd name="connsiteY1" fmla="*/ 84723 h 2251650"/>
                      <a:gd name="connsiteX2" fmla="*/ 2644955 w 3818859"/>
                      <a:gd name="connsiteY2" fmla="*/ 0 h 2251650"/>
                      <a:gd name="connsiteX3" fmla="*/ 2022157 w 3818859"/>
                      <a:gd name="connsiteY3" fmla="*/ 156578 h 2251650"/>
                      <a:gd name="connsiteX4" fmla="*/ 1714172 w 3818859"/>
                      <a:gd name="connsiteY4" fmla="*/ 211983 h 2251650"/>
                      <a:gd name="connsiteX5" fmla="*/ 1230164 w 3818859"/>
                      <a:gd name="connsiteY5" fmla="*/ 142179 h 2251650"/>
                      <a:gd name="connsiteX6" fmla="*/ 916717 w 3818859"/>
                      <a:gd name="connsiteY6" fmla="*/ 312052 h 2251650"/>
                      <a:gd name="connsiteX7" fmla="*/ 669502 w 3818859"/>
                      <a:gd name="connsiteY7" fmla="*/ 594436 h 2251650"/>
                      <a:gd name="connsiteX8" fmla="*/ 552926 w 3818859"/>
                      <a:gd name="connsiteY8" fmla="*/ 1100815 h 2251650"/>
                      <a:gd name="connsiteX9" fmla="*/ 292100 w 3818859"/>
                      <a:gd name="connsiteY9" fmla="*/ 2150050 h 2251650"/>
                      <a:gd name="connsiteX10" fmla="*/ 203200 w 3818859"/>
                      <a:gd name="connsiteY10" fmla="*/ 2226250 h 2251650"/>
                      <a:gd name="connsiteX11" fmla="*/ 0 w 3818859"/>
                      <a:gd name="connsiteY11" fmla="*/ 2251650 h 2251650"/>
                      <a:gd name="connsiteX0" fmla="*/ 3818859 w 3818859"/>
                      <a:gd name="connsiteY0" fmla="*/ 122227 h 2251650"/>
                      <a:gd name="connsiteX1" fmla="*/ 3214678 w 3818859"/>
                      <a:gd name="connsiteY1" fmla="*/ 84723 h 2251650"/>
                      <a:gd name="connsiteX2" fmla="*/ 2644955 w 3818859"/>
                      <a:gd name="connsiteY2" fmla="*/ 0 h 2251650"/>
                      <a:gd name="connsiteX3" fmla="*/ 2022157 w 3818859"/>
                      <a:gd name="connsiteY3" fmla="*/ 156578 h 2251650"/>
                      <a:gd name="connsiteX4" fmla="*/ 1714172 w 3818859"/>
                      <a:gd name="connsiteY4" fmla="*/ 211983 h 2251650"/>
                      <a:gd name="connsiteX5" fmla="*/ 1230164 w 3818859"/>
                      <a:gd name="connsiteY5" fmla="*/ 142179 h 2251650"/>
                      <a:gd name="connsiteX6" fmla="*/ 916717 w 3818859"/>
                      <a:gd name="connsiteY6" fmla="*/ 312052 h 2251650"/>
                      <a:gd name="connsiteX7" fmla="*/ 669502 w 3818859"/>
                      <a:gd name="connsiteY7" fmla="*/ 594436 h 2251650"/>
                      <a:gd name="connsiteX8" fmla="*/ 552926 w 3818859"/>
                      <a:gd name="connsiteY8" fmla="*/ 1100815 h 2251650"/>
                      <a:gd name="connsiteX9" fmla="*/ 384186 w 3818859"/>
                      <a:gd name="connsiteY9" fmla="*/ 1617507 h 2251650"/>
                      <a:gd name="connsiteX10" fmla="*/ 203200 w 3818859"/>
                      <a:gd name="connsiteY10" fmla="*/ 2226250 h 2251650"/>
                      <a:gd name="connsiteX11" fmla="*/ 0 w 3818859"/>
                      <a:gd name="connsiteY11" fmla="*/ 2251650 h 2251650"/>
                      <a:gd name="connsiteX0" fmla="*/ 3818859 w 3818859"/>
                      <a:gd name="connsiteY0" fmla="*/ 122227 h 2251650"/>
                      <a:gd name="connsiteX1" fmla="*/ 3214678 w 3818859"/>
                      <a:gd name="connsiteY1" fmla="*/ 84723 h 2251650"/>
                      <a:gd name="connsiteX2" fmla="*/ 2644955 w 3818859"/>
                      <a:gd name="connsiteY2" fmla="*/ 0 h 2251650"/>
                      <a:gd name="connsiteX3" fmla="*/ 2022157 w 3818859"/>
                      <a:gd name="connsiteY3" fmla="*/ 156578 h 2251650"/>
                      <a:gd name="connsiteX4" fmla="*/ 1714172 w 3818859"/>
                      <a:gd name="connsiteY4" fmla="*/ 211983 h 2251650"/>
                      <a:gd name="connsiteX5" fmla="*/ 1230164 w 3818859"/>
                      <a:gd name="connsiteY5" fmla="*/ 142179 h 2251650"/>
                      <a:gd name="connsiteX6" fmla="*/ 916717 w 3818859"/>
                      <a:gd name="connsiteY6" fmla="*/ 312052 h 2251650"/>
                      <a:gd name="connsiteX7" fmla="*/ 669502 w 3818859"/>
                      <a:gd name="connsiteY7" fmla="*/ 594436 h 2251650"/>
                      <a:gd name="connsiteX8" fmla="*/ 552926 w 3818859"/>
                      <a:gd name="connsiteY8" fmla="*/ 1100815 h 2251650"/>
                      <a:gd name="connsiteX9" fmla="*/ 384186 w 3818859"/>
                      <a:gd name="connsiteY9" fmla="*/ 1617507 h 2251650"/>
                      <a:gd name="connsiteX10" fmla="*/ 242666 w 3818859"/>
                      <a:gd name="connsiteY10" fmla="*/ 2093114 h 2251650"/>
                      <a:gd name="connsiteX11" fmla="*/ 0 w 3818859"/>
                      <a:gd name="connsiteY11" fmla="*/ 2251650 h 2251650"/>
                      <a:gd name="connsiteX0" fmla="*/ 3818859 w 3818859"/>
                      <a:gd name="connsiteY0" fmla="*/ 122227 h 2251650"/>
                      <a:gd name="connsiteX1" fmla="*/ 3214678 w 3818859"/>
                      <a:gd name="connsiteY1" fmla="*/ 84723 h 2251650"/>
                      <a:gd name="connsiteX2" fmla="*/ 2644955 w 3818859"/>
                      <a:gd name="connsiteY2" fmla="*/ 0 h 2251650"/>
                      <a:gd name="connsiteX3" fmla="*/ 2022157 w 3818859"/>
                      <a:gd name="connsiteY3" fmla="*/ 156578 h 2251650"/>
                      <a:gd name="connsiteX4" fmla="*/ 1714172 w 3818859"/>
                      <a:gd name="connsiteY4" fmla="*/ 211983 h 2251650"/>
                      <a:gd name="connsiteX5" fmla="*/ 1230164 w 3818859"/>
                      <a:gd name="connsiteY5" fmla="*/ 142179 h 2251650"/>
                      <a:gd name="connsiteX6" fmla="*/ 905227 w 3818859"/>
                      <a:gd name="connsiteY6" fmla="*/ 238054 h 2251650"/>
                      <a:gd name="connsiteX7" fmla="*/ 669502 w 3818859"/>
                      <a:gd name="connsiteY7" fmla="*/ 594436 h 2251650"/>
                      <a:gd name="connsiteX8" fmla="*/ 552926 w 3818859"/>
                      <a:gd name="connsiteY8" fmla="*/ 1100815 h 2251650"/>
                      <a:gd name="connsiteX9" fmla="*/ 384186 w 3818859"/>
                      <a:gd name="connsiteY9" fmla="*/ 1617507 h 2251650"/>
                      <a:gd name="connsiteX10" fmla="*/ 242666 w 3818859"/>
                      <a:gd name="connsiteY10" fmla="*/ 2093114 h 2251650"/>
                      <a:gd name="connsiteX11" fmla="*/ 0 w 3818859"/>
                      <a:gd name="connsiteY11" fmla="*/ 2251650 h 2251650"/>
                      <a:gd name="connsiteX0" fmla="*/ 3818859 w 3818859"/>
                      <a:gd name="connsiteY0" fmla="*/ 122227 h 2251650"/>
                      <a:gd name="connsiteX1" fmla="*/ 3214678 w 3818859"/>
                      <a:gd name="connsiteY1" fmla="*/ 84723 h 2251650"/>
                      <a:gd name="connsiteX2" fmla="*/ 2644955 w 3818859"/>
                      <a:gd name="connsiteY2" fmla="*/ 0 h 2251650"/>
                      <a:gd name="connsiteX3" fmla="*/ 2022157 w 3818859"/>
                      <a:gd name="connsiteY3" fmla="*/ 156578 h 2251650"/>
                      <a:gd name="connsiteX4" fmla="*/ 1714172 w 3818859"/>
                      <a:gd name="connsiteY4" fmla="*/ 211983 h 2251650"/>
                      <a:gd name="connsiteX5" fmla="*/ 1241654 w 3818859"/>
                      <a:gd name="connsiteY5" fmla="*/ 57609 h 2251650"/>
                      <a:gd name="connsiteX6" fmla="*/ 905227 w 3818859"/>
                      <a:gd name="connsiteY6" fmla="*/ 238054 h 2251650"/>
                      <a:gd name="connsiteX7" fmla="*/ 669502 w 3818859"/>
                      <a:gd name="connsiteY7" fmla="*/ 594436 h 2251650"/>
                      <a:gd name="connsiteX8" fmla="*/ 552926 w 3818859"/>
                      <a:gd name="connsiteY8" fmla="*/ 1100815 h 2251650"/>
                      <a:gd name="connsiteX9" fmla="*/ 384186 w 3818859"/>
                      <a:gd name="connsiteY9" fmla="*/ 1617507 h 2251650"/>
                      <a:gd name="connsiteX10" fmla="*/ 242666 w 3818859"/>
                      <a:gd name="connsiteY10" fmla="*/ 2093114 h 2251650"/>
                      <a:gd name="connsiteX11" fmla="*/ 0 w 3818859"/>
                      <a:gd name="connsiteY11" fmla="*/ 2251650 h 2251650"/>
                      <a:gd name="connsiteX0" fmla="*/ 3818859 w 3818859"/>
                      <a:gd name="connsiteY0" fmla="*/ 122227 h 2251650"/>
                      <a:gd name="connsiteX1" fmla="*/ 3214678 w 3818859"/>
                      <a:gd name="connsiteY1" fmla="*/ 84723 h 2251650"/>
                      <a:gd name="connsiteX2" fmla="*/ 2644955 w 3818859"/>
                      <a:gd name="connsiteY2" fmla="*/ 0 h 2251650"/>
                      <a:gd name="connsiteX3" fmla="*/ 2022157 w 3818859"/>
                      <a:gd name="connsiteY3" fmla="*/ 156578 h 2251650"/>
                      <a:gd name="connsiteX4" fmla="*/ 1702682 w 3818859"/>
                      <a:gd name="connsiteY4" fmla="*/ 95700 h 2251650"/>
                      <a:gd name="connsiteX5" fmla="*/ 1241654 w 3818859"/>
                      <a:gd name="connsiteY5" fmla="*/ 57609 h 2251650"/>
                      <a:gd name="connsiteX6" fmla="*/ 905227 w 3818859"/>
                      <a:gd name="connsiteY6" fmla="*/ 238054 h 2251650"/>
                      <a:gd name="connsiteX7" fmla="*/ 669502 w 3818859"/>
                      <a:gd name="connsiteY7" fmla="*/ 594436 h 2251650"/>
                      <a:gd name="connsiteX8" fmla="*/ 552926 w 3818859"/>
                      <a:gd name="connsiteY8" fmla="*/ 1100815 h 2251650"/>
                      <a:gd name="connsiteX9" fmla="*/ 384186 w 3818859"/>
                      <a:gd name="connsiteY9" fmla="*/ 1617507 h 2251650"/>
                      <a:gd name="connsiteX10" fmla="*/ 242666 w 3818859"/>
                      <a:gd name="connsiteY10" fmla="*/ 2093114 h 2251650"/>
                      <a:gd name="connsiteX11" fmla="*/ 0 w 3818859"/>
                      <a:gd name="connsiteY11" fmla="*/ 2251650 h 2251650"/>
                      <a:gd name="connsiteX0" fmla="*/ 3818859 w 3818859"/>
                      <a:gd name="connsiteY0" fmla="*/ 122227 h 2251650"/>
                      <a:gd name="connsiteX1" fmla="*/ 3214678 w 3818859"/>
                      <a:gd name="connsiteY1" fmla="*/ 84723 h 2251650"/>
                      <a:gd name="connsiteX2" fmla="*/ 2644955 w 3818859"/>
                      <a:gd name="connsiteY2" fmla="*/ 0 h 2251650"/>
                      <a:gd name="connsiteX3" fmla="*/ 2010667 w 3818859"/>
                      <a:gd name="connsiteY3" fmla="*/ 8580 h 2251650"/>
                      <a:gd name="connsiteX4" fmla="*/ 1702682 w 3818859"/>
                      <a:gd name="connsiteY4" fmla="*/ 95700 h 2251650"/>
                      <a:gd name="connsiteX5" fmla="*/ 1241654 w 3818859"/>
                      <a:gd name="connsiteY5" fmla="*/ 57609 h 2251650"/>
                      <a:gd name="connsiteX6" fmla="*/ 905227 w 3818859"/>
                      <a:gd name="connsiteY6" fmla="*/ 238054 h 2251650"/>
                      <a:gd name="connsiteX7" fmla="*/ 669502 w 3818859"/>
                      <a:gd name="connsiteY7" fmla="*/ 594436 h 2251650"/>
                      <a:gd name="connsiteX8" fmla="*/ 552926 w 3818859"/>
                      <a:gd name="connsiteY8" fmla="*/ 1100815 h 2251650"/>
                      <a:gd name="connsiteX9" fmla="*/ 384186 w 3818859"/>
                      <a:gd name="connsiteY9" fmla="*/ 1617507 h 2251650"/>
                      <a:gd name="connsiteX10" fmla="*/ 242666 w 3818859"/>
                      <a:gd name="connsiteY10" fmla="*/ 2093114 h 2251650"/>
                      <a:gd name="connsiteX11" fmla="*/ 0 w 3818859"/>
                      <a:gd name="connsiteY11" fmla="*/ 2251650 h 2251650"/>
                      <a:gd name="connsiteX0" fmla="*/ 3818859 w 3818859"/>
                      <a:gd name="connsiteY0" fmla="*/ 270223 h 2399646"/>
                      <a:gd name="connsiteX1" fmla="*/ 3214678 w 3818859"/>
                      <a:gd name="connsiteY1" fmla="*/ 232719 h 2399646"/>
                      <a:gd name="connsiteX2" fmla="*/ 2553036 w 3818859"/>
                      <a:gd name="connsiteY2" fmla="*/ 0 h 2399646"/>
                      <a:gd name="connsiteX3" fmla="*/ 2010667 w 3818859"/>
                      <a:gd name="connsiteY3" fmla="*/ 156576 h 2399646"/>
                      <a:gd name="connsiteX4" fmla="*/ 1702682 w 3818859"/>
                      <a:gd name="connsiteY4" fmla="*/ 243696 h 2399646"/>
                      <a:gd name="connsiteX5" fmla="*/ 1241654 w 3818859"/>
                      <a:gd name="connsiteY5" fmla="*/ 205605 h 2399646"/>
                      <a:gd name="connsiteX6" fmla="*/ 905227 w 3818859"/>
                      <a:gd name="connsiteY6" fmla="*/ 386050 h 2399646"/>
                      <a:gd name="connsiteX7" fmla="*/ 669502 w 3818859"/>
                      <a:gd name="connsiteY7" fmla="*/ 742432 h 2399646"/>
                      <a:gd name="connsiteX8" fmla="*/ 552926 w 3818859"/>
                      <a:gd name="connsiteY8" fmla="*/ 1248811 h 2399646"/>
                      <a:gd name="connsiteX9" fmla="*/ 384186 w 3818859"/>
                      <a:gd name="connsiteY9" fmla="*/ 1765503 h 2399646"/>
                      <a:gd name="connsiteX10" fmla="*/ 242666 w 3818859"/>
                      <a:gd name="connsiteY10" fmla="*/ 2241110 h 2399646"/>
                      <a:gd name="connsiteX11" fmla="*/ 0 w 3818859"/>
                      <a:gd name="connsiteY11" fmla="*/ 2399646 h 2399646"/>
                      <a:gd name="connsiteX0" fmla="*/ 3818859 w 3818859"/>
                      <a:gd name="connsiteY0" fmla="*/ 217367 h 2346790"/>
                      <a:gd name="connsiteX1" fmla="*/ 3214678 w 3818859"/>
                      <a:gd name="connsiteY1" fmla="*/ 179863 h 2346790"/>
                      <a:gd name="connsiteX2" fmla="*/ 2598996 w 3818859"/>
                      <a:gd name="connsiteY2" fmla="*/ 0 h 2346790"/>
                      <a:gd name="connsiteX3" fmla="*/ 2010667 w 3818859"/>
                      <a:gd name="connsiteY3" fmla="*/ 103720 h 2346790"/>
                      <a:gd name="connsiteX4" fmla="*/ 1702682 w 3818859"/>
                      <a:gd name="connsiteY4" fmla="*/ 190840 h 2346790"/>
                      <a:gd name="connsiteX5" fmla="*/ 1241654 w 3818859"/>
                      <a:gd name="connsiteY5" fmla="*/ 152749 h 2346790"/>
                      <a:gd name="connsiteX6" fmla="*/ 905227 w 3818859"/>
                      <a:gd name="connsiteY6" fmla="*/ 333194 h 2346790"/>
                      <a:gd name="connsiteX7" fmla="*/ 669502 w 3818859"/>
                      <a:gd name="connsiteY7" fmla="*/ 689576 h 2346790"/>
                      <a:gd name="connsiteX8" fmla="*/ 552926 w 3818859"/>
                      <a:gd name="connsiteY8" fmla="*/ 1195955 h 2346790"/>
                      <a:gd name="connsiteX9" fmla="*/ 384186 w 3818859"/>
                      <a:gd name="connsiteY9" fmla="*/ 1712647 h 2346790"/>
                      <a:gd name="connsiteX10" fmla="*/ 242666 w 3818859"/>
                      <a:gd name="connsiteY10" fmla="*/ 2188254 h 2346790"/>
                      <a:gd name="connsiteX11" fmla="*/ 0 w 3818859"/>
                      <a:gd name="connsiteY11" fmla="*/ 2346790 h 2346790"/>
                      <a:gd name="connsiteX0" fmla="*/ 3818859 w 3818859"/>
                      <a:gd name="connsiteY0" fmla="*/ 217367 h 2346790"/>
                      <a:gd name="connsiteX1" fmla="*/ 3214678 w 3818859"/>
                      <a:gd name="connsiteY1" fmla="*/ 53009 h 2346790"/>
                      <a:gd name="connsiteX2" fmla="*/ 2598996 w 3818859"/>
                      <a:gd name="connsiteY2" fmla="*/ 0 h 2346790"/>
                      <a:gd name="connsiteX3" fmla="*/ 2010667 w 3818859"/>
                      <a:gd name="connsiteY3" fmla="*/ 103720 h 2346790"/>
                      <a:gd name="connsiteX4" fmla="*/ 1702682 w 3818859"/>
                      <a:gd name="connsiteY4" fmla="*/ 190840 h 2346790"/>
                      <a:gd name="connsiteX5" fmla="*/ 1241654 w 3818859"/>
                      <a:gd name="connsiteY5" fmla="*/ 152749 h 2346790"/>
                      <a:gd name="connsiteX6" fmla="*/ 905227 w 3818859"/>
                      <a:gd name="connsiteY6" fmla="*/ 333194 h 2346790"/>
                      <a:gd name="connsiteX7" fmla="*/ 669502 w 3818859"/>
                      <a:gd name="connsiteY7" fmla="*/ 689576 h 2346790"/>
                      <a:gd name="connsiteX8" fmla="*/ 552926 w 3818859"/>
                      <a:gd name="connsiteY8" fmla="*/ 1195955 h 2346790"/>
                      <a:gd name="connsiteX9" fmla="*/ 384186 w 3818859"/>
                      <a:gd name="connsiteY9" fmla="*/ 1712647 h 2346790"/>
                      <a:gd name="connsiteX10" fmla="*/ 242666 w 3818859"/>
                      <a:gd name="connsiteY10" fmla="*/ 2188254 h 2346790"/>
                      <a:gd name="connsiteX11" fmla="*/ 0 w 3818859"/>
                      <a:gd name="connsiteY11" fmla="*/ 2346790 h 2346790"/>
                      <a:gd name="connsiteX0" fmla="*/ 3807369 w 3807369"/>
                      <a:gd name="connsiteY0" fmla="*/ 122227 h 2346790"/>
                      <a:gd name="connsiteX1" fmla="*/ 3214678 w 3807369"/>
                      <a:gd name="connsiteY1" fmla="*/ 53009 h 2346790"/>
                      <a:gd name="connsiteX2" fmla="*/ 2598996 w 3807369"/>
                      <a:gd name="connsiteY2" fmla="*/ 0 h 2346790"/>
                      <a:gd name="connsiteX3" fmla="*/ 2010667 w 3807369"/>
                      <a:gd name="connsiteY3" fmla="*/ 103720 h 2346790"/>
                      <a:gd name="connsiteX4" fmla="*/ 1702682 w 3807369"/>
                      <a:gd name="connsiteY4" fmla="*/ 190840 h 2346790"/>
                      <a:gd name="connsiteX5" fmla="*/ 1241654 w 3807369"/>
                      <a:gd name="connsiteY5" fmla="*/ 152749 h 2346790"/>
                      <a:gd name="connsiteX6" fmla="*/ 905227 w 3807369"/>
                      <a:gd name="connsiteY6" fmla="*/ 333194 h 2346790"/>
                      <a:gd name="connsiteX7" fmla="*/ 669502 w 3807369"/>
                      <a:gd name="connsiteY7" fmla="*/ 689576 h 2346790"/>
                      <a:gd name="connsiteX8" fmla="*/ 552926 w 3807369"/>
                      <a:gd name="connsiteY8" fmla="*/ 1195955 h 2346790"/>
                      <a:gd name="connsiteX9" fmla="*/ 384186 w 3807369"/>
                      <a:gd name="connsiteY9" fmla="*/ 1712647 h 2346790"/>
                      <a:gd name="connsiteX10" fmla="*/ 242666 w 3807369"/>
                      <a:gd name="connsiteY10" fmla="*/ 2188254 h 2346790"/>
                      <a:gd name="connsiteX11" fmla="*/ 0 w 3807369"/>
                      <a:gd name="connsiteY11" fmla="*/ 2346790 h 2346790"/>
                      <a:gd name="connsiteX0" fmla="*/ 3807369 w 3807369"/>
                      <a:gd name="connsiteY0" fmla="*/ 122227 h 2346790"/>
                      <a:gd name="connsiteX1" fmla="*/ 3214678 w 3807369"/>
                      <a:gd name="connsiteY1" fmla="*/ 53009 h 2346790"/>
                      <a:gd name="connsiteX2" fmla="*/ 2598996 w 3807369"/>
                      <a:gd name="connsiteY2" fmla="*/ 0 h 2346790"/>
                      <a:gd name="connsiteX3" fmla="*/ 2010667 w 3807369"/>
                      <a:gd name="connsiteY3" fmla="*/ 103720 h 2346790"/>
                      <a:gd name="connsiteX4" fmla="*/ 1702682 w 3807369"/>
                      <a:gd name="connsiteY4" fmla="*/ 190840 h 2346790"/>
                      <a:gd name="connsiteX5" fmla="*/ 1241654 w 3807369"/>
                      <a:gd name="connsiteY5" fmla="*/ 152749 h 2346790"/>
                      <a:gd name="connsiteX6" fmla="*/ 905227 w 3807369"/>
                      <a:gd name="connsiteY6" fmla="*/ 333194 h 2346790"/>
                      <a:gd name="connsiteX7" fmla="*/ 669502 w 3807369"/>
                      <a:gd name="connsiteY7" fmla="*/ 689576 h 2346790"/>
                      <a:gd name="connsiteX8" fmla="*/ 483987 w 3807369"/>
                      <a:gd name="connsiteY8" fmla="*/ 1185385 h 2346790"/>
                      <a:gd name="connsiteX9" fmla="*/ 384186 w 3807369"/>
                      <a:gd name="connsiteY9" fmla="*/ 1712647 h 2346790"/>
                      <a:gd name="connsiteX10" fmla="*/ 242666 w 3807369"/>
                      <a:gd name="connsiteY10" fmla="*/ 2188254 h 2346790"/>
                      <a:gd name="connsiteX11" fmla="*/ 0 w 3807369"/>
                      <a:gd name="connsiteY11" fmla="*/ 2346790 h 23467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807369" h="2346790">
                        <a:moveTo>
                          <a:pt x="3807369" y="122227"/>
                        </a:moveTo>
                        <a:lnTo>
                          <a:pt x="3214678" y="53009"/>
                        </a:lnTo>
                        <a:lnTo>
                          <a:pt x="2598996" y="0"/>
                        </a:lnTo>
                        <a:lnTo>
                          <a:pt x="2010667" y="103720"/>
                        </a:lnTo>
                        <a:lnTo>
                          <a:pt x="1702682" y="190840"/>
                        </a:lnTo>
                        <a:lnTo>
                          <a:pt x="1241654" y="152749"/>
                        </a:lnTo>
                        <a:lnTo>
                          <a:pt x="905227" y="333194"/>
                        </a:lnTo>
                        <a:lnTo>
                          <a:pt x="669502" y="689576"/>
                        </a:lnTo>
                        <a:lnTo>
                          <a:pt x="483987" y="1185385"/>
                        </a:lnTo>
                        <a:lnTo>
                          <a:pt x="384186" y="1712647"/>
                        </a:lnTo>
                        <a:lnTo>
                          <a:pt x="242666" y="2188254"/>
                        </a:lnTo>
                        <a:lnTo>
                          <a:pt x="0" y="2346790"/>
                        </a:lnTo>
                      </a:path>
                    </a:pathLst>
                  </a:custGeom>
                  <a:noFill/>
                  <a:ln w="7620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8B65991-2A3E-05EC-B593-EC8D76BB534A}"/>
                      </a:ext>
                    </a:extLst>
                  </p:cNvPr>
                  <p:cNvSpPr/>
                  <p:nvPr/>
                </p:nvSpPr>
                <p:spPr>
                  <a:xfrm>
                    <a:off x="4642342" y="1440980"/>
                    <a:ext cx="3078411" cy="2039614"/>
                  </a:xfrm>
                  <a:custGeom>
                    <a:avLst/>
                    <a:gdLst>
                      <a:gd name="connsiteX0" fmla="*/ 0 w 3009900"/>
                      <a:gd name="connsiteY0" fmla="*/ 1968500 h 1968500"/>
                      <a:gd name="connsiteX1" fmla="*/ 279400 w 3009900"/>
                      <a:gd name="connsiteY1" fmla="*/ 1854200 h 1968500"/>
                      <a:gd name="connsiteX2" fmla="*/ 596900 w 3009900"/>
                      <a:gd name="connsiteY2" fmla="*/ 1689100 h 1968500"/>
                      <a:gd name="connsiteX3" fmla="*/ 736600 w 3009900"/>
                      <a:gd name="connsiteY3" fmla="*/ 1549400 h 1968500"/>
                      <a:gd name="connsiteX4" fmla="*/ 939800 w 3009900"/>
                      <a:gd name="connsiteY4" fmla="*/ 1181100 h 1968500"/>
                      <a:gd name="connsiteX5" fmla="*/ 1041400 w 3009900"/>
                      <a:gd name="connsiteY5" fmla="*/ 939800 h 1968500"/>
                      <a:gd name="connsiteX6" fmla="*/ 1181100 w 3009900"/>
                      <a:gd name="connsiteY6" fmla="*/ 698500 h 1968500"/>
                      <a:gd name="connsiteX7" fmla="*/ 1193800 w 3009900"/>
                      <a:gd name="connsiteY7" fmla="*/ 495300 h 1968500"/>
                      <a:gd name="connsiteX8" fmla="*/ 1320800 w 3009900"/>
                      <a:gd name="connsiteY8" fmla="*/ 368300 h 1968500"/>
                      <a:gd name="connsiteX9" fmla="*/ 1447800 w 3009900"/>
                      <a:gd name="connsiteY9" fmla="*/ 165100 h 1968500"/>
                      <a:gd name="connsiteX10" fmla="*/ 1638300 w 3009900"/>
                      <a:gd name="connsiteY10" fmla="*/ 25400 h 1968500"/>
                      <a:gd name="connsiteX11" fmla="*/ 1778000 w 3009900"/>
                      <a:gd name="connsiteY11" fmla="*/ 0 h 1968500"/>
                      <a:gd name="connsiteX12" fmla="*/ 2019300 w 3009900"/>
                      <a:gd name="connsiteY12" fmla="*/ 50800 h 1968500"/>
                      <a:gd name="connsiteX13" fmla="*/ 2133600 w 3009900"/>
                      <a:gd name="connsiteY13" fmla="*/ 190500 h 1968500"/>
                      <a:gd name="connsiteX14" fmla="*/ 2286000 w 3009900"/>
                      <a:gd name="connsiteY14" fmla="*/ 342900 h 1968500"/>
                      <a:gd name="connsiteX15" fmla="*/ 2476500 w 3009900"/>
                      <a:gd name="connsiteY15" fmla="*/ 533400 h 1968500"/>
                      <a:gd name="connsiteX16" fmla="*/ 2654300 w 3009900"/>
                      <a:gd name="connsiteY16" fmla="*/ 660400 h 1968500"/>
                      <a:gd name="connsiteX17" fmla="*/ 2730500 w 3009900"/>
                      <a:gd name="connsiteY17" fmla="*/ 774700 h 1968500"/>
                      <a:gd name="connsiteX18" fmla="*/ 2781300 w 3009900"/>
                      <a:gd name="connsiteY18" fmla="*/ 876300 h 1968500"/>
                      <a:gd name="connsiteX19" fmla="*/ 2806700 w 3009900"/>
                      <a:gd name="connsiteY19" fmla="*/ 1003300 h 1968500"/>
                      <a:gd name="connsiteX20" fmla="*/ 2819400 w 3009900"/>
                      <a:gd name="connsiteY20" fmla="*/ 1092200 h 1968500"/>
                      <a:gd name="connsiteX21" fmla="*/ 2908300 w 3009900"/>
                      <a:gd name="connsiteY21" fmla="*/ 1117600 h 1968500"/>
                      <a:gd name="connsiteX22" fmla="*/ 2984500 w 3009900"/>
                      <a:gd name="connsiteY22" fmla="*/ 1066800 h 1968500"/>
                      <a:gd name="connsiteX23" fmla="*/ 3009900 w 3009900"/>
                      <a:gd name="connsiteY23" fmla="*/ 1016000 h 1968500"/>
                      <a:gd name="connsiteX24" fmla="*/ 2933700 w 3009900"/>
                      <a:gd name="connsiteY24" fmla="*/ 749300 h 1968500"/>
                      <a:gd name="connsiteX25" fmla="*/ 2933700 w 3009900"/>
                      <a:gd name="connsiteY25" fmla="*/ 571500 h 1968500"/>
                      <a:gd name="connsiteX26" fmla="*/ 2819400 w 3009900"/>
                      <a:gd name="connsiteY26" fmla="*/ 457200 h 1968500"/>
                      <a:gd name="connsiteX27" fmla="*/ 2730500 w 3009900"/>
                      <a:gd name="connsiteY27" fmla="*/ 330200 h 1968500"/>
                      <a:gd name="connsiteX28" fmla="*/ 2679700 w 3009900"/>
                      <a:gd name="connsiteY28" fmla="*/ 228600 h 1968500"/>
                      <a:gd name="connsiteX29" fmla="*/ 2679700 w 3009900"/>
                      <a:gd name="connsiteY29" fmla="*/ 228600 h 1968500"/>
                      <a:gd name="connsiteX0" fmla="*/ 0 w 3009900"/>
                      <a:gd name="connsiteY0" fmla="*/ 1968500 h 1968500"/>
                      <a:gd name="connsiteX1" fmla="*/ 279400 w 3009900"/>
                      <a:gd name="connsiteY1" fmla="*/ 1854200 h 1968500"/>
                      <a:gd name="connsiteX2" fmla="*/ 596900 w 3009900"/>
                      <a:gd name="connsiteY2" fmla="*/ 1689100 h 1968500"/>
                      <a:gd name="connsiteX3" fmla="*/ 736600 w 3009900"/>
                      <a:gd name="connsiteY3" fmla="*/ 1549400 h 1968500"/>
                      <a:gd name="connsiteX4" fmla="*/ 939800 w 3009900"/>
                      <a:gd name="connsiteY4" fmla="*/ 1181100 h 1968500"/>
                      <a:gd name="connsiteX5" fmla="*/ 1041400 w 3009900"/>
                      <a:gd name="connsiteY5" fmla="*/ 939800 h 1968500"/>
                      <a:gd name="connsiteX6" fmla="*/ 1181100 w 3009900"/>
                      <a:gd name="connsiteY6" fmla="*/ 698500 h 1968500"/>
                      <a:gd name="connsiteX7" fmla="*/ 1193800 w 3009900"/>
                      <a:gd name="connsiteY7" fmla="*/ 495300 h 1968500"/>
                      <a:gd name="connsiteX8" fmla="*/ 1320800 w 3009900"/>
                      <a:gd name="connsiteY8" fmla="*/ 368300 h 1968500"/>
                      <a:gd name="connsiteX9" fmla="*/ 1447800 w 3009900"/>
                      <a:gd name="connsiteY9" fmla="*/ 165100 h 1968500"/>
                      <a:gd name="connsiteX10" fmla="*/ 1638300 w 3009900"/>
                      <a:gd name="connsiteY10" fmla="*/ 25400 h 1968500"/>
                      <a:gd name="connsiteX11" fmla="*/ 1778000 w 3009900"/>
                      <a:gd name="connsiteY11" fmla="*/ 0 h 1968500"/>
                      <a:gd name="connsiteX12" fmla="*/ 2019300 w 3009900"/>
                      <a:gd name="connsiteY12" fmla="*/ 50800 h 1968500"/>
                      <a:gd name="connsiteX13" fmla="*/ 2133600 w 3009900"/>
                      <a:gd name="connsiteY13" fmla="*/ 190500 h 1968500"/>
                      <a:gd name="connsiteX14" fmla="*/ 2286000 w 3009900"/>
                      <a:gd name="connsiteY14" fmla="*/ 342900 h 1968500"/>
                      <a:gd name="connsiteX15" fmla="*/ 2476500 w 3009900"/>
                      <a:gd name="connsiteY15" fmla="*/ 533400 h 1968500"/>
                      <a:gd name="connsiteX16" fmla="*/ 2654300 w 3009900"/>
                      <a:gd name="connsiteY16" fmla="*/ 660400 h 1968500"/>
                      <a:gd name="connsiteX17" fmla="*/ 2730500 w 3009900"/>
                      <a:gd name="connsiteY17" fmla="*/ 774700 h 1968500"/>
                      <a:gd name="connsiteX18" fmla="*/ 2781300 w 3009900"/>
                      <a:gd name="connsiteY18" fmla="*/ 876300 h 1968500"/>
                      <a:gd name="connsiteX19" fmla="*/ 2806700 w 3009900"/>
                      <a:gd name="connsiteY19" fmla="*/ 1003300 h 1968500"/>
                      <a:gd name="connsiteX20" fmla="*/ 2819400 w 3009900"/>
                      <a:gd name="connsiteY20" fmla="*/ 1092200 h 1968500"/>
                      <a:gd name="connsiteX21" fmla="*/ 2908300 w 3009900"/>
                      <a:gd name="connsiteY21" fmla="*/ 1117600 h 1968500"/>
                      <a:gd name="connsiteX22" fmla="*/ 2984500 w 3009900"/>
                      <a:gd name="connsiteY22" fmla="*/ 1066800 h 1968500"/>
                      <a:gd name="connsiteX23" fmla="*/ 3009900 w 3009900"/>
                      <a:gd name="connsiteY23" fmla="*/ 1016000 h 1968500"/>
                      <a:gd name="connsiteX24" fmla="*/ 2933700 w 3009900"/>
                      <a:gd name="connsiteY24" fmla="*/ 749300 h 1968500"/>
                      <a:gd name="connsiteX25" fmla="*/ 2819400 w 3009900"/>
                      <a:gd name="connsiteY25" fmla="*/ 457200 h 1968500"/>
                      <a:gd name="connsiteX26" fmla="*/ 2730500 w 3009900"/>
                      <a:gd name="connsiteY26" fmla="*/ 330200 h 1968500"/>
                      <a:gd name="connsiteX27" fmla="*/ 2679700 w 3009900"/>
                      <a:gd name="connsiteY27" fmla="*/ 228600 h 1968500"/>
                      <a:gd name="connsiteX28" fmla="*/ 2679700 w 3009900"/>
                      <a:gd name="connsiteY28" fmla="*/ 228600 h 1968500"/>
                      <a:gd name="connsiteX0" fmla="*/ 0 w 3009900"/>
                      <a:gd name="connsiteY0" fmla="*/ 1968500 h 1968500"/>
                      <a:gd name="connsiteX1" fmla="*/ 279400 w 3009900"/>
                      <a:gd name="connsiteY1" fmla="*/ 1854200 h 1968500"/>
                      <a:gd name="connsiteX2" fmla="*/ 596900 w 3009900"/>
                      <a:gd name="connsiteY2" fmla="*/ 1689100 h 1968500"/>
                      <a:gd name="connsiteX3" fmla="*/ 736600 w 3009900"/>
                      <a:gd name="connsiteY3" fmla="*/ 1549400 h 1968500"/>
                      <a:gd name="connsiteX4" fmla="*/ 939800 w 3009900"/>
                      <a:gd name="connsiteY4" fmla="*/ 1181100 h 1968500"/>
                      <a:gd name="connsiteX5" fmla="*/ 1041400 w 3009900"/>
                      <a:gd name="connsiteY5" fmla="*/ 939800 h 1968500"/>
                      <a:gd name="connsiteX6" fmla="*/ 1155700 w 3009900"/>
                      <a:gd name="connsiteY6" fmla="*/ 762000 h 1968500"/>
                      <a:gd name="connsiteX7" fmla="*/ 1193800 w 3009900"/>
                      <a:gd name="connsiteY7" fmla="*/ 495300 h 1968500"/>
                      <a:gd name="connsiteX8" fmla="*/ 1320800 w 3009900"/>
                      <a:gd name="connsiteY8" fmla="*/ 368300 h 1968500"/>
                      <a:gd name="connsiteX9" fmla="*/ 1447800 w 3009900"/>
                      <a:gd name="connsiteY9" fmla="*/ 165100 h 1968500"/>
                      <a:gd name="connsiteX10" fmla="*/ 1638300 w 3009900"/>
                      <a:gd name="connsiteY10" fmla="*/ 25400 h 1968500"/>
                      <a:gd name="connsiteX11" fmla="*/ 1778000 w 3009900"/>
                      <a:gd name="connsiteY11" fmla="*/ 0 h 1968500"/>
                      <a:gd name="connsiteX12" fmla="*/ 2019300 w 3009900"/>
                      <a:gd name="connsiteY12" fmla="*/ 50800 h 1968500"/>
                      <a:gd name="connsiteX13" fmla="*/ 2133600 w 3009900"/>
                      <a:gd name="connsiteY13" fmla="*/ 190500 h 1968500"/>
                      <a:gd name="connsiteX14" fmla="*/ 2286000 w 3009900"/>
                      <a:gd name="connsiteY14" fmla="*/ 342900 h 1968500"/>
                      <a:gd name="connsiteX15" fmla="*/ 2476500 w 3009900"/>
                      <a:gd name="connsiteY15" fmla="*/ 533400 h 1968500"/>
                      <a:gd name="connsiteX16" fmla="*/ 2654300 w 3009900"/>
                      <a:gd name="connsiteY16" fmla="*/ 660400 h 1968500"/>
                      <a:gd name="connsiteX17" fmla="*/ 2730500 w 3009900"/>
                      <a:gd name="connsiteY17" fmla="*/ 774700 h 1968500"/>
                      <a:gd name="connsiteX18" fmla="*/ 2781300 w 3009900"/>
                      <a:gd name="connsiteY18" fmla="*/ 876300 h 1968500"/>
                      <a:gd name="connsiteX19" fmla="*/ 2806700 w 3009900"/>
                      <a:gd name="connsiteY19" fmla="*/ 1003300 h 1968500"/>
                      <a:gd name="connsiteX20" fmla="*/ 2819400 w 3009900"/>
                      <a:gd name="connsiteY20" fmla="*/ 1092200 h 1968500"/>
                      <a:gd name="connsiteX21" fmla="*/ 2908300 w 3009900"/>
                      <a:gd name="connsiteY21" fmla="*/ 1117600 h 1968500"/>
                      <a:gd name="connsiteX22" fmla="*/ 2984500 w 3009900"/>
                      <a:gd name="connsiteY22" fmla="*/ 1066800 h 1968500"/>
                      <a:gd name="connsiteX23" fmla="*/ 3009900 w 3009900"/>
                      <a:gd name="connsiteY23" fmla="*/ 1016000 h 1968500"/>
                      <a:gd name="connsiteX24" fmla="*/ 2933700 w 3009900"/>
                      <a:gd name="connsiteY24" fmla="*/ 749300 h 1968500"/>
                      <a:gd name="connsiteX25" fmla="*/ 2819400 w 3009900"/>
                      <a:gd name="connsiteY25" fmla="*/ 457200 h 1968500"/>
                      <a:gd name="connsiteX26" fmla="*/ 2730500 w 3009900"/>
                      <a:gd name="connsiteY26" fmla="*/ 330200 h 1968500"/>
                      <a:gd name="connsiteX27" fmla="*/ 2679700 w 3009900"/>
                      <a:gd name="connsiteY27" fmla="*/ 228600 h 1968500"/>
                      <a:gd name="connsiteX28" fmla="*/ 2679700 w 3009900"/>
                      <a:gd name="connsiteY28" fmla="*/ 228600 h 1968500"/>
                      <a:gd name="connsiteX0" fmla="*/ 0 w 3297147"/>
                      <a:gd name="connsiteY0" fmla="*/ 2042499 h 2042499"/>
                      <a:gd name="connsiteX1" fmla="*/ 566647 w 3297147"/>
                      <a:gd name="connsiteY1" fmla="*/ 1854200 h 2042499"/>
                      <a:gd name="connsiteX2" fmla="*/ 884147 w 3297147"/>
                      <a:gd name="connsiteY2" fmla="*/ 1689100 h 2042499"/>
                      <a:gd name="connsiteX3" fmla="*/ 1023847 w 3297147"/>
                      <a:gd name="connsiteY3" fmla="*/ 1549400 h 2042499"/>
                      <a:gd name="connsiteX4" fmla="*/ 1227047 w 3297147"/>
                      <a:gd name="connsiteY4" fmla="*/ 1181100 h 2042499"/>
                      <a:gd name="connsiteX5" fmla="*/ 1328647 w 3297147"/>
                      <a:gd name="connsiteY5" fmla="*/ 939800 h 2042499"/>
                      <a:gd name="connsiteX6" fmla="*/ 1442947 w 3297147"/>
                      <a:gd name="connsiteY6" fmla="*/ 762000 h 2042499"/>
                      <a:gd name="connsiteX7" fmla="*/ 1481047 w 3297147"/>
                      <a:gd name="connsiteY7" fmla="*/ 495300 h 2042499"/>
                      <a:gd name="connsiteX8" fmla="*/ 1608047 w 3297147"/>
                      <a:gd name="connsiteY8" fmla="*/ 368300 h 2042499"/>
                      <a:gd name="connsiteX9" fmla="*/ 1735047 w 3297147"/>
                      <a:gd name="connsiteY9" fmla="*/ 165100 h 2042499"/>
                      <a:gd name="connsiteX10" fmla="*/ 1925547 w 3297147"/>
                      <a:gd name="connsiteY10" fmla="*/ 25400 h 2042499"/>
                      <a:gd name="connsiteX11" fmla="*/ 2065247 w 3297147"/>
                      <a:gd name="connsiteY11" fmla="*/ 0 h 2042499"/>
                      <a:gd name="connsiteX12" fmla="*/ 2306547 w 3297147"/>
                      <a:gd name="connsiteY12" fmla="*/ 50800 h 2042499"/>
                      <a:gd name="connsiteX13" fmla="*/ 2420847 w 3297147"/>
                      <a:gd name="connsiteY13" fmla="*/ 190500 h 2042499"/>
                      <a:gd name="connsiteX14" fmla="*/ 2573247 w 3297147"/>
                      <a:gd name="connsiteY14" fmla="*/ 342900 h 2042499"/>
                      <a:gd name="connsiteX15" fmla="*/ 2763747 w 3297147"/>
                      <a:gd name="connsiteY15" fmla="*/ 533400 h 2042499"/>
                      <a:gd name="connsiteX16" fmla="*/ 2941547 w 3297147"/>
                      <a:gd name="connsiteY16" fmla="*/ 660400 h 2042499"/>
                      <a:gd name="connsiteX17" fmla="*/ 3017747 w 3297147"/>
                      <a:gd name="connsiteY17" fmla="*/ 774700 h 2042499"/>
                      <a:gd name="connsiteX18" fmla="*/ 3068547 w 3297147"/>
                      <a:gd name="connsiteY18" fmla="*/ 876300 h 2042499"/>
                      <a:gd name="connsiteX19" fmla="*/ 3093947 w 3297147"/>
                      <a:gd name="connsiteY19" fmla="*/ 1003300 h 2042499"/>
                      <a:gd name="connsiteX20" fmla="*/ 3106647 w 3297147"/>
                      <a:gd name="connsiteY20" fmla="*/ 1092200 h 2042499"/>
                      <a:gd name="connsiteX21" fmla="*/ 3195547 w 3297147"/>
                      <a:gd name="connsiteY21" fmla="*/ 1117600 h 2042499"/>
                      <a:gd name="connsiteX22" fmla="*/ 3271747 w 3297147"/>
                      <a:gd name="connsiteY22" fmla="*/ 1066800 h 2042499"/>
                      <a:gd name="connsiteX23" fmla="*/ 3297147 w 3297147"/>
                      <a:gd name="connsiteY23" fmla="*/ 1016000 h 2042499"/>
                      <a:gd name="connsiteX24" fmla="*/ 3220947 w 3297147"/>
                      <a:gd name="connsiteY24" fmla="*/ 749300 h 2042499"/>
                      <a:gd name="connsiteX25" fmla="*/ 3106647 w 3297147"/>
                      <a:gd name="connsiteY25" fmla="*/ 457200 h 2042499"/>
                      <a:gd name="connsiteX26" fmla="*/ 3017747 w 3297147"/>
                      <a:gd name="connsiteY26" fmla="*/ 330200 h 2042499"/>
                      <a:gd name="connsiteX27" fmla="*/ 2966947 w 3297147"/>
                      <a:gd name="connsiteY27" fmla="*/ 228600 h 2042499"/>
                      <a:gd name="connsiteX28" fmla="*/ 2966947 w 3297147"/>
                      <a:gd name="connsiteY28" fmla="*/ 228600 h 2042499"/>
                      <a:gd name="connsiteX0" fmla="*/ 0 w 3055859"/>
                      <a:gd name="connsiteY0" fmla="*/ 1862788 h 1862788"/>
                      <a:gd name="connsiteX1" fmla="*/ 325359 w 3055859"/>
                      <a:gd name="connsiteY1" fmla="*/ 1854200 h 1862788"/>
                      <a:gd name="connsiteX2" fmla="*/ 642859 w 3055859"/>
                      <a:gd name="connsiteY2" fmla="*/ 1689100 h 1862788"/>
                      <a:gd name="connsiteX3" fmla="*/ 782559 w 3055859"/>
                      <a:gd name="connsiteY3" fmla="*/ 1549400 h 1862788"/>
                      <a:gd name="connsiteX4" fmla="*/ 985759 w 3055859"/>
                      <a:gd name="connsiteY4" fmla="*/ 1181100 h 1862788"/>
                      <a:gd name="connsiteX5" fmla="*/ 1087359 w 3055859"/>
                      <a:gd name="connsiteY5" fmla="*/ 939800 h 1862788"/>
                      <a:gd name="connsiteX6" fmla="*/ 1201659 w 3055859"/>
                      <a:gd name="connsiteY6" fmla="*/ 762000 h 1862788"/>
                      <a:gd name="connsiteX7" fmla="*/ 1239759 w 3055859"/>
                      <a:gd name="connsiteY7" fmla="*/ 495300 h 1862788"/>
                      <a:gd name="connsiteX8" fmla="*/ 1366759 w 3055859"/>
                      <a:gd name="connsiteY8" fmla="*/ 368300 h 1862788"/>
                      <a:gd name="connsiteX9" fmla="*/ 1493759 w 3055859"/>
                      <a:gd name="connsiteY9" fmla="*/ 165100 h 1862788"/>
                      <a:gd name="connsiteX10" fmla="*/ 1684259 w 3055859"/>
                      <a:gd name="connsiteY10" fmla="*/ 25400 h 1862788"/>
                      <a:gd name="connsiteX11" fmla="*/ 1823959 w 3055859"/>
                      <a:gd name="connsiteY11" fmla="*/ 0 h 1862788"/>
                      <a:gd name="connsiteX12" fmla="*/ 2065259 w 3055859"/>
                      <a:gd name="connsiteY12" fmla="*/ 50800 h 1862788"/>
                      <a:gd name="connsiteX13" fmla="*/ 2179559 w 3055859"/>
                      <a:gd name="connsiteY13" fmla="*/ 190500 h 1862788"/>
                      <a:gd name="connsiteX14" fmla="*/ 2331959 w 3055859"/>
                      <a:gd name="connsiteY14" fmla="*/ 342900 h 1862788"/>
                      <a:gd name="connsiteX15" fmla="*/ 2522459 w 3055859"/>
                      <a:gd name="connsiteY15" fmla="*/ 533400 h 1862788"/>
                      <a:gd name="connsiteX16" fmla="*/ 2700259 w 3055859"/>
                      <a:gd name="connsiteY16" fmla="*/ 660400 h 1862788"/>
                      <a:gd name="connsiteX17" fmla="*/ 2776459 w 3055859"/>
                      <a:gd name="connsiteY17" fmla="*/ 774700 h 1862788"/>
                      <a:gd name="connsiteX18" fmla="*/ 2827259 w 3055859"/>
                      <a:gd name="connsiteY18" fmla="*/ 876300 h 1862788"/>
                      <a:gd name="connsiteX19" fmla="*/ 2852659 w 3055859"/>
                      <a:gd name="connsiteY19" fmla="*/ 1003300 h 1862788"/>
                      <a:gd name="connsiteX20" fmla="*/ 2865359 w 3055859"/>
                      <a:gd name="connsiteY20" fmla="*/ 1092200 h 1862788"/>
                      <a:gd name="connsiteX21" fmla="*/ 2954259 w 3055859"/>
                      <a:gd name="connsiteY21" fmla="*/ 1117600 h 1862788"/>
                      <a:gd name="connsiteX22" fmla="*/ 3030459 w 3055859"/>
                      <a:gd name="connsiteY22" fmla="*/ 1066800 h 1862788"/>
                      <a:gd name="connsiteX23" fmla="*/ 3055859 w 3055859"/>
                      <a:gd name="connsiteY23" fmla="*/ 1016000 h 1862788"/>
                      <a:gd name="connsiteX24" fmla="*/ 2979659 w 3055859"/>
                      <a:gd name="connsiteY24" fmla="*/ 749300 h 1862788"/>
                      <a:gd name="connsiteX25" fmla="*/ 2865359 w 3055859"/>
                      <a:gd name="connsiteY25" fmla="*/ 457200 h 1862788"/>
                      <a:gd name="connsiteX26" fmla="*/ 2776459 w 3055859"/>
                      <a:gd name="connsiteY26" fmla="*/ 330200 h 1862788"/>
                      <a:gd name="connsiteX27" fmla="*/ 2725659 w 3055859"/>
                      <a:gd name="connsiteY27" fmla="*/ 228600 h 1862788"/>
                      <a:gd name="connsiteX28" fmla="*/ 2725659 w 3055859"/>
                      <a:gd name="connsiteY28" fmla="*/ 228600 h 1862788"/>
                      <a:gd name="connsiteX0" fmla="*/ 0 w 3055859"/>
                      <a:gd name="connsiteY0" fmla="*/ 1862788 h 1862788"/>
                      <a:gd name="connsiteX1" fmla="*/ 336849 w 3055859"/>
                      <a:gd name="connsiteY1" fmla="*/ 1759059 h 1862788"/>
                      <a:gd name="connsiteX2" fmla="*/ 642859 w 3055859"/>
                      <a:gd name="connsiteY2" fmla="*/ 1689100 h 1862788"/>
                      <a:gd name="connsiteX3" fmla="*/ 782559 w 3055859"/>
                      <a:gd name="connsiteY3" fmla="*/ 1549400 h 1862788"/>
                      <a:gd name="connsiteX4" fmla="*/ 985759 w 3055859"/>
                      <a:gd name="connsiteY4" fmla="*/ 1181100 h 1862788"/>
                      <a:gd name="connsiteX5" fmla="*/ 1087359 w 3055859"/>
                      <a:gd name="connsiteY5" fmla="*/ 939800 h 1862788"/>
                      <a:gd name="connsiteX6" fmla="*/ 1201659 w 3055859"/>
                      <a:gd name="connsiteY6" fmla="*/ 762000 h 1862788"/>
                      <a:gd name="connsiteX7" fmla="*/ 1239759 w 3055859"/>
                      <a:gd name="connsiteY7" fmla="*/ 495300 h 1862788"/>
                      <a:gd name="connsiteX8" fmla="*/ 1366759 w 3055859"/>
                      <a:gd name="connsiteY8" fmla="*/ 368300 h 1862788"/>
                      <a:gd name="connsiteX9" fmla="*/ 1493759 w 3055859"/>
                      <a:gd name="connsiteY9" fmla="*/ 165100 h 1862788"/>
                      <a:gd name="connsiteX10" fmla="*/ 1684259 w 3055859"/>
                      <a:gd name="connsiteY10" fmla="*/ 25400 h 1862788"/>
                      <a:gd name="connsiteX11" fmla="*/ 1823959 w 3055859"/>
                      <a:gd name="connsiteY11" fmla="*/ 0 h 1862788"/>
                      <a:gd name="connsiteX12" fmla="*/ 2065259 w 3055859"/>
                      <a:gd name="connsiteY12" fmla="*/ 50800 h 1862788"/>
                      <a:gd name="connsiteX13" fmla="*/ 2179559 w 3055859"/>
                      <a:gd name="connsiteY13" fmla="*/ 190500 h 1862788"/>
                      <a:gd name="connsiteX14" fmla="*/ 2331959 w 3055859"/>
                      <a:gd name="connsiteY14" fmla="*/ 342900 h 1862788"/>
                      <a:gd name="connsiteX15" fmla="*/ 2522459 w 3055859"/>
                      <a:gd name="connsiteY15" fmla="*/ 533400 h 1862788"/>
                      <a:gd name="connsiteX16" fmla="*/ 2700259 w 3055859"/>
                      <a:gd name="connsiteY16" fmla="*/ 660400 h 1862788"/>
                      <a:gd name="connsiteX17" fmla="*/ 2776459 w 3055859"/>
                      <a:gd name="connsiteY17" fmla="*/ 774700 h 1862788"/>
                      <a:gd name="connsiteX18" fmla="*/ 2827259 w 3055859"/>
                      <a:gd name="connsiteY18" fmla="*/ 876300 h 1862788"/>
                      <a:gd name="connsiteX19" fmla="*/ 2852659 w 3055859"/>
                      <a:gd name="connsiteY19" fmla="*/ 1003300 h 1862788"/>
                      <a:gd name="connsiteX20" fmla="*/ 2865359 w 3055859"/>
                      <a:gd name="connsiteY20" fmla="*/ 1092200 h 1862788"/>
                      <a:gd name="connsiteX21" fmla="*/ 2954259 w 3055859"/>
                      <a:gd name="connsiteY21" fmla="*/ 1117600 h 1862788"/>
                      <a:gd name="connsiteX22" fmla="*/ 3030459 w 3055859"/>
                      <a:gd name="connsiteY22" fmla="*/ 1066800 h 1862788"/>
                      <a:gd name="connsiteX23" fmla="*/ 3055859 w 3055859"/>
                      <a:gd name="connsiteY23" fmla="*/ 1016000 h 1862788"/>
                      <a:gd name="connsiteX24" fmla="*/ 2979659 w 3055859"/>
                      <a:gd name="connsiteY24" fmla="*/ 749300 h 1862788"/>
                      <a:gd name="connsiteX25" fmla="*/ 2865359 w 3055859"/>
                      <a:gd name="connsiteY25" fmla="*/ 457200 h 1862788"/>
                      <a:gd name="connsiteX26" fmla="*/ 2776459 w 3055859"/>
                      <a:gd name="connsiteY26" fmla="*/ 330200 h 1862788"/>
                      <a:gd name="connsiteX27" fmla="*/ 2725659 w 3055859"/>
                      <a:gd name="connsiteY27" fmla="*/ 228600 h 1862788"/>
                      <a:gd name="connsiteX28" fmla="*/ 2725659 w 3055859"/>
                      <a:gd name="connsiteY28" fmla="*/ 228600 h 1862788"/>
                      <a:gd name="connsiteX0" fmla="*/ 0 w 3055859"/>
                      <a:gd name="connsiteY0" fmla="*/ 1862788 h 1862788"/>
                      <a:gd name="connsiteX1" fmla="*/ 336849 w 3055859"/>
                      <a:gd name="connsiteY1" fmla="*/ 1759059 h 1862788"/>
                      <a:gd name="connsiteX2" fmla="*/ 631370 w 3055859"/>
                      <a:gd name="connsiteY2" fmla="*/ 1636244 h 1862788"/>
                      <a:gd name="connsiteX3" fmla="*/ 782559 w 3055859"/>
                      <a:gd name="connsiteY3" fmla="*/ 1549400 h 1862788"/>
                      <a:gd name="connsiteX4" fmla="*/ 985759 w 3055859"/>
                      <a:gd name="connsiteY4" fmla="*/ 1181100 h 1862788"/>
                      <a:gd name="connsiteX5" fmla="*/ 1087359 w 3055859"/>
                      <a:gd name="connsiteY5" fmla="*/ 939800 h 1862788"/>
                      <a:gd name="connsiteX6" fmla="*/ 1201659 w 3055859"/>
                      <a:gd name="connsiteY6" fmla="*/ 762000 h 1862788"/>
                      <a:gd name="connsiteX7" fmla="*/ 1239759 w 3055859"/>
                      <a:gd name="connsiteY7" fmla="*/ 495300 h 1862788"/>
                      <a:gd name="connsiteX8" fmla="*/ 1366759 w 3055859"/>
                      <a:gd name="connsiteY8" fmla="*/ 368300 h 1862788"/>
                      <a:gd name="connsiteX9" fmla="*/ 1493759 w 3055859"/>
                      <a:gd name="connsiteY9" fmla="*/ 165100 h 1862788"/>
                      <a:gd name="connsiteX10" fmla="*/ 1684259 w 3055859"/>
                      <a:gd name="connsiteY10" fmla="*/ 25400 h 1862788"/>
                      <a:gd name="connsiteX11" fmla="*/ 1823959 w 3055859"/>
                      <a:gd name="connsiteY11" fmla="*/ 0 h 1862788"/>
                      <a:gd name="connsiteX12" fmla="*/ 2065259 w 3055859"/>
                      <a:gd name="connsiteY12" fmla="*/ 50800 h 1862788"/>
                      <a:gd name="connsiteX13" fmla="*/ 2179559 w 3055859"/>
                      <a:gd name="connsiteY13" fmla="*/ 190500 h 1862788"/>
                      <a:gd name="connsiteX14" fmla="*/ 2331959 w 3055859"/>
                      <a:gd name="connsiteY14" fmla="*/ 342900 h 1862788"/>
                      <a:gd name="connsiteX15" fmla="*/ 2522459 w 3055859"/>
                      <a:gd name="connsiteY15" fmla="*/ 533400 h 1862788"/>
                      <a:gd name="connsiteX16" fmla="*/ 2700259 w 3055859"/>
                      <a:gd name="connsiteY16" fmla="*/ 660400 h 1862788"/>
                      <a:gd name="connsiteX17" fmla="*/ 2776459 w 3055859"/>
                      <a:gd name="connsiteY17" fmla="*/ 774700 h 1862788"/>
                      <a:gd name="connsiteX18" fmla="*/ 2827259 w 3055859"/>
                      <a:gd name="connsiteY18" fmla="*/ 876300 h 1862788"/>
                      <a:gd name="connsiteX19" fmla="*/ 2852659 w 3055859"/>
                      <a:gd name="connsiteY19" fmla="*/ 1003300 h 1862788"/>
                      <a:gd name="connsiteX20" fmla="*/ 2865359 w 3055859"/>
                      <a:gd name="connsiteY20" fmla="*/ 1092200 h 1862788"/>
                      <a:gd name="connsiteX21" fmla="*/ 2954259 w 3055859"/>
                      <a:gd name="connsiteY21" fmla="*/ 1117600 h 1862788"/>
                      <a:gd name="connsiteX22" fmla="*/ 3030459 w 3055859"/>
                      <a:gd name="connsiteY22" fmla="*/ 1066800 h 1862788"/>
                      <a:gd name="connsiteX23" fmla="*/ 3055859 w 3055859"/>
                      <a:gd name="connsiteY23" fmla="*/ 1016000 h 1862788"/>
                      <a:gd name="connsiteX24" fmla="*/ 2979659 w 3055859"/>
                      <a:gd name="connsiteY24" fmla="*/ 749300 h 1862788"/>
                      <a:gd name="connsiteX25" fmla="*/ 2865359 w 3055859"/>
                      <a:gd name="connsiteY25" fmla="*/ 457200 h 1862788"/>
                      <a:gd name="connsiteX26" fmla="*/ 2776459 w 3055859"/>
                      <a:gd name="connsiteY26" fmla="*/ 330200 h 1862788"/>
                      <a:gd name="connsiteX27" fmla="*/ 2725659 w 3055859"/>
                      <a:gd name="connsiteY27" fmla="*/ 228600 h 1862788"/>
                      <a:gd name="connsiteX28" fmla="*/ 2725659 w 3055859"/>
                      <a:gd name="connsiteY28" fmla="*/ 228600 h 1862788"/>
                      <a:gd name="connsiteX0" fmla="*/ 0 w 3055859"/>
                      <a:gd name="connsiteY0" fmla="*/ 1862788 h 1862788"/>
                      <a:gd name="connsiteX1" fmla="*/ 336849 w 3055859"/>
                      <a:gd name="connsiteY1" fmla="*/ 1759059 h 1862788"/>
                      <a:gd name="connsiteX2" fmla="*/ 631370 w 3055859"/>
                      <a:gd name="connsiteY2" fmla="*/ 1636244 h 1862788"/>
                      <a:gd name="connsiteX3" fmla="*/ 782559 w 3055859"/>
                      <a:gd name="connsiteY3" fmla="*/ 1549400 h 1862788"/>
                      <a:gd name="connsiteX4" fmla="*/ 985759 w 3055859"/>
                      <a:gd name="connsiteY4" fmla="*/ 1181100 h 1862788"/>
                      <a:gd name="connsiteX5" fmla="*/ 1087359 w 3055859"/>
                      <a:gd name="connsiteY5" fmla="*/ 939800 h 1862788"/>
                      <a:gd name="connsiteX6" fmla="*/ 1201659 w 3055859"/>
                      <a:gd name="connsiteY6" fmla="*/ 762000 h 1862788"/>
                      <a:gd name="connsiteX7" fmla="*/ 1239759 w 3055859"/>
                      <a:gd name="connsiteY7" fmla="*/ 495300 h 1862788"/>
                      <a:gd name="connsiteX8" fmla="*/ 1366759 w 3055859"/>
                      <a:gd name="connsiteY8" fmla="*/ 368300 h 1862788"/>
                      <a:gd name="connsiteX9" fmla="*/ 1493759 w 3055859"/>
                      <a:gd name="connsiteY9" fmla="*/ 165100 h 1862788"/>
                      <a:gd name="connsiteX10" fmla="*/ 1684259 w 3055859"/>
                      <a:gd name="connsiteY10" fmla="*/ 25400 h 1862788"/>
                      <a:gd name="connsiteX11" fmla="*/ 1823959 w 3055859"/>
                      <a:gd name="connsiteY11" fmla="*/ 0 h 1862788"/>
                      <a:gd name="connsiteX12" fmla="*/ 2065259 w 3055859"/>
                      <a:gd name="connsiteY12" fmla="*/ 50800 h 1862788"/>
                      <a:gd name="connsiteX13" fmla="*/ 2179559 w 3055859"/>
                      <a:gd name="connsiteY13" fmla="*/ 190500 h 1862788"/>
                      <a:gd name="connsiteX14" fmla="*/ 2331959 w 3055859"/>
                      <a:gd name="connsiteY14" fmla="*/ 342900 h 1862788"/>
                      <a:gd name="connsiteX15" fmla="*/ 2522459 w 3055859"/>
                      <a:gd name="connsiteY15" fmla="*/ 533400 h 1862788"/>
                      <a:gd name="connsiteX16" fmla="*/ 2700259 w 3055859"/>
                      <a:gd name="connsiteY16" fmla="*/ 660400 h 1862788"/>
                      <a:gd name="connsiteX17" fmla="*/ 2776459 w 3055859"/>
                      <a:gd name="connsiteY17" fmla="*/ 774700 h 1862788"/>
                      <a:gd name="connsiteX18" fmla="*/ 2827259 w 3055859"/>
                      <a:gd name="connsiteY18" fmla="*/ 876300 h 1862788"/>
                      <a:gd name="connsiteX19" fmla="*/ 2852659 w 3055859"/>
                      <a:gd name="connsiteY19" fmla="*/ 1003300 h 1862788"/>
                      <a:gd name="connsiteX20" fmla="*/ 2865359 w 3055859"/>
                      <a:gd name="connsiteY20" fmla="*/ 1092200 h 1862788"/>
                      <a:gd name="connsiteX21" fmla="*/ 2954259 w 3055859"/>
                      <a:gd name="connsiteY21" fmla="*/ 1117600 h 1862788"/>
                      <a:gd name="connsiteX22" fmla="*/ 3030459 w 3055859"/>
                      <a:gd name="connsiteY22" fmla="*/ 1066800 h 1862788"/>
                      <a:gd name="connsiteX23" fmla="*/ 3055859 w 3055859"/>
                      <a:gd name="connsiteY23" fmla="*/ 1016000 h 1862788"/>
                      <a:gd name="connsiteX24" fmla="*/ 3025619 w 3055859"/>
                      <a:gd name="connsiteY24" fmla="*/ 675302 h 1862788"/>
                      <a:gd name="connsiteX25" fmla="*/ 2865359 w 3055859"/>
                      <a:gd name="connsiteY25" fmla="*/ 457200 h 1862788"/>
                      <a:gd name="connsiteX26" fmla="*/ 2776459 w 3055859"/>
                      <a:gd name="connsiteY26" fmla="*/ 330200 h 1862788"/>
                      <a:gd name="connsiteX27" fmla="*/ 2725659 w 3055859"/>
                      <a:gd name="connsiteY27" fmla="*/ 228600 h 1862788"/>
                      <a:gd name="connsiteX28" fmla="*/ 2725659 w 3055859"/>
                      <a:gd name="connsiteY28" fmla="*/ 228600 h 1862788"/>
                      <a:gd name="connsiteX0" fmla="*/ 0 w 3055859"/>
                      <a:gd name="connsiteY0" fmla="*/ 1862788 h 1862788"/>
                      <a:gd name="connsiteX1" fmla="*/ 336849 w 3055859"/>
                      <a:gd name="connsiteY1" fmla="*/ 1759059 h 1862788"/>
                      <a:gd name="connsiteX2" fmla="*/ 631370 w 3055859"/>
                      <a:gd name="connsiteY2" fmla="*/ 1636244 h 1862788"/>
                      <a:gd name="connsiteX3" fmla="*/ 782559 w 3055859"/>
                      <a:gd name="connsiteY3" fmla="*/ 1549400 h 1862788"/>
                      <a:gd name="connsiteX4" fmla="*/ 985759 w 3055859"/>
                      <a:gd name="connsiteY4" fmla="*/ 1181100 h 1862788"/>
                      <a:gd name="connsiteX5" fmla="*/ 1087359 w 3055859"/>
                      <a:gd name="connsiteY5" fmla="*/ 939800 h 1862788"/>
                      <a:gd name="connsiteX6" fmla="*/ 1201659 w 3055859"/>
                      <a:gd name="connsiteY6" fmla="*/ 762000 h 1862788"/>
                      <a:gd name="connsiteX7" fmla="*/ 1297208 w 3055859"/>
                      <a:gd name="connsiteY7" fmla="*/ 516442 h 1862788"/>
                      <a:gd name="connsiteX8" fmla="*/ 1366759 w 3055859"/>
                      <a:gd name="connsiteY8" fmla="*/ 368300 h 1862788"/>
                      <a:gd name="connsiteX9" fmla="*/ 1493759 w 3055859"/>
                      <a:gd name="connsiteY9" fmla="*/ 165100 h 1862788"/>
                      <a:gd name="connsiteX10" fmla="*/ 1684259 w 3055859"/>
                      <a:gd name="connsiteY10" fmla="*/ 25400 h 1862788"/>
                      <a:gd name="connsiteX11" fmla="*/ 1823959 w 3055859"/>
                      <a:gd name="connsiteY11" fmla="*/ 0 h 1862788"/>
                      <a:gd name="connsiteX12" fmla="*/ 2065259 w 3055859"/>
                      <a:gd name="connsiteY12" fmla="*/ 50800 h 1862788"/>
                      <a:gd name="connsiteX13" fmla="*/ 2179559 w 3055859"/>
                      <a:gd name="connsiteY13" fmla="*/ 190500 h 1862788"/>
                      <a:gd name="connsiteX14" fmla="*/ 2331959 w 3055859"/>
                      <a:gd name="connsiteY14" fmla="*/ 342900 h 1862788"/>
                      <a:gd name="connsiteX15" fmla="*/ 2522459 w 3055859"/>
                      <a:gd name="connsiteY15" fmla="*/ 533400 h 1862788"/>
                      <a:gd name="connsiteX16" fmla="*/ 2700259 w 3055859"/>
                      <a:gd name="connsiteY16" fmla="*/ 660400 h 1862788"/>
                      <a:gd name="connsiteX17" fmla="*/ 2776459 w 3055859"/>
                      <a:gd name="connsiteY17" fmla="*/ 774700 h 1862788"/>
                      <a:gd name="connsiteX18" fmla="*/ 2827259 w 3055859"/>
                      <a:gd name="connsiteY18" fmla="*/ 876300 h 1862788"/>
                      <a:gd name="connsiteX19" fmla="*/ 2852659 w 3055859"/>
                      <a:gd name="connsiteY19" fmla="*/ 1003300 h 1862788"/>
                      <a:gd name="connsiteX20" fmla="*/ 2865359 w 3055859"/>
                      <a:gd name="connsiteY20" fmla="*/ 1092200 h 1862788"/>
                      <a:gd name="connsiteX21" fmla="*/ 2954259 w 3055859"/>
                      <a:gd name="connsiteY21" fmla="*/ 1117600 h 1862788"/>
                      <a:gd name="connsiteX22" fmla="*/ 3030459 w 3055859"/>
                      <a:gd name="connsiteY22" fmla="*/ 1066800 h 1862788"/>
                      <a:gd name="connsiteX23" fmla="*/ 3055859 w 3055859"/>
                      <a:gd name="connsiteY23" fmla="*/ 1016000 h 1862788"/>
                      <a:gd name="connsiteX24" fmla="*/ 3025619 w 3055859"/>
                      <a:gd name="connsiteY24" fmla="*/ 675302 h 1862788"/>
                      <a:gd name="connsiteX25" fmla="*/ 2865359 w 3055859"/>
                      <a:gd name="connsiteY25" fmla="*/ 457200 h 1862788"/>
                      <a:gd name="connsiteX26" fmla="*/ 2776459 w 3055859"/>
                      <a:gd name="connsiteY26" fmla="*/ 330200 h 1862788"/>
                      <a:gd name="connsiteX27" fmla="*/ 2725659 w 3055859"/>
                      <a:gd name="connsiteY27" fmla="*/ 228600 h 1862788"/>
                      <a:gd name="connsiteX28" fmla="*/ 2725659 w 3055859"/>
                      <a:gd name="connsiteY28" fmla="*/ 228600 h 1862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3055859" h="1862788">
                        <a:moveTo>
                          <a:pt x="0" y="1862788"/>
                        </a:moveTo>
                        <a:lnTo>
                          <a:pt x="336849" y="1759059"/>
                        </a:lnTo>
                        <a:lnTo>
                          <a:pt x="631370" y="1636244"/>
                        </a:lnTo>
                        <a:lnTo>
                          <a:pt x="782559" y="1549400"/>
                        </a:lnTo>
                        <a:lnTo>
                          <a:pt x="985759" y="1181100"/>
                        </a:lnTo>
                        <a:lnTo>
                          <a:pt x="1087359" y="939800"/>
                        </a:lnTo>
                        <a:lnTo>
                          <a:pt x="1201659" y="762000"/>
                        </a:lnTo>
                        <a:lnTo>
                          <a:pt x="1297208" y="516442"/>
                        </a:lnTo>
                        <a:lnTo>
                          <a:pt x="1366759" y="368300"/>
                        </a:lnTo>
                        <a:lnTo>
                          <a:pt x="1493759" y="165100"/>
                        </a:lnTo>
                        <a:lnTo>
                          <a:pt x="1684259" y="25400"/>
                        </a:lnTo>
                        <a:lnTo>
                          <a:pt x="1823959" y="0"/>
                        </a:lnTo>
                        <a:lnTo>
                          <a:pt x="2065259" y="50800"/>
                        </a:lnTo>
                        <a:lnTo>
                          <a:pt x="2179559" y="190500"/>
                        </a:lnTo>
                        <a:lnTo>
                          <a:pt x="2331959" y="342900"/>
                        </a:lnTo>
                        <a:lnTo>
                          <a:pt x="2522459" y="533400"/>
                        </a:lnTo>
                        <a:lnTo>
                          <a:pt x="2700259" y="660400"/>
                        </a:lnTo>
                        <a:lnTo>
                          <a:pt x="2776459" y="774700"/>
                        </a:lnTo>
                        <a:lnTo>
                          <a:pt x="2827259" y="876300"/>
                        </a:lnTo>
                        <a:lnTo>
                          <a:pt x="2852659" y="1003300"/>
                        </a:lnTo>
                        <a:lnTo>
                          <a:pt x="2865359" y="1092200"/>
                        </a:lnTo>
                        <a:lnTo>
                          <a:pt x="2954259" y="1117600"/>
                        </a:lnTo>
                        <a:lnTo>
                          <a:pt x="3030459" y="1066800"/>
                        </a:lnTo>
                        <a:lnTo>
                          <a:pt x="3055859" y="1016000"/>
                        </a:lnTo>
                        <a:lnTo>
                          <a:pt x="3025619" y="675302"/>
                        </a:lnTo>
                        <a:lnTo>
                          <a:pt x="2865359" y="457200"/>
                        </a:lnTo>
                        <a:lnTo>
                          <a:pt x="2776459" y="330200"/>
                        </a:lnTo>
                        <a:lnTo>
                          <a:pt x="2725659" y="228600"/>
                        </a:lnTo>
                        <a:lnTo>
                          <a:pt x="2725659" y="228600"/>
                        </a:lnTo>
                      </a:path>
                    </a:pathLst>
                  </a:custGeom>
                  <a:noFill/>
                  <a:ln w="7620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2CAADF8E-8037-2064-C932-ADAEA276772C}"/>
                    </a:ext>
                  </a:extLst>
                </p:cNvPr>
                <p:cNvGrpSpPr/>
                <p:nvPr/>
              </p:nvGrpSpPr>
              <p:grpSpPr>
                <a:xfrm>
                  <a:off x="6565900" y="2749550"/>
                  <a:ext cx="2870968" cy="1714500"/>
                  <a:chOff x="6565900" y="2749550"/>
                  <a:chExt cx="2870968" cy="1714500"/>
                </a:xfrm>
              </p:grpSpPr>
              <p:pic>
                <p:nvPicPr>
                  <p:cNvPr id="3" name="Picture 2">
                    <a:extLst>
                      <a:ext uri="{FF2B5EF4-FFF2-40B4-BE49-F238E27FC236}">
                        <a16:creationId xmlns:a16="http://schemas.microsoft.com/office/drawing/2014/main" id="{07B1E7C5-3B18-1678-D748-0661D03B333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77288" t="62769" r="-1666" b="4005"/>
                  <a:stretch/>
                </p:blipFill>
                <p:spPr>
                  <a:xfrm>
                    <a:off x="6718300" y="2889251"/>
                    <a:ext cx="2718568" cy="1314449"/>
                  </a:xfrm>
                  <a:prstGeom prst="rect">
                    <a:avLst/>
                  </a:prstGeom>
                  <a:effectLst>
                    <a:softEdge rad="134603"/>
                  </a:effectLst>
                </p:spPr>
              </p:pic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4D77FD40-4FC7-48BA-5659-94687DEF7E31}"/>
                      </a:ext>
                    </a:extLst>
                  </p:cNvPr>
                  <p:cNvGrpSpPr/>
                  <p:nvPr/>
                </p:nvGrpSpPr>
                <p:grpSpPr>
                  <a:xfrm>
                    <a:off x="6565900" y="2749550"/>
                    <a:ext cx="1143000" cy="1714500"/>
                    <a:chOff x="6565900" y="2749550"/>
                    <a:chExt cx="1143000" cy="1714500"/>
                  </a:xfrm>
                </p:grpSpPr>
                <p:sp>
                  <p:nvSpPr>
                    <p:cNvPr id="4" name="Freeform 3">
                      <a:extLst>
                        <a:ext uri="{FF2B5EF4-FFF2-40B4-BE49-F238E27FC236}">
                          <a16:creationId xmlns:a16="http://schemas.microsoft.com/office/drawing/2014/main" id="{E48D923C-CF9E-9647-A973-401CBD8C20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3550" y="2749550"/>
                      <a:ext cx="457200" cy="1587500"/>
                    </a:xfrm>
                    <a:custGeom>
                      <a:avLst/>
                      <a:gdLst>
                        <a:gd name="connsiteX0" fmla="*/ 0 w 457200"/>
                        <a:gd name="connsiteY0" fmla="*/ 0 h 1587500"/>
                        <a:gd name="connsiteX1" fmla="*/ 63500 w 457200"/>
                        <a:gd name="connsiteY1" fmla="*/ 127000 h 1587500"/>
                        <a:gd name="connsiteX2" fmla="*/ 57150 w 457200"/>
                        <a:gd name="connsiteY2" fmla="*/ 381000 h 1587500"/>
                        <a:gd name="connsiteX3" fmla="*/ 285750 w 457200"/>
                        <a:gd name="connsiteY3" fmla="*/ 641350 h 1587500"/>
                        <a:gd name="connsiteX4" fmla="*/ 184150 w 457200"/>
                        <a:gd name="connsiteY4" fmla="*/ 901700 h 1587500"/>
                        <a:gd name="connsiteX5" fmla="*/ 450850 w 457200"/>
                        <a:gd name="connsiteY5" fmla="*/ 1206500 h 1587500"/>
                        <a:gd name="connsiteX6" fmla="*/ 457200 w 457200"/>
                        <a:gd name="connsiteY6" fmla="*/ 1320800 h 1587500"/>
                        <a:gd name="connsiteX7" fmla="*/ 336550 w 457200"/>
                        <a:gd name="connsiteY7" fmla="*/ 1587500 h 1587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57200" h="1587500">
                          <a:moveTo>
                            <a:pt x="0" y="0"/>
                          </a:moveTo>
                          <a:lnTo>
                            <a:pt x="63500" y="127000"/>
                          </a:lnTo>
                          <a:lnTo>
                            <a:pt x="57150" y="381000"/>
                          </a:lnTo>
                          <a:lnTo>
                            <a:pt x="285750" y="641350"/>
                          </a:lnTo>
                          <a:lnTo>
                            <a:pt x="184150" y="901700"/>
                          </a:lnTo>
                          <a:lnTo>
                            <a:pt x="450850" y="1206500"/>
                          </a:lnTo>
                          <a:lnTo>
                            <a:pt x="457200" y="1320800"/>
                          </a:lnTo>
                          <a:lnTo>
                            <a:pt x="336550" y="1587500"/>
                          </a:lnTo>
                        </a:path>
                      </a:pathLst>
                    </a:custGeom>
                    <a:noFill/>
                    <a:ln w="381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" name="Freeform 10">
                      <a:extLst>
                        <a:ext uri="{FF2B5EF4-FFF2-40B4-BE49-F238E27FC236}">
                          <a16:creationId xmlns:a16="http://schemas.microsoft.com/office/drawing/2014/main" id="{8664C5B9-3D79-9772-8994-A0DA88EC75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65900" y="3244850"/>
                      <a:ext cx="1143000" cy="1219200"/>
                    </a:xfrm>
                    <a:custGeom>
                      <a:avLst/>
                      <a:gdLst>
                        <a:gd name="connsiteX0" fmla="*/ 0 w 1143000"/>
                        <a:gd name="connsiteY0" fmla="*/ 298450 h 1219200"/>
                        <a:gd name="connsiteX1" fmla="*/ 127000 w 1143000"/>
                        <a:gd name="connsiteY1" fmla="*/ 196850 h 1219200"/>
                        <a:gd name="connsiteX2" fmla="*/ 241300 w 1143000"/>
                        <a:gd name="connsiteY2" fmla="*/ 127000 h 1219200"/>
                        <a:gd name="connsiteX3" fmla="*/ 298450 w 1143000"/>
                        <a:gd name="connsiteY3" fmla="*/ 114300 h 1219200"/>
                        <a:gd name="connsiteX4" fmla="*/ 412750 w 1143000"/>
                        <a:gd name="connsiteY4" fmla="*/ 0 h 1219200"/>
                        <a:gd name="connsiteX5" fmla="*/ 533400 w 1143000"/>
                        <a:gd name="connsiteY5" fmla="*/ 0 h 1219200"/>
                        <a:gd name="connsiteX6" fmla="*/ 641350 w 1143000"/>
                        <a:gd name="connsiteY6" fmla="*/ 120650 h 1219200"/>
                        <a:gd name="connsiteX7" fmla="*/ 647700 w 1143000"/>
                        <a:gd name="connsiteY7" fmla="*/ 222250 h 1219200"/>
                        <a:gd name="connsiteX8" fmla="*/ 806450 w 1143000"/>
                        <a:gd name="connsiteY8" fmla="*/ 330200 h 1219200"/>
                        <a:gd name="connsiteX9" fmla="*/ 895350 w 1143000"/>
                        <a:gd name="connsiteY9" fmla="*/ 508000 h 1219200"/>
                        <a:gd name="connsiteX10" fmla="*/ 1016000 w 1143000"/>
                        <a:gd name="connsiteY10" fmla="*/ 590550 h 1219200"/>
                        <a:gd name="connsiteX11" fmla="*/ 1143000 w 1143000"/>
                        <a:gd name="connsiteY11" fmla="*/ 660400 h 1219200"/>
                        <a:gd name="connsiteX12" fmla="*/ 990600 w 1143000"/>
                        <a:gd name="connsiteY12" fmla="*/ 730250 h 1219200"/>
                        <a:gd name="connsiteX13" fmla="*/ 933450 w 1143000"/>
                        <a:gd name="connsiteY13" fmla="*/ 781050 h 1219200"/>
                        <a:gd name="connsiteX14" fmla="*/ 946150 w 1143000"/>
                        <a:gd name="connsiteY14" fmla="*/ 1098550 h 1219200"/>
                        <a:gd name="connsiteX15" fmla="*/ 933450 w 1143000"/>
                        <a:gd name="connsiteY15" fmla="*/ 1219200 h 1219200"/>
                        <a:gd name="connsiteX16" fmla="*/ 698500 w 1143000"/>
                        <a:gd name="connsiteY16" fmla="*/ 1149350 h 1219200"/>
                        <a:gd name="connsiteX17" fmla="*/ 730250 w 1143000"/>
                        <a:gd name="connsiteY17" fmla="*/ 996950 h 1219200"/>
                        <a:gd name="connsiteX18" fmla="*/ 660400 w 1143000"/>
                        <a:gd name="connsiteY18" fmla="*/ 958850 h 1219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1143000" h="1219200">
                          <a:moveTo>
                            <a:pt x="0" y="298450"/>
                          </a:moveTo>
                          <a:lnTo>
                            <a:pt x="127000" y="196850"/>
                          </a:lnTo>
                          <a:lnTo>
                            <a:pt x="241300" y="127000"/>
                          </a:lnTo>
                          <a:lnTo>
                            <a:pt x="298450" y="114300"/>
                          </a:lnTo>
                          <a:lnTo>
                            <a:pt x="412750" y="0"/>
                          </a:lnTo>
                          <a:lnTo>
                            <a:pt x="533400" y="0"/>
                          </a:lnTo>
                          <a:lnTo>
                            <a:pt x="641350" y="120650"/>
                          </a:lnTo>
                          <a:lnTo>
                            <a:pt x="647700" y="222250"/>
                          </a:lnTo>
                          <a:lnTo>
                            <a:pt x="806450" y="330200"/>
                          </a:lnTo>
                          <a:lnTo>
                            <a:pt x="895350" y="508000"/>
                          </a:lnTo>
                          <a:lnTo>
                            <a:pt x="1016000" y="590550"/>
                          </a:lnTo>
                          <a:lnTo>
                            <a:pt x="1143000" y="660400"/>
                          </a:lnTo>
                          <a:lnTo>
                            <a:pt x="990600" y="730250"/>
                          </a:lnTo>
                          <a:lnTo>
                            <a:pt x="933450" y="781050"/>
                          </a:lnTo>
                          <a:lnTo>
                            <a:pt x="946150" y="1098550"/>
                          </a:lnTo>
                          <a:lnTo>
                            <a:pt x="933450" y="1219200"/>
                          </a:lnTo>
                          <a:lnTo>
                            <a:pt x="698500" y="1149350"/>
                          </a:lnTo>
                          <a:lnTo>
                            <a:pt x="730250" y="996950"/>
                          </a:lnTo>
                          <a:lnTo>
                            <a:pt x="660400" y="958850"/>
                          </a:lnTo>
                        </a:path>
                      </a:pathLst>
                    </a:custGeom>
                    <a:noFill/>
                    <a:ln w="381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731615A7-E80A-E8E0-9DEB-15482A0FAAE8}"/>
                  </a:ext>
                </a:extLst>
              </p:cNvPr>
              <p:cNvSpPr/>
              <p:nvPr/>
            </p:nvSpPr>
            <p:spPr>
              <a:xfrm>
                <a:off x="7253184" y="5498438"/>
                <a:ext cx="1264820" cy="5078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>
                    <a:solidFill>
                      <a:schemeClr val="tx1"/>
                    </a:solidFill>
                  </a:rPr>
                  <a:t>12 miles to Hwy 50</a:t>
                </a: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CC597AA0-5AF8-ED2C-15F0-281E1497EF90}"/>
                  </a:ext>
                </a:extLst>
              </p:cNvPr>
              <p:cNvSpPr/>
              <p:nvPr/>
            </p:nvSpPr>
            <p:spPr>
              <a:xfrm>
                <a:off x="1908712" y="5495220"/>
                <a:ext cx="1368383" cy="5078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>
                    <a:solidFill>
                      <a:schemeClr val="tx1"/>
                    </a:solidFill>
                  </a:rPr>
                  <a:t>5.5 miles to Hwy 267</a:t>
                </a: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C550963-BAC4-73F3-8036-262CB422E2F6}"/>
                  </a:ext>
                </a:extLst>
              </p:cNvPr>
              <p:cNvSpPr/>
              <p:nvPr/>
            </p:nvSpPr>
            <p:spPr>
              <a:xfrm>
                <a:off x="7590305" y="2293169"/>
                <a:ext cx="1339800" cy="56064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>
                    <a:solidFill>
                      <a:schemeClr val="tx1"/>
                    </a:solidFill>
                  </a:rPr>
                  <a:t>15 miles to Joy Lake Rd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FF832D2-C5B3-CA81-E11F-083C6C263D63}"/>
                </a:ext>
              </a:extLst>
            </p:cNvPr>
            <p:cNvSpPr txBox="1"/>
            <p:nvPr/>
          </p:nvSpPr>
          <p:spPr>
            <a:xfrm>
              <a:off x="8726704" y="5263325"/>
              <a:ext cx="2255629" cy="120032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/>
                <a:t>Mileage indicates distance to the first junction that can disperse traffic.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CF7979E-47CD-EC93-4C8E-2496F50619EB}"/>
              </a:ext>
            </a:extLst>
          </p:cNvPr>
          <p:cNvGrpSpPr/>
          <p:nvPr/>
        </p:nvGrpSpPr>
        <p:grpSpPr>
          <a:xfrm>
            <a:off x="9346518" y="571645"/>
            <a:ext cx="2370932" cy="1143000"/>
            <a:chOff x="1163333" y="3243660"/>
            <a:chExt cx="2309218" cy="111565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1298210-D854-A4FF-9EFA-E9E783B5223B}"/>
                </a:ext>
              </a:extLst>
            </p:cNvPr>
            <p:cNvSpPr/>
            <p:nvPr/>
          </p:nvSpPr>
          <p:spPr>
            <a:xfrm>
              <a:off x="1163333" y="3243660"/>
              <a:ext cx="2309218" cy="111565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0D412C5-A0B2-AF2E-B296-713726678F8A}"/>
                </a:ext>
              </a:extLst>
            </p:cNvPr>
            <p:cNvSpPr txBox="1"/>
            <p:nvPr/>
          </p:nvSpPr>
          <p:spPr>
            <a:xfrm>
              <a:off x="1797790" y="3443545"/>
              <a:ext cx="10900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population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075129-5CB2-F5D8-EBDA-6740AF135E8D}"/>
                </a:ext>
              </a:extLst>
            </p:cNvPr>
            <p:cNvCxnSpPr>
              <a:cxnSpLocks/>
            </p:cNvCxnSpPr>
            <p:nvPr/>
          </p:nvCxnSpPr>
          <p:spPr>
            <a:xfrm>
              <a:off x="1335346" y="3788626"/>
              <a:ext cx="2014930" cy="12859"/>
            </a:xfrm>
            <a:prstGeom prst="line">
              <a:avLst/>
            </a:prstGeom>
            <a:solidFill>
              <a:schemeClr val="accent1">
                <a:tint val="20000"/>
              </a:schemeClr>
            </a:solidFill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38E6D54-6854-800B-E69A-6F05765A5045}"/>
                </a:ext>
              </a:extLst>
            </p:cNvPr>
            <p:cNvSpPr txBox="1"/>
            <p:nvPr/>
          </p:nvSpPr>
          <p:spPr>
            <a:xfrm>
              <a:off x="1213070" y="3794896"/>
              <a:ext cx="2259481" cy="3304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C00000"/>
                  </a:solidFill>
                </a:rPr>
                <a:t>number of available lanes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9BAD00A-D427-D052-E8B1-740796F6B078}"/>
              </a:ext>
            </a:extLst>
          </p:cNvPr>
          <p:cNvGrpSpPr/>
          <p:nvPr/>
        </p:nvGrpSpPr>
        <p:grpSpPr>
          <a:xfrm>
            <a:off x="3798741" y="1505067"/>
            <a:ext cx="1184510" cy="1835730"/>
            <a:chOff x="3693462" y="1621300"/>
            <a:chExt cx="1184510" cy="183573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56FD6CF-E567-23E2-6EE8-3F1777C77B70}"/>
                </a:ext>
              </a:extLst>
            </p:cNvPr>
            <p:cNvSpPr/>
            <p:nvPr/>
          </p:nvSpPr>
          <p:spPr>
            <a:xfrm rot="19898192">
              <a:off x="3701659" y="1742675"/>
              <a:ext cx="1176313" cy="1714355"/>
            </a:xfrm>
            <a:prstGeom prst="ellipse">
              <a:avLst/>
            </a:prstGeom>
            <a:noFill/>
            <a:ln w="539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C26F610-1B7A-2E37-CF3A-288208F59A6D}"/>
                </a:ext>
              </a:extLst>
            </p:cNvPr>
            <p:cNvSpPr txBox="1"/>
            <p:nvPr/>
          </p:nvSpPr>
          <p:spPr>
            <a:xfrm>
              <a:off x="3693462" y="1621300"/>
              <a:ext cx="87876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/>
                <a:t>268 homes</a:t>
              </a:r>
            </a:p>
          </p:txBody>
        </p:sp>
      </p:grp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A1EF5718-AF6E-F680-5B1C-184B52413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254F9-C091-C24B-935D-86715070D16C}" type="datetime1">
              <a:rPr lang="en-US" smtClean="0"/>
              <a:t>1/14/24</a:t>
            </a:fld>
            <a:endParaRPr lang="en-US"/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8703173B-131B-A1A4-F7AE-16D48AA27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Incline Village / Crystal Bay CAB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2262E94C-1B7E-8D67-0120-87565C087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60C3-7139-9541-B2BD-DC7BC1FB3AD8}" type="slidenum">
              <a:rPr lang="en-US" smtClean="0"/>
              <a:t>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025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E6148-49F1-D298-F7F4-EA48F8FC6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16718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Evacuation: </a:t>
            </a:r>
            <a:r>
              <a:rPr lang="en-US" sz="2800"/>
              <a:t>Population estimates must include </a:t>
            </a:r>
            <a:br>
              <a:rPr lang="en-US" sz="2800"/>
            </a:br>
            <a:r>
              <a:rPr lang="en-US" sz="2800"/>
              <a:t>    </a:t>
            </a:r>
            <a:r>
              <a:rPr lang="en-US" sz="2400"/>
              <a:t>1) transient population and 2) new development impact.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5D05B31-7D6C-6BEB-E146-CA7D097E73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228651"/>
              </p:ext>
            </p:extLst>
          </p:nvPr>
        </p:nvGraphicFramePr>
        <p:xfrm>
          <a:off x="2777885" y="1354845"/>
          <a:ext cx="8077923" cy="53449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7619">
                  <a:extLst>
                    <a:ext uri="{9D8B030D-6E8A-4147-A177-3AD203B41FA5}">
                      <a16:colId xmlns:a16="http://schemas.microsoft.com/office/drawing/2014/main" val="1207202521"/>
                    </a:ext>
                  </a:extLst>
                </a:gridCol>
                <a:gridCol w="1063256">
                  <a:extLst>
                    <a:ext uri="{9D8B030D-6E8A-4147-A177-3AD203B41FA5}">
                      <a16:colId xmlns:a16="http://schemas.microsoft.com/office/drawing/2014/main" val="35811183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397807113"/>
                    </a:ext>
                  </a:extLst>
                </a:gridCol>
                <a:gridCol w="1148316">
                  <a:extLst>
                    <a:ext uri="{9D8B030D-6E8A-4147-A177-3AD203B41FA5}">
                      <a16:colId xmlns:a16="http://schemas.microsoft.com/office/drawing/2014/main" val="266219199"/>
                    </a:ext>
                  </a:extLst>
                </a:gridCol>
                <a:gridCol w="1164332">
                  <a:extLst>
                    <a:ext uri="{9D8B030D-6E8A-4147-A177-3AD203B41FA5}">
                      <a16:colId xmlns:a16="http://schemas.microsoft.com/office/drawing/2014/main" val="1992683960"/>
                    </a:ext>
                  </a:extLst>
                </a:gridCol>
              </a:tblGrid>
              <a:tr h="382530">
                <a:tc>
                  <a:txBody>
                    <a:bodyPr/>
                    <a:lstStyle/>
                    <a:p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Census pop (IV+CB)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9,700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0288453"/>
                  </a:ext>
                </a:extLst>
              </a:tr>
              <a:tr h="382530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Second homes, STRs, UNR-LT, Hyatt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4,900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403258"/>
                  </a:ext>
                </a:extLst>
              </a:tr>
              <a:tr h="382530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Commute workers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1,800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7192013"/>
                  </a:ext>
                </a:extLst>
              </a:tr>
              <a:tr h="382530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Day visitors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3,500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749395"/>
                  </a:ext>
                </a:extLst>
              </a:tr>
              <a:tr h="382530"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19,900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386765"/>
                  </a:ext>
                </a:extLst>
              </a:tr>
              <a:tr h="382530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Kings Beach (70%)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4,100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5864055"/>
                  </a:ext>
                </a:extLst>
              </a:tr>
              <a:tr h="382530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Current evac pop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>
                          <a:solidFill>
                            <a:schemeClr val="tx1"/>
                          </a:solidFill>
                        </a:rPr>
                        <a:t>24,000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3296532"/>
                  </a:ext>
                </a:extLst>
              </a:tr>
              <a:tr h="377289"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1391176"/>
                  </a:ext>
                </a:extLst>
              </a:tr>
              <a:tr h="382530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Nine47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3457486"/>
                  </a:ext>
                </a:extLst>
              </a:tr>
              <a:tr h="382530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Waldorf  (2027-8)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670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1069789"/>
                  </a:ext>
                </a:extLst>
              </a:tr>
              <a:tr h="382530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Cal-Neva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600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9132123"/>
                  </a:ext>
                </a:extLst>
              </a:tr>
              <a:tr h="382530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Kings Beach Center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530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5943384"/>
                  </a:ext>
                </a:extLst>
              </a:tr>
              <a:tr h="377289"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2,100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9104683"/>
                  </a:ext>
                </a:extLst>
              </a:tr>
              <a:tr h="382530"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>
                          <a:solidFill>
                            <a:schemeClr val="tx1"/>
                          </a:solidFill>
                        </a:rPr>
                        <a:t>26,100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235756"/>
                  </a:ext>
                </a:extLst>
              </a:tr>
            </a:tbl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87152CB2-DC55-C497-D899-267461F85C46}"/>
              </a:ext>
            </a:extLst>
          </p:cNvPr>
          <p:cNvGrpSpPr/>
          <p:nvPr/>
        </p:nvGrpSpPr>
        <p:grpSpPr>
          <a:xfrm>
            <a:off x="767101" y="4448236"/>
            <a:ext cx="1958789" cy="1325563"/>
            <a:chOff x="1273340" y="4573835"/>
            <a:chExt cx="1958789" cy="13255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0F66465-A11A-C3D7-8B3C-DF98EB279D8A}"/>
                </a:ext>
              </a:extLst>
            </p:cNvPr>
            <p:cNvGrpSpPr/>
            <p:nvPr/>
          </p:nvGrpSpPr>
          <p:grpSpPr>
            <a:xfrm>
              <a:off x="1273340" y="4573835"/>
              <a:ext cx="1958789" cy="1325563"/>
              <a:chOff x="876300" y="4625787"/>
              <a:chExt cx="1958789" cy="1325563"/>
            </a:xfrm>
            <a:solidFill>
              <a:schemeClr val="accent3">
                <a:lumMod val="20000"/>
                <a:lumOff val="80000"/>
              </a:schemeClr>
            </a:solidFill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F9E91CB-321B-2D88-CB84-65E9957E3B17}"/>
                  </a:ext>
                </a:extLst>
              </p:cNvPr>
              <p:cNvSpPr/>
              <p:nvPr/>
            </p:nvSpPr>
            <p:spPr>
              <a:xfrm>
                <a:off x="876300" y="4625787"/>
                <a:ext cx="1958788" cy="23308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>
                    <a:solidFill>
                      <a:schemeClr val="tx1"/>
                    </a:solidFill>
                  </a:rPr>
                  <a:t>All four on SR28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2929106-0BEB-90CE-D3DC-06C85C0F3BDA}"/>
                  </a:ext>
                </a:extLst>
              </p:cNvPr>
              <p:cNvSpPr/>
              <p:nvPr/>
            </p:nvSpPr>
            <p:spPr>
              <a:xfrm rot="16200000">
                <a:off x="2072577" y="5188837"/>
                <a:ext cx="1325562" cy="19946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27B0B87-2AE6-6916-F844-6DF371D6176B}"/>
                </a:ext>
              </a:extLst>
            </p:cNvPr>
            <p:cNvGrpSpPr/>
            <p:nvPr/>
          </p:nvGrpSpPr>
          <p:grpSpPr>
            <a:xfrm>
              <a:off x="1310507" y="4865137"/>
              <a:ext cx="1684993" cy="1015535"/>
              <a:chOff x="1175494" y="4625787"/>
              <a:chExt cx="1684993" cy="1015535"/>
            </a:xfrm>
            <a:solidFill>
              <a:schemeClr val="accent3">
                <a:lumMod val="20000"/>
                <a:lumOff val="80000"/>
              </a:schemeClr>
            </a:solidFill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2E0A6BF-AD21-2DBB-51F9-D2F10DCD7A55}"/>
                  </a:ext>
                </a:extLst>
              </p:cNvPr>
              <p:cNvSpPr/>
              <p:nvPr/>
            </p:nvSpPr>
            <p:spPr>
              <a:xfrm rot="16200000" flipV="1">
                <a:off x="2259337" y="5040172"/>
                <a:ext cx="1002835" cy="19946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E3488F6-3F51-0AFC-E3B6-A0EB5CF86F6C}"/>
                  </a:ext>
                </a:extLst>
              </p:cNvPr>
              <p:cNvSpPr/>
              <p:nvPr/>
            </p:nvSpPr>
            <p:spPr>
              <a:xfrm>
                <a:off x="1175494" y="4625787"/>
                <a:ext cx="1659594" cy="23308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>
                    <a:solidFill>
                      <a:schemeClr val="tx1"/>
                    </a:solidFill>
                  </a:rPr>
                  <a:t>One mile stretch</a:t>
                </a: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66AECF3-E117-65F1-254A-C8875CBE8F20}"/>
              </a:ext>
            </a:extLst>
          </p:cNvPr>
          <p:cNvSpPr txBox="1"/>
          <p:nvPr/>
        </p:nvSpPr>
        <p:spPr>
          <a:xfrm>
            <a:off x="8786907" y="2033308"/>
            <a:ext cx="2602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/>
              <a:t>Washoe County Evacuation Plan </a:t>
            </a:r>
            <a:r>
              <a:rPr lang="en-US" sz="1400"/>
              <a:t>sets population at </a:t>
            </a:r>
            <a:r>
              <a:rPr lang="en-US" sz="1400" b="1">
                <a:solidFill>
                  <a:srgbClr val="C00000"/>
                </a:solidFill>
              </a:rPr>
              <a:t>8,669</a:t>
            </a:r>
            <a:r>
              <a:rPr lang="en-US" sz="1400"/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6B8FF5A-DDDF-16EC-DE64-1B5E9CCDE434}"/>
              </a:ext>
            </a:extLst>
          </p:cNvPr>
          <p:cNvGrpSpPr/>
          <p:nvPr/>
        </p:nvGrpSpPr>
        <p:grpSpPr>
          <a:xfrm>
            <a:off x="8370563" y="3087449"/>
            <a:ext cx="3435323" cy="1477328"/>
            <a:chOff x="8715488" y="3134979"/>
            <a:chExt cx="2943112" cy="147732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969A494-52D3-F90E-8CAC-2B1DD98027F8}"/>
                </a:ext>
              </a:extLst>
            </p:cNvPr>
            <p:cNvSpPr/>
            <p:nvPr/>
          </p:nvSpPr>
          <p:spPr>
            <a:xfrm>
              <a:off x="8715488" y="3619500"/>
              <a:ext cx="1356623" cy="554974"/>
            </a:xfrm>
            <a:prstGeom prst="ellipse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DF922C9-464C-DAFC-58E5-F9FFDC39F909}"/>
                </a:ext>
              </a:extLst>
            </p:cNvPr>
            <p:cNvSpPr txBox="1"/>
            <p:nvPr/>
          </p:nvSpPr>
          <p:spPr>
            <a:xfrm>
              <a:off x="10094142" y="3134979"/>
              <a:ext cx="156445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</a:rPr>
                <a:t>From here forward, this is what we mean when we say </a:t>
              </a:r>
              <a:r>
                <a:rPr lang="en-US" i="1">
                  <a:solidFill>
                    <a:srgbClr val="C00000"/>
                  </a:solidFill>
                </a:rPr>
                <a:t>evac</a:t>
              </a:r>
              <a:r>
                <a:rPr lang="en-US">
                  <a:solidFill>
                    <a:srgbClr val="C00000"/>
                  </a:solidFill>
                </a:rPr>
                <a:t> </a:t>
              </a:r>
              <a:r>
                <a:rPr lang="en-US" i="1">
                  <a:solidFill>
                    <a:srgbClr val="C00000"/>
                  </a:solidFill>
                </a:rPr>
                <a:t>population.</a:t>
              </a:r>
            </a:p>
          </p:txBody>
        </p:sp>
      </p:grp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37434AB3-0216-B9E1-0E14-79400D6A7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93EFF-C30B-0843-8EFE-2BDBFF4D9F79}" type="datetime1">
              <a:rPr lang="en-US" smtClean="0"/>
              <a:t>1/14/24</a:t>
            </a:fld>
            <a:endParaRPr lang="en-US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AB84AE49-48FE-CD21-AF95-6FDA70ED0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Incline Village / Crystal Bay CAB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3969A1CA-ACC9-5FD9-BAF6-517818B4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60C3-7139-9541-B2BD-DC7BC1FB3AD8}" type="slidenum">
              <a:rPr lang="en-US" smtClean="0"/>
              <a:t>7</a:t>
            </a:fld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997410C-B21C-EF6D-8D78-07B46C64298E}"/>
              </a:ext>
            </a:extLst>
          </p:cNvPr>
          <p:cNvSpPr>
            <a:spLocks noChangeAspect="1"/>
          </p:cNvSpPr>
          <p:nvPr/>
        </p:nvSpPr>
        <p:spPr>
          <a:xfrm>
            <a:off x="133350" y="6583029"/>
            <a:ext cx="182880" cy="18288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>
                    <a:lumMod val="85000"/>
                  </a:schemeClr>
                </a:solidFill>
              </a:rPr>
              <a:t>P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EF8502C-2DBA-02EE-550C-262A5EFEC8C4}"/>
              </a:ext>
            </a:extLst>
          </p:cNvPr>
          <p:cNvGrpSpPr/>
          <p:nvPr/>
        </p:nvGrpSpPr>
        <p:grpSpPr>
          <a:xfrm>
            <a:off x="9162316" y="544795"/>
            <a:ext cx="2370932" cy="1143000"/>
            <a:chOff x="1163333" y="3243660"/>
            <a:chExt cx="2309218" cy="111565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271D5CD-68C5-DCBB-CA1D-BA48FE4ACFD6}"/>
                </a:ext>
              </a:extLst>
            </p:cNvPr>
            <p:cNvSpPr/>
            <p:nvPr/>
          </p:nvSpPr>
          <p:spPr>
            <a:xfrm>
              <a:off x="1163333" y="3243660"/>
              <a:ext cx="2309218" cy="111565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F38841B-DB47-B34D-850F-90D287625F2F}"/>
                </a:ext>
              </a:extLst>
            </p:cNvPr>
            <p:cNvSpPr txBox="1"/>
            <p:nvPr/>
          </p:nvSpPr>
          <p:spPr>
            <a:xfrm>
              <a:off x="1797790" y="3443545"/>
              <a:ext cx="10900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FF0000"/>
                  </a:solidFill>
                </a:rPr>
                <a:t>population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C7AC5C3-2A7A-FCD3-DC0C-900B07CE82DF}"/>
                </a:ext>
              </a:extLst>
            </p:cNvPr>
            <p:cNvCxnSpPr>
              <a:cxnSpLocks/>
            </p:cNvCxnSpPr>
            <p:nvPr/>
          </p:nvCxnSpPr>
          <p:spPr>
            <a:xfrm>
              <a:off x="1335346" y="3788626"/>
              <a:ext cx="2014930" cy="12859"/>
            </a:xfrm>
            <a:prstGeom prst="line">
              <a:avLst/>
            </a:prstGeom>
            <a:solidFill>
              <a:schemeClr val="accent1">
                <a:tint val="20000"/>
              </a:schemeClr>
            </a:solidFill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0633F13-0DC5-F273-804A-5BFC2ABC876B}"/>
                </a:ext>
              </a:extLst>
            </p:cNvPr>
            <p:cNvSpPr txBox="1"/>
            <p:nvPr/>
          </p:nvSpPr>
          <p:spPr>
            <a:xfrm>
              <a:off x="1213070" y="3794896"/>
              <a:ext cx="2259481" cy="3304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number of available lanes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6905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EA4485E-4C7B-3821-7DA5-CBE73C257D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87" t="18104" r="23151" b="11621"/>
          <a:stretch/>
        </p:blipFill>
        <p:spPr>
          <a:xfrm>
            <a:off x="8400906" y="1459991"/>
            <a:ext cx="3501896" cy="23774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7DCB53-608E-C315-6756-36334B6289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303" y="1459991"/>
            <a:ext cx="3566160" cy="2377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87BD38-5E63-659F-98F6-E1702B934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394" y="89674"/>
            <a:ext cx="114681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C00000"/>
                </a:solidFill>
              </a:rPr>
              <a:t>Evacuation:  </a:t>
            </a:r>
            <a:r>
              <a:rPr lang="en-US"/>
              <a:t>How much risk exists in our evacuation scenario?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9A816F5B-7433-9145-C0D4-07ADCD8225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2924634"/>
              </p:ext>
            </p:extLst>
          </p:nvPr>
        </p:nvGraphicFramePr>
        <p:xfrm>
          <a:off x="432885" y="4035094"/>
          <a:ext cx="11464647" cy="229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7050">
                  <a:extLst>
                    <a:ext uri="{9D8B030D-6E8A-4147-A177-3AD203B41FA5}">
                      <a16:colId xmlns:a16="http://schemas.microsoft.com/office/drawing/2014/main" val="721170692"/>
                    </a:ext>
                  </a:extLst>
                </a:gridCol>
                <a:gridCol w="3784080">
                  <a:extLst>
                    <a:ext uri="{9D8B030D-6E8A-4147-A177-3AD203B41FA5}">
                      <a16:colId xmlns:a16="http://schemas.microsoft.com/office/drawing/2014/main" val="1086357915"/>
                    </a:ext>
                  </a:extLst>
                </a:gridCol>
                <a:gridCol w="3573517">
                  <a:extLst>
                    <a:ext uri="{9D8B030D-6E8A-4147-A177-3AD203B41FA5}">
                      <a16:colId xmlns:a16="http://schemas.microsoft.com/office/drawing/2014/main" val="23152917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Paradise, CA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IV/CB+KB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1467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Population (A)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27,000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24,000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956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Number of escape routes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  2-lane roads</a:t>
                      </a:r>
                    </a:p>
                    <a:p>
                      <a:pPr algn="ctr"/>
                      <a:r>
                        <a:rPr lang="en-US"/>
                        <a:t>1  4-lane road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  2-lane roads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3345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Number of escape lanes (B)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14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8943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Ratio</a:t>
                      </a:r>
                      <a:r>
                        <a:rPr lang="en-US"/>
                        <a:t> – “evacuees” to escape lanes (A/B)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1,928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4,000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7618177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6F236-D8D3-4B22-D103-15A91CCA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D33A3-A9A3-B447-B72D-AC48885F0408}" type="datetime1">
              <a:rPr lang="en-US" smtClean="0"/>
              <a:t>1/14/24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759F8-8646-6756-7932-93B3A4360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Incline Village / Crystal Bay CAB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03B00-8391-A042-2CA4-05D220FC0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60C3-7139-9541-B2BD-DC7BC1FB3AD8}" type="slidenum">
              <a:rPr lang="en-US" smtClean="0"/>
              <a:t>8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2D528D2-AF46-9F8B-4D41-F9F1DF930FD8}"/>
              </a:ext>
            </a:extLst>
          </p:cNvPr>
          <p:cNvSpPr>
            <a:spLocks noChangeAspect="1"/>
          </p:cNvSpPr>
          <p:nvPr/>
        </p:nvSpPr>
        <p:spPr>
          <a:xfrm>
            <a:off x="114300" y="6595729"/>
            <a:ext cx="182880" cy="18288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>
                    <a:lumMod val="85000"/>
                  </a:schemeClr>
                </a:solidFill>
              </a:rPr>
              <a:t>P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1E19BA-E0E7-C9F8-CC0A-2BDD0F6FA9CB}"/>
              </a:ext>
            </a:extLst>
          </p:cNvPr>
          <p:cNvGrpSpPr/>
          <p:nvPr/>
        </p:nvGrpSpPr>
        <p:grpSpPr>
          <a:xfrm>
            <a:off x="432885" y="1487651"/>
            <a:ext cx="4078975" cy="2322121"/>
            <a:chOff x="418068" y="2697460"/>
            <a:chExt cx="4078975" cy="232212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98E6EF9-67CF-07F2-8008-EF4DF21E9ADE}"/>
                </a:ext>
              </a:extLst>
            </p:cNvPr>
            <p:cNvSpPr/>
            <p:nvPr/>
          </p:nvSpPr>
          <p:spPr>
            <a:xfrm>
              <a:off x="418068" y="2697460"/>
              <a:ext cx="4078975" cy="232212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AF79A99-C834-E3F7-7BD7-D5B98875B685}"/>
                </a:ext>
              </a:extLst>
            </p:cNvPr>
            <p:cNvSpPr txBox="1"/>
            <p:nvPr/>
          </p:nvSpPr>
          <p:spPr>
            <a:xfrm>
              <a:off x="963524" y="2883466"/>
              <a:ext cx="29880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Efficacy of egress routes ratio: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FE3A258-059B-C3A1-4CAD-18705BADD7FD}"/>
                </a:ext>
              </a:extLst>
            </p:cNvPr>
            <p:cNvSpPr txBox="1"/>
            <p:nvPr/>
          </p:nvSpPr>
          <p:spPr>
            <a:xfrm>
              <a:off x="1455807" y="3434413"/>
              <a:ext cx="17715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population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A53D9C2-F067-8E7E-AAD3-6628596539A8}"/>
                </a:ext>
              </a:extLst>
            </p:cNvPr>
            <p:cNvCxnSpPr>
              <a:cxnSpLocks/>
            </p:cNvCxnSpPr>
            <p:nvPr/>
          </p:nvCxnSpPr>
          <p:spPr>
            <a:xfrm>
              <a:off x="770645" y="4019188"/>
              <a:ext cx="3373821" cy="0"/>
            </a:xfrm>
            <a:prstGeom prst="line">
              <a:avLst/>
            </a:prstGeom>
            <a:solidFill>
              <a:schemeClr val="accent1">
                <a:tint val="20000"/>
              </a:schemeClr>
            </a:solidFill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5B3497-4276-58A8-DEE0-4C0C86D07A97}"/>
                </a:ext>
              </a:extLst>
            </p:cNvPr>
            <p:cNvSpPr txBox="1"/>
            <p:nvPr/>
          </p:nvSpPr>
          <p:spPr>
            <a:xfrm>
              <a:off x="495319" y="4051306"/>
              <a:ext cx="39244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number of available lanes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0136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0957261-BACB-382D-8FD7-0A3B0F58F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Washoe County lies in a double-hazard zone for wildfire.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9C8FCB6-5D72-EBEE-D4DE-8A9D52C55E4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2D535BF-066E-0077-49BE-5D8E19754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40609" y="1774306"/>
            <a:ext cx="5181600" cy="3761603"/>
          </a:xfrm>
        </p:spPr>
        <p:txBody>
          <a:bodyPr>
            <a:normAutofit/>
          </a:bodyPr>
          <a:lstStyle/>
          <a:p>
            <a:r>
              <a:rPr lang="en-US" sz="2400"/>
              <a:t>Two factors that double the wildfire hazard:</a:t>
            </a:r>
          </a:p>
          <a:p>
            <a:pPr lvl="1"/>
            <a:r>
              <a:rPr lang="en-US" sz="2000"/>
              <a:t>Tinder-dry plants</a:t>
            </a:r>
          </a:p>
          <a:p>
            <a:pPr lvl="1"/>
            <a:r>
              <a:rPr lang="en-US" sz="2000"/>
              <a:t>Increase in atmospheric dryness</a:t>
            </a:r>
            <a:br>
              <a:rPr lang="en-US"/>
            </a:br>
            <a:endParaRPr lang="en-US"/>
          </a:p>
          <a:p>
            <a:r>
              <a:rPr lang="en-US" sz="2400"/>
              <a:t>Plus, development in wildland-urban interface (WUI) </a:t>
            </a:r>
          </a:p>
          <a:p>
            <a:pPr lvl="1"/>
            <a:r>
              <a:rPr lang="en-US" sz="2000"/>
              <a:t>Vast majority of wildland fires caused by people</a:t>
            </a:r>
            <a:br>
              <a:rPr lang="en-US"/>
            </a:br>
            <a:endParaRPr lang="en-US"/>
          </a:p>
          <a:p>
            <a:endParaRPr lang="en-US" sz="2400"/>
          </a:p>
          <a:p>
            <a:pPr lvl="1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07D39-2EF7-AF22-ADD9-C53DC6D88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86D45-6ABD-F640-BC48-71F712DCB1C4}" type="datetime1">
              <a:rPr lang="en-US" smtClean="0"/>
              <a:t>1/14/24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BAD88C-DE33-1B82-D072-AF8D3E520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Incline Village / Crystal Bay CAB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A1787-B4FA-E0F3-7157-6DFCBCD7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60C3-7139-9541-B2BD-DC7BC1FB3AD8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69E6D6-CA3F-2B0F-A1F4-4D66BDFE4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43" y="1290938"/>
            <a:ext cx="5422557" cy="49254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C1C491-B2E5-6673-C9EA-EE8E674BAF9F}"/>
              </a:ext>
            </a:extLst>
          </p:cNvPr>
          <p:cNvSpPr txBox="1"/>
          <p:nvPr/>
        </p:nvSpPr>
        <p:spPr>
          <a:xfrm>
            <a:off x="6595418" y="5715298"/>
            <a:ext cx="5471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Garthwaite, Josie.  “Researchers identify ‘double-hazard’ zones for wildfire in the West,” Stanford </a:t>
            </a:r>
            <a:r>
              <a:rPr lang="en-US" sz="1200" err="1"/>
              <a:t>Doerr</a:t>
            </a:r>
            <a:r>
              <a:rPr lang="en-US" sz="1200"/>
              <a:t> School of Sustainability, February 7, 2022.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3EF3A3-1DE4-41BB-9340-1E912CFBCC5F}"/>
              </a:ext>
            </a:extLst>
          </p:cNvPr>
          <p:cNvSpPr txBox="1"/>
          <p:nvPr/>
        </p:nvSpPr>
        <p:spPr>
          <a:xfrm>
            <a:off x="10664803" y="302019"/>
            <a:ext cx="1098827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new slide</a:t>
            </a:r>
          </a:p>
        </p:txBody>
      </p:sp>
    </p:spTree>
    <p:extLst>
      <p:ext uri="{BB962C8B-B14F-4D97-AF65-F5344CB8AC3E}">
        <p14:creationId xmlns:p14="http://schemas.microsoft.com/office/powerpoint/2010/main" val="25832635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7.2|14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commissioner presentation template" id="{A716CF83-B39C-1042-A08A-1DB1428A2104}" vid="{AAFBC8D8-81F7-BD4D-B761-B162991A18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23574</TotalTime>
  <Words>2569</Words>
  <Application>Microsoft Macintosh PowerPoint</Application>
  <PresentationFormat>Widescreen</PresentationFormat>
  <Paragraphs>482</Paragraphs>
  <Slides>27</Slides>
  <Notes>27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Georgia</vt:lpstr>
      <vt:lpstr>Gurmukhi MN</vt:lpstr>
      <vt:lpstr>Helvetica</vt:lpstr>
      <vt:lpstr>Office Theme</vt:lpstr>
      <vt:lpstr>Explaining IV/CB Concerns</vt:lpstr>
      <vt:lpstr>IV/CB is different from other areas of the county.</vt:lpstr>
      <vt:lpstr>Numerous concerns are repeatedly raised at CAB meetings.</vt:lpstr>
      <vt:lpstr>Evacuation</vt:lpstr>
      <vt:lpstr>Evacuation:  How much risk exists in an evacuation scenario?</vt:lpstr>
      <vt:lpstr>Evacuation: We have only three escape routes.</vt:lpstr>
      <vt:lpstr>Evacuation: Population estimates must include      1) transient population and 2) new development impact.</vt:lpstr>
      <vt:lpstr>Evacuation:  How much risk exists in our evacuation scenario?</vt:lpstr>
      <vt:lpstr>Washoe County lies in a double-hazard zone for wildfire.</vt:lpstr>
      <vt:lpstr>Evacuation:  What can WC Commissioners do to reduce our risk?</vt:lpstr>
      <vt:lpstr>Evacuation: What can Washoe County Commissioners do to reduce out risk?</vt:lpstr>
      <vt:lpstr> Workforce Housing</vt:lpstr>
      <vt:lpstr>Workforce Housing:  Everybody suffers from the lack.</vt:lpstr>
      <vt:lpstr>Workforce Housing: Deed restrictions intended to encourage affordable housing allow developers to skew to high-end units.</vt:lpstr>
      <vt:lpstr>Workforce Housing:  10% inclusionary housing makes the workforce housing shortage worse.</vt:lpstr>
      <vt:lpstr>Workforce Housing:  Where to build? Housing on public land is not enough.</vt:lpstr>
      <vt:lpstr>Workforce Housing:  Without many public parcels available,  private housing options must be pursued.</vt:lpstr>
      <vt:lpstr>Workforce Housing: Washoe Tahoe is asking Washoe County Commissioners to…</vt:lpstr>
      <vt:lpstr>Workforce Housing Appendix:  Here’s how 10% inclusionary housing makes the situation worse.</vt:lpstr>
      <vt:lpstr>Short Term Rentals</vt:lpstr>
      <vt:lpstr>STRs: Online booking has changed the nature of short term rentals.</vt:lpstr>
      <vt:lpstr>STRs: We are concerned about investors taking residents out of our residential areas.</vt:lpstr>
      <vt:lpstr>STRs: What about the property rights of neighbors?</vt:lpstr>
      <vt:lpstr>STRs:  We are not anti-STR.  We simply want the same protections that have been afforded most resort communities.</vt:lpstr>
      <vt:lpstr>Conclusion</vt:lpstr>
      <vt:lpstr>Please remember this.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Roxanna Dunn</dc:creator>
  <cp:lastModifiedBy>Roxanna Dunn</cp:lastModifiedBy>
  <cp:revision>205</cp:revision>
  <cp:lastPrinted>2024-01-15T00:22:55Z</cp:lastPrinted>
  <dcterms:created xsi:type="dcterms:W3CDTF">2023-09-20T04:20:40Z</dcterms:created>
  <dcterms:modified xsi:type="dcterms:W3CDTF">2024-01-15T03:18:06Z</dcterms:modified>
</cp:coreProperties>
</file>