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omments/modernComment_114_4A5FC081.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sldIdLst>
    <p:sldId id="256" r:id="rId5"/>
    <p:sldId id="268" r:id="rId6"/>
    <p:sldId id="287" r:id="rId7"/>
    <p:sldId id="280" r:id="rId8"/>
    <p:sldId id="276" r:id="rId9"/>
    <p:sldId id="289" r:id="rId10"/>
    <p:sldId id="270" r:id="rId11"/>
    <p:sldId id="281" r:id="rId12"/>
    <p:sldId id="258" r:id="rId13"/>
    <p:sldId id="282" r:id="rId14"/>
    <p:sldId id="284" r:id="rId15"/>
    <p:sldId id="283" r:id="rId16"/>
    <p:sldId id="286" r:id="rId17"/>
    <p:sldId id="266" r:id="rId18"/>
    <p:sldId id="257" r:id="rId19"/>
    <p:sldId id="26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2DB633-B815-E7E8-E9BF-BE3C87820842}" name="Wallace-Barnum Colleen" initials="WC" userId="S::cwallace@washoecounty.gov::918d0d14-1c2d-4418-a886-98559a222220" providerId="AD"/>
  <p188:author id="{DFA6EE67-45D5-B2FD-9985-E4D549E41151}" name="Thayer, Christina M." initials="CT" userId="S::CThayer@washoecounty.gov::f05c3697-2d9b-4d4d-8fc8-c0301efdf5b6" providerId="AD"/>
  <p188:author id="{EE198491-DADA-3077-1BA2-CBEBA589D3F2}" name="Lowden, Joanne" initials="LJ" userId="S::jlowden@washoecounty.gov::ee56b581-7067-4e5c-82bd-414f026bb0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4C"/>
    <a:srgbClr val="F58F72"/>
    <a:srgbClr val="047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5DA0CB-E033-4D4A-8848-967D1830BB29}" v="7" dt="2024-05-17T15:44:15.128"/>
    <p1510:client id="{6B181290-DE99-7ECD-DF89-7400522F17BA}" v="3" dt="2024-05-16T16:31:50.700"/>
    <p1510:client id="{CF2804BD-35EA-7328-1CC3-C26B1434A5DF}" v="718" dt="2024-05-17T21:50:05.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14_4A5FC081.xml><?xml version="1.0" encoding="utf-8"?>
<p188:cmLst xmlns:a="http://schemas.openxmlformats.org/drawingml/2006/main" xmlns:r="http://schemas.openxmlformats.org/officeDocument/2006/relationships" xmlns:p188="http://schemas.microsoft.com/office/powerpoint/2018/8/main">
  <p188:cm id="{EE47DB35-8A0C-46BD-95A8-78ECFF09EB46}" authorId="{DFA6EE67-45D5-B2FD-9985-E4D549E41151}" created="2024-05-13T16:45:18.687">
    <pc:sldMkLst xmlns:pc="http://schemas.microsoft.com/office/powerpoint/2013/main/command">
      <pc:docMk/>
      <pc:sldMk cId="1247789185" sldId="276"/>
    </pc:sldMkLst>
    <p188:txBody>
      <a:bodyPr/>
      <a:lstStyle/>
      <a:p>
        <a:r>
          <a:rPr lang="en-US"/>
          <a:t>Highlighted areas of Chapter 95 do not indicate direct regulation, but rather trigger the need for more education of what safe/unsafe conditions may be in a designated area</a:t>
        </a:r>
      </a:p>
    </p188:txBody>
  </p188:cm>
</p188:cmLst>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0793C8-93C1-3645-9CE6-836D5D7A1337}"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C1194-F25E-814B-9304-87CFF248FEE2}" type="slidenum">
              <a:rPr lang="en-US" smtClean="0"/>
              <a:t>‹#›</a:t>
            </a:fld>
            <a:endParaRPr lang="en-US"/>
          </a:p>
        </p:txBody>
      </p:sp>
      <p:pic>
        <p:nvPicPr>
          <p:cNvPr id="7" name="Picture 6">
            <a:extLst>
              <a:ext uri="{FF2B5EF4-FFF2-40B4-BE49-F238E27FC236}">
                <a16:creationId xmlns:a16="http://schemas.microsoft.com/office/drawing/2014/main" id="{E90ABC41-3768-EDBE-965E-49C15E8CEF48}"/>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3175" y="324925"/>
            <a:ext cx="12192000" cy="6533075"/>
          </a:xfrm>
          <a:prstGeom prst="rect">
            <a:avLst/>
          </a:prstGeom>
        </p:spPr>
      </p:pic>
      <p:pic>
        <p:nvPicPr>
          <p:cNvPr id="8" name="Picture 7">
            <a:extLst>
              <a:ext uri="{FF2B5EF4-FFF2-40B4-BE49-F238E27FC236}">
                <a16:creationId xmlns:a16="http://schemas.microsoft.com/office/drawing/2014/main" id="{7B2DD46D-7B2A-7386-AC41-334B0944E84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9" name="Picture 8">
            <a:extLst>
              <a:ext uri="{FF2B5EF4-FFF2-40B4-BE49-F238E27FC236}">
                <a16:creationId xmlns:a16="http://schemas.microsoft.com/office/drawing/2014/main" id="{417D0CFB-DEE7-5410-E953-71D8276DAAA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pic>
        <p:nvPicPr>
          <p:cNvPr id="10" name="Picture 9">
            <a:extLst>
              <a:ext uri="{FF2B5EF4-FFF2-40B4-BE49-F238E27FC236}">
                <a16:creationId xmlns:a16="http://schemas.microsoft.com/office/drawing/2014/main" id="{D8ADEDCF-45BF-5BF4-66DE-C3B1D6950AE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
        <p:nvSpPr>
          <p:cNvPr id="11" name="Rectangle 10">
            <a:extLst>
              <a:ext uri="{FF2B5EF4-FFF2-40B4-BE49-F238E27FC236}">
                <a16:creationId xmlns:a16="http://schemas.microsoft.com/office/drawing/2014/main" id="{F162723D-E33C-86AB-AC65-0DAFB55DA2D5}"/>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4473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0793C8-93C1-3645-9CE6-836D5D7A1337}"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772719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0793C8-93C1-3645-9CE6-836D5D7A1337}"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008419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513812-6B1B-E245-B2CB-EFB1759D15C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7" name="Picture 6">
            <a:extLst>
              <a:ext uri="{FF2B5EF4-FFF2-40B4-BE49-F238E27FC236}">
                <a16:creationId xmlns:a16="http://schemas.microsoft.com/office/drawing/2014/main" id="{098CFC92-37C7-3D40-A314-CF30C4C6396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sp>
        <p:nvSpPr>
          <p:cNvPr id="4" name="Date Placeholder 3">
            <a:extLst>
              <a:ext uri="{FF2B5EF4-FFF2-40B4-BE49-F238E27FC236}">
                <a16:creationId xmlns:a16="http://schemas.microsoft.com/office/drawing/2014/main" id="{F66602B2-4381-4B43-8EAD-5F017CE2AAB7}"/>
              </a:ext>
            </a:extLst>
          </p:cNvPr>
          <p:cNvSpPr>
            <a:spLocks noGrp="1"/>
          </p:cNvSpPr>
          <p:nvPr>
            <p:ph type="dt" sz="half" idx="10"/>
          </p:nvPr>
        </p:nvSpPr>
        <p:spPr/>
        <p:txBody>
          <a:bodyPr/>
          <a:lstStyle/>
          <a:p>
            <a:fld id="{7F0793C8-93C1-3645-9CE6-836D5D7A1337}" type="datetimeFigureOut">
              <a:rPr lang="en-US" smtClean="0"/>
              <a:t>5/17/2024</a:t>
            </a:fld>
            <a:endParaRPr lang="en-US"/>
          </a:p>
        </p:txBody>
      </p:sp>
      <p:sp>
        <p:nvSpPr>
          <p:cNvPr id="5" name="Footer Placeholder 4">
            <a:extLst>
              <a:ext uri="{FF2B5EF4-FFF2-40B4-BE49-F238E27FC236}">
                <a16:creationId xmlns:a16="http://schemas.microsoft.com/office/drawing/2014/main" id="{2CD6D3B3-9200-6E47-BC8F-6D77EF400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5F5C7-B123-4246-BDCE-13175EDB6013}"/>
              </a:ext>
            </a:extLst>
          </p:cNvPr>
          <p:cNvSpPr>
            <a:spLocks noGrp="1"/>
          </p:cNvSpPr>
          <p:nvPr>
            <p:ph type="sldNum" sz="quarter" idx="12"/>
          </p:nvPr>
        </p:nvSpPr>
        <p:spPr/>
        <p:txBody>
          <a:bodyPr/>
          <a:lstStyle/>
          <a:p>
            <a:fld id="{F1AC1194-F25E-814B-9304-87CFF248FEE2}" type="slidenum">
              <a:rPr lang="en-US" smtClean="0"/>
              <a:t>‹#›</a:t>
            </a:fld>
            <a:endParaRPr lang="en-US"/>
          </a:p>
        </p:txBody>
      </p:sp>
      <p:sp>
        <p:nvSpPr>
          <p:cNvPr id="12" name="Rectangle 11">
            <a:extLst>
              <a:ext uri="{FF2B5EF4-FFF2-40B4-BE49-F238E27FC236}">
                <a16:creationId xmlns:a16="http://schemas.microsoft.com/office/drawing/2014/main" id="{FEA3EADB-64EE-624D-AA14-279AFEE75955}"/>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6B4B149F-CDAC-7D48-B8F4-A318B11BF8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
        <p:nvSpPr>
          <p:cNvPr id="15" name="Title 1">
            <a:extLst>
              <a:ext uri="{FF2B5EF4-FFF2-40B4-BE49-F238E27FC236}">
                <a16:creationId xmlns:a16="http://schemas.microsoft.com/office/drawing/2014/main" id="{E3ED668A-304A-A54A-9379-015E25A26C81}"/>
              </a:ext>
            </a:extLst>
          </p:cNvPr>
          <p:cNvSpPr>
            <a:spLocks noGrp="1"/>
          </p:cNvSpPr>
          <p:nvPr>
            <p:ph type="title"/>
          </p:nvPr>
        </p:nvSpPr>
        <p:spPr>
          <a:xfrm>
            <a:off x="838200" y="1121266"/>
            <a:ext cx="10515600" cy="686802"/>
          </a:xfrm>
        </p:spPr>
        <p:txBody>
          <a:bodyPr>
            <a:normAutofit/>
          </a:bodyPr>
          <a:lstStyle>
            <a:lvl1pPr>
              <a:defRPr sz="3200" b="1" i="0">
                <a:solidFill>
                  <a:srgbClr val="0476A8"/>
                </a:solidFill>
                <a:latin typeface="Roboto Slab" pitchFamily="2" charset="0"/>
                <a:ea typeface="Roboto Slab" pitchFamily="2"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A7A0AF98-AF22-CF45-BE4F-7691C3B216F0}"/>
              </a:ext>
            </a:extLst>
          </p:cNvPr>
          <p:cNvSpPr>
            <a:spLocks noGrp="1"/>
          </p:cNvSpPr>
          <p:nvPr>
            <p:ph idx="1"/>
          </p:nvPr>
        </p:nvSpPr>
        <p:spPr>
          <a:xfrm>
            <a:off x="838200" y="1891108"/>
            <a:ext cx="10515600" cy="3631468"/>
          </a:xfrm>
        </p:spPr>
        <p:txBody>
          <a:bodyPr/>
          <a:lstStyle>
            <a:lvl1pPr>
              <a:defRPr sz="2200" b="0" i="0">
                <a:latin typeface="Roboto Slab" pitchFamily="2" charset="0"/>
                <a:ea typeface="Roboto Slab" pitchFamily="2" charset="0"/>
              </a:defRPr>
            </a:lvl1pPr>
            <a:lvl2pPr>
              <a:defRPr sz="2000" b="0" i="0">
                <a:latin typeface="Roboto Slab" pitchFamily="2" charset="0"/>
                <a:ea typeface="Roboto Slab" pitchFamily="2" charset="0"/>
              </a:defRPr>
            </a:lvl2pPr>
            <a:lvl3pPr>
              <a:defRPr sz="1600"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798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EACBBB-6FCE-6B45-8719-D4DBB4F9ADF0}"/>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3175" y="324925"/>
            <a:ext cx="12192000" cy="6533075"/>
          </a:xfrm>
          <a:prstGeom prst="rect">
            <a:avLst/>
          </a:prstGeom>
        </p:spPr>
      </p:pic>
      <p:pic>
        <p:nvPicPr>
          <p:cNvPr id="14" name="Picture 13">
            <a:extLst>
              <a:ext uri="{FF2B5EF4-FFF2-40B4-BE49-F238E27FC236}">
                <a16:creationId xmlns:a16="http://schemas.microsoft.com/office/drawing/2014/main" id="{6A513812-6B1B-E245-B2CB-EFB1759D15C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7" name="Picture 6">
            <a:extLst>
              <a:ext uri="{FF2B5EF4-FFF2-40B4-BE49-F238E27FC236}">
                <a16:creationId xmlns:a16="http://schemas.microsoft.com/office/drawing/2014/main" id="{098CFC92-37C7-3D40-A314-CF30C4C6396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175" y="-4978"/>
            <a:ext cx="12192000" cy="982491"/>
          </a:xfrm>
          <a:prstGeom prst="rect">
            <a:avLst/>
          </a:prstGeom>
        </p:spPr>
      </p:pic>
      <p:sp>
        <p:nvSpPr>
          <p:cNvPr id="4" name="Date Placeholder 3">
            <a:extLst>
              <a:ext uri="{FF2B5EF4-FFF2-40B4-BE49-F238E27FC236}">
                <a16:creationId xmlns:a16="http://schemas.microsoft.com/office/drawing/2014/main" id="{F66602B2-4381-4B43-8EAD-5F017CE2AAB7}"/>
              </a:ext>
            </a:extLst>
          </p:cNvPr>
          <p:cNvSpPr>
            <a:spLocks noGrp="1"/>
          </p:cNvSpPr>
          <p:nvPr>
            <p:ph type="dt" sz="half" idx="10"/>
          </p:nvPr>
        </p:nvSpPr>
        <p:spPr/>
        <p:txBody>
          <a:bodyPr/>
          <a:lstStyle/>
          <a:p>
            <a:fld id="{7F0793C8-93C1-3645-9CE6-836D5D7A1337}" type="datetimeFigureOut">
              <a:rPr lang="en-US" smtClean="0"/>
              <a:t>5/17/2024</a:t>
            </a:fld>
            <a:endParaRPr lang="en-US"/>
          </a:p>
        </p:txBody>
      </p:sp>
      <p:sp>
        <p:nvSpPr>
          <p:cNvPr id="5" name="Footer Placeholder 4">
            <a:extLst>
              <a:ext uri="{FF2B5EF4-FFF2-40B4-BE49-F238E27FC236}">
                <a16:creationId xmlns:a16="http://schemas.microsoft.com/office/drawing/2014/main" id="{2CD6D3B3-9200-6E47-BC8F-6D77EF400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5F5C7-B123-4246-BDCE-13175EDB6013}"/>
              </a:ext>
            </a:extLst>
          </p:cNvPr>
          <p:cNvSpPr>
            <a:spLocks noGrp="1"/>
          </p:cNvSpPr>
          <p:nvPr>
            <p:ph type="sldNum" sz="quarter" idx="12"/>
          </p:nvPr>
        </p:nvSpPr>
        <p:spPr/>
        <p:txBody>
          <a:bodyPr/>
          <a:lstStyle/>
          <a:p>
            <a:fld id="{F1AC1194-F25E-814B-9304-87CFF248FEE2}" type="slidenum">
              <a:rPr lang="en-US" smtClean="0"/>
              <a:t>‹#›</a:t>
            </a:fld>
            <a:endParaRPr lang="en-US"/>
          </a:p>
        </p:txBody>
      </p:sp>
      <p:pic>
        <p:nvPicPr>
          <p:cNvPr id="9" name="Picture 8">
            <a:extLst>
              <a:ext uri="{FF2B5EF4-FFF2-40B4-BE49-F238E27FC236}">
                <a16:creationId xmlns:a16="http://schemas.microsoft.com/office/drawing/2014/main" id="{96BF44E6-9346-C84D-904D-B083C7CE2C0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
        <p:nvSpPr>
          <p:cNvPr id="11" name="Title 1">
            <a:extLst>
              <a:ext uri="{FF2B5EF4-FFF2-40B4-BE49-F238E27FC236}">
                <a16:creationId xmlns:a16="http://schemas.microsoft.com/office/drawing/2014/main" id="{6CE25B54-7086-0347-B148-B6E32A1FE013}"/>
              </a:ext>
            </a:extLst>
          </p:cNvPr>
          <p:cNvSpPr>
            <a:spLocks noGrp="1"/>
          </p:cNvSpPr>
          <p:nvPr>
            <p:ph type="title"/>
          </p:nvPr>
        </p:nvSpPr>
        <p:spPr>
          <a:xfrm>
            <a:off x="838200" y="1121266"/>
            <a:ext cx="10515600" cy="686802"/>
          </a:xfrm>
        </p:spPr>
        <p:txBody>
          <a:bodyPr>
            <a:normAutofit/>
          </a:bodyPr>
          <a:lstStyle>
            <a:lvl1pPr>
              <a:defRPr sz="3200" b="1" i="0">
                <a:solidFill>
                  <a:srgbClr val="0476A8"/>
                </a:solidFill>
                <a:latin typeface="Roboto Slab" pitchFamily="2" charset="0"/>
                <a:ea typeface="Roboto Slab" pitchFamily="2"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C7072121-8659-6C4C-8001-64A77A0A0D80}"/>
              </a:ext>
            </a:extLst>
          </p:cNvPr>
          <p:cNvSpPr>
            <a:spLocks noGrp="1"/>
          </p:cNvSpPr>
          <p:nvPr>
            <p:ph idx="1"/>
          </p:nvPr>
        </p:nvSpPr>
        <p:spPr>
          <a:xfrm>
            <a:off x="838200" y="1891108"/>
            <a:ext cx="10515600" cy="3631468"/>
          </a:xfrm>
        </p:spPr>
        <p:txBody>
          <a:bodyPr/>
          <a:lstStyle>
            <a:lvl1pPr>
              <a:defRPr sz="2200" b="0" i="0">
                <a:latin typeface="Roboto Slab" pitchFamily="2" charset="0"/>
                <a:ea typeface="Roboto Slab" pitchFamily="2" charset="0"/>
              </a:defRPr>
            </a:lvl1pPr>
            <a:lvl2pPr>
              <a:defRPr sz="2000" b="0" i="0">
                <a:latin typeface="Roboto Slab" pitchFamily="2" charset="0"/>
                <a:ea typeface="Roboto Slab" pitchFamily="2" charset="0"/>
              </a:defRPr>
            </a:lvl2pPr>
            <a:lvl3pPr>
              <a:defRPr sz="1600"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F48E35F6-50F9-3F40-825C-1A26F39D8BC5}"/>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52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6341ED-3265-2F47-8A6C-8C7D88F4F998}"/>
              </a:ext>
            </a:extLst>
          </p:cNvPr>
          <p:cNvPicPr>
            <a:picLocks noChangeAspect="1"/>
          </p:cNvPicPr>
          <p:nvPr userDrawn="1"/>
        </p:nvPicPr>
        <p:blipFill>
          <a:blip r:embed="rId2" cstate="email">
            <a:alphaModFix amt="5000"/>
            <a:extLst>
              <a:ext uri="{28A0092B-C50C-407E-A947-70E740481C1C}">
                <a14:useLocalDpi xmlns:a14="http://schemas.microsoft.com/office/drawing/2010/main"/>
              </a:ext>
            </a:extLst>
          </a:blip>
          <a:srcRect/>
          <a:stretch/>
        </p:blipFill>
        <p:spPr>
          <a:xfrm>
            <a:off x="3505200" y="1166744"/>
            <a:ext cx="4870588" cy="4870588"/>
          </a:xfrm>
          <a:prstGeom prst="rect">
            <a:avLst/>
          </a:prstGeom>
        </p:spPr>
      </p:pic>
      <p:pic>
        <p:nvPicPr>
          <p:cNvPr id="16" name="Picture 15">
            <a:extLst>
              <a:ext uri="{FF2B5EF4-FFF2-40B4-BE49-F238E27FC236}">
                <a16:creationId xmlns:a16="http://schemas.microsoft.com/office/drawing/2014/main" id="{A1925C7C-19DD-F84B-AC5A-D8089C1C77E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17" name="Picture 16">
            <a:extLst>
              <a:ext uri="{FF2B5EF4-FFF2-40B4-BE49-F238E27FC236}">
                <a16:creationId xmlns:a16="http://schemas.microsoft.com/office/drawing/2014/main" id="{F9CA0885-946A-1348-8195-8568DA1116B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7000"/>
            <a:ext cx="12192000" cy="982491"/>
          </a:xfrm>
          <a:prstGeom prst="rect">
            <a:avLst/>
          </a:prstGeom>
        </p:spPr>
      </p:pic>
      <p:sp>
        <p:nvSpPr>
          <p:cNvPr id="4" name="Date Placeholder 3">
            <a:extLst>
              <a:ext uri="{FF2B5EF4-FFF2-40B4-BE49-F238E27FC236}">
                <a16:creationId xmlns:a16="http://schemas.microsoft.com/office/drawing/2014/main" id="{64642357-1115-6342-8BD7-DF4848277793}"/>
              </a:ext>
            </a:extLst>
          </p:cNvPr>
          <p:cNvSpPr>
            <a:spLocks noGrp="1"/>
          </p:cNvSpPr>
          <p:nvPr>
            <p:ph type="dt" sz="half" idx="10"/>
          </p:nvPr>
        </p:nvSpPr>
        <p:spPr/>
        <p:txBody>
          <a:bodyPr/>
          <a:lstStyle/>
          <a:p>
            <a:fld id="{7F0793C8-93C1-3645-9CE6-836D5D7A1337}" type="datetimeFigureOut">
              <a:rPr lang="en-US" smtClean="0"/>
              <a:t>5/17/2024</a:t>
            </a:fld>
            <a:endParaRPr lang="en-US"/>
          </a:p>
        </p:txBody>
      </p:sp>
      <p:sp>
        <p:nvSpPr>
          <p:cNvPr id="5" name="Footer Placeholder 4">
            <a:extLst>
              <a:ext uri="{FF2B5EF4-FFF2-40B4-BE49-F238E27FC236}">
                <a16:creationId xmlns:a16="http://schemas.microsoft.com/office/drawing/2014/main" id="{15973691-B58B-874F-A27C-71D44DB45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4F817-33C7-9D43-AD7F-2519AFB62659}"/>
              </a:ext>
            </a:extLst>
          </p:cNvPr>
          <p:cNvSpPr>
            <a:spLocks noGrp="1"/>
          </p:cNvSpPr>
          <p:nvPr>
            <p:ph type="sldNum" sz="quarter" idx="12"/>
          </p:nvPr>
        </p:nvSpPr>
        <p:spPr/>
        <p:txBody>
          <a:bodyPr/>
          <a:lstStyle/>
          <a:p>
            <a:fld id="{F1AC1194-F25E-814B-9304-87CFF248FEE2}" type="slidenum">
              <a:rPr lang="en-US" smtClean="0"/>
              <a:t>‹#›</a:t>
            </a:fld>
            <a:endParaRPr lang="en-US"/>
          </a:p>
        </p:txBody>
      </p:sp>
      <p:sp>
        <p:nvSpPr>
          <p:cNvPr id="13" name="Rectangle 12">
            <a:extLst>
              <a:ext uri="{FF2B5EF4-FFF2-40B4-BE49-F238E27FC236}">
                <a16:creationId xmlns:a16="http://schemas.microsoft.com/office/drawing/2014/main" id="{359E39A4-3217-1945-A63E-CBA155BC6269}"/>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0CB509CD-F766-A74F-8CEC-FF6C3871CDA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
        <p:nvSpPr>
          <p:cNvPr id="15" name="Title 1">
            <a:extLst>
              <a:ext uri="{FF2B5EF4-FFF2-40B4-BE49-F238E27FC236}">
                <a16:creationId xmlns:a16="http://schemas.microsoft.com/office/drawing/2014/main" id="{49BBE3F7-40CA-A840-B829-A5D5B148ECD7}"/>
              </a:ext>
            </a:extLst>
          </p:cNvPr>
          <p:cNvSpPr>
            <a:spLocks noGrp="1"/>
          </p:cNvSpPr>
          <p:nvPr>
            <p:ph type="title"/>
          </p:nvPr>
        </p:nvSpPr>
        <p:spPr>
          <a:xfrm>
            <a:off x="838200" y="1121266"/>
            <a:ext cx="10515600" cy="686802"/>
          </a:xfrm>
        </p:spPr>
        <p:txBody>
          <a:bodyPr>
            <a:normAutofit/>
          </a:bodyPr>
          <a:lstStyle>
            <a:lvl1pPr>
              <a:defRPr sz="3200" b="1" i="0">
                <a:solidFill>
                  <a:srgbClr val="0476A8"/>
                </a:solidFill>
                <a:latin typeface="Roboto Slab" pitchFamily="2" charset="0"/>
                <a:ea typeface="Roboto Slab" pitchFamily="2"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BCB3E24F-49F5-8544-BCED-F38CCB9D7996}"/>
              </a:ext>
            </a:extLst>
          </p:cNvPr>
          <p:cNvSpPr>
            <a:spLocks noGrp="1"/>
          </p:cNvSpPr>
          <p:nvPr>
            <p:ph idx="1"/>
          </p:nvPr>
        </p:nvSpPr>
        <p:spPr>
          <a:xfrm>
            <a:off x="838200" y="1891108"/>
            <a:ext cx="10515600" cy="3631468"/>
          </a:xfrm>
        </p:spPr>
        <p:txBody>
          <a:bodyPr/>
          <a:lstStyle>
            <a:lvl1pPr>
              <a:defRPr sz="2200" b="0" i="0">
                <a:latin typeface="Roboto Slab" pitchFamily="2" charset="0"/>
                <a:ea typeface="Roboto Slab" pitchFamily="2" charset="0"/>
              </a:defRPr>
            </a:lvl1pPr>
            <a:lvl2pPr>
              <a:defRPr sz="2000" b="0" i="0">
                <a:latin typeface="Roboto Slab" pitchFamily="2" charset="0"/>
                <a:ea typeface="Roboto Slab" pitchFamily="2" charset="0"/>
              </a:defRPr>
            </a:lvl2pPr>
            <a:lvl3pPr>
              <a:defRPr sz="1600"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64148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8006C-6C51-674C-ACE4-A8C4F53A0F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913C51-7402-134A-9611-A4EA09CFEA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96115-027C-5041-9738-FA97EE972EE0}"/>
              </a:ext>
            </a:extLst>
          </p:cNvPr>
          <p:cNvSpPr>
            <a:spLocks noGrp="1"/>
          </p:cNvSpPr>
          <p:nvPr>
            <p:ph type="dt" sz="half" idx="10"/>
          </p:nvPr>
        </p:nvSpPr>
        <p:spPr/>
        <p:txBody>
          <a:bodyPr/>
          <a:lstStyle/>
          <a:p>
            <a:fld id="{7F0793C8-93C1-3645-9CE6-836D5D7A1337}" type="datetimeFigureOut">
              <a:rPr lang="en-US" smtClean="0"/>
              <a:t>5/17/2024</a:t>
            </a:fld>
            <a:endParaRPr lang="en-US"/>
          </a:p>
        </p:txBody>
      </p:sp>
      <p:sp>
        <p:nvSpPr>
          <p:cNvPr id="6" name="Footer Placeholder 5">
            <a:extLst>
              <a:ext uri="{FF2B5EF4-FFF2-40B4-BE49-F238E27FC236}">
                <a16:creationId xmlns:a16="http://schemas.microsoft.com/office/drawing/2014/main" id="{7EFFBC39-1FE1-5B45-9C64-0F0CAE1F1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5F332-0C33-CF4C-B791-128240799F98}"/>
              </a:ext>
            </a:extLst>
          </p:cNvPr>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50047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0793C8-93C1-3645-9CE6-836D5D7A1337}"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C1194-F25E-814B-9304-87CFF248FEE2}" type="slidenum">
              <a:rPr lang="en-US" smtClean="0"/>
              <a:t>‹#›</a:t>
            </a:fld>
            <a:endParaRPr lang="en-US"/>
          </a:p>
        </p:txBody>
      </p:sp>
      <p:pic>
        <p:nvPicPr>
          <p:cNvPr id="7" name="Picture 6">
            <a:extLst>
              <a:ext uri="{FF2B5EF4-FFF2-40B4-BE49-F238E27FC236}">
                <a16:creationId xmlns:a16="http://schemas.microsoft.com/office/drawing/2014/main" id="{9048B137-BFF0-3280-86FC-3B183D445689}"/>
              </a:ext>
            </a:extLst>
          </p:cNvPr>
          <p:cNvPicPr>
            <a:picLocks noChangeAspect="1"/>
          </p:cNvPicPr>
          <p:nvPr userDrawn="1"/>
        </p:nvPicPr>
        <p:blipFill>
          <a:blip r:embed="rId2" cstate="email">
            <a:alphaModFix amt="5000"/>
            <a:extLst>
              <a:ext uri="{28A0092B-C50C-407E-A947-70E740481C1C}">
                <a14:useLocalDpi xmlns:a14="http://schemas.microsoft.com/office/drawing/2010/main"/>
              </a:ext>
            </a:extLst>
          </a:blip>
          <a:srcRect/>
          <a:stretch/>
        </p:blipFill>
        <p:spPr>
          <a:xfrm>
            <a:off x="3505200" y="1166744"/>
            <a:ext cx="4870588" cy="4870588"/>
          </a:xfrm>
          <a:prstGeom prst="rect">
            <a:avLst/>
          </a:prstGeom>
        </p:spPr>
      </p:pic>
      <p:pic>
        <p:nvPicPr>
          <p:cNvPr id="8" name="Picture 7">
            <a:extLst>
              <a:ext uri="{FF2B5EF4-FFF2-40B4-BE49-F238E27FC236}">
                <a16:creationId xmlns:a16="http://schemas.microsoft.com/office/drawing/2014/main" id="{117C82C3-19BF-5C8A-B618-07E470DCAD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rot="10800000">
            <a:off x="3175" y="6356346"/>
            <a:ext cx="12192000" cy="501653"/>
          </a:xfrm>
          <a:prstGeom prst="rect">
            <a:avLst/>
          </a:prstGeom>
        </p:spPr>
      </p:pic>
      <p:pic>
        <p:nvPicPr>
          <p:cNvPr id="9" name="Picture 8">
            <a:extLst>
              <a:ext uri="{FF2B5EF4-FFF2-40B4-BE49-F238E27FC236}">
                <a16:creationId xmlns:a16="http://schemas.microsoft.com/office/drawing/2014/main" id="{E4BE4BAD-4CC2-C618-4574-386E7F606AB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7000"/>
            <a:ext cx="12192000" cy="982491"/>
          </a:xfrm>
          <a:prstGeom prst="rect">
            <a:avLst/>
          </a:prstGeom>
        </p:spPr>
      </p:pic>
      <p:sp>
        <p:nvSpPr>
          <p:cNvPr id="10" name="Rectangle 9">
            <a:extLst>
              <a:ext uri="{FF2B5EF4-FFF2-40B4-BE49-F238E27FC236}">
                <a16:creationId xmlns:a16="http://schemas.microsoft.com/office/drawing/2014/main" id="{92827EFC-3FE7-70FB-6C4D-B2DAEC4EB84B}"/>
              </a:ext>
            </a:extLst>
          </p:cNvPr>
          <p:cNvSpPr/>
          <p:nvPr userDrawn="1"/>
        </p:nvSpPr>
        <p:spPr>
          <a:xfrm>
            <a:off x="0" y="962026"/>
            <a:ext cx="12192000" cy="76200"/>
          </a:xfrm>
          <a:prstGeom prst="rect">
            <a:avLst/>
          </a:prstGeom>
          <a:solidFill>
            <a:srgbClr val="04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B903BFD4-5A98-40D1-BBA0-DE134DA69F3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682941" y="155429"/>
            <a:ext cx="686099" cy="685634"/>
          </a:xfrm>
          <a:prstGeom prst="rect">
            <a:avLst/>
          </a:prstGeom>
        </p:spPr>
      </p:pic>
    </p:spTree>
    <p:extLst>
      <p:ext uri="{BB962C8B-B14F-4D97-AF65-F5344CB8AC3E}">
        <p14:creationId xmlns:p14="http://schemas.microsoft.com/office/powerpoint/2010/main" val="1438412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0793C8-93C1-3645-9CE6-836D5D7A1337}"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795618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0793C8-93C1-3645-9CE6-836D5D7A1337}"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78511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0793C8-93C1-3645-9CE6-836D5D7A1337}" type="datetimeFigureOut">
              <a:rPr lang="en-US" smtClean="0"/>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100048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0793C8-93C1-3645-9CE6-836D5D7A1337}" type="datetimeFigureOut">
              <a:rPr lang="en-US" smtClean="0"/>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967528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793C8-93C1-3645-9CE6-836D5D7A1337}" type="datetimeFigureOut">
              <a:rPr lang="en-US" smtClean="0"/>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669914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0793C8-93C1-3645-9CE6-836D5D7A1337}"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3901246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0793C8-93C1-3645-9CE6-836D5D7A1337}"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C1194-F25E-814B-9304-87CFF248FEE2}" type="slidenum">
              <a:rPr lang="en-US" smtClean="0"/>
              <a:t>‹#›</a:t>
            </a:fld>
            <a:endParaRPr lang="en-US"/>
          </a:p>
        </p:txBody>
      </p:sp>
    </p:spTree>
    <p:extLst>
      <p:ext uri="{BB962C8B-B14F-4D97-AF65-F5344CB8AC3E}">
        <p14:creationId xmlns:p14="http://schemas.microsoft.com/office/powerpoint/2010/main" val="2674726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793C8-93C1-3645-9CE6-836D5D7A1337}" type="datetimeFigureOut">
              <a:rPr lang="en-US" smtClean="0"/>
              <a:t>5/17/2024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AC1194-F25E-814B-9304-87CFF248FEE2}" type="slidenum">
              <a:rPr lang="en-US" smtClean="0"/>
              <a:t>‹#›</a:t>
            </a:fld>
            <a:endParaRPr lang="en-US"/>
          </a:p>
        </p:txBody>
      </p:sp>
    </p:spTree>
    <p:extLst>
      <p:ext uri="{BB962C8B-B14F-4D97-AF65-F5344CB8AC3E}">
        <p14:creationId xmlns:p14="http://schemas.microsoft.com/office/powerpoint/2010/main" val="32932398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49" r:id="rId13"/>
    <p:sldLayoutId id="2147483650" r:id="rId14"/>
    <p:sldLayoutId id="214748365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14_4A5FC08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tiff"/><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16F762-938B-1646-8DD8-892F5798703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1702678" y="4415843"/>
            <a:ext cx="8786646" cy="1659199"/>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ct val="94936"/>
              </a:lnSpc>
              <a:spcBef>
                <a:spcPts val="0"/>
              </a:spcBef>
              <a:buNone/>
            </a:pPr>
            <a:r>
              <a:rPr lang="en-US" sz="6000" b="1" dirty="0">
                <a:solidFill>
                  <a:schemeClr val="bg1"/>
                </a:solidFill>
                <a:latin typeface="Roboto Slab"/>
                <a:ea typeface="Roboto Slab"/>
                <a:cs typeface="Roboto Slab"/>
              </a:rPr>
              <a:t>Managing Multi-Use Paths &amp; Use Etiquette</a:t>
            </a:r>
            <a:endParaRPr lang="en-US" dirty="0">
              <a:solidFill>
                <a:schemeClr val="bg1"/>
              </a:solidFill>
              <a:latin typeface="Roboto Slab"/>
              <a:ea typeface="Roboto Slab"/>
              <a:cs typeface="Roboto Slab"/>
            </a:endParaRPr>
          </a:p>
          <a:p>
            <a:pPr marL="0" indent="0" algn="ctr">
              <a:lnSpc>
                <a:spcPct val="258918"/>
              </a:lnSpc>
              <a:spcBef>
                <a:spcPts val="0"/>
              </a:spcBef>
              <a:buNone/>
            </a:pPr>
            <a:endParaRPr lang="en-US" sz="2200" b="1" dirty="0">
              <a:solidFill>
                <a:schemeClr val="bg1"/>
              </a:solidFill>
              <a:latin typeface="Roboto Slab"/>
              <a:ea typeface="Roboto Slab"/>
              <a:cs typeface="Roboto Slab"/>
            </a:endParaRPr>
          </a:p>
        </p:txBody>
      </p:sp>
      <p:pic>
        <p:nvPicPr>
          <p:cNvPr id="6" name="Picture 5">
            <a:extLst>
              <a:ext uri="{FF2B5EF4-FFF2-40B4-BE49-F238E27FC236}">
                <a16:creationId xmlns:a16="http://schemas.microsoft.com/office/drawing/2014/main" id="{004865C6-0D71-7C4F-8728-ED4E101138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7164" y="1816442"/>
            <a:ext cx="1817675" cy="1816443"/>
          </a:xfrm>
          <a:prstGeom prst="rect">
            <a:avLst/>
          </a:prstGeom>
        </p:spPr>
      </p:pic>
    </p:spTree>
    <p:extLst>
      <p:ext uri="{BB962C8B-B14F-4D97-AF65-F5344CB8AC3E}">
        <p14:creationId xmlns:p14="http://schemas.microsoft.com/office/powerpoint/2010/main" val="3977640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73951-2484-8CB4-72E6-38C73F10DB49}"/>
              </a:ext>
            </a:extLst>
          </p:cNvPr>
          <p:cNvSpPr>
            <a:spLocks noGrp="1"/>
          </p:cNvSpPr>
          <p:nvPr>
            <p:ph type="title"/>
          </p:nvPr>
        </p:nvSpPr>
        <p:spPr>
          <a:xfrm>
            <a:off x="838200" y="365125"/>
            <a:ext cx="10515600" cy="457835"/>
          </a:xfrm>
        </p:spPr>
        <p:txBody>
          <a:bodyPr>
            <a:normAutofit fontScale="90000"/>
          </a:bodyPr>
          <a:lstStyle/>
          <a:p>
            <a:r>
              <a:rPr lang="en-US" dirty="0">
                <a:solidFill>
                  <a:schemeClr val="bg1"/>
                </a:solidFill>
                <a:latin typeface="Roboto Slab"/>
                <a:ea typeface="Roboto Slab"/>
                <a:cs typeface="Roboto Slab"/>
              </a:rPr>
              <a:t>In Process</a:t>
            </a:r>
          </a:p>
        </p:txBody>
      </p:sp>
      <p:sp>
        <p:nvSpPr>
          <p:cNvPr id="3" name="Content Placeholder 2">
            <a:extLst>
              <a:ext uri="{FF2B5EF4-FFF2-40B4-BE49-F238E27FC236}">
                <a16:creationId xmlns:a16="http://schemas.microsoft.com/office/drawing/2014/main" id="{4DB1C985-210E-7FA3-5BB2-60AF15793A56}"/>
              </a:ext>
            </a:extLst>
          </p:cNvPr>
          <p:cNvSpPr>
            <a:spLocks noGrp="1"/>
          </p:cNvSpPr>
          <p:nvPr>
            <p:ph idx="1"/>
          </p:nvPr>
        </p:nvSpPr>
        <p:spPr>
          <a:xfrm>
            <a:off x="838200" y="1714113"/>
            <a:ext cx="10515600" cy="4351338"/>
          </a:xfrm>
        </p:spPr>
        <p:txBody>
          <a:bodyPr vert="horz" lIns="91440" tIns="45720" rIns="91440" bIns="45720" rtlCol="0" anchor="t">
            <a:normAutofit/>
          </a:bodyPr>
          <a:lstStyle/>
          <a:p>
            <a:r>
              <a:rPr lang="en-US" sz="2400" dirty="0">
                <a:latin typeface="Roboto Slab Light"/>
                <a:ea typeface="Roboto Slab Light"/>
                <a:cs typeface="Roboto Slab Light"/>
              </a:rPr>
              <a:t>Data Collection</a:t>
            </a:r>
          </a:p>
          <a:p>
            <a:pPr marL="0" indent="0">
              <a:buNone/>
            </a:pPr>
            <a:r>
              <a:rPr lang="en-US" sz="2400" dirty="0">
                <a:latin typeface="Roboto Slab Light"/>
                <a:ea typeface="Roboto Slab Light"/>
                <a:cs typeface="Roboto Slab Light"/>
              </a:rPr>
              <a:t>	Utilize speed monitors, trail counters, and docents to better 	understand the actual vs. perceived occurrence of trail speeds</a:t>
            </a:r>
          </a:p>
          <a:p>
            <a:pPr marL="0" indent="0">
              <a:buNone/>
            </a:pPr>
            <a:endParaRPr lang="en-US" sz="2400" dirty="0">
              <a:latin typeface="Roboto Slab Light"/>
              <a:ea typeface="Roboto Slab Light"/>
              <a:cs typeface="Roboto Slab Light"/>
            </a:endParaRPr>
          </a:p>
          <a:p>
            <a:r>
              <a:rPr lang="en-US" sz="2400" dirty="0">
                <a:latin typeface="Roboto Slab Light"/>
                <a:ea typeface="Roboto Slab Light"/>
                <a:cs typeface="Roboto Slab Light"/>
              </a:rPr>
              <a:t>Installation of new messaging</a:t>
            </a:r>
          </a:p>
          <a:p>
            <a:pPr marL="0" indent="0">
              <a:buNone/>
            </a:pPr>
            <a:r>
              <a:rPr lang="en-US" sz="2400" dirty="0">
                <a:latin typeface="Roboto Slab Light"/>
                <a:ea typeface="Roboto Slab Light"/>
                <a:cs typeface="Roboto Slab Light"/>
              </a:rPr>
              <a:t>	Pathway stencils, sandwich boards, banners</a:t>
            </a:r>
          </a:p>
          <a:p>
            <a:pPr marL="0" indent="0">
              <a:buNone/>
            </a:pPr>
            <a:r>
              <a:rPr lang="en-US" sz="2400" dirty="0">
                <a:latin typeface="Roboto Slab Light"/>
                <a:ea typeface="Roboto Slab Light"/>
                <a:cs typeface="Roboto Slab Light"/>
              </a:rPr>
              <a:t>	Utilize QR codes for additional information – multi language opt.</a:t>
            </a:r>
          </a:p>
          <a:p>
            <a:pPr marL="0" indent="0">
              <a:buNone/>
            </a:pPr>
            <a:r>
              <a:rPr lang="en-US" sz="2400" dirty="0">
                <a:latin typeface="Roboto Slab Light"/>
                <a:ea typeface="Roboto Slab Light"/>
                <a:cs typeface="Roboto Slab Light"/>
              </a:rPr>
              <a:t>	Utilize iconography and large fonts </a:t>
            </a:r>
          </a:p>
        </p:txBody>
      </p:sp>
    </p:spTree>
    <p:extLst>
      <p:ext uri="{BB962C8B-B14F-4D97-AF65-F5344CB8AC3E}">
        <p14:creationId xmlns:p14="http://schemas.microsoft.com/office/powerpoint/2010/main" val="1013313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4398AE-BD44-B519-13FD-8B585670610F}"/>
              </a:ext>
            </a:extLst>
          </p:cNvPr>
          <p:cNvSpPr txBox="1"/>
          <p:nvPr/>
        </p:nvSpPr>
        <p:spPr>
          <a:xfrm>
            <a:off x="957580" y="1967266"/>
            <a:ext cx="2750820" cy="2547257"/>
          </a:xfrm>
          <a:prstGeom prst="rect">
            <a:avLst/>
          </a:prstGeom>
          <a:noFill/>
        </p:spPr>
        <p:txBody>
          <a:bodyPr vert="horz" lIns="91440" tIns="45720" rIns="91440" bIns="45720" rtlCol="0" anchor="ctr">
            <a:normAutofit/>
          </a:bodyPr>
          <a:lstStyle/>
          <a:p>
            <a:pPr algn="ctr" defTabSz="914400">
              <a:lnSpc>
                <a:spcPct val="90000"/>
              </a:lnSpc>
              <a:spcBef>
                <a:spcPct val="0"/>
              </a:spcBef>
              <a:spcAft>
                <a:spcPts val="600"/>
              </a:spcAft>
            </a:pPr>
            <a:r>
              <a:rPr lang="en-US" sz="2400" dirty="0">
                <a:solidFill>
                  <a:srgbClr val="FFFFFF"/>
                </a:solidFill>
                <a:latin typeface="Roboto Slab Light"/>
                <a:ea typeface="Roboto Slab Light"/>
                <a:cs typeface="Roboto Slab Light"/>
              </a:rPr>
              <a:t>TAHOE FUND -</a:t>
            </a:r>
            <a:endParaRPr lang="en-US" sz="2400">
              <a:latin typeface="Roboto Slab Light"/>
              <a:ea typeface="Roboto Slab Light"/>
              <a:cs typeface="Roboto Slab Light"/>
            </a:endParaRPr>
          </a:p>
          <a:p>
            <a:pPr algn="ctr" defTabSz="914400">
              <a:lnSpc>
                <a:spcPct val="90000"/>
              </a:lnSpc>
              <a:spcBef>
                <a:spcPct val="0"/>
              </a:spcBef>
              <a:spcAft>
                <a:spcPts val="600"/>
              </a:spcAft>
            </a:pPr>
            <a:r>
              <a:rPr lang="en-US" sz="2400" dirty="0">
                <a:solidFill>
                  <a:srgbClr val="FFFFFF"/>
                </a:solidFill>
                <a:latin typeface="Roboto Slab Light"/>
                <a:ea typeface="Roboto Slab Light"/>
                <a:cs typeface="Roboto Slab Light"/>
              </a:rPr>
              <a:t>TAHOE/TRUCKEE</a:t>
            </a:r>
            <a:r>
              <a:rPr lang="en-US" sz="2400" kern="1200" dirty="0">
                <a:solidFill>
                  <a:srgbClr val="FFFFFF"/>
                </a:solidFill>
                <a:latin typeface="Roboto Slab Light"/>
                <a:ea typeface="Roboto Slab Light"/>
                <a:cs typeface="Roboto Slab Light"/>
              </a:rPr>
              <a:t> MULTI USE PATHWAY PILOT PROGRAM</a:t>
            </a:r>
          </a:p>
        </p:txBody>
      </p:sp>
      <p:pic>
        <p:nvPicPr>
          <p:cNvPr id="6" name="Picture Placeholder 5" descr="A blue rectangle with white text">
            <a:extLst>
              <a:ext uri="{FF2B5EF4-FFF2-40B4-BE49-F238E27FC236}">
                <a16:creationId xmlns:a16="http://schemas.microsoft.com/office/drawing/2014/main" id="{C94AF602-E9D6-E500-1A62-6BBB5F0652C5}"/>
              </a:ext>
            </a:extLst>
          </p:cNvPr>
          <p:cNvPicPr>
            <a:picLocks noGrp="1" noChangeAspect="1"/>
          </p:cNvPicPr>
          <p:nvPr>
            <p:ph type="pic" idx="1"/>
          </p:nvPr>
        </p:nvPicPr>
        <p:blipFill rotWithShape="1">
          <a:blip r:embed="rId2"/>
          <a:srcRect t="161" r="31563" b="-296"/>
          <a:stretch/>
        </p:blipFill>
        <p:spPr>
          <a:xfrm>
            <a:off x="4523316" y="1511300"/>
            <a:ext cx="7075629" cy="3442353"/>
          </a:xfrm>
          <a:prstGeom prst="rect">
            <a:avLst/>
          </a:prstGeom>
        </p:spPr>
      </p:pic>
    </p:spTree>
    <p:extLst>
      <p:ext uri="{BB962C8B-B14F-4D97-AF65-F5344CB8AC3E}">
        <p14:creationId xmlns:p14="http://schemas.microsoft.com/office/powerpoint/2010/main" val="3789378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4D0E-8449-A6A6-D58B-09C22D17D8BE}"/>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dirty="0">
                <a:latin typeface="Roboto Slab Light"/>
                <a:ea typeface="Roboto Slab Light"/>
                <a:cs typeface="Roboto Slab Light"/>
              </a:rPr>
              <a:t>TAHOE FUND - TRUCKEE/TAHOE PILOT PROGRAM</a:t>
            </a:r>
          </a:p>
        </p:txBody>
      </p:sp>
      <p:pic>
        <p:nvPicPr>
          <p:cNvPr id="4" name="Picture 3" descr="A collage of a path in the woods&#10;&#10;Description automatically generated">
            <a:extLst>
              <a:ext uri="{FF2B5EF4-FFF2-40B4-BE49-F238E27FC236}">
                <a16:creationId xmlns:a16="http://schemas.microsoft.com/office/drawing/2014/main" id="{4B982EB6-55E5-75CD-8FC1-144AF6FBC143}"/>
              </a:ext>
            </a:extLst>
          </p:cNvPr>
          <p:cNvPicPr>
            <a:picLocks noChangeAspect="1"/>
          </p:cNvPicPr>
          <p:nvPr/>
        </p:nvPicPr>
        <p:blipFill rotWithShape="1">
          <a:blip r:embed="rId2"/>
          <a:srcRect t="137" r="917" b="-137"/>
          <a:stretch/>
        </p:blipFill>
        <p:spPr>
          <a:xfrm>
            <a:off x="4458970" y="904078"/>
            <a:ext cx="3284295" cy="4533904"/>
          </a:xfrm>
          <a:prstGeom prst="rect">
            <a:avLst/>
          </a:prstGeom>
          <a:ln>
            <a:solidFill>
              <a:schemeClr val="tx1"/>
            </a:solidFill>
          </a:ln>
        </p:spPr>
      </p:pic>
      <p:pic>
        <p:nvPicPr>
          <p:cNvPr id="5" name="Picture 4" descr="A collage of a path in the woods&#10;&#10;Description automatically generated">
            <a:extLst>
              <a:ext uri="{FF2B5EF4-FFF2-40B4-BE49-F238E27FC236}">
                <a16:creationId xmlns:a16="http://schemas.microsoft.com/office/drawing/2014/main" id="{54424744-803C-117C-781D-4C8F4F997348}"/>
              </a:ext>
            </a:extLst>
          </p:cNvPr>
          <p:cNvPicPr>
            <a:picLocks noChangeAspect="1"/>
          </p:cNvPicPr>
          <p:nvPr/>
        </p:nvPicPr>
        <p:blipFill rotWithShape="1">
          <a:blip r:embed="rId3"/>
          <a:srcRect l="2128" t="137" r="1824" b="-137"/>
          <a:stretch/>
        </p:blipFill>
        <p:spPr>
          <a:xfrm>
            <a:off x="644842" y="904078"/>
            <a:ext cx="3211173" cy="4533904"/>
          </a:xfrm>
          <a:prstGeom prst="rect">
            <a:avLst/>
          </a:prstGeom>
          <a:ln>
            <a:solidFill>
              <a:schemeClr val="tx1"/>
            </a:solidFill>
          </a:ln>
        </p:spPr>
      </p:pic>
      <p:pic>
        <p:nvPicPr>
          <p:cNvPr id="8" name="Picture Placeholder 5" descr="A collage of a path in the woods&#10;&#10;Description automatically generated">
            <a:extLst>
              <a:ext uri="{FF2B5EF4-FFF2-40B4-BE49-F238E27FC236}">
                <a16:creationId xmlns:a16="http://schemas.microsoft.com/office/drawing/2014/main" id="{4AA115FC-AF23-4F39-2846-3BB75C0D57C3}"/>
              </a:ext>
            </a:extLst>
          </p:cNvPr>
          <p:cNvPicPr>
            <a:picLocks noChangeAspect="1"/>
          </p:cNvPicPr>
          <p:nvPr/>
        </p:nvPicPr>
        <p:blipFill rotWithShape="1">
          <a:blip r:embed="rId4"/>
          <a:srcRect l="68000" t="14510" r="2698" b="7517"/>
          <a:stretch/>
        </p:blipFill>
        <p:spPr>
          <a:xfrm>
            <a:off x="8351520" y="904078"/>
            <a:ext cx="3197546" cy="4534881"/>
          </a:xfrm>
          <a:prstGeom prst="rect">
            <a:avLst/>
          </a:prstGeom>
          <a:ln w="19050">
            <a:solidFill>
              <a:schemeClr val="tx1"/>
            </a:solidFill>
            <a:miter lim="800000"/>
          </a:ln>
        </p:spPr>
      </p:pic>
    </p:spTree>
    <p:extLst>
      <p:ext uri="{BB962C8B-B14F-4D97-AF65-F5344CB8AC3E}">
        <p14:creationId xmlns:p14="http://schemas.microsoft.com/office/powerpoint/2010/main" val="305604524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DCDE6-4F7B-32F4-C0E6-E8517D72717A}"/>
              </a:ext>
            </a:extLst>
          </p:cNvPr>
          <p:cNvSpPr>
            <a:spLocks noGrp="1"/>
          </p:cNvSpPr>
          <p:nvPr>
            <p:ph type="title"/>
          </p:nvPr>
        </p:nvSpPr>
        <p:spPr>
          <a:xfrm>
            <a:off x="581646" y="349664"/>
            <a:ext cx="5845571" cy="1638377"/>
          </a:xfrm>
        </p:spPr>
        <p:txBody>
          <a:bodyPr vert="horz" lIns="91440" tIns="45720" rIns="91440" bIns="45720" rtlCol="0" anchor="b">
            <a:normAutofit/>
          </a:bodyPr>
          <a:lstStyle/>
          <a:p>
            <a:r>
              <a:rPr lang="en-US" sz="3600" dirty="0">
                <a:latin typeface="Roboto Slab"/>
                <a:ea typeface="Roboto Slab"/>
                <a:cs typeface="Roboto Slab"/>
              </a:rPr>
              <a:t>SANDWICH BOARDS IN CONGESTED AREAS</a:t>
            </a:r>
          </a:p>
        </p:txBody>
      </p:sp>
      <p:sp>
        <p:nvSpPr>
          <p:cNvPr id="4" name="Text Placeholder 3">
            <a:extLst>
              <a:ext uri="{FF2B5EF4-FFF2-40B4-BE49-F238E27FC236}">
                <a16:creationId xmlns:a16="http://schemas.microsoft.com/office/drawing/2014/main" id="{857F7D4B-7403-4FBD-5B81-686C49ABC9B6}"/>
              </a:ext>
            </a:extLst>
          </p:cNvPr>
          <p:cNvSpPr>
            <a:spLocks noGrp="1"/>
          </p:cNvSpPr>
          <p:nvPr>
            <p:ph type="body" sz="half" idx="2"/>
          </p:nvPr>
        </p:nvSpPr>
        <p:spPr>
          <a:xfrm>
            <a:off x="587988" y="2620641"/>
            <a:ext cx="5837750" cy="3023702"/>
          </a:xfrm>
        </p:spPr>
        <p:txBody>
          <a:bodyPr vert="horz" lIns="91440" tIns="45720" rIns="91440" bIns="45720" rtlCol="0" anchor="ctr">
            <a:normAutofit/>
          </a:bodyPr>
          <a:lstStyle/>
          <a:p>
            <a:pPr marL="342900" indent="-342900">
              <a:buFont typeface="Arial" panose="020B0604020202020204" pitchFamily="34" charset="0"/>
              <a:buChar char="•"/>
            </a:pPr>
            <a:r>
              <a:rPr lang="en-US" sz="2000" dirty="0">
                <a:latin typeface="Roboto Slab Light"/>
                <a:ea typeface="Roboto Slab Light"/>
                <a:cs typeface="Roboto Slab Light"/>
              </a:rPr>
              <a:t>Utilization of English &amp; Spanish </a:t>
            </a:r>
          </a:p>
          <a:p>
            <a:pPr marL="342900" indent="-342900">
              <a:buFont typeface="Arial" panose="020B0604020202020204" pitchFamily="34" charset="0"/>
              <a:buChar char="•"/>
            </a:pPr>
            <a:r>
              <a:rPr lang="en-US" sz="2000" dirty="0">
                <a:latin typeface="Roboto Slab Light"/>
                <a:ea typeface="Roboto Slab Light"/>
                <a:cs typeface="Roboto Slab Light"/>
              </a:rPr>
              <a:t>QR Code directs users to trail etiquette information in multiple languages</a:t>
            </a:r>
          </a:p>
          <a:p>
            <a:pPr marL="342900" indent="-342900">
              <a:buFont typeface="Arial" panose="020B0604020202020204" pitchFamily="34" charset="0"/>
              <a:buChar char="•"/>
            </a:pPr>
            <a:r>
              <a:rPr lang="en-US" sz="2000" dirty="0">
                <a:latin typeface="Roboto Slab Light"/>
                <a:ea typeface="Roboto Slab Light"/>
                <a:cs typeface="Roboto Slab Light"/>
              </a:rPr>
              <a:t>Iconography helps to identify pathway as multi-use </a:t>
            </a:r>
          </a:p>
          <a:p>
            <a:pPr marL="342900" indent="-342900">
              <a:buFont typeface="Arial" panose="020B0604020202020204" pitchFamily="34" charset="0"/>
              <a:buChar char="•"/>
            </a:pPr>
            <a:r>
              <a:rPr lang="en-US" sz="2000" dirty="0">
                <a:latin typeface="Roboto Slab Light"/>
                <a:ea typeface="Roboto Slab Light"/>
                <a:cs typeface="Roboto Slab Light"/>
              </a:rPr>
              <a:t>Messaging targets ALL users – avoiding divisive campaigns</a:t>
            </a:r>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sign on a road&#10;&#10;Description automatically generated">
            <a:extLst>
              <a:ext uri="{FF2B5EF4-FFF2-40B4-BE49-F238E27FC236}">
                <a16:creationId xmlns:a16="http://schemas.microsoft.com/office/drawing/2014/main" id="{853CA7CA-0669-3F09-2371-E72DD437E54F}"/>
              </a:ext>
            </a:extLst>
          </p:cNvPr>
          <p:cNvPicPr>
            <a:picLocks noGrp="1" noChangeAspect="1"/>
          </p:cNvPicPr>
          <p:nvPr>
            <p:ph type="pic" idx="1"/>
          </p:nvPr>
        </p:nvPicPr>
        <p:blipFill rotWithShape="1">
          <a:blip r:embed="rId2"/>
          <a:srcRect r="-3" b="4886"/>
          <a:stretch/>
        </p:blipFill>
        <p:spPr>
          <a:xfrm>
            <a:off x="7421373" y="627954"/>
            <a:ext cx="4235516" cy="5353373"/>
          </a:xfrm>
          <a:prstGeom prst="rect">
            <a:avLst/>
          </a:prstGeom>
        </p:spPr>
      </p:pic>
      <p:sp>
        <p:nvSpPr>
          <p:cNvPr id="19" name="Rectangle 18">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00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09FC059-7E02-9B4B-985E-14117C141363}"/>
              </a:ext>
            </a:extLst>
          </p:cNvPr>
          <p:cNvSpPr>
            <a:spLocks noGrp="1"/>
          </p:cNvSpPr>
          <p:nvPr>
            <p:ph type="title"/>
          </p:nvPr>
        </p:nvSpPr>
        <p:spPr>
          <a:xfrm>
            <a:off x="838200" y="1367784"/>
            <a:ext cx="10515600" cy="707535"/>
          </a:xfrm>
        </p:spPr>
        <p:txBody>
          <a:bodyPr/>
          <a:lstStyle>
            <a:lvl1pPr>
              <a:defRPr b="1" i="0">
                <a:solidFill>
                  <a:srgbClr val="0476A8"/>
                </a:solidFill>
                <a:latin typeface="Roboto Slab" pitchFamily="2" charset="0"/>
                <a:ea typeface="Roboto Slab" pitchFamily="2" charset="0"/>
              </a:defRPr>
            </a:lvl1pPr>
          </a:lstStyle>
          <a:p>
            <a:r>
              <a:rPr lang="en-US"/>
              <a:t>Managing Speed is Possible</a:t>
            </a:r>
          </a:p>
        </p:txBody>
      </p:sp>
      <p:sp>
        <p:nvSpPr>
          <p:cNvPr id="12" name="Content Placeholder 2">
            <a:extLst>
              <a:ext uri="{FF2B5EF4-FFF2-40B4-BE49-F238E27FC236}">
                <a16:creationId xmlns:a16="http://schemas.microsoft.com/office/drawing/2014/main" id="{E3D131D3-E594-8A4B-98A0-A5F2B908CC1E}"/>
              </a:ext>
            </a:extLst>
          </p:cNvPr>
          <p:cNvSpPr>
            <a:spLocks noGrp="1"/>
          </p:cNvSpPr>
          <p:nvPr>
            <p:ph idx="1"/>
          </p:nvPr>
        </p:nvSpPr>
        <p:spPr>
          <a:xfrm>
            <a:off x="838200" y="2286000"/>
            <a:ext cx="10515600" cy="3962400"/>
          </a:xfrm>
        </p:spPr>
        <p:txBody>
          <a:bodyPr vert="horz" lIns="91440" tIns="45720" rIns="91440" bIns="45720" rtlCol="0" anchor="t">
            <a:normAutofit/>
          </a:bodyPr>
          <a:lstStyle>
            <a:lvl1pPr>
              <a:defRPr b="0" i="0">
                <a:latin typeface="Roboto Slab" pitchFamily="2" charset="0"/>
                <a:ea typeface="Roboto Slab" pitchFamily="2" charset="0"/>
              </a:defRPr>
            </a:lvl1pPr>
            <a:lvl2pPr>
              <a:defRPr b="0" i="0">
                <a:latin typeface="Roboto Slab" pitchFamily="2" charset="0"/>
                <a:ea typeface="Roboto Slab" pitchFamily="2" charset="0"/>
              </a:defRPr>
            </a:lvl2pPr>
            <a:lvl3pPr>
              <a:defRPr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marL="0" indent="0">
              <a:lnSpc>
                <a:spcPct val="107000"/>
              </a:lnSpc>
              <a:spcBef>
                <a:spcPts val="0"/>
              </a:spcBef>
              <a:buNone/>
            </a:pPr>
            <a:r>
              <a:rPr lang="en-US" b="1" dirty="0">
                <a:latin typeface="Roboto Slab"/>
                <a:ea typeface="Roboto Slab"/>
                <a:cs typeface="Roboto Slab"/>
              </a:rPr>
              <a:t>Best Scenario</a:t>
            </a:r>
          </a:p>
          <a:p>
            <a:pPr marL="342900" indent="-342900">
              <a:lnSpc>
                <a:spcPct val="107000"/>
              </a:lnSpc>
              <a:spcBef>
                <a:spcPts val="0"/>
              </a:spcBef>
            </a:pPr>
            <a:r>
              <a:rPr lang="en-US" sz="1600" dirty="0">
                <a:latin typeface="Roboto Slab"/>
                <a:ea typeface="Roboto Slab"/>
                <a:cs typeface="Roboto Slab"/>
              </a:rPr>
              <a:t>Trails are INITIALLY DESIGNED to mitigate speeds with curvilinear design and not straightaways.  Speed bumps, pinch marks, bollards can effectively slow speeds.  Some strategies are not suitable on trails that are plowed for snow removal and may be prohibitive for ADA </a:t>
            </a:r>
            <a:r>
              <a:rPr lang="en-US" sz="1600">
                <a:latin typeface="Roboto Slab"/>
                <a:ea typeface="Roboto Slab"/>
                <a:cs typeface="Roboto Slab"/>
              </a:rPr>
              <a:t>access.</a:t>
            </a:r>
          </a:p>
          <a:p>
            <a:pPr marL="342900" indent="-342900">
              <a:lnSpc>
                <a:spcPct val="107000"/>
              </a:lnSpc>
              <a:spcBef>
                <a:spcPts val="0"/>
              </a:spcBef>
            </a:pPr>
            <a:endParaRPr lang="en-US" dirty="0">
              <a:cs typeface="Roboto Slab" pitchFamily="2" charset="0"/>
            </a:endParaRPr>
          </a:p>
          <a:p>
            <a:pPr marL="0" marR="0" lvl="0" indent="0">
              <a:lnSpc>
                <a:spcPct val="107000"/>
              </a:lnSpc>
              <a:spcBef>
                <a:spcPts val="0"/>
              </a:spcBef>
              <a:spcAft>
                <a:spcPts val="0"/>
              </a:spcAft>
              <a:buNone/>
            </a:pPr>
            <a:r>
              <a:rPr lang="en-US" b="1" dirty="0">
                <a:latin typeface="Roboto Slab"/>
                <a:ea typeface="Roboto Slab"/>
                <a:cs typeface="Roboto Slab"/>
              </a:rPr>
              <a:t>Education</a:t>
            </a:r>
          </a:p>
          <a:p>
            <a:pPr marL="342900" indent="-342900">
              <a:lnSpc>
                <a:spcPct val="107000"/>
              </a:lnSpc>
              <a:spcBef>
                <a:spcPts val="0"/>
              </a:spcBef>
            </a:pPr>
            <a:r>
              <a:rPr lang="en-US" sz="1600" dirty="0">
                <a:latin typeface="Roboto Slab"/>
                <a:ea typeface="Roboto Slab"/>
                <a:cs typeface="Roboto Slab"/>
              </a:rPr>
              <a:t>Massive Education campaigns, signage, docents and pilot programs can help to educate users about the best practices for etiquette.  Ideally this is a long-term plan that helps to create the local “vibe” and users tend to regulate themselves.</a:t>
            </a:r>
            <a:endParaRPr lang="en-US" sz="1600" dirty="0">
              <a:effectLst/>
              <a:latin typeface="Roboto Slab"/>
              <a:ea typeface="Roboto Slab"/>
              <a:cs typeface="Roboto Slab"/>
            </a:endParaRP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indent="0">
              <a:lnSpc>
                <a:spcPct val="107000"/>
              </a:lnSpc>
              <a:spcBef>
                <a:spcPts val="0"/>
              </a:spcBef>
              <a:spcAft>
                <a:spcPts val="8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14300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endParaRPr lang="en-US" dirty="0"/>
          </a:p>
        </p:txBody>
      </p:sp>
    </p:spTree>
    <p:extLst>
      <p:ext uri="{BB962C8B-B14F-4D97-AF65-F5344CB8AC3E}">
        <p14:creationId xmlns:p14="http://schemas.microsoft.com/office/powerpoint/2010/main" val="1624337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282982-DB0D-DA40-AA47-A5710492C714}"/>
              </a:ext>
            </a:extLst>
          </p:cNvPr>
          <p:cNvSpPr/>
          <p:nvPr/>
        </p:nvSpPr>
        <p:spPr>
          <a:xfrm>
            <a:off x="584200" y="249507"/>
            <a:ext cx="9159239" cy="541159"/>
          </a:xfrm>
          <a:prstGeom prst="rect">
            <a:avLst/>
          </a:prstGeom>
        </p:spPr>
        <p:txBody>
          <a:bodyPr wrap="square" lIns="0" tIns="0" rIns="0" bIns="0" anchor="ctr" anchorCtr="0">
            <a:noAutofit/>
          </a:bodyPr>
          <a:lstStyle/>
          <a:p>
            <a:r>
              <a:rPr lang="en-US" sz="2400" b="1" baseline="0" dirty="0">
                <a:solidFill>
                  <a:schemeClr val="bg1"/>
                </a:solidFill>
                <a:latin typeface="Roboto Slab"/>
              </a:rPr>
              <a:t>MANAGING MULTI-USE PATHS </a:t>
            </a:r>
            <a:r>
              <a:rPr lang="en-US" sz="2400" b="1" u="sng" baseline="0" dirty="0">
                <a:solidFill>
                  <a:schemeClr val="bg1"/>
                </a:solidFill>
                <a:latin typeface="Roboto Slab"/>
              </a:rPr>
              <a:t>OVER</a:t>
            </a:r>
            <a:r>
              <a:rPr lang="en-US" sz="2400" b="1" baseline="0" dirty="0">
                <a:solidFill>
                  <a:schemeClr val="bg1"/>
                </a:solidFill>
                <a:latin typeface="Roboto Slab"/>
              </a:rPr>
              <a:t> PROHIBITION OF USE </a:t>
            </a:r>
            <a:endParaRPr lang="en-US" sz="2400" b="1" dirty="0">
              <a:solidFill>
                <a:schemeClr val="bg1"/>
              </a:solidFill>
              <a:latin typeface="Roboto Slab"/>
              <a:ea typeface="Roboto Slab"/>
              <a:cs typeface="Roboto Light"/>
            </a:endParaRPr>
          </a:p>
        </p:txBody>
      </p:sp>
      <p:sp>
        <p:nvSpPr>
          <p:cNvPr id="9" name="Title 1">
            <a:extLst>
              <a:ext uri="{FF2B5EF4-FFF2-40B4-BE49-F238E27FC236}">
                <a16:creationId xmlns:a16="http://schemas.microsoft.com/office/drawing/2014/main" id="{DACB397C-4067-0444-B963-0136F833DA9C}"/>
              </a:ext>
            </a:extLst>
          </p:cNvPr>
          <p:cNvSpPr>
            <a:spLocks noGrp="1"/>
          </p:cNvSpPr>
          <p:nvPr>
            <p:ph type="ctrTitle"/>
          </p:nvPr>
        </p:nvSpPr>
        <p:spPr>
          <a:xfrm>
            <a:off x="756920" y="5441944"/>
            <a:ext cx="10515600" cy="707535"/>
          </a:xfrm>
          <a:noFill/>
        </p:spPr>
        <p:txBody>
          <a:bodyPr>
            <a:normAutofit fontScale="90000"/>
          </a:bodyPr>
          <a:lstStyle>
            <a:lvl1pPr>
              <a:defRPr b="1" i="0">
                <a:solidFill>
                  <a:srgbClr val="0476A8"/>
                </a:solidFill>
                <a:latin typeface="Roboto Slab" pitchFamily="2" charset="0"/>
                <a:ea typeface="Roboto Slab" pitchFamily="2" charset="0"/>
              </a:defRPr>
            </a:lvl1pPr>
          </a:lstStyle>
          <a:p>
            <a:br>
              <a:rPr lang="en-US" sz="1800" dirty="0">
                <a:solidFill>
                  <a:srgbClr val="FF0000"/>
                </a:solidFill>
                <a:latin typeface="Roboto Slab"/>
                <a:ea typeface="Roboto Slab"/>
                <a:cs typeface="Roboto Slab"/>
              </a:rPr>
            </a:br>
            <a:br>
              <a:rPr lang="en-US" sz="1800" dirty="0">
                <a:solidFill>
                  <a:srgbClr val="FF0000"/>
                </a:solidFill>
                <a:latin typeface="Roboto Slab"/>
                <a:ea typeface="Roboto Slab"/>
                <a:cs typeface="Roboto Slab"/>
              </a:rPr>
            </a:br>
            <a:r>
              <a:rPr lang="en-US" sz="2600" dirty="0">
                <a:solidFill>
                  <a:srgbClr val="FF0000"/>
                </a:solidFill>
                <a:latin typeface="Roboto Slab"/>
                <a:ea typeface="Roboto Slab"/>
                <a:cs typeface="Roboto Slab"/>
              </a:rPr>
              <a:t>SPEED IS THE ISSUE – NOT THE MODE OF TRANSPORTATION</a:t>
            </a:r>
            <a:endParaRPr lang="en-US" sz="2600" b="0">
              <a:solidFill>
                <a:srgbClr val="FF0000"/>
              </a:solidFill>
              <a:latin typeface="Roboto Slab"/>
              <a:ea typeface="Roboto Slab"/>
              <a:cs typeface="Roboto Slab"/>
            </a:endParaRPr>
          </a:p>
          <a:p>
            <a:endParaRPr lang="en-US" sz="1800" dirty="0">
              <a:cs typeface="Roboto Slab"/>
            </a:endParaRPr>
          </a:p>
        </p:txBody>
      </p:sp>
      <p:sp>
        <p:nvSpPr>
          <p:cNvPr id="10" name="Content Placeholder 2">
            <a:extLst>
              <a:ext uri="{FF2B5EF4-FFF2-40B4-BE49-F238E27FC236}">
                <a16:creationId xmlns:a16="http://schemas.microsoft.com/office/drawing/2014/main" id="{46912F5A-D15C-8944-B481-78975AFF622A}"/>
              </a:ext>
            </a:extLst>
          </p:cNvPr>
          <p:cNvSpPr>
            <a:spLocks noGrp="1"/>
          </p:cNvSpPr>
          <p:nvPr>
            <p:ph type="subTitle" idx="1"/>
          </p:nvPr>
        </p:nvSpPr>
        <p:spPr>
          <a:xfrm>
            <a:off x="574040" y="1437640"/>
            <a:ext cx="10515600" cy="4003431"/>
          </a:xfrm>
        </p:spPr>
        <p:txBody>
          <a:bodyPr vert="horz" lIns="91440" tIns="45720" rIns="91440" bIns="45720" rtlCol="0" anchor="t">
            <a:noAutofit/>
          </a:bodyPr>
          <a:lstStyle>
            <a:lvl1pPr>
              <a:defRPr b="0" i="0">
                <a:latin typeface="Roboto Slab" pitchFamily="2" charset="0"/>
                <a:ea typeface="Roboto Slab" pitchFamily="2" charset="0"/>
              </a:defRPr>
            </a:lvl1pPr>
            <a:lvl2pPr>
              <a:defRPr b="0" i="0">
                <a:latin typeface="Roboto Slab" pitchFamily="2" charset="0"/>
                <a:ea typeface="Roboto Slab" pitchFamily="2" charset="0"/>
              </a:defRPr>
            </a:lvl2pPr>
            <a:lvl3pPr>
              <a:defRPr b="0" i="0">
                <a:latin typeface="Roboto Slab" pitchFamily="2" charset="0"/>
                <a:ea typeface="Roboto Slab" pitchFamily="2" charset="0"/>
              </a:defRPr>
            </a:lvl3pPr>
            <a:lvl4pPr>
              <a:defRPr b="0" i="0">
                <a:latin typeface="Roboto Slab" pitchFamily="2" charset="0"/>
                <a:ea typeface="Roboto Slab" pitchFamily="2" charset="0"/>
              </a:defRPr>
            </a:lvl4pPr>
            <a:lvl5pPr>
              <a:defRPr b="0" i="0">
                <a:latin typeface="Roboto Slab" pitchFamily="2" charset="0"/>
                <a:ea typeface="Roboto Slab" pitchFamily="2" charset="0"/>
              </a:defRPr>
            </a:lvl5pPr>
          </a:lstStyle>
          <a:p>
            <a:pPr algn="l"/>
            <a:r>
              <a:rPr lang="en-US" sz="2000" b="1" dirty="0">
                <a:latin typeface="+mn-lt"/>
                <a:ea typeface="Roboto Slab"/>
              </a:rPr>
              <a:t>Advancing Technology - </a:t>
            </a:r>
            <a:r>
              <a:rPr lang="en-US" sz="2000" dirty="0">
                <a:latin typeface="+mn-lt"/>
                <a:ea typeface="Roboto Slab"/>
              </a:rPr>
              <a:t>all bicycles, skateboards, one-wheels, etc. have the capacity to exceed acceptable speed limits on pathways.  What recreational or transportation device will come next?</a:t>
            </a:r>
          </a:p>
          <a:p>
            <a:pPr algn="l"/>
            <a:r>
              <a:rPr lang="en-US" sz="2000" b="1" dirty="0">
                <a:latin typeface="+mn-lt"/>
                <a:ea typeface="Roboto Slab"/>
              </a:rPr>
              <a:t>E-bikes vs. Analog - </a:t>
            </a:r>
            <a:r>
              <a:rPr lang="en-US" sz="2000" dirty="0">
                <a:latin typeface="+mn-lt"/>
                <a:ea typeface="Roboto Slab"/>
              </a:rPr>
              <a:t>Becoming more difficult to tell them apart.  We should not prohibit all bicycle use from paths.  </a:t>
            </a:r>
            <a:endParaRPr lang="en-US" sz="2000">
              <a:latin typeface="+mn-lt"/>
              <a:cs typeface="Calibri"/>
            </a:endParaRPr>
          </a:p>
          <a:p>
            <a:pPr algn="l"/>
            <a:r>
              <a:rPr lang="en-US" sz="2000" b="1" dirty="0">
                <a:latin typeface="+mn-lt"/>
                <a:ea typeface="Roboto Slab"/>
              </a:rPr>
              <a:t>Multi-Use Path </a:t>
            </a:r>
            <a:r>
              <a:rPr lang="en-US" sz="2000" dirty="0">
                <a:latin typeface="+mn-lt"/>
                <a:ea typeface="Roboto Slab"/>
              </a:rPr>
              <a:t>- We want to encourage bicycle use and alternative transportation.  Our roads are congested, and parking is limited.</a:t>
            </a:r>
            <a:endParaRPr lang="en-US" sz="2000" dirty="0">
              <a:latin typeface="+mn-lt"/>
              <a:ea typeface="Roboto Slab"/>
              <a:cs typeface="Calibri"/>
            </a:endParaRPr>
          </a:p>
          <a:p>
            <a:pPr algn="l"/>
            <a:r>
              <a:rPr lang="en-US" sz="2000" b="1" dirty="0">
                <a:latin typeface="+mn-lt"/>
                <a:ea typeface="Roboto Slab"/>
              </a:rPr>
              <a:t>Safety - </a:t>
            </a:r>
            <a:r>
              <a:rPr lang="en-US" sz="2000" dirty="0">
                <a:latin typeface="+mn-lt"/>
                <a:ea typeface="Roboto Slab"/>
              </a:rPr>
              <a:t>Sending children, families, tourists and commuters into our busy streets would require widened streets with improved bicycle lane options. </a:t>
            </a:r>
            <a:endParaRPr lang="en-US" sz="2000" dirty="0">
              <a:latin typeface="+mn-lt"/>
              <a:cs typeface="Calibri"/>
            </a:endParaRPr>
          </a:p>
          <a:p>
            <a:pPr algn="l"/>
            <a:r>
              <a:rPr lang="en-US" sz="2000" b="1" dirty="0">
                <a:latin typeface="+mn-lt"/>
                <a:ea typeface="Roboto Slab"/>
              </a:rPr>
              <a:t>Regional Continuity - </a:t>
            </a:r>
            <a:r>
              <a:rPr lang="en-US" sz="2000" dirty="0">
                <a:latin typeface="+mn-lt"/>
                <a:ea typeface="Roboto Slab"/>
              </a:rPr>
              <a:t>Long term planning looks to a multi-use path around Lake Tahoe/Truckee, incorporating bicycle lanes through future areas of development.  Continuity of policy and etiquette messaging is necessary.</a:t>
            </a:r>
            <a:endParaRPr lang="en-US" sz="2000" b="1" dirty="0">
              <a:latin typeface="+mn-lt"/>
              <a:ea typeface="Roboto Slab"/>
            </a:endParaRPr>
          </a:p>
        </p:txBody>
      </p:sp>
    </p:spTree>
    <p:extLst>
      <p:ext uri="{BB962C8B-B14F-4D97-AF65-F5344CB8AC3E}">
        <p14:creationId xmlns:p14="http://schemas.microsoft.com/office/powerpoint/2010/main" val="704317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A7355D-3039-E249-ABA5-AA341BED4F3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7856"/>
            <a:ext cx="12192000" cy="6858000"/>
          </a:xfrm>
          <a:prstGeom prst="rect">
            <a:avLst/>
          </a:prstGeom>
        </p:spPr>
      </p:pic>
      <p:sp>
        <p:nvSpPr>
          <p:cNvPr id="4" name="Title 1">
            <a:extLst>
              <a:ext uri="{FF2B5EF4-FFF2-40B4-BE49-F238E27FC236}">
                <a16:creationId xmlns:a16="http://schemas.microsoft.com/office/drawing/2014/main" id="{8FEE6A1A-CBFA-334A-AC26-86072326FF77}"/>
              </a:ext>
            </a:extLst>
          </p:cNvPr>
          <p:cNvSpPr txBox="1">
            <a:spLocks/>
          </p:cNvSpPr>
          <p:nvPr/>
        </p:nvSpPr>
        <p:spPr>
          <a:xfrm>
            <a:off x="1600200" y="762000"/>
            <a:ext cx="9144000" cy="2387600"/>
          </a:xfrm>
          <a:prstGeom prst="rect">
            <a:avLst/>
          </a:prstGeom>
        </p:spPr>
        <p:txBody>
          <a:bodyPr anchor="b"/>
          <a:lstStyle>
            <a:lvl1pPr algn="ctr" defTabSz="914377" rtl="0" eaLnBrk="1" latinLnBrk="0" hangingPunct="1">
              <a:lnSpc>
                <a:spcPct val="90000"/>
              </a:lnSpc>
              <a:spcBef>
                <a:spcPct val="0"/>
              </a:spcBef>
              <a:buNone/>
              <a:defRPr sz="6000" b="1" i="0" kern="1200">
                <a:solidFill>
                  <a:srgbClr val="0476A8"/>
                </a:solidFill>
                <a:latin typeface="Roboto Slab" pitchFamily="2" charset="0"/>
                <a:ea typeface="Roboto Slab" pitchFamily="2" charset="0"/>
                <a:cs typeface="+mj-cs"/>
              </a:defRPr>
            </a:lvl1pPr>
          </a:lstStyle>
          <a:p>
            <a:r>
              <a:rPr lang="en-US" sz="12000">
                <a:solidFill>
                  <a:schemeClr val="bg1"/>
                </a:solidFill>
              </a:rPr>
              <a:t>Thank you</a:t>
            </a:r>
          </a:p>
        </p:txBody>
      </p:sp>
      <p:sp>
        <p:nvSpPr>
          <p:cNvPr id="8" name="TextBox 7">
            <a:extLst>
              <a:ext uri="{FF2B5EF4-FFF2-40B4-BE49-F238E27FC236}">
                <a16:creationId xmlns:a16="http://schemas.microsoft.com/office/drawing/2014/main" id="{0B56E6C3-361E-ED40-B54A-78622F06DB76}"/>
              </a:ext>
            </a:extLst>
          </p:cNvPr>
          <p:cNvSpPr txBox="1"/>
          <p:nvPr/>
        </p:nvSpPr>
        <p:spPr>
          <a:xfrm>
            <a:off x="3771900" y="3406446"/>
            <a:ext cx="4800600" cy="369332"/>
          </a:xfrm>
          <a:prstGeom prst="rect">
            <a:avLst/>
          </a:prstGeom>
          <a:noFill/>
        </p:spPr>
        <p:txBody>
          <a:bodyPr wrap="square" lIns="91440" tIns="45720" rIns="91440" bIns="45720" rtlCol="0" anchor="t">
            <a:spAutoFit/>
          </a:bodyPr>
          <a:lstStyle/>
          <a:p>
            <a:pPr algn="ctr"/>
            <a:endParaRPr lang="en-US">
              <a:solidFill>
                <a:schemeClr val="bg1"/>
              </a:solidFill>
              <a:latin typeface="Roboto Slab Light" pitchFamily="2" charset="0"/>
              <a:ea typeface="Roboto Slab Light" pitchFamily="2" charset="0"/>
              <a:cs typeface="Roboto Medium" panose="02000000000000000000" pitchFamily="2" charset="0"/>
            </a:endParaRPr>
          </a:p>
        </p:txBody>
      </p:sp>
      <p:pic>
        <p:nvPicPr>
          <p:cNvPr id="7" name="Picture 6">
            <a:extLst>
              <a:ext uri="{FF2B5EF4-FFF2-40B4-BE49-F238E27FC236}">
                <a16:creationId xmlns:a16="http://schemas.microsoft.com/office/drawing/2014/main" id="{8890FBF6-03FD-3E44-BCAD-CD1A1D34AA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8536" y="5304170"/>
            <a:ext cx="1114927" cy="1114170"/>
          </a:xfrm>
          <a:prstGeom prst="rect">
            <a:avLst/>
          </a:prstGeom>
        </p:spPr>
      </p:pic>
    </p:spTree>
    <p:extLst>
      <p:ext uri="{BB962C8B-B14F-4D97-AF65-F5344CB8AC3E}">
        <p14:creationId xmlns:p14="http://schemas.microsoft.com/office/powerpoint/2010/main" val="3725572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B629B5-3F65-9CA7-D360-5412B2239F4B}"/>
              </a:ext>
            </a:extLst>
          </p:cNvPr>
          <p:cNvSpPr txBox="1"/>
          <p:nvPr/>
        </p:nvSpPr>
        <p:spPr>
          <a:xfrm>
            <a:off x="640080" y="1718763"/>
            <a:ext cx="2803154" cy="2739755"/>
          </a:xfrm>
          <a:prstGeom prst="ellipse">
            <a:avLst/>
          </a:prstGeom>
          <a:solidFill>
            <a:schemeClr val="accent4"/>
          </a:solidFill>
          <a:ln w="174625" cmpd="thinThick">
            <a:solidFill>
              <a:srgbClr val="262626"/>
            </a:solidFill>
          </a:ln>
        </p:spPr>
        <p:txBody>
          <a:bodyPr vert="horz" lIns="91440" tIns="45720" rIns="91440" bIns="45720" rtlCol="0" anchor="ctr">
            <a:noAutofit/>
          </a:bodyPr>
          <a:lstStyle/>
          <a:p>
            <a:pPr algn="ctr" defTabSz="914400">
              <a:lnSpc>
                <a:spcPct val="90000"/>
              </a:lnSpc>
              <a:spcBef>
                <a:spcPct val="0"/>
              </a:spcBef>
              <a:spcAft>
                <a:spcPts val="600"/>
              </a:spcAft>
            </a:pPr>
            <a:r>
              <a:rPr lang="en-US" sz="2100" b="1" dirty="0">
                <a:solidFill>
                  <a:srgbClr val="FFFFFF"/>
                </a:solidFill>
                <a:latin typeface="Roboto Slab Light"/>
                <a:ea typeface="Roboto Slab Light"/>
                <a:cs typeface="Roboto Slab Light"/>
              </a:rPr>
              <a:t>WHAT</a:t>
            </a:r>
            <a:r>
              <a:rPr lang="en-US" sz="2100" b="1" kern="1200" dirty="0">
                <a:solidFill>
                  <a:srgbClr val="FFFFFF"/>
                </a:solidFill>
                <a:latin typeface="Roboto Slab Light"/>
                <a:ea typeface="Roboto Slab Light"/>
                <a:cs typeface="Roboto Slab Light"/>
              </a:rPr>
              <a:t> </a:t>
            </a:r>
            <a:r>
              <a:rPr lang="en-US" sz="2100" b="1" dirty="0">
                <a:solidFill>
                  <a:srgbClr val="FFFFFF"/>
                </a:solidFill>
                <a:latin typeface="Roboto Slab Light"/>
                <a:ea typeface="Roboto Slab Light"/>
                <a:cs typeface="Roboto Slab Light"/>
              </a:rPr>
              <a:t>IS AN E-BIKE</a:t>
            </a:r>
            <a:r>
              <a:rPr lang="en-US" sz="2100" b="1" kern="1200" dirty="0">
                <a:solidFill>
                  <a:srgbClr val="FFFFFF"/>
                </a:solidFill>
                <a:latin typeface="Roboto Slab Light"/>
                <a:ea typeface="Roboto Slab Light"/>
                <a:cs typeface="Roboto Slab Light"/>
              </a:rPr>
              <a:t>?WHAT IS THE </a:t>
            </a:r>
            <a:r>
              <a:rPr lang="en-US" sz="2100" b="1" dirty="0">
                <a:solidFill>
                  <a:srgbClr val="FFFFFF"/>
                </a:solidFill>
                <a:latin typeface="Roboto Slab Light"/>
                <a:ea typeface="Roboto Slab Light"/>
                <a:cs typeface="Roboto Slab Light"/>
              </a:rPr>
              <a:t>DIFFERENCE</a:t>
            </a:r>
            <a:r>
              <a:rPr lang="en-US" sz="2100" b="1" kern="1200" dirty="0">
                <a:solidFill>
                  <a:srgbClr val="FFFFFF"/>
                </a:solidFill>
                <a:latin typeface="Roboto Slab Light"/>
                <a:ea typeface="Roboto Slab Light"/>
                <a:cs typeface="Roboto Slab Light"/>
              </a:rPr>
              <a:t>?</a:t>
            </a:r>
          </a:p>
        </p:txBody>
      </p:sp>
      <p:pic>
        <p:nvPicPr>
          <p:cNvPr id="2050" name="Picture 2" descr="Orbea Vibe: Guide on Orbea's new urban ebike – Electric Bikes Brisbane">
            <a:extLst>
              <a:ext uri="{FF2B5EF4-FFF2-40B4-BE49-F238E27FC236}">
                <a16:creationId xmlns:a16="http://schemas.microsoft.com/office/drawing/2014/main" id="{2F3279DB-89D1-D3B5-6C72-FD6E2A290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241" y="4607561"/>
            <a:ext cx="2979336" cy="19090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28DDFC-1F54-B615-EBC5-8EB7A2638B4B}"/>
              </a:ext>
            </a:extLst>
          </p:cNvPr>
          <p:cNvSpPr txBox="1"/>
          <p:nvPr/>
        </p:nvSpPr>
        <p:spPr>
          <a:xfrm flipH="1">
            <a:off x="6506438" y="5930722"/>
            <a:ext cx="2153488" cy="584775"/>
          </a:xfrm>
          <a:prstGeom prst="rect">
            <a:avLst/>
          </a:prstGeom>
          <a:noFill/>
        </p:spPr>
        <p:txBody>
          <a:bodyPr wrap="square" lIns="91440" tIns="45720" rIns="91440" bIns="45720" rtlCol="0" anchor="t">
            <a:spAutoFit/>
          </a:bodyPr>
          <a:lstStyle/>
          <a:p>
            <a:pPr defTabSz="278892">
              <a:spcAft>
                <a:spcPts val="600"/>
              </a:spcAft>
            </a:pPr>
            <a:r>
              <a:rPr lang="en-US" sz="1600" b="1" dirty="0">
                <a:latin typeface="Roboto Slab"/>
                <a:ea typeface="Roboto Slab"/>
                <a:cs typeface="Roboto Slab"/>
              </a:rPr>
              <a:t>Would you know if this is an E-bike?</a:t>
            </a:r>
          </a:p>
        </p:txBody>
      </p:sp>
      <p:pic>
        <p:nvPicPr>
          <p:cNvPr id="2" name="Picture 1">
            <a:extLst>
              <a:ext uri="{FF2B5EF4-FFF2-40B4-BE49-F238E27FC236}">
                <a16:creationId xmlns:a16="http://schemas.microsoft.com/office/drawing/2014/main" id="{469FF894-6EBA-8C0A-96E1-F1CA51FDEDD1}"/>
              </a:ext>
            </a:extLst>
          </p:cNvPr>
          <p:cNvPicPr>
            <a:picLocks noChangeAspect="1"/>
          </p:cNvPicPr>
          <p:nvPr/>
        </p:nvPicPr>
        <p:blipFill rotWithShape="1">
          <a:blip r:embed="rId3"/>
          <a:srcRect t="16018" b="5950"/>
          <a:stretch/>
        </p:blipFill>
        <p:spPr>
          <a:xfrm>
            <a:off x="4541520" y="769322"/>
            <a:ext cx="7010400" cy="3461065"/>
          </a:xfrm>
          <a:prstGeom prst="rect">
            <a:avLst/>
          </a:prstGeom>
          <a:ln w="6350">
            <a:solidFill>
              <a:schemeClr val="tx1"/>
            </a:solidFill>
          </a:ln>
        </p:spPr>
      </p:pic>
    </p:spTree>
    <p:extLst>
      <p:ext uri="{BB962C8B-B14F-4D97-AF65-F5344CB8AC3E}">
        <p14:creationId xmlns:p14="http://schemas.microsoft.com/office/powerpoint/2010/main" val="3163364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73951-2484-8CB4-72E6-38C73F10DB49}"/>
              </a:ext>
            </a:extLst>
          </p:cNvPr>
          <p:cNvSpPr>
            <a:spLocks noGrp="1"/>
          </p:cNvSpPr>
          <p:nvPr>
            <p:ph type="title"/>
          </p:nvPr>
        </p:nvSpPr>
        <p:spPr>
          <a:xfrm>
            <a:off x="238760" y="436245"/>
            <a:ext cx="10515600" cy="457835"/>
          </a:xfrm>
        </p:spPr>
        <p:txBody>
          <a:bodyPr>
            <a:noAutofit/>
          </a:bodyPr>
          <a:lstStyle/>
          <a:p>
            <a:r>
              <a:rPr lang="en-US" sz="3200" dirty="0">
                <a:solidFill>
                  <a:schemeClr val="bg1"/>
                </a:solidFill>
                <a:latin typeface="Roboto Slab"/>
                <a:ea typeface="Roboto Slab"/>
                <a:cs typeface="Roboto Slab"/>
              </a:rPr>
              <a:t>Additional Devices Using Pathways</a:t>
            </a:r>
          </a:p>
        </p:txBody>
      </p:sp>
      <p:pic>
        <p:nvPicPr>
          <p:cNvPr id="16" name="Content Placeholder 7" descr="Man using mobile phone on scooter">
            <a:extLst>
              <a:ext uri="{FF2B5EF4-FFF2-40B4-BE49-F238E27FC236}">
                <a16:creationId xmlns:a16="http://schemas.microsoft.com/office/drawing/2014/main" id="{E69BF713-BCB8-0F61-B3FD-12EB5351B6D6}"/>
              </a:ext>
            </a:extLst>
          </p:cNvPr>
          <p:cNvPicPr>
            <a:picLocks noChangeAspect="1"/>
          </p:cNvPicPr>
          <p:nvPr/>
        </p:nvPicPr>
        <p:blipFill>
          <a:blip r:embed="rId2"/>
          <a:stretch>
            <a:fillRect/>
          </a:stretch>
        </p:blipFill>
        <p:spPr>
          <a:xfrm>
            <a:off x="553720" y="3828099"/>
            <a:ext cx="2895600" cy="2235992"/>
          </a:xfrm>
          <a:prstGeom prst="rect">
            <a:avLst/>
          </a:prstGeom>
        </p:spPr>
      </p:pic>
      <p:pic>
        <p:nvPicPr>
          <p:cNvPr id="18" name="Picture 4" descr="Tynee® Stinger Long Range DKP Electric Skateboard &amp; Shortboard – TyneeBoard">
            <a:extLst>
              <a:ext uri="{FF2B5EF4-FFF2-40B4-BE49-F238E27FC236}">
                <a16:creationId xmlns:a16="http://schemas.microsoft.com/office/drawing/2014/main" id="{87374F38-1AD3-90D9-DB0B-7D6510910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358" y="392969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Onewheel :: The Self-Balancing Electric Skateboard | Electric skateboard,  Motorcycle style, Skateboard">
            <a:extLst>
              <a:ext uri="{FF2B5EF4-FFF2-40B4-BE49-F238E27FC236}">
                <a16:creationId xmlns:a16="http://schemas.microsoft.com/office/drawing/2014/main" id="{9FBEB51A-0383-199B-8254-B953F4690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720" y="1537335"/>
            <a:ext cx="3153119" cy="1895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Rollerblading Returns With a 10K and Demo Nights in Burlington">
            <a:extLst>
              <a:ext uri="{FF2B5EF4-FFF2-40B4-BE49-F238E27FC236}">
                <a16:creationId xmlns:a16="http://schemas.microsoft.com/office/drawing/2014/main" id="{B286C06F-7EE7-A06B-7D0A-AEEE5B6EB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9032" y="200882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Best road bike 2023 | Find the right bike for your budget - BikeRadar">
            <a:extLst>
              <a:ext uri="{FF2B5EF4-FFF2-40B4-BE49-F238E27FC236}">
                <a16:creationId xmlns:a16="http://schemas.microsoft.com/office/drawing/2014/main" id="{E2463D5E-956E-2E81-F064-03C8CA721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8720" y="4077334"/>
            <a:ext cx="24765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Segway - ROBOTS: Your Guide to the World of Robotics">
            <a:extLst>
              <a:ext uri="{FF2B5EF4-FFF2-40B4-BE49-F238E27FC236}">
                <a16:creationId xmlns:a16="http://schemas.microsoft.com/office/drawing/2014/main" id="{71334E17-788C-FC54-0433-7C11456142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600" y="147066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t's Official: Park City Has the Nation's First Fully Electric Bike Share |  Park City Magazine">
            <a:extLst>
              <a:ext uri="{FF2B5EF4-FFF2-40B4-BE49-F238E27FC236}">
                <a16:creationId xmlns:a16="http://schemas.microsoft.com/office/drawing/2014/main" id="{65F2616C-E107-9CAC-0C1B-B04DFB4D4B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6245" y="4040027"/>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738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B8082FA-5555-5E8E-C53A-277225790B4D}"/>
              </a:ext>
            </a:extLst>
          </p:cNvPr>
          <p:cNvSpPr>
            <a:spLocks noGrp="1"/>
          </p:cNvSpPr>
          <p:nvPr>
            <p:ph type="title"/>
          </p:nvPr>
        </p:nvSpPr>
        <p:spPr>
          <a:xfrm>
            <a:off x="838200" y="365125"/>
            <a:ext cx="10515600" cy="1325563"/>
          </a:xfrm>
        </p:spPr>
        <p:txBody>
          <a:bodyPr>
            <a:normAutofit/>
          </a:bodyPr>
          <a:lstStyle/>
          <a:p>
            <a:r>
              <a:rPr lang="en-US" sz="3600" dirty="0">
                <a:latin typeface="Roboto Slab Light"/>
                <a:ea typeface="Roboto Slab Light"/>
                <a:cs typeface="Roboto Slab Light"/>
              </a:rPr>
              <a:t>Multi-Use Pathway Continuity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8C7740A-7D87-A19D-CB94-96F6AB3A5598}"/>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dirty="0">
                <a:latin typeface="Roboto Slab Light"/>
                <a:ea typeface="Roboto Slab Light"/>
                <a:cs typeface="Roboto Slab Light"/>
              </a:rPr>
              <a:t>Plans to connect a paved, multi-use path around Lake Tahoe will require multi-jurisdictional coordination</a:t>
            </a:r>
          </a:p>
          <a:p>
            <a:r>
              <a:rPr lang="en-US" sz="2400" dirty="0">
                <a:latin typeface="Roboto Slab Light"/>
                <a:ea typeface="Roboto Slab Light"/>
                <a:cs typeface="Roboto Slab Light"/>
              </a:rPr>
              <a:t>Policy, management, etiquette, signage and messaging should attempt to be consistent throughout the trail system</a:t>
            </a:r>
          </a:p>
          <a:p>
            <a:r>
              <a:rPr lang="en-US" sz="2400" dirty="0">
                <a:latin typeface="Roboto Slab Light"/>
                <a:ea typeface="Roboto Slab Light"/>
                <a:cs typeface="Roboto Slab Light"/>
              </a:rPr>
              <a:t>Incline Village, Tahoe City, and South Lake Tahoe are hubs for trail data collection, informational centers, and etiquette messaging campaigns.  Pilot programs may be necessary to gain insight into effective trail management strategies.</a:t>
            </a:r>
          </a:p>
        </p:txBody>
      </p:sp>
    </p:spTree>
    <p:extLst>
      <p:ext uri="{BB962C8B-B14F-4D97-AF65-F5344CB8AC3E}">
        <p14:creationId xmlns:p14="http://schemas.microsoft.com/office/powerpoint/2010/main" val="2297641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EA381-6B33-0714-B79E-F29BE7787678}"/>
              </a:ext>
            </a:extLst>
          </p:cNvPr>
          <p:cNvSpPr>
            <a:spLocks noGrp="1"/>
          </p:cNvSpPr>
          <p:nvPr>
            <p:ph type="title"/>
          </p:nvPr>
        </p:nvSpPr>
        <p:spPr>
          <a:xfrm>
            <a:off x="1075767" y="1188637"/>
            <a:ext cx="2988234" cy="4480726"/>
          </a:xfrm>
        </p:spPr>
        <p:txBody>
          <a:bodyPr vert="horz" lIns="91440" tIns="45720" rIns="91440" bIns="45720" rtlCol="0" anchor="ctr">
            <a:normAutofit/>
          </a:bodyPr>
          <a:lstStyle/>
          <a:p>
            <a:pPr algn="r"/>
            <a:r>
              <a:rPr lang="en-US" sz="4000" b="0" kern="1200" dirty="0">
                <a:solidFill>
                  <a:schemeClr val="tx1"/>
                </a:solidFill>
                <a:latin typeface="Roboto Slab"/>
                <a:ea typeface="Roboto Slab"/>
                <a:cs typeface="Roboto Slab"/>
              </a:rPr>
              <a:t>CHAPTER 95</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509A748-479E-1407-7DDC-DE2FFEBA732E}"/>
              </a:ext>
            </a:extLst>
          </p:cNvPr>
          <p:cNvSpPr>
            <a:spLocks noGrp="1"/>
          </p:cNvSpPr>
          <p:nvPr>
            <p:ph idx="1"/>
          </p:nvPr>
        </p:nvSpPr>
        <p:spPr>
          <a:xfrm>
            <a:off x="5173980" y="1506630"/>
            <a:ext cx="5048288" cy="3844740"/>
          </a:xfrm>
        </p:spPr>
        <p:txBody>
          <a:bodyPr vert="horz" lIns="91440" tIns="45720" rIns="91440" bIns="45720" rtlCol="0" anchor="ctr">
            <a:normAutofit/>
          </a:bodyPr>
          <a:lstStyle/>
          <a:p>
            <a:pPr marL="0" indent="0">
              <a:buNone/>
            </a:pPr>
            <a:r>
              <a:rPr lang="en-US" sz="1100" b="1" dirty="0">
                <a:latin typeface="Roboto Slab"/>
                <a:ea typeface="Roboto Slab Light"/>
                <a:cs typeface="Roboto Slab Light"/>
              </a:rPr>
              <a:t>SECTION 21</a:t>
            </a:r>
            <a:r>
              <a:rPr lang="en-US" sz="1100" dirty="0">
                <a:latin typeface="Roboto Slab"/>
                <a:ea typeface="Roboto Slab Light"/>
                <a:cs typeface="Roboto Slab Light"/>
              </a:rPr>
              <a:t>. Non-Motorized Vehicles 95.200 Bicycles and Other Operator-Propelled Vehicles. </a:t>
            </a:r>
            <a:endParaRPr lang="en-US"/>
          </a:p>
          <a:p>
            <a:pPr marL="0"/>
            <a:endParaRPr lang="en-US" sz="1100" dirty="0">
              <a:latin typeface="Roboto Slab"/>
              <a:ea typeface="Roboto Slab Light"/>
              <a:cs typeface="Roboto Slab Light"/>
            </a:endParaRPr>
          </a:p>
          <a:p>
            <a:pPr marL="514350"/>
            <a:r>
              <a:rPr lang="en-US" sz="1100" dirty="0">
                <a:latin typeface="Roboto Slab"/>
                <a:ea typeface="Roboto Slab Light"/>
                <a:cs typeface="Roboto Slab Light"/>
              </a:rPr>
              <a:t>No person may operate or ride a bicycle, electric bicycle as defined in Chapter 484B of NRS, scooter, skateboard or other operator-propelled vehicle or device in any county park </a:t>
            </a:r>
            <a:r>
              <a:rPr lang="en-US" sz="1100" dirty="0">
                <a:highlight>
                  <a:srgbClr val="FFFF00"/>
                </a:highlight>
                <a:latin typeface="Roboto Slab"/>
                <a:ea typeface="Roboto Slab Light"/>
                <a:cs typeface="Roboto Slab Light"/>
              </a:rPr>
              <a:t>when the director has determined that conditions are unsafe or otherwise inappropriate for the operation of the vehicle or device and has issued an order prohibiting such activity. </a:t>
            </a:r>
          </a:p>
          <a:p>
            <a:pPr marL="514350"/>
            <a:endParaRPr lang="en-US" sz="1100" dirty="0">
              <a:latin typeface="Roboto Slab"/>
              <a:ea typeface="Roboto Slab Light"/>
              <a:cs typeface="Roboto Slab Light"/>
            </a:endParaRPr>
          </a:p>
          <a:p>
            <a:pPr marL="514350"/>
            <a:r>
              <a:rPr lang="en-US" sz="1100" dirty="0">
                <a:latin typeface="Roboto Slab"/>
                <a:ea typeface="Roboto Slab Light"/>
                <a:cs typeface="Roboto Slab Light"/>
              </a:rPr>
              <a:t>All persons must restrict speed and manner of operation of a bicycle, electric bicycle as defined in Chapter 484B of NRS, scooter, skateboard or other operator-propelled vehicle or device </a:t>
            </a:r>
            <a:r>
              <a:rPr lang="en-US" sz="1100" dirty="0">
                <a:highlight>
                  <a:srgbClr val="FFFF00"/>
                </a:highlight>
                <a:latin typeface="Roboto Slab"/>
                <a:ea typeface="Roboto Slab Light"/>
                <a:cs typeface="Roboto Slab Light"/>
              </a:rPr>
              <a:t>to a reasonable and prudent manner relative to terrain, prevailing conditions, equipment, personal capabilities, personal safety and the safety of all other park users.</a:t>
            </a:r>
          </a:p>
          <a:p>
            <a:pPr marL="514350"/>
            <a:endParaRPr lang="en-US" sz="1100">
              <a:latin typeface="+mn-lt"/>
              <a:ea typeface="+mn-ea"/>
            </a:endParaRPr>
          </a:p>
          <a:p>
            <a:endParaRPr lang="en-US" sz="1100">
              <a:latin typeface="+mn-lt"/>
              <a:ea typeface="+mn-ea"/>
            </a:endParaRPr>
          </a:p>
        </p:txBody>
      </p:sp>
    </p:spTree>
    <p:extLst>
      <p:ext uri="{BB962C8B-B14F-4D97-AF65-F5344CB8AC3E}">
        <p14:creationId xmlns:p14="http://schemas.microsoft.com/office/powerpoint/2010/main" val="1247789185"/>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a body of water&#10;&#10;Description automatically generated">
            <a:extLst>
              <a:ext uri="{FF2B5EF4-FFF2-40B4-BE49-F238E27FC236}">
                <a16:creationId xmlns:a16="http://schemas.microsoft.com/office/drawing/2014/main" id="{FFA862DF-8C06-F4FF-3881-FEA8C9109E88}"/>
              </a:ext>
            </a:extLst>
          </p:cNvPr>
          <p:cNvPicPr>
            <a:picLocks noChangeAspect="1"/>
          </p:cNvPicPr>
          <p:nvPr/>
        </p:nvPicPr>
        <p:blipFill rotWithShape="1">
          <a:blip r:embed="rId2"/>
          <a:srcRect l="2006"/>
          <a:stretch/>
        </p:blipFill>
        <p:spPr>
          <a:xfrm>
            <a:off x="1"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E604D4-2FAB-5F7A-349F-4B1631CD729B}"/>
              </a:ext>
            </a:extLst>
          </p:cNvPr>
          <p:cNvSpPr>
            <a:spLocks noGrp="1"/>
          </p:cNvSpPr>
          <p:nvPr>
            <p:ph type="title"/>
          </p:nvPr>
        </p:nvSpPr>
        <p:spPr>
          <a:xfrm>
            <a:off x="7531610" y="537845"/>
            <a:ext cx="3822189" cy="1899912"/>
          </a:xfrm>
        </p:spPr>
        <p:txBody>
          <a:bodyPr vert="horz" lIns="91440" tIns="45720" rIns="91440" bIns="45720" rtlCol="0" anchor="ctr">
            <a:normAutofit/>
          </a:bodyPr>
          <a:lstStyle/>
          <a:p>
            <a:r>
              <a:rPr lang="en-US" b="0" dirty="0">
                <a:solidFill>
                  <a:schemeClr val="tx1"/>
                </a:solidFill>
                <a:latin typeface="Roboto Slab Light"/>
                <a:ea typeface="Roboto Slab"/>
                <a:cs typeface="Roboto Slab"/>
              </a:rPr>
              <a:t>Incline Village Multi Use Paths</a:t>
            </a:r>
            <a:endParaRPr lang="en-US" dirty="0">
              <a:solidFill>
                <a:schemeClr val="tx1"/>
              </a:solidFill>
              <a:latin typeface="Roboto Slab Light"/>
              <a:ea typeface="Roboto Slab"/>
              <a:cs typeface="Roboto Slab"/>
            </a:endParaRPr>
          </a:p>
        </p:txBody>
      </p:sp>
      <p:sp>
        <p:nvSpPr>
          <p:cNvPr id="3" name="Content Placeholder 2">
            <a:extLst>
              <a:ext uri="{FF2B5EF4-FFF2-40B4-BE49-F238E27FC236}">
                <a16:creationId xmlns:a16="http://schemas.microsoft.com/office/drawing/2014/main" id="{C8FA8810-9710-FD07-D2D4-D17707929EDF}"/>
              </a:ext>
            </a:extLst>
          </p:cNvPr>
          <p:cNvSpPr>
            <a:spLocks noGrp="1"/>
          </p:cNvSpPr>
          <p:nvPr>
            <p:ph idx="1"/>
          </p:nvPr>
        </p:nvSpPr>
        <p:spPr>
          <a:xfrm>
            <a:off x="7623050" y="2210681"/>
            <a:ext cx="4106669" cy="4382842"/>
          </a:xfrm>
        </p:spPr>
        <p:txBody>
          <a:bodyPr vert="horz" lIns="91440" tIns="45720" rIns="91440" bIns="45720" rtlCol="0" anchor="t">
            <a:noAutofit/>
          </a:bodyPr>
          <a:lstStyle/>
          <a:p>
            <a:pPr marL="0" indent="0">
              <a:buNone/>
            </a:pPr>
            <a:r>
              <a:rPr lang="en-US" sz="1400" b="1" dirty="0">
                <a:latin typeface="Roboto Slab"/>
                <a:ea typeface="Roboto Slab"/>
                <a:cs typeface="Roboto Slab"/>
              </a:rPr>
              <a:t>Include:​</a:t>
            </a:r>
            <a:endParaRPr lang="en-US" sz="1400" dirty="0">
              <a:latin typeface="Roboto Slab"/>
              <a:ea typeface="Roboto Slab"/>
              <a:cs typeface="Roboto Slab"/>
            </a:endParaRPr>
          </a:p>
          <a:p>
            <a:pPr marL="285750" lvl="0"/>
            <a:r>
              <a:rPr lang="en-US" sz="1400" dirty="0">
                <a:latin typeface="Roboto Slab"/>
                <a:ea typeface="Roboto Slab"/>
                <a:cs typeface="Roboto Slab"/>
              </a:rPr>
              <a:t>Lakeshore Trail ​</a:t>
            </a:r>
          </a:p>
          <a:p>
            <a:pPr marL="285750" lvl="0"/>
            <a:r>
              <a:rPr lang="en-US" sz="1400" dirty="0">
                <a:latin typeface="Roboto Slab"/>
                <a:ea typeface="Roboto Slab"/>
                <a:cs typeface="Roboto Slab"/>
              </a:rPr>
              <a:t>Eastshore Blvd​</a:t>
            </a:r>
          </a:p>
          <a:p>
            <a:pPr marL="285750" lvl="0"/>
            <a:r>
              <a:rPr lang="en-US" sz="1400" dirty="0">
                <a:latin typeface="Roboto Slab"/>
                <a:ea typeface="Roboto Slab"/>
                <a:cs typeface="Roboto Slab"/>
              </a:rPr>
              <a:t>Northwood Blvd​</a:t>
            </a:r>
          </a:p>
          <a:p>
            <a:pPr marL="285750" lvl="0"/>
            <a:r>
              <a:rPr lang="en-US" sz="1400" dirty="0">
                <a:latin typeface="Roboto Slab"/>
                <a:ea typeface="Roboto Slab"/>
                <a:cs typeface="Roboto Slab"/>
              </a:rPr>
              <a:t>Mays Blvd​</a:t>
            </a:r>
          </a:p>
          <a:p>
            <a:pPr marL="285750" lvl="0"/>
            <a:r>
              <a:rPr lang="en-US" sz="1400" dirty="0">
                <a:latin typeface="Roboto Slab"/>
                <a:ea typeface="Roboto Slab"/>
                <a:cs typeface="Roboto Slab"/>
              </a:rPr>
              <a:t>Side Street Paved Paths</a:t>
            </a:r>
          </a:p>
          <a:p>
            <a:pPr marL="285750"/>
            <a:endParaRPr lang="en-US" sz="1400" dirty="0">
              <a:latin typeface="Roboto Slab"/>
              <a:ea typeface="Roboto Slab"/>
              <a:cs typeface="Roboto Slab"/>
            </a:endParaRPr>
          </a:p>
          <a:p>
            <a:pPr marL="0" indent="0">
              <a:spcBef>
                <a:spcPts val="0"/>
              </a:spcBef>
              <a:spcAft>
                <a:spcPts val="600"/>
              </a:spcAft>
              <a:buNone/>
            </a:pPr>
            <a:r>
              <a:rPr lang="en-US" sz="1400" b="1" dirty="0">
                <a:latin typeface="Roboto Slab"/>
                <a:ea typeface="Roboto Slab"/>
                <a:cs typeface="Roboto Slab"/>
              </a:rPr>
              <a:t>Multi Use Paths Permit:</a:t>
            </a:r>
          </a:p>
          <a:p>
            <a:pPr marL="285750">
              <a:spcBef>
                <a:spcPts val="0"/>
              </a:spcBef>
              <a:spcAft>
                <a:spcPts val="600"/>
              </a:spcAft>
            </a:pPr>
            <a:r>
              <a:rPr lang="en-US" sz="1400" dirty="0">
                <a:latin typeface="Roboto Slab"/>
                <a:ea typeface="Roboto Slab"/>
                <a:cs typeface="Roboto Slab"/>
              </a:rPr>
              <a:t>Pedestrians</a:t>
            </a:r>
          </a:p>
          <a:p>
            <a:pPr marL="285750">
              <a:spcBef>
                <a:spcPts val="0"/>
              </a:spcBef>
              <a:spcAft>
                <a:spcPts val="600"/>
              </a:spcAft>
            </a:pPr>
            <a:r>
              <a:rPr lang="en-US" sz="1400" dirty="0">
                <a:latin typeface="Roboto Slab"/>
                <a:ea typeface="Roboto Slab"/>
                <a:cs typeface="Roboto Slab"/>
              </a:rPr>
              <a:t>Bicycles</a:t>
            </a:r>
          </a:p>
          <a:p>
            <a:pPr marL="285750">
              <a:spcBef>
                <a:spcPts val="0"/>
              </a:spcBef>
              <a:spcAft>
                <a:spcPts val="600"/>
              </a:spcAft>
            </a:pPr>
            <a:r>
              <a:rPr lang="en-US" sz="1400" dirty="0">
                <a:latin typeface="Roboto Slab"/>
                <a:ea typeface="Roboto Slab"/>
                <a:cs typeface="Roboto Slab"/>
              </a:rPr>
              <a:t>Skateboards</a:t>
            </a:r>
          </a:p>
          <a:p>
            <a:pPr marL="285750">
              <a:spcBef>
                <a:spcPts val="0"/>
              </a:spcBef>
              <a:spcAft>
                <a:spcPts val="600"/>
              </a:spcAft>
            </a:pPr>
            <a:r>
              <a:rPr lang="en-US" sz="1400" dirty="0">
                <a:latin typeface="Roboto Slab"/>
                <a:ea typeface="Roboto Slab"/>
                <a:cs typeface="Roboto Slab"/>
              </a:rPr>
              <a:t>Roller Skates</a:t>
            </a:r>
          </a:p>
          <a:p>
            <a:pPr marL="285750">
              <a:spcBef>
                <a:spcPts val="0"/>
              </a:spcBef>
              <a:spcAft>
                <a:spcPts val="600"/>
              </a:spcAft>
            </a:pPr>
            <a:r>
              <a:rPr lang="en-US" sz="1400" dirty="0">
                <a:latin typeface="Roboto Slab"/>
                <a:ea typeface="Roboto Slab"/>
                <a:cs typeface="Roboto Slab"/>
              </a:rPr>
              <a:t>Scooters</a:t>
            </a:r>
          </a:p>
          <a:p>
            <a:pPr marL="285750">
              <a:spcBef>
                <a:spcPts val="0"/>
              </a:spcBef>
              <a:spcAft>
                <a:spcPts val="600"/>
              </a:spcAft>
            </a:pPr>
            <a:r>
              <a:rPr lang="en-US" sz="1400" dirty="0">
                <a:latin typeface="Roboto Slab"/>
                <a:ea typeface="Roboto Slab"/>
                <a:cs typeface="Roboto Slab"/>
              </a:rPr>
              <a:t>Dog Walkers</a:t>
            </a:r>
          </a:p>
        </p:txBody>
      </p:sp>
    </p:spTree>
    <p:extLst>
      <p:ext uri="{BB962C8B-B14F-4D97-AF65-F5344CB8AC3E}">
        <p14:creationId xmlns:p14="http://schemas.microsoft.com/office/powerpoint/2010/main" val="2270848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A7966-13A4-8747-7016-B1CAEB9F80E7}"/>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600" dirty="0">
                <a:latin typeface="Roboto Slab Light"/>
                <a:ea typeface="Roboto Slab Light"/>
                <a:cs typeface="Roboto Slab Light"/>
              </a:rPr>
              <a:t>SR 28 CORRIDOR PROJECT</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98BDCCA3-1510-D7D9-4BEA-C731B21EF939}"/>
              </a:ext>
            </a:extLst>
          </p:cNvPr>
          <p:cNvSpPr>
            <a:spLocks noGrp="1"/>
          </p:cNvSpPr>
          <p:nvPr>
            <p:ph type="body" sz="half" idx="2"/>
          </p:nvPr>
        </p:nvSpPr>
        <p:spPr>
          <a:xfrm>
            <a:off x="590719" y="2330505"/>
            <a:ext cx="4559425" cy="3979585"/>
          </a:xfrm>
        </p:spPr>
        <p:txBody>
          <a:bodyPr vert="horz" lIns="91440" tIns="45720" rIns="91440" bIns="45720" rtlCol="0" anchor="ctr">
            <a:normAutofit/>
          </a:bodyPr>
          <a:lstStyle/>
          <a:p>
            <a:pPr indent="-228600">
              <a:buFont typeface="Arial" panose="020B0604020202020204" pitchFamily="34" charset="0"/>
              <a:buChar char="•"/>
            </a:pPr>
            <a:r>
              <a:rPr lang="en-US" sz="2000" dirty="0">
                <a:latin typeface="Roboto Slab Light"/>
                <a:ea typeface="Roboto Slab Light"/>
                <a:cs typeface="Roboto Slab Light"/>
              </a:rPr>
              <a:t>Path will connect Incline Village to Spooner Summit</a:t>
            </a:r>
          </a:p>
          <a:p>
            <a:pPr indent="-228600">
              <a:buFont typeface="Arial" panose="020B0604020202020204" pitchFamily="34" charset="0"/>
              <a:buChar char="•"/>
            </a:pPr>
            <a:endParaRPr lang="en-US" sz="2000" dirty="0">
              <a:latin typeface="Roboto Slab Light"/>
              <a:ea typeface="Roboto Slab Light"/>
              <a:cs typeface="Roboto Slab Light"/>
            </a:endParaRPr>
          </a:p>
          <a:p>
            <a:pPr indent="-228600">
              <a:buFont typeface="Arial" panose="020B0604020202020204" pitchFamily="34" charset="0"/>
              <a:buChar char="•"/>
            </a:pPr>
            <a:r>
              <a:rPr lang="en-US" sz="2000" dirty="0">
                <a:latin typeface="Roboto Slab Light"/>
                <a:ea typeface="Roboto Slab Light"/>
                <a:cs typeface="Roboto Slab Light"/>
              </a:rPr>
              <a:t>Future connectivity will reach the existing paved paths through South Lake Tahoe</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map of the coast line&#10;&#10;Description automatically generated">
            <a:extLst>
              <a:ext uri="{FF2B5EF4-FFF2-40B4-BE49-F238E27FC236}">
                <a16:creationId xmlns:a16="http://schemas.microsoft.com/office/drawing/2014/main" id="{B2A3B2F4-5D1E-284C-3757-B9E3C796B29C}"/>
              </a:ext>
            </a:extLst>
          </p:cNvPr>
          <p:cNvPicPr>
            <a:picLocks noGrp="1" noChangeAspect="1"/>
          </p:cNvPicPr>
          <p:nvPr>
            <p:ph type="pic" idx="1"/>
          </p:nvPr>
        </p:nvPicPr>
        <p:blipFill rotWithShape="1">
          <a:blip r:embed="rId2"/>
          <a:srcRect t="1318" r="-759" b="1563"/>
          <a:stretch/>
        </p:blipFill>
        <p:spPr>
          <a:xfrm>
            <a:off x="6333388" y="67832"/>
            <a:ext cx="5466725" cy="6733884"/>
          </a:xfrm>
          <a:prstGeom prst="rect">
            <a:avLst/>
          </a:prstGeom>
        </p:spPr>
      </p:pic>
      <p:sp>
        <p:nvSpPr>
          <p:cNvPr id="3" name="TextBox 2">
            <a:extLst>
              <a:ext uri="{FF2B5EF4-FFF2-40B4-BE49-F238E27FC236}">
                <a16:creationId xmlns:a16="http://schemas.microsoft.com/office/drawing/2014/main" id="{EFF7EE3F-FE71-007D-DD51-8CB3B7FE43C4}"/>
              </a:ext>
            </a:extLst>
          </p:cNvPr>
          <p:cNvSpPr txBox="1"/>
          <p:nvPr/>
        </p:nvSpPr>
        <p:spPr>
          <a:xfrm>
            <a:off x="721895" y="3934326"/>
            <a:ext cx="184731"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27657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E724-B0B9-BBA5-AFD5-CD57353F2F47}"/>
              </a:ext>
            </a:extLst>
          </p:cNvPr>
          <p:cNvSpPr>
            <a:spLocks noGrp="1"/>
          </p:cNvSpPr>
          <p:nvPr>
            <p:ph type="title"/>
          </p:nvPr>
        </p:nvSpPr>
        <p:spPr>
          <a:xfrm>
            <a:off x="842010" y="2492058"/>
            <a:ext cx="10515600" cy="1867217"/>
          </a:xfrm>
        </p:spPr>
        <p:txBody>
          <a:bodyPr>
            <a:normAutofit/>
          </a:bodyPr>
          <a:lstStyle/>
          <a:p>
            <a:r>
              <a:rPr lang="en-US" dirty="0">
                <a:latin typeface="Roboto Slab"/>
                <a:ea typeface="Roboto Slab"/>
                <a:cs typeface="Roboto Slab"/>
              </a:rPr>
              <a:t>WHAT CAN BE DONE NOW?</a:t>
            </a:r>
            <a:br>
              <a:rPr lang="en-US" dirty="0">
                <a:latin typeface="Roboto Slab"/>
              </a:rPr>
            </a:br>
            <a:r>
              <a:rPr lang="en-US" dirty="0">
                <a:latin typeface="Roboto Slab"/>
                <a:ea typeface="Roboto Slab"/>
                <a:cs typeface="Roboto Slab"/>
              </a:rPr>
              <a:t>WHAT IS UNDERWAY?</a:t>
            </a:r>
          </a:p>
        </p:txBody>
      </p:sp>
      <p:sp>
        <p:nvSpPr>
          <p:cNvPr id="3" name="Text Placeholder 2">
            <a:extLst>
              <a:ext uri="{FF2B5EF4-FFF2-40B4-BE49-F238E27FC236}">
                <a16:creationId xmlns:a16="http://schemas.microsoft.com/office/drawing/2014/main" id="{A9B3F683-6D0F-597C-AFB6-303B7ACBB943}"/>
              </a:ext>
            </a:extLst>
          </p:cNvPr>
          <p:cNvSpPr>
            <a:spLocks noGrp="1"/>
          </p:cNvSpPr>
          <p:nvPr>
            <p:ph type="body" idx="1"/>
          </p:nvPr>
        </p:nvSpPr>
        <p:spPr>
          <a:xfrm>
            <a:off x="842010" y="4908082"/>
            <a:ext cx="10515600" cy="663408"/>
          </a:xfrm>
        </p:spPr>
        <p:txBody>
          <a:bodyPr vert="horz" lIns="91440" tIns="45720" rIns="91440" bIns="45720" rtlCol="0" anchor="t">
            <a:normAutofit/>
          </a:bodyPr>
          <a:lstStyle/>
          <a:p>
            <a:r>
              <a:rPr lang="en-US" dirty="0">
                <a:latin typeface="Roboto Slab Light"/>
                <a:ea typeface="Roboto Slab Light"/>
                <a:cs typeface="Roboto Slab Light"/>
              </a:rPr>
              <a:t>Washoe County and regional Stakeholder groups are collaborating </a:t>
            </a:r>
            <a:endParaRPr lang="en-US" dirty="0"/>
          </a:p>
        </p:txBody>
      </p:sp>
    </p:spTree>
    <p:extLst>
      <p:ext uri="{BB962C8B-B14F-4D97-AF65-F5344CB8AC3E}">
        <p14:creationId xmlns:p14="http://schemas.microsoft.com/office/powerpoint/2010/main" val="4080246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B1C33A-50C1-B444-AD3A-4C265B14133C}"/>
              </a:ext>
            </a:extLst>
          </p:cNvPr>
          <p:cNvPicPr>
            <a:picLocks noChangeAspect="1"/>
          </p:cNvPicPr>
          <p:nvPr/>
        </p:nvPicPr>
        <p:blipFill>
          <a:blip r:embed="rId2"/>
          <a:srcRect/>
          <a:stretch/>
        </p:blipFill>
        <p:spPr>
          <a:xfrm>
            <a:off x="3080034" y="-6694"/>
            <a:ext cx="9113677" cy="6862063"/>
          </a:xfrm>
          <a:prstGeom prst="rect">
            <a:avLst/>
          </a:prstGeom>
        </p:spPr>
      </p:pic>
      <p:pic>
        <p:nvPicPr>
          <p:cNvPr id="5" name="Picture 4">
            <a:extLst>
              <a:ext uri="{FF2B5EF4-FFF2-40B4-BE49-F238E27FC236}">
                <a16:creationId xmlns:a16="http://schemas.microsoft.com/office/drawing/2014/main" id="{2FB07D70-E19B-2B20-E4FF-C151055757DB}"/>
              </a:ext>
            </a:extLst>
          </p:cNvPr>
          <p:cNvPicPr>
            <a:picLocks noChangeAspect="1"/>
          </p:cNvPicPr>
          <p:nvPr/>
        </p:nvPicPr>
        <p:blipFill>
          <a:blip r:embed="rId3"/>
          <a:stretch>
            <a:fillRect/>
          </a:stretch>
        </p:blipFill>
        <p:spPr>
          <a:xfrm>
            <a:off x="3585672" y="4130040"/>
            <a:ext cx="2987035" cy="2590799"/>
          </a:xfrm>
          <a:prstGeom prst="rect">
            <a:avLst/>
          </a:prstGeom>
        </p:spPr>
      </p:pic>
      <p:pic>
        <p:nvPicPr>
          <p:cNvPr id="8" name="Picture 7">
            <a:extLst>
              <a:ext uri="{FF2B5EF4-FFF2-40B4-BE49-F238E27FC236}">
                <a16:creationId xmlns:a16="http://schemas.microsoft.com/office/drawing/2014/main" id="{97136D92-69C1-C342-975D-84137A5C3F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1" name="Subtitle 2">
            <a:extLst>
              <a:ext uri="{FF2B5EF4-FFF2-40B4-BE49-F238E27FC236}">
                <a16:creationId xmlns:a16="http://schemas.microsoft.com/office/drawing/2014/main" id="{948738BA-D24E-1846-B815-9CA15E2D2588}"/>
              </a:ext>
            </a:extLst>
          </p:cNvPr>
          <p:cNvSpPr txBox="1">
            <a:spLocks/>
          </p:cNvSpPr>
          <p:nvPr/>
        </p:nvSpPr>
        <p:spPr>
          <a:xfrm>
            <a:off x="809052" y="1249102"/>
            <a:ext cx="3381947" cy="2484698"/>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nSpc>
                <a:spcPct val="113924"/>
              </a:lnSpc>
              <a:spcBef>
                <a:spcPts val="0"/>
              </a:spcBef>
              <a:buNone/>
            </a:pPr>
            <a:endParaRPr lang="en-US" sz="5000" b="1">
              <a:solidFill>
                <a:schemeClr val="bg1"/>
              </a:solidFill>
              <a:latin typeface="Roboto Slab" pitchFamily="2" charset="0"/>
              <a:ea typeface="Roboto Slab" pitchFamily="2" charset="0"/>
              <a:cs typeface="Roboto Light" panose="02000000000000000000" pitchFamily="2" charset="0"/>
            </a:endParaRPr>
          </a:p>
          <a:p>
            <a:pPr marL="0" indent="0">
              <a:lnSpc>
                <a:spcPct val="284810"/>
              </a:lnSpc>
              <a:spcBef>
                <a:spcPts val="0"/>
              </a:spcBef>
              <a:buNone/>
            </a:pPr>
            <a:endParaRPr lang="en-US" sz="2000" b="1">
              <a:solidFill>
                <a:schemeClr val="bg1"/>
              </a:solidFill>
              <a:latin typeface="Roboto Slab" pitchFamily="2" charset="0"/>
              <a:ea typeface="Roboto Slab" pitchFamily="2" charset="0"/>
              <a:cs typeface="Roboto Light" panose="02000000000000000000" pitchFamily="2" charset="0"/>
            </a:endParaRPr>
          </a:p>
          <a:p>
            <a:pPr marL="0" indent="0">
              <a:lnSpc>
                <a:spcPct val="113924"/>
              </a:lnSpc>
              <a:spcBef>
                <a:spcPts val="0"/>
              </a:spcBef>
              <a:buNone/>
            </a:pPr>
            <a:endParaRPr lang="en-US" sz="5000" b="1">
              <a:solidFill>
                <a:schemeClr val="bg1"/>
              </a:solidFill>
              <a:latin typeface="Roboto Slab" pitchFamily="2" charset="0"/>
              <a:ea typeface="Roboto Slab" pitchFamily="2" charset="0"/>
              <a:cs typeface="Roboto Light" panose="02000000000000000000" pitchFamily="2" charset="0"/>
            </a:endParaRPr>
          </a:p>
        </p:txBody>
      </p:sp>
      <p:pic>
        <p:nvPicPr>
          <p:cNvPr id="6" name="Picture 5">
            <a:extLst>
              <a:ext uri="{FF2B5EF4-FFF2-40B4-BE49-F238E27FC236}">
                <a16:creationId xmlns:a16="http://schemas.microsoft.com/office/drawing/2014/main" id="{004865C6-0D71-7C4F-8728-ED4E101138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9052" y="5032810"/>
            <a:ext cx="1152956" cy="1152175"/>
          </a:xfrm>
          <a:prstGeom prst="rect">
            <a:avLst/>
          </a:prstGeom>
        </p:spPr>
      </p:pic>
      <p:sp>
        <p:nvSpPr>
          <p:cNvPr id="3" name="TextBox 2">
            <a:extLst>
              <a:ext uri="{FF2B5EF4-FFF2-40B4-BE49-F238E27FC236}">
                <a16:creationId xmlns:a16="http://schemas.microsoft.com/office/drawing/2014/main" id="{819CACC6-4F03-D096-8E7A-42C1B55AAC41}"/>
              </a:ext>
            </a:extLst>
          </p:cNvPr>
          <p:cNvSpPr txBox="1"/>
          <p:nvPr/>
        </p:nvSpPr>
        <p:spPr>
          <a:xfrm>
            <a:off x="202728" y="533400"/>
            <a:ext cx="4150831" cy="3180422"/>
          </a:xfrm>
          <a:prstGeom prst="rect">
            <a:avLst/>
          </a:prstGeom>
          <a:noFill/>
        </p:spPr>
        <p:txBody>
          <a:bodyPr wrap="square" lIns="91440" tIns="45720" rIns="91440" bIns="45720" rtlCol="0" anchor="t">
            <a:spAutoFit/>
          </a:bodyPr>
          <a:lstStyle/>
          <a:p>
            <a:pPr marL="342900" indent="-342900">
              <a:lnSpc>
                <a:spcPct val="107000"/>
              </a:lnSpc>
              <a:spcAft>
                <a:spcPts val="800"/>
              </a:spcAft>
              <a:buFont typeface="Symbol" panose="05050102010706020507" pitchFamily="18" charset="2"/>
              <a:buChar char=""/>
            </a:pPr>
            <a:r>
              <a:rPr lang="en-US" sz="1600" dirty="0">
                <a:solidFill>
                  <a:schemeClr val="bg1">
                    <a:lumMod val="95000"/>
                  </a:schemeClr>
                </a:solidFill>
                <a:effectLst/>
                <a:latin typeface="Roboto Slab Light"/>
                <a:ea typeface="Calibri" panose="020F0502020204030204" pitchFamily="34" charset="0"/>
                <a:cs typeface="Times New Roman"/>
              </a:rPr>
              <a:t>Take Care Tahoe Trail Etiquette Campaign, hosted by the Tahoe Fund.</a:t>
            </a:r>
            <a:endParaRPr lang="en-US" sz="1600" dirty="0">
              <a:solidFill>
                <a:schemeClr val="bg1">
                  <a:lumMod val="95000"/>
                </a:schemeClr>
              </a:solidFill>
              <a:effectLst/>
              <a:latin typeface="Roboto Slab Light"/>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en-US" sz="1600" dirty="0">
              <a:solidFill>
                <a:schemeClr val="bg1">
                  <a:lumMod val="95000"/>
                </a:schemeClr>
              </a:solidFill>
              <a:latin typeface="Roboto Slab Light"/>
              <a:ea typeface="Calibri" panose="020F0502020204030204" pitchFamily="34" charset="0"/>
              <a:cs typeface="Times New Roman"/>
            </a:endParaRPr>
          </a:p>
          <a:p>
            <a:pPr marL="342900" indent="-342900">
              <a:lnSpc>
                <a:spcPct val="107000"/>
              </a:lnSpc>
              <a:spcAft>
                <a:spcPts val="800"/>
              </a:spcAft>
              <a:buFont typeface="Symbol" panose="05050102010706020507" pitchFamily="18" charset="2"/>
              <a:buChar char=""/>
            </a:pPr>
            <a:r>
              <a:rPr lang="en-US" sz="1600" dirty="0">
                <a:solidFill>
                  <a:schemeClr val="bg1">
                    <a:lumMod val="95000"/>
                  </a:schemeClr>
                </a:solidFill>
                <a:effectLst/>
                <a:latin typeface="Roboto Slab Light"/>
                <a:ea typeface="Calibri" panose="020F0502020204030204" pitchFamily="34" charset="0"/>
                <a:cs typeface="Times New Roman"/>
              </a:rPr>
              <a:t>Over 60 regional participating stakeholder groups</a:t>
            </a:r>
            <a:r>
              <a:rPr lang="en-US" sz="1600" dirty="0">
                <a:solidFill>
                  <a:schemeClr val="bg1">
                    <a:lumMod val="95000"/>
                  </a:schemeClr>
                </a:solidFill>
                <a:latin typeface="Roboto Slab Light"/>
                <a:ea typeface="Calibri" panose="020F0502020204030204" pitchFamily="34" charset="0"/>
                <a:cs typeface="Times New Roman"/>
              </a:rPr>
              <a:t> </a:t>
            </a:r>
            <a:r>
              <a:rPr lang="en-US" sz="1600" dirty="0">
                <a:solidFill>
                  <a:schemeClr val="bg1">
                    <a:lumMod val="95000"/>
                  </a:schemeClr>
                </a:solidFill>
                <a:effectLst/>
                <a:latin typeface="Roboto Slab Light"/>
                <a:ea typeface="Calibri" panose="020F0502020204030204" pitchFamily="34" charset="0"/>
                <a:cs typeface="Times New Roman"/>
              </a:rPr>
              <a:t> or individuals are working to address trail etiquette, user conflicts, consistent sign messaging, and innovative solutions to address the concerns associated with multi use paths around Lake Tahoe and Truckee.</a:t>
            </a:r>
          </a:p>
        </p:txBody>
      </p:sp>
    </p:spTree>
    <p:extLst>
      <p:ext uri="{BB962C8B-B14F-4D97-AF65-F5344CB8AC3E}">
        <p14:creationId xmlns:p14="http://schemas.microsoft.com/office/powerpoint/2010/main" val="42010314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8cd2864-a2ba-4bca-97be-cff8ac02128d" xsi:nil="true"/>
    <lcf76f155ced4ddcb4097134ff3c332f xmlns="61acbd0e-8d97-4eab-adf5-73367b499e5d">
      <Terms xmlns="http://schemas.microsoft.com/office/infopath/2007/PartnerControls"/>
    </lcf76f155ced4ddcb4097134ff3c332f>
    <Notes xmlns="61acbd0e-8d97-4eab-adf5-73367b499e5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CB3540E5350B4F8430A3F167417D44" ma:contentTypeVersion="16" ma:contentTypeDescription="Create a new document." ma:contentTypeScope="" ma:versionID="62218403509189c6bae05f45bb6be05c">
  <xsd:schema xmlns:xsd="http://www.w3.org/2001/XMLSchema" xmlns:xs="http://www.w3.org/2001/XMLSchema" xmlns:p="http://schemas.microsoft.com/office/2006/metadata/properties" xmlns:ns2="61acbd0e-8d97-4eab-adf5-73367b499e5d" xmlns:ns3="58cd2864-a2ba-4bca-97be-cff8ac02128d" targetNamespace="http://schemas.microsoft.com/office/2006/metadata/properties" ma:root="true" ma:fieldsID="da3183aee502165235f8b2d02da72519" ns2:_="" ns3:_="">
    <xsd:import namespace="61acbd0e-8d97-4eab-adf5-73367b499e5d"/>
    <xsd:import namespace="58cd2864-a2ba-4bca-97be-cff8ac0212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cbd0e-8d97-4eab-adf5-73367b499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b48f011-0c99-48a8-b23c-e11e698ab55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Notes" ma:index="22" nillable="true" ma:displayName="Notes" ma:format="Dropdown" ma:internalName="Notes">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cd2864-a2ba-4bca-97be-cff8ac02128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b5ab036-566d-4bc9-b3dd-50a0351051b0}" ma:internalName="TaxCatchAll" ma:showField="CatchAllData" ma:web="58cd2864-a2ba-4bca-97be-cff8ac02128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34678A-73AF-4A07-A48F-AC3990290816}">
  <ds:schemaRefs>
    <ds:schemaRef ds:uri="http://schemas.microsoft.com/office/infopath/2007/PartnerControls"/>
    <ds:schemaRef ds:uri="http://purl.org/dc/elements/1.1/"/>
    <ds:schemaRef ds:uri="d674ea5f-e568-4e07-bc16-0a1f19b41d87"/>
    <ds:schemaRef ds:uri="2e592e58-1ea2-4767-b12d-785cb278db63"/>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AA8A2ED1-CF57-4A94-AC0C-09E145F1FC7A}">
  <ds:schemaRefs>
    <ds:schemaRef ds:uri="http://schemas.microsoft.com/sharepoint/v3/contenttype/forms"/>
  </ds:schemaRefs>
</ds:datastoreItem>
</file>

<file path=customXml/itemProps3.xml><?xml version="1.0" encoding="utf-8"?>
<ds:datastoreItem xmlns:ds="http://schemas.openxmlformats.org/officeDocument/2006/customXml" ds:itemID="{AF7572E8-9F74-4413-A0F0-BC6F220F9472}"/>
</file>

<file path=docProps/app.xml><?xml version="1.0" encoding="utf-8"?>
<Properties xmlns="http://schemas.openxmlformats.org/officeDocument/2006/extended-properties" xmlns:vt="http://schemas.openxmlformats.org/officeDocument/2006/docPropsVTypes">
  <Template/>
  <TotalTime>122</TotalTime>
  <Words>741</Words>
  <Application>Microsoft Office PowerPoint</Application>
  <PresentationFormat>Widescreen</PresentationFormat>
  <Paragraphs>71</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Roboto Slab</vt:lpstr>
      <vt:lpstr>Roboto Slab Light</vt:lpstr>
      <vt:lpstr>Symbol</vt:lpstr>
      <vt:lpstr>Office Theme</vt:lpstr>
      <vt:lpstr>PowerPoint Presentation</vt:lpstr>
      <vt:lpstr>PowerPoint Presentation</vt:lpstr>
      <vt:lpstr>Additional Devices Using Pathways</vt:lpstr>
      <vt:lpstr>Multi-Use Pathway Continuity</vt:lpstr>
      <vt:lpstr>CHAPTER 95</vt:lpstr>
      <vt:lpstr>Incline Village Multi Use Paths</vt:lpstr>
      <vt:lpstr>SR 28 CORRIDOR PROJECT</vt:lpstr>
      <vt:lpstr>WHAT CAN BE DONE NOW? WHAT IS UNDERWAY?</vt:lpstr>
      <vt:lpstr>PowerPoint Presentation</vt:lpstr>
      <vt:lpstr>In Process</vt:lpstr>
      <vt:lpstr>PowerPoint Presentation</vt:lpstr>
      <vt:lpstr>TAHOE FUND - TRUCKEE/TAHOE PILOT PROGRAM</vt:lpstr>
      <vt:lpstr>SANDWICH BOARDS IN CONGESTED AREAS</vt:lpstr>
      <vt:lpstr>Managing Speed is Possible</vt:lpstr>
      <vt:lpstr>  SPEED IS THE ISSUE – NOT THE MODE OF TRANSPORTATION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Milan Sperka</dc:creator>
  <cp:lastModifiedBy>Wilson, Alexandra</cp:lastModifiedBy>
  <cp:revision>320</cp:revision>
  <dcterms:created xsi:type="dcterms:W3CDTF">2021-10-07T17:37:40Z</dcterms:created>
  <dcterms:modified xsi:type="dcterms:W3CDTF">2024-05-17T21:51:37Z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0x01010079CB3540E5350B4F8430A3F167417D44</vt:lpwstr>
  </property>
  <property fmtid="{D5CDD505-2E9C-101B-9397-08002B2CF9AE}" pid="3" name="MediaServiceImageTags">
    <vt:lpwstr/>
  </property>
</Properties>
</file>