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4"/>
  </p:notesMasterIdLst>
  <p:sldIdLst>
    <p:sldId id="257" r:id="rId4"/>
    <p:sldId id="258" r:id="rId5"/>
    <p:sldId id="278" r:id="rId6"/>
    <p:sldId id="260" r:id="rId7"/>
    <p:sldId id="259" r:id="rId8"/>
    <p:sldId id="263" r:id="rId9"/>
    <p:sldId id="262" r:id="rId10"/>
    <p:sldId id="280" r:id="rId11"/>
    <p:sldId id="264" r:id="rId12"/>
    <p:sldId id="267" r:id="rId13"/>
    <p:sldId id="268" r:id="rId14"/>
    <p:sldId id="269" r:id="rId15"/>
    <p:sldId id="279" r:id="rId16"/>
    <p:sldId id="270" r:id="rId17"/>
    <p:sldId id="272" r:id="rId18"/>
    <p:sldId id="281"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93BE09-3037-35F1-10CE-205C8EB87509}" name="Rachael Shaw" initials="RS" userId="S::rshaw@trpa.gov::bdda0b50-449f-49ee-9e05-341354a7e9ba" providerId="AD"/>
  <p188:author id="{944C83A3-DB75-C651-7A27-702E1B5DB926}" name="Ryan Murray" initials="RM" userId="S::rmurray@trpa.gov::e8ed89e4-902d-4dc4-8308-698eec034eca" providerId="AD"/>
  <p188:author id="{977EB1C8-8346-E13C-234F-EE00B55DFC83}" name="Michelle Glickert" initials="MG" userId="S::MGlickert@trpa.org::fc1a6942-12c4-473a-8236-5234341c83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161" autoAdjust="0"/>
  </p:normalViewPr>
  <p:slideViewPr>
    <p:cSldViewPr snapToGrid="0">
      <p:cViewPr varScale="1">
        <p:scale>
          <a:sx n="68" d="100"/>
          <a:sy n="68" d="100"/>
        </p:scale>
        <p:origin x="123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895511-7467-43EB-96CF-39844B733E37}"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5C0968-2A98-4C35-91FC-125BA7A85554}" type="slidenum">
              <a:rPr lang="en-US" smtClean="0"/>
              <a:t>‹#›</a:t>
            </a:fld>
            <a:endParaRPr lang="en-US"/>
          </a:p>
        </p:txBody>
      </p:sp>
    </p:spTree>
    <p:extLst>
      <p:ext uri="{BB962C8B-B14F-4D97-AF65-F5344CB8AC3E}">
        <p14:creationId xmlns:p14="http://schemas.microsoft.com/office/powerpoint/2010/main" val="278880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Regional Transportation Plan is updated every four years and it’s comprehensive transportation and funding plan that spans over the next 25 years. So we’re looking out to 2050 and envisioning what the transportation system could look like. And then we also have to develop financial projections and figure out how we could actually pay for all of these great projects, so it is rooted in reality and what’s actually feasible for the Basin in the next 25 years</a:t>
            </a:r>
          </a:p>
        </p:txBody>
      </p:sp>
      <p:sp>
        <p:nvSpPr>
          <p:cNvPr id="4" name="Slide Number Placeholder 3"/>
          <p:cNvSpPr>
            <a:spLocks noGrp="1"/>
          </p:cNvSpPr>
          <p:nvPr>
            <p:ph type="sldNum" sz="quarter" idx="5"/>
          </p:nvPr>
        </p:nvSpPr>
        <p:spPr/>
        <p:txBody>
          <a:bodyPr/>
          <a:lstStyle/>
          <a:p>
            <a:fld id="{CA5C0968-2A98-4C35-91FC-125BA7A85554}" type="slidenum">
              <a:rPr lang="en-US" smtClean="0"/>
              <a:t>1</a:t>
            </a:fld>
            <a:endParaRPr lang="en-US"/>
          </a:p>
        </p:txBody>
      </p:sp>
    </p:spTree>
    <p:extLst>
      <p:ext uri="{BB962C8B-B14F-4D97-AF65-F5344CB8AC3E}">
        <p14:creationId xmlns:p14="http://schemas.microsoft.com/office/powerpoint/2010/main" val="2691060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C0968-2A98-4C35-91FC-125BA7A85554}" type="slidenum">
              <a:rPr lang="en-US" smtClean="0"/>
              <a:t>10</a:t>
            </a:fld>
            <a:endParaRPr lang="en-US"/>
          </a:p>
        </p:txBody>
      </p:sp>
    </p:spTree>
    <p:extLst>
      <p:ext uri="{BB962C8B-B14F-4D97-AF65-F5344CB8AC3E}">
        <p14:creationId xmlns:p14="http://schemas.microsoft.com/office/powerpoint/2010/main" val="219140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C71C3"/>
                </a:solidFill>
                <a:effectLst/>
                <a:highlight>
                  <a:srgbClr val="F7F7F7"/>
                </a:highlight>
                <a:latin typeface="Georgia Pro" panose="02040502050405020303" pitchFamily="18" charset="0"/>
              </a:rPr>
              <a:t>After lunch, Billie and Ezra decide to meet their friend Lola the Lahontan cutthroat trout at a nearby trailhead for a hike. Billie rents a bike from a nearby shop, and Ezra uses an app to unlock an e-scooter. Pedestrian-friendly crossings plus separated sidewalks and bike paths, and responsible speed limits make it safer for walkers, bikers, and drivers to safely get around. There has not been a serious injury or fatality on Tahoe’s roadways since 2045. Even in the winter, pedestrians and cyclists stays safely separated from vehicles thanks to regularly plowed sidewalks and paths. Thanks to this infrastructure, Billie and Ezra cruise through town worry-free.  </a:t>
            </a:r>
            <a:endParaRPr lang="en-US"/>
          </a:p>
          <a:p>
            <a:endParaRPr lang="en-US"/>
          </a:p>
          <a:p>
            <a:r>
              <a:rPr lang="en-US"/>
              <a:t>Safety vision: pedestrian and bicycle facilities and crossings are built into streets and all users feel safe traveling by any mode. There are zero roadway fatalities</a:t>
            </a:r>
          </a:p>
        </p:txBody>
      </p:sp>
      <p:sp>
        <p:nvSpPr>
          <p:cNvPr id="4" name="Slide Number Placeholder 3"/>
          <p:cNvSpPr>
            <a:spLocks noGrp="1"/>
          </p:cNvSpPr>
          <p:nvPr>
            <p:ph type="sldNum" sz="quarter" idx="5"/>
          </p:nvPr>
        </p:nvSpPr>
        <p:spPr/>
        <p:txBody>
          <a:bodyPr/>
          <a:lstStyle/>
          <a:p>
            <a:fld id="{CA5C0968-2A98-4C35-91FC-125BA7A85554}" type="slidenum">
              <a:rPr lang="en-US" smtClean="0"/>
              <a:t>11</a:t>
            </a:fld>
            <a:endParaRPr lang="en-US"/>
          </a:p>
        </p:txBody>
      </p:sp>
    </p:spTree>
    <p:extLst>
      <p:ext uri="{BB962C8B-B14F-4D97-AF65-F5344CB8AC3E}">
        <p14:creationId xmlns:p14="http://schemas.microsoft.com/office/powerpoint/2010/main" val="1217024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how BLTS analysis informs RTP decision-making</a:t>
            </a:r>
          </a:p>
        </p:txBody>
      </p:sp>
      <p:sp>
        <p:nvSpPr>
          <p:cNvPr id="4" name="Slide Number Placeholder 3"/>
          <p:cNvSpPr>
            <a:spLocks noGrp="1"/>
          </p:cNvSpPr>
          <p:nvPr>
            <p:ph type="sldNum" sz="quarter" idx="5"/>
          </p:nvPr>
        </p:nvSpPr>
        <p:spPr/>
        <p:txBody>
          <a:bodyPr/>
          <a:lstStyle/>
          <a:p>
            <a:fld id="{CA5C0968-2A98-4C35-91FC-125BA7A85554}" type="slidenum">
              <a:rPr lang="en-US" smtClean="0"/>
              <a:t>13</a:t>
            </a:fld>
            <a:endParaRPr lang="en-US"/>
          </a:p>
        </p:txBody>
      </p:sp>
    </p:spTree>
    <p:extLst>
      <p:ext uri="{BB962C8B-B14F-4D97-AF65-F5344CB8AC3E}">
        <p14:creationId xmlns:p14="http://schemas.microsoft.com/office/powerpoint/2010/main" val="21423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C71C3"/>
                </a:solidFill>
                <a:effectLst/>
                <a:highlight>
                  <a:srgbClr val="F7F7F7"/>
                </a:highlight>
                <a:latin typeface="Georgia Pro" panose="02040502050405020303" pitchFamily="18" charset="0"/>
              </a:rPr>
              <a:t>Billie and Ezra ride their bike and e-scooter from the Y in SLT and meet Lola the Lahontan cutthroat trout at the trailhead to Tahoe Mountain, which features disabled parking, along with serviced trash cans and bathrooms. Lola, Billie and Ezra enjoy a lovely afternoon winding through towering pines to breathtaking views of Lake Tahoe and Desolation Wilderness.  </a:t>
            </a:r>
            <a:endParaRPr lang="en-US" dirty="0"/>
          </a:p>
          <a:p>
            <a:endParaRPr lang="en-US" dirty="0"/>
          </a:p>
          <a:p>
            <a:r>
              <a:rPr lang="en-US" dirty="0"/>
              <a:t>Trails vision: connected bike path around the lake. Connections to trailheads and beaches with paths that connect to town centers so that people can safely bike or walk anywhere they need to go.</a:t>
            </a:r>
          </a:p>
        </p:txBody>
      </p:sp>
      <p:sp>
        <p:nvSpPr>
          <p:cNvPr id="4" name="Slide Number Placeholder 3"/>
          <p:cNvSpPr>
            <a:spLocks noGrp="1"/>
          </p:cNvSpPr>
          <p:nvPr>
            <p:ph type="sldNum" sz="quarter" idx="5"/>
          </p:nvPr>
        </p:nvSpPr>
        <p:spPr/>
        <p:txBody>
          <a:bodyPr/>
          <a:lstStyle/>
          <a:p>
            <a:fld id="{CA5C0968-2A98-4C35-91FC-125BA7A85554}" type="slidenum">
              <a:rPr lang="en-US" smtClean="0"/>
              <a:t>14</a:t>
            </a:fld>
            <a:endParaRPr lang="en-US"/>
          </a:p>
        </p:txBody>
      </p:sp>
    </p:spTree>
    <p:extLst>
      <p:ext uri="{BB962C8B-B14F-4D97-AF65-F5344CB8AC3E}">
        <p14:creationId xmlns:p14="http://schemas.microsoft.com/office/powerpoint/2010/main" val="2973760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C0968-2A98-4C35-91FC-125BA7A85554}" type="slidenum">
              <a:rPr lang="en-US" smtClean="0"/>
              <a:t>15</a:t>
            </a:fld>
            <a:endParaRPr lang="en-US"/>
          </a:p>
        </p:txBody>
      </p:sp>
    </p:spTree>
    <p:extLst>
      <p:ext uri="{BB962C8B-B14F-4D97-AF65-F5344CB8AC3E}">
        <p14:creationId xmlns:p14="http://schemas.microsoft.com/office/powerpoint/2010/main" val="3938591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how this data helps inform RTP decision-making and how e-mobility can be accommodated in the future</a:t>
            </a:r>
          </a:p>
        </p:txBody>
      </p:sp>
      <p:sp>
        <p:nvSpPr>
          <p:cNvPr id="4" name="Slide Number Placeholder 3"/>
          <p:cNvSpPr>
            <a:spLocks noGrp="1"/>
          </p:cNvSpPr>
          <p:nvPr>
            <p:ph type="sldNum" sz="quarter" idx="5"/>
          </p:nvPr>
        </p:nvSpPr>
        <p:spPr/>
        <p:txBody>
          <a:bodyPr/>
          <a:lstStyle/>
          <a:p>
            <a:fld id="{CA5C0968-2A98-4C35-91FC-125BA7A85554}" type="slidenum">
              <a:rPr lang="en-US" smtClean="0"/>
              <a:t>16</a:t>
            </a:fld>
            <a:endParaRPr lang="en-US"/>
          </a:p>
        </p:txBody>
      </p:sp>
    </p:spTree>
    <p:extLst>
      <p:ext uri="{BB962C8B-B14F-4D97-AF65-F5344CB8AC3E}">
        <p14:creationId xmlns:p14="http://schemas.microsoft.com/office/powerpoint/2010/main" val="2653536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1" dirty="0">
                <a:solidFill>
                  <a:srgbClr val="0C71C3"/>
                </a:solidFill>
                <a:effectLst/>
                <a:highlight>
                  <a:srgbClr val="F7F7F7"/>
                </a:highlight>
                <a:latin typeface="Georgia Pro" panose="02040502050405020303" pitchFamily="18" charset="0"/>
              </a:rPr>
              <a:t>When they get back to the trailhead, it’s well into afternoon and Billie needs to get back to her den on the other side of the lake. Lola also lives near Tahoe City and offers her a ride in her electric vehicle. Billie checks Google Maps and sees it’s just as fast to take public transit as it is to take a private vehicle. Now that Tahoe has coordinated signals and bus-only lanes, it’s often cheaper, easier, and more convenient to take public transit. But she opts for extra time and company with Lola and decides to carpool back to the North Shore.</a:t>
            </a:r>
            <a:r>
              <a:rPr lang="en-US" b="0" i="0" dirty="0">
                <a:solidFill>
                  <a:srgbClr val="0C71C3"/>
                </a:solidFill>
                <a:effectLst/>
                <a:highlight>
                  <a:srgbClr val="F7F7F7"/>
                </a:highlight>
                <a:latin typeface="Georgia Pro" panose="02040502050405020303" pitchFamily="18" charset="0"/>
              </a:rPr>
              <a:t> </a:t>
            </a:r>
            <a:r>
              <a:rPr lang="en-US" b="0" i="1" dirty="0">
                <a:solidFill>
                  <a:srgbClr val="0C71C3"/>
                </a:solidFill>
                <a:effectLst/>
                <a:highlight>
                  <a:srgbClr val="F7F7F7"/>
                </a:highlight>
                <a:latin typeface="Georgia Pro" panose="02040502050405020303" pitchFamily="18" charset="0"/>
              </a:rPr>
              <a:t>Lola finds a nearby electric vehicle charging station, and once they’re charged up they cruise back to the North Shore. </a:t>
            </a:r>
            <a:endParaRPr lang="en-US" b="0" i="0" dirty="0">
              <a:solidFill>
                <a:srgbClr val="0C71C3"/>
              </a:solidFill>
              <a:effectLst/>
              <a:highlight>
                <a:srgbClr val="F7F7F7"/>
              </a:highlight>
              <a:latin typeface="Georgia Pro" panose="02040502050405020303" pitchFamily="18" charset="0"/>
            </a:endParaRPr>
          </a:p>
        </p:txBody>
      </p:sp>
      <p:sp>
        <p:nvSpPr>
          <p:cNvPr id="4" name="Slide Number Placeholder 3"/>
          <p:cNvSpPr>
            <a:spLocks noGrp="1"/>
          </p:cNvSpPr>
          <p:nvPr>
            <p:ph type="sldNum" sz="quarter" idx="5"/>
          </p:nvPr>
        </p:nvSpPr>
        <p:spPr/>
        <p:txBody>
          <a:bodyPr/>
          <a:lstStyle/>
          <a:p>
            <a:fld id="{CA5C0968-2A98-4C35-91FC-125BA7A85554}" type="slidenum">
              <a:rPr lang="en-US" smtClean="0"/>
              <a:t>17</a:t>
            </a:fld>
            <a:endParaRPr lang="en-US"/>
          </a:p>
        </p:txBody>
      </p:sp>
    </p:spTree>
    <p:extLst>
      <p:ext uri="{BB962C8B-B14F-4D97-AF65-F5344CB8AC3E}">
        <p14:creationId xmlns:p14="http://schemas.microsoft.com/office/powerpoint/2010/main" val="2861947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a:t>
            </a:r>
            <a:r>
              <a:rPr lang="en-US" err="1"/>
              <a:t>ev</a:t>
            </a:r>
            <a:r>
              <a:rPr lang="en-US"/>
              <a:t> photo</a:t>
            </a:r>
          </a:p>
        </p:txBody>
      </p:sp>
      <p:sp>
        <p:nvSpPr>
          <p:cNvPr id="4" name="Slide Number Placeholder 3"/>
          <p:cNvSpPr>
            <a:spLocks noGrp="1"/>
          </p:cNvSpPr>
          <p:nvPr>
            <p:ph type="sldNum" sz="quarter" idx="5"/>
          </p:nvPr>
        </p:nvSpPr>
        <p:spPr/>
        <p:txBody>
          <a:bodyPr/>
          <a:lstStyle/>
          <a:p>
            <a:fld id="{CA5C0968-2A98-4C35-91FC-125BA7A85554}" type="slidenum">
              <a:rPr lang="en-US" smtClean="0"/>
              <a:t>18</a:t>
            </a:fld>
            <a:endParaRPr lang="en-US"/>
          </a:p>
        </p:txBody>
      </p:sp>
    </p:spTree>
    <p:extLst>
      <p:ext uri="{BB962C8B-B14F-4D97-AF65-F5344CB8AC3E}">
        <p14:creationId xmlns:p14="http://schemas.microsoft.com/office/powerpoint/2010/main" val="410030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our six primary goals, which are guiding this plan update. Every transportation project meets at least one of these goals:</a:t>
            </a:r>
          </a:p>
          <a:p>
            <a:pPr marL="0" indent="0">
              <a:buFont typeface="Arial" panose="020B0604020202020204" pitchFamily="34" charset="0"/>
              <a:buNone/>
            </a:pPr>
            <a:r>
              <a:rPr lang="en-US" sz="1200" b="1">
                <a:solidFill>
                  <a:schemeClr val="bg1"/>
                </a:solidFill>
              </a:rPr>
              <a:t>Safety:</a:t>
            </a:r>
          </a:p>
          <a:p>
            <a:pPr marL="0" indent="0">
              <a:buFont typeface="Arial" panose="020B0604020202020204" pitchFamily="34" charset="0"/>
              <a:buNone/>
            </a:pPr>
            <a:r>
              <a:rPr lang="en-US" sz="1200">
                <a:solidFill>
                  <a:schemeClr val="bg1"/>
                </a:solidFill>
              </a:rPr>
              <a:t>Increase safety and security for all users of Tahoe’s transportation system.</a:t>
            </a:r>
          </a:p>
          <a:p>
            <a:pPr marL="0" indent="0">
              <a:buFont typeface="Arial" panose="020B0604020202020204" pitchFamily="34" charset="0"/>
              <a:buNone/>
            </a:pPr>
            <a:r>
              <a:rPr lang="en-US" sz="1200" b="1">
                <a:solidFill>
                  <a:schemeClr val="bg1"/>
                </a:solidFill>
              </a:rPr>
              <a:t>Environment:</a:t>
            </a:r>
          </a:p>
          <a:p>
            <a:pPr marL="0" indent="0">
              <a:buFont typeface="Arial" panose="020B0604020202020204" pitchFamily="34" charset="0"/>
              <a:buNone/>
            </a:pPr>
            <a:r>
              <a:rPr lang="en-US" sz="1200">
                <a:solidFill>
                  <a:schemeClr val="bg1"/>
                </a:solidFill>
              </a:rPr>
              <a:t>Protect and enhance the environment, promote energy conservation, and reduce greenhouse gas (GHG) emissions.</a:t>
            </a:r>
          </a:p>
          <a:p>
            <a:pPr marL="0" indent="0">
              <a:buNone/>
            </a:pPr>
            <a:r>
              <a:rPr lang="en-US" sz="1200" b="1">
                <a:solidFill>
                  <a:schemeClr val="bg1"/>
                </a:solidFill>
              </a:rPr>
              <a:t>Mobility: </a:t>
            </a:r>
          </a:p>
          <a:p>
            <a:pPr marL="0" indent="0">
              <a:buNone/>
            </a:pPr>
            <a:r>
              <a:rPr lang="en-US" sz="1200">
                <a:solidFill>
                  <a:schemeClr val="bg1"/>
                </a:solidFill>
              </a:rPr>
              <a:t>Enhance and sustain the connectivity and accessibility of the Tahoe transportation system, across and between modes, communities, and neighboring regions, for people and goods.</a:t>
            </a:r>
          </a:p>
          <a:p>
            <a:pPr marL="0" indent="0">
              <a:buFont typeface="Arial" panose="020B0604020202020204" pitchFamily="34" charset="0"/>
              <a:buNone/>
            </a:pPr>
            <a:r>
              <a:rPr lang="en-US" sz="1200" b="1">
                <a:solidFill>
                  <a:schemeClr val="bg1"/>
                </a:solidFill>
              </a:rPr>
              <a:t>Performance:</a:t>
            </a:r>
          </a:p>
          <a:p>
            <a:pPr marL="0" indent="0">
              <a:buFont typeface="Arial" panose="020B0604020202020204" pitchFamily="34" charset="0"/>
              <a:buNone/>
            </a:pPr>
            <a:r>
              <a:rPr lang="en-US" sz="1200">
                <a:solidFill>
                  <a:schemeClr val="bg1"/>
                </a:solidFill>
              </a:rPr>
              <a:t>Provide a dynamic, reliable, and efficient transportation network through coordinated operations, system management, technology, and monitoring.</a:t>
            </a:r>
          </a:p>
          <a:p>
            <a:pPr marL="0" indent="0">
              <a:buFont typeface="Arial" panose="020B0604020202020204" pitchFamily="34" charset="0"/>
              <a:buNone/>
            </a:pPr>
            <a:r>
              <a:rPr lang="en-US" sz="1200" b="1">
                <a:solidFill>
                  <a:schemeClr val="bg1"/>
                </a:solidFill>
              </a:rPr>
              <a:t>Prosperity: </a:t>
            </a:r>
          </a:p>
          <a:p>
            <a:pPr marL="0" indent="0">
              <a:buFont typeface="Arial" panose="020B0604020202020204" pitchFamily="34" charset="0"/>
              <a:buNone/>
            </a:pPr>
            <a:r>
              <a:rPr lang="en-US" sz="1200">
                <a:solidFill>
                  <a:schemeClr val="bg1"/>
                </a:solidFill>
              </a:rPr>
              <a:t>Foster economic well-being, sustainability, and community vitality by optimizing the movement of goods and people and advancing equitable transportation solutions in town centers and throughout the region.</a:t>
            </a:r>
          </a:p>
          <a:p>
            <a:pPr marL="0" indent="0">
              <a:buFont typeface="Arial" panose="020B0604020202020204" pitchFamily="34" charset="0"/>
              <a:buNone/>
            </a:pPr>
            <a:r>
              <a:rPr lang="en-US" sz="1200" b="1">
                <a:solidFill>
                  <a:schemeClr val="bg1"/>
                </a:solidFill>
              </a:rPr>
              <a:t>Resilience: </a:t>
            </a:r>
          </a:p>
          <a:p>
            <a:pPr marL="0" indent="0">
              <a:buFont typeface="Arial" panose="020B0604020202020204" pitchFamily="34" charset="0"/>
              <a:buNone/>
            </a:pPr>
            <a:r>
              <a:rPr lang="en-US" sz="1200">
                <a:solidFill>
                  <a:schemeClr val="bg1"/>
                </a:solidFill>
              </a:rPr>
              <a:t>Provide for the preservation and sustainability of the existing transportation system by actively identifying and pursuing new transportation funding and by performing maintenance activities that support climate resiliency, water quality, and safety.</a:t>
            </a:r>
          </a:p>
          <a:p>
            <a:endParaRPr lang="en-US"/>
          </a:p>
        </p:txBody>
      </p:sp>
      <p:sp>
        <p:nvSpPr>
          <p:cNvPr id="4" name="Slide Number Placeholder 3"/>
          <p:cNvSpPr>
            <a:spLocks noGrp="1"/>
          </p:cNvSpPr>
          <p:nvPr>
            <p:ph type="sldNum" sz="quarter" idx="5"/>
          </p:nvPr>
        </p:nvSpPr>
        <p:spPr/>
        <p:txBody>
          <a:bodyPr/>
          <a:lstStyle/>
          <a:p>
            <a:fld id="{CA5C0968-2A98-4C35-91FC-125BA7A85554}" type="slidenum">
              <a:rPr lang="en-US" smtClean="0"/>
              <a:t>2</a:t>
            </a:fld>
            <a:endParaRPr lang="en-US"/>
          </a:p>
        </p:txBody>
      </p:sp>
    </p:spTree>
    <p:extLst>
      <p:ext uri="{BB962C8B-B14F-4D97-AF65-F5344CB8AC3E}">
        <p14:creationId xmlns:p14="http://schemas.microsoft.com/office/powerpoint/2010/main" val="2075053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2021-present</a:t>
            </a:r>
          </a:p>
        </p:txBody>
      </p:sp>
      <p:sp>
        <p:nvSpPr>
          <p:cNvPr id="4" name="Slide Number Placeholder 3"/>
          <p:cNvSpPr>
            <a:spLocks noGrp="1"/>
          </p:cNvSpPr>
          <p:nvPr>
            <p:ph type="sldNum" sz="quarter" idx="5"/>
          </p:nvPr>
        </p:nvSpPr>
        <p:spPr/>
        <p:txBody>
          <a:bodyPr/>
          <a:lstStyle/>
          <a:p>
            <a:fld id="{CA5C0968-2A98-4C35-91FC-125BA7A85554}" type="slidenum">
              <a:rPr lang="en-US" smtClean="0"/>
              <a:t>3</a:t>
            </a:fld>
            <a:endParaRPr lang="en-US"/>
          </a:p>
        </p:txBody>
      </p:sp>
    </p:spTree>
    <p:extLst>
      <p:ext uri="{BB962C8B-B14F-4D97-AF65-F5344CB8AC3E}">
        <p14:creationId xmlns:p14="http://schemas.microsoft.com/office/powerpoint/2010/main" val="229540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RTP strategies are tailored to specific trip types and travelers</a:t>
            </a:r>
          </a:p>
          <a:p>
            <a:endParaRPr lang="en-US" dirty="0"/>
          </a:p>
        </p:txBody>
      </p:sp>
      <p:sp>
        <p:nvSpPr>
          <p:cNvPr id="4" name="Slide Number Placeholder 3"/>
          <p:cNvSpPr>
            <a:spLocks noGrp="1"/>
          </p:cNvSpPr>
          <p:nvPr>
            <p:ph type="sldNum" sz="quarter" idx="5"/>
          </p:nvPr>
        </p:nvSpPr>
        <p:spPr/>
        <p:txBody>
          <a:bodyPr/>
          <a:lstStyle/>
          <a:p>
            <a:fld id="{CA5C0968-2A98-4C35-91FC-125BA7A85554}" type="slidenum">
              <a:rPr lang="en-US" smtClean="0"/>
              <a:t>4</a:t>
            </a:fld>
            <a:endParaRPr lang="en-US"/>
          </a:p>
        </p:txBody>
      </p:sp>
    </p:spTree>
    <p:extLst>
      <p:ext uri="{BB962C8B-B14F-4D97-AF65-F5344CB8AC3E}">
        <p14:creationId xmlns:p14="http://schemas.microsoft.com/office/powerpoint/2010/main" val="3172175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thought it might be easier and more fun to show the 2050 transportation system through the eyes of one of it’s users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Introduce Billie. Billie will walk through 2050 vision for Tahoe transportation</a:t>
            </a:r>
          </a:p>
        </p:txBody>
      </p:sp>
      <p:sp>
        <p:nvSpPr>
          <p:cNvPr id="4" name="Slide Number Placeholder 3"/>
          <p:cNvSpPr>
            <a:spLocks noGrp="1"/>
          </p:cNvSpPr>
          <p:nvPr>
            <p:ph type="sldNum" sz="quarter" idx="5"/>
          </p:nvPr>
        </p:nvSpPr>
        <p:spPr/>
        <p:txBody>
          <a:bodyPr/>
          <a:lstStyle/>
          <a:p>
            <a:fld id="{CA5C0968-2A98-4C35-91FC-125BA7A85554}" type="slidenum">
              <a:rPr lang="en-US" smtClean="0"/>
              <a:t>5</a:t>
            </a:fld>
            <a:endParaRPr lang="en-US"/>
          </a:p>
        </p:txBody>
      </p:sp>
    </p:spTree>
    <p:extLst>
      <p:ext uri="{BB962C8B-B14F-4D97-AF65-F5344CB8AC3E}">
        <p14:creationId xmlns:p14="http://schemas.microsoft.com/office/powerpoint/2010/main" val="1986918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friend Billie the Bear. The year is 2050 and today is Billie’s friend, Ezra the Eagle’s birthday, so she is traveling from Tahoe City to South Lake Tahoe to spend the day with him.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C71C3"/>
                </a:solidFill>
                <a:effectLst/>
                <a:highlight>
                  <a:srgbClr val="F7F7F7"/>
                </a:highlight>
                <a:latin typeface="Georgia Pro" panose="02040502050405020303" pitchFamily="18" charset="0"/>
              </a:rPr>
              <a:t>Billie takes TART Connect, a free </a:t>
            </a:r>
            <a:r>
              <a:rPr lang="en-US" b="0" i="1" err="1">
                <a:solidFill>
                  <a:srgbClr val="0C71C3"/>
                </a:solidFill>
                <a:effectLst/>
                <a:highlight>
                  <a:srgbClr val="F7F7F7"/>
                </a:highlight>
                <a:latin typeface="Georgia Pro" panose="02040502050405020303" pitchFamily="18" charset="0"/>
              </a:rPr>
              <a:t>microtransit</a:t>
            </a:r>
            <a:r>
              <a:rPr lang="en-US" b="0" i="1">
                <a:solidFill>
                  <a:srgbClr val="0C71C3"/>
                </a:solidFill>
                <a:effectLst/>
                <a:highlight>
                  <a:srgbClr val="F7F7F7"/>
                </a:highlight>
                <a:latin typeface="Georgia Pro" panose="02040502050405020303" pitchFamily="18" charset="0"/>
              </a:rPr>
              <a:t> service, from her den in the mountains down to the nearest Tahoe City bus stop. She looks up and sees that the next bus to South Lake Tahoe is coming in 10 minutes. It’s easy for her to know when the next bus is arriving and where it’s heading thanks to the electronic boards showing real-time estimated arrival times and destinations. It’s free to ride the bus, so when a sleek electric bus pulls up right on time, she boards alongside several other passengers. </a:t>
            </a:r>
            <a:endParaRPr lang="en-US"/>
          </a:p>
          <a:p>
            <a:endParaRPr lang="en-US"/>
          </a:p>
          <a:p>
            <a:r>
              <a:rPr lang="en-US"/>
              <a:t>Transit Vision: Free to the user, frequent, accessible, reliable. Connected around the Region, real-time info, electric buses, safe and accessible bus shelters</a:t>
            </a:r>
          </a:p>
        </p:txBody>
      </p:sp>
      <p:sp>
        <p:nvSpPr>
          <p:cNvPr id="4" name="Slide Number Placeholder 3"/>
          <p:cNvSpPr>
            <a:spLocks noGrp="1"/>
          </p:cNvSpPr>
          <p:nvPr>
            <p:ph type="sldNum" sz="quarter" idx="5"/>
          </p:nvPr>
        </p:nvSpPr>
        <p:spPr/>
        <p:txBody>
          <a:bodyPr/>
          <a:lstStyle/>
          <a:p>
            <a:fld id="{CA5C0968-2A98-4C35-91FC-125BA7A85554}" type="slidenum">
              <a:rPr lang="en-US" smtClean="0"/>
              <a:t>6</a:t>
            </a:fld>
            <a:endParaRPr lang="en-US"/>
          </a:p>
        </p:txBody>
      </p:sp>
    </p:spTree>
    <p:extLst>
      <p:ext uri="{BB962C8B-B14F-4D97-AF65-F5344CB8AC3E}">
        <p14:creationId xmlns:p14="http://schemas.microsoft.com/office/powerpoint/2010/main" val="2403625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A5C0968-2A98-4C35-91FC-125BA7A85554}" type="slidenum">
              <a:rPr lang="en-US" smtClean="0"/>
              <a:t>7</a:t>
            </a:fld>
            <a:endParaRPr lang="en-US"/>
          </a:p>
        </p:txBody>
      </p:sp>
    </p:spTree>
    <p:extLst>
      <p:ext uri="{BB962C8B-B14F-4D97-AF65-F5344CB8AC3E}">
        <p14:creationId xmlns:p14="http://schemas.microsoft.com/office/powerpoint/2010/main" val="2314418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different transit needs for different seasons – recreation-based transit will cater to different seasonal needs. Explain how this data informs RTP decision-making</a:t>
            </a:r>
          </a:p>
          <a:p>
            <a:r>
              <a:rPr lang="en-US"/>
              <a:t>Transit will be frequent year-round in town centers</a:t>
            </a:r>
          </a:p>
        </p:txBody>
      </p:sp>
      <p:sp>
        <p:nvSpPr>
          <p:cNvPr id="4" name="Slide Number Placeholder 3"/>
          <p:cNvSpPr>
            <a:spLocks noGrp="1"/>
          </p:cNvSpPr>
          <p:nvPr>
            <p:ph type="sldNum" sz="quarter" idx="5"/>
          </p:nvPr>
        </p:nvSpPr>
        <p:spPr/>
        <p:txBody>
          <a:bodyPr/>
          <a:lstStyle/>
          <a:p>
            <a:fld id="{CA5C0968-2A98-4C35-91FC-125BA7A85554}" type="slidenum">
              <a:rPr lang="en-US" smtClean="0"/>
              <a:t>8</a:t>
            </a:fld>
            <a:endParaRPr lang="en-US"/>
          </a:p>
        </p:txBody>
      </p:sp>
    </p:spTree>
    <p:extLst>
      <p:ext uri="{BB962C8B-B14F-4D97-AF65-F5344CB8AC3E}">
        <p14:creationId xmlns:p14="http://schemas.microsoft.com/office/powerpoint/2010/main" val="1440956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a:solidFill>
                  <a:srgbClr val="0C71C3"/>
                </a:solidFill>
                <a:effectLst/>
                <a:highlight>
                  <a:srgbClr val="F7F7F7"/>
                </a:highlight>
                <a:latin typeface="Georgia Pro" panose="02040502050405020303" pitchFamily="18" charset="0"/>
              </a:rPr>
              <a:t>Billie’s bus pulled into the transit center at the South Lake Tahoe Y, a vibrant town center. Ezra didn’t own a car, but it was an easy to walk to the restaurant from both his house and the transit center. Quaint shops, local markets, and charming cafes lined the streets, creating a bustling community where residents and visitors alike could walk around safely and visit local businesses. Thanks to TRPA’s policy changes, affordable housing like Ezra’s was prioritized in town centers so that he could get to grocery stores, restaurants, and medical care without a car. </a:t>
            </a:r>
            <a:endParaRPr lang="en-US"/>
          </a:p>
          <a:p>
            <a:endParaRPr lang="en-US"/>
          </a:p>
          <a:p>
            <a:r>
              <a:rPr lang="en-US"/>
              <a:t>Towns vision: Town centers are walkable, bikeable, and have mixed-use development with affordable/workforce housing</a:t>
            </a:r>
          </a:p>
        </p:txBody>
      </p:sp>
      <p:sp>
        <p:nvSpPr>
          <p:cNvPr id="4" name="Slide Number Placeholder 3"/>
          <p:cNvSpPr>
            <a:spLocks noGrp="1"/>
          </p:cNvSpPr>
          <p:nvPr>
            <p:ph type="sldNum" sz="quarter" idx="5"/>
          </p:nvPr>
        </p:nvSpPr>
        <p:spPr/>
        <p:txBody>
          <a:bodyPr/>
          <a:lstStyle/>
          <a:p>
            <a:fld id="{CA5C0968-2A98-4C35-91FC-125BA7A85554}" type="slidenum">
              <a:rPr lang="en-US" smtClean="0"/>
              <a:t>9</a:t>
            </a:fld>
            <a:endParaRPr lang="en-US"/>
          </a:p>
        </p:txBody>
      </p:sp>
    </p:spTree>
    <p:extLst>
      <p:ext uri="{BB962C8B-B14F-4D97-AF65-F5344CB8AC3E}">
        <p14:creationId xmlns:p14="http://schemas.microsoft.com/office/powerpoint/2010/main" val="2954048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9/17/2024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erial view of a city at night&#10;&#10;Description automatically generated">
            <a:extLst>
              <a:ext uri="{FF2B5EF4-FFF2-40B4-BE49-F238E27FC236}">
                <a16:creationId xmlns:a16="http://schemas.microsoft.com/office/drawing/2014/main" id="{1B86CCB4-90F9-9AFD-68E9-8B7A9F8FF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6" t="9091" r="12952"/>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1FDD37-A37B-BEB8-7F7F-170D7DCD856E}"/>
              </a:ext>
            </a:extLst>
          </p:cNvPr>
          <p:cNvSpPr>
            <a:spLocks noGrp="1"/>
          </p:cNvSpPr>
          <p:nvPr>
            <p:ph type="ctrTitle"/>
          </p:nvPr>
        </p:nvSpPr>
        <p:spPr>
          <a:xfrm>
            <a:off x="477981" y="1122363"/>
            <a:ext cx="4023360" cy="3204134"/>
          </a:xfrm>
        </p:spPr>
        <p:txBody>
          <a:bodyPr anchor="b">
            <a:normAutofit/>
          </a:bodyPr>
          <a:lstStyle/>
          <a:p>
            <a:pPr algn="l"/>
            <a:r>
              <a:rPr lang="en-US" sz="5300" b="1">
                <a:solidFill>
                  <a:schemeClr val="bg1"/>
                </a:solidFill>
              </a:rPr>
              <a:t>Connections 2050:</a:t>
            </a:r>
            <a:br>
              <a:rPr lang="en-US" sz="4800">
                <a:solidFill>
                  <a:schemeClr val="bg1"/>
                </a:solidFill>
              </a:rPr>
            </a:br>
            <a:r>
              <a:rPr lang="en-US" sz="3100">
                <a:solidFill>
                  <a:schemeClr val="bg1"/>
                </a:solidFill>
              </a:rPr>
              <a:t>Regional Transportation Plan/Sustainable Communities Strategy</a:t>
            </a:r>
            <a:endParaRPr lang="en-US" sz="4800">
              <a:solidFill>
                <a:schemeClr val="bg1"/>
              </a:solidFill>
            </a:endParaRPr>
          </a:p>
        </p:txBody>
      </p:sp>
      <p:sp>
        <p:nvSpPr>
          <p:cNvPr id="3" name="Subtitle 2">
            <a:extLst>
              <a:ext uri="{FF2B5EF4-FFF2-40B4-BE49-F238E27FC236}">
                <a16:creationId xmlns:a16="http://schemas.microsoft.com/office/drawing/2014/main" id="{FD9CEEF1-525B-82F5-A23E-B484854AD942}"/>
              </a:ext>
            </a:extLst>
          </p:cNvPr>
          <p:cNvSpPr>
            <a:spLocks noGrp="1"/>
          </p:cNvSpPr>
          <p:nvPr>
            <p:ph type="subTitle" idx="1"/>
          </p:nvPr>
        </p:nvSpPr>
        <p:spPr>
          <a:xfrm>
            <a:off x="477980" y="4872922"/>
            <a:ext cx="4023359" cy="1208141"/>
          </a:xfrm>
        </p:spPr>
        <p:txBody>
          <a:bodyPr>
            <a:normAutofit/>
          </a:bodyPr>
          <a:lstStyle/>
          <a:p>
            <a:pPr algn="l"/>
            <a:r>
              <a:rPr lang="en-US" sz="2000" dirty="0">
                <a:solidFill>
                  <a:schemeClr val="bg1"/>
                </a:solidFill>
              </a:rPr>
              <a:t>NTBA EVC</a:t>
            </a:r>
          </a:p>
          <a:p>
            <a:pPr algn="l"/>
            <a:r>
              <a:rPr lang="en-US" sz="2000" dirty="0">
                <a:solidFill>
                  <a:schemeClr val="bg1"/>
                </a:solidFill>
              </a:rPr>
              <a:t>September 9, 2024</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white text on a black background&#10;&#10;Description automatically generated">
            <a:extLst>
              <a:ext uri="{FF2B5EF4-FFF2-40B4-BE49-F238E27FC236}">
                <a16:creationId xmlns:a16="http://schemas.microsoft.com/office/drawing/2014/main" id="{6DB83BB8-C627-CC61-AF49-5C0D32463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6768" y="5937887"/>
            <a:ext cx="1053873" cy="670647"/>
          </a:xfrm>
          <a:prstGeom prst="rect">
            <a:avLst/>
          </a:prstGeom>
        </p:spPr>
      </p:pic>
    </p:spTree>
    <p:extLst>
      <p:ext uri="{BB962C8B-B14F-4D97-AF65-F5344CB8AC3E}">
        <p14:creationId xmlns:p14="http://schemas.microsoft.com/office/powerpoint/2010/main" val="384837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C070-AB2B-0ED6-9E19-40E463CE49EC}"/>
              </a:ext>
            </a:extLst>
          </p:cNvPr>
          <p:cNvSpPr>
            <a:spLocks noGrp="1"/>
          </p:cNvSpPr>
          <p:nvPr>
            <p:ph type="title"/>
          </p:nvPr>
        </p:nvSpPr>
        <p:spPr>
          <a:xfrm>
            <a:off x="762000" y="1138036"/>
            <a:ext cx="4085665" cy="1402470"/>
          </a:xfrm>
        </p:spPr>
        <p:txBody>
          <a:bodyPr anchor="t">
            <a:normAutofit/>
          </a:bodyPr>
          <a:lstStyle/>
          <a:p>
            <a:r>
              <a:rPr lang="en-US" sz="4000" b="1"/>
              <a:t>Towns: </a:t>
            </a:r>
            <a:br>
              <a:rPr lang="en-US" sz="4000" b="1"/>
            </a:br>
            <a:r>
              <a:rPr lang="en-US" sz="4000" b="1"/>
              <a:t>The Reality</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80392DF-FD49-1384-2F48-0D4B1D347CFC}"/>
              </a:ext>
            </a:extLst>
          </p:cNvPr>
          <p:cNvSpPr>
            <a:spLocks noGrp="1"/>
          </p:cNvSpPr>
          <p:nvPr>
            <p:ph idx="1"/>
          </p:nvPr>
        </p:nvSpPr>
        <p:spPr>
          <a:xfrm>
            <a:off x="762000" y="2551176"/>
            <a:ext cx="4085665" cy="3591207"/>
          </a:xfrm>
        </p:spPr>
        <p:txBody>
          <a:bodyPr>
            <a:normAutofit/>
          </a:bodyPr>
          <a:lstStyle/>
          <a:p>
            <a:r>
              <a:rPr lang="en-US" sz="2000"/>
              <a:t>Affordable housing is under construction</a:t>
            </a:r>
          </a:p>
          <a:p>
            <a:r>
              <a:rPr lang="en-US" sz="2000"/>
              <a:t>Mobility hubs are being planned/built</a:t>
            </a:r>
          </a:p>
          <a:p>
            <a:pPr marL="0" indent="0">
              <a:buNone/>
            </a:pPr>
            <a:r>
              <a:rPr lang="en-US" sz="2000"/>
              <a:t>BUT….</a:t>
            </a:r>
          </a:p>
          <a:p>
            <a:r>
              <a:rPr lang="en-US" sz="2000"/>
              <a:t>Not all Tahoe workers can afford to live in the Basin</a:t>
            </a:r>
          </a:p>
          <a:p>
            <a:r>
              <a:rPr lang="en-US" sz="2000"/>
              <a:t>More mobility hubs are needed to truly connect the region</a:t>
            </a:r>
          </a:p>
        </p:txBody>
      </p:sp>
      <p:pic>
        <p:nvPicPr>
          <p:cNvPr id="5" name="Content Placeholder 4">
            <a:extLst>
              <a:ext uri="{FF2B5EF4-FFF2-40B4-BE49-F238E27FC236}">
                <a16:creationId xmlns:a16="http://schemas.microsoft.com/office/drawing/2014/main" id="{A2509F5B-3EB0-0FA2-38EA-0C05FF292580}"/>
              </a:ext>
            </a:extLst>
          </p:cNvPr>
          <p:cNvPicPr>
            <a:picLocks noChangeAspect="1"/>
          </p:cNvPicPr>
          <p:nvPr/>
        </p:nvPicPr>
        <p:blipFill>
          <a:blip r:embed="rId3">
            <a:extLst>
              <a:ext uri="{28A0092B-C50C-407E-A947-70E740481C1C}">
                <a14:useLocalDpi xmlns:a14="http://schemas.microsoft.com/office/drawing/2010/main" val="0"/>
              </a:ext>
            </a:extLst>
          </a:blip>
          <a:srcRect l="14233" r="14233"/>
          <a:stretch/>
        </p:blipFill>
        <p:spPr>
          <a:xfrm>
            <a:off x="5650992" y="10"/>
            <a:ext cx="6541008" cy="6857990"/>
          </a:xfrm>
          <a:prstGeom prst="rect">
            <a:avLst/>
          </a:prstGeom>
        </p:spPr>
      </p:pic>
      <p:grpSp>
        <p:nvGrpSpPr>
          <p:cNvPr id="3" name="Group 2">
            <a:extLst>
              <a:ext uri="{FF2B5EF4-FFF2-40B4-BE49-F238E27FC236}">
                <a16:creationId xmlns:a16="http://schemas.microsoft.com/office/drawing/2014/main" id="{9EDE0C74-60A5-C7E2-A607-2C1CBA803BB7}"/>
              </a:ext>
            </a:extLst>
          </p:cNvPr>
          <p:cNvGrpSpPr/>
          <p:nvPr/>
        </p:nvGrpSpPr>
        <p:grpSpPr>
          <a:xfrm>
            <a:off x="8921496" y="218003"/>
            <a:ext cx="3114989" cy="1306285"/>
            <a:chOff x="3329546" y="-5698257"/>
            <a:chExt cx="3778180" cy="1457011"/>
          </a:xfrm>
          <a:solidFill>
            <a:schemeClr val="accent5">
              <a:lumMod val="75000"/>
            </a:schemeClr>
          </a:solidFill>
        </p:grpSpPr>
        <p:sp>
          <p:nvSpPr>
            <p:cNvPr id="4" name="Rectangle: Rounded Corners 3">
              <a:extLst>
                <a:ext uri="{FF2B5EF4-FFF2-40B4-BE49-F238E27FC236}">
                  <a16:creationId xmlns:a16="http://schemas.microsoft.com/office/drawing/2014/main" id="{CDB43154-5962-20D5-87E4-D0972E6A1BB3}"/>
                </a:ext>
              </a:extLst>
            </p:cNvPr>
            <p:cNvSpPr/>
            <p:nvPr/>
          </p:nvSpPr>
          <p:spPr>
            <a:xfrm>
              <a:off x="3329546" y="-5698257"/>
              <a:ext cx="3778180" cy="1457011"/>
            </a:xfrm>
            <a:prstGeom prst="roundRect">
              <a:avLst/>
            </a:prstGeom>
            <a:solidFill>
              <a:schemeClr val="accent4">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a:t>	We heard people want more affordable housing</a:t>
              </a:r>
            </a:p>
          </p:txBody>
        </p:sp>
        <p:pic>
          <p:nvPicPr>
            <p:cNvPr id="6" name="Picture 5" descr="A person holding a megaphone&#10;&#10;Description automatically generated">
              <a:extLst>
                <a:ext uri="{FF2B5EF4-FFF2-40B4-BE49-F238E27FC236}">
                  <a16:creationId xmlns:a16="http://schemas.microsoft.com/office/drawing/2014/main" id="{BA12514B-C66D-8658-F60C-5CC7440C37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96" r="15080"/>
            <a:stretch/>
          </p:blipFill>
          <p:spPr>
            <a:xfrm>
              <a:off x="3591249" y="-5616510"/>
              <a:ext cx="722095" cy="1293515"/>
            </a:xfrm>
            <a:prstGeom prst="rect">
              <a:avLst/>
            </a:prstGeom>
            <a:noFill/>
          </p:spPr>
        </p:pic>
      </p:grpSp>
    </p:spTree>
    <p:extLst>
      <p:ext uri="{BB962C8B-B14F-4D97-AF65-F5344CB8AC3E}">
        <p14:creationId xmlns:p14="http://schemas.microsoft.com/office/powerpoint/2010/main" val="3095892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people crossing a street&#10;&#10;Description automatically generated">
            <a:extLst>
              <a:ext uri="{FF2B5EF4-FFF2-40B4-BE49-F238E27FC236}">
                <a16:creationId xmlns:a16="http://schemas.microsoft.com/office/drawing/2014/main" id="{31221C84-2AC3-A672-D9BB-2245DCDAD1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720" y="568960"/>
            <a:ext cx="12791440" cy="6395720"/>
          </a:xfrm>
          <a:prstGeom prst="rect">
            <a:avLst/>
          </a:prstGeom>
        </p:spPr>
      </p:pic>
      <p:sp>
        <p:nvSpPr>
          <p:cNvPr id="4" name="Title 1">
            <a:extLst>
              <a:ext uri="{FF2B5EF4-FFF2-40B4-BE49-F238E27FC236}">
                <a16:creationId xmlns:a16="http://schemas.microsoft.com/office/drawing/2014/main" id="{4112F941-581D-5752-6781-C2C78689F770}"/>
              </a:ext>
            </a:extLst>
          </p:cNvPr>
          <p:cNvSpPr txBox="1">
            <a:spLocks/>
          </p:cNvSpPr>
          <p:nvPr/>
        </p:nvSpPr>
        <p:spPr>
          <a:xfrm>
            <a:off x="368643" y="335280"/>
            <a:ext cx="3434180" cy="141527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Safety: The Vision</a:t>
            </a:r>
          </a:p>
        </p:txBody>
      </p:sp>
    </p:spTree>
    <p:extLst>
      <p:ext uri="{BB962C8B-B14F-4D97-AF65-F5344CB8AC3E}">
        <p14:creationId xmlns:p14="http://schemas.microsoft.com/office/powerpoint/2010/main" val="289417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7955-1A15-5AB5-7A81-408712F2B8B6}"/>
              </a:ext>
            </a:extLst>
          </p:cNvPr>
          <p:cNvSpPr>
            <a:spLocks noGrp="1"/>
          </p:cNvSpPr>
          <p:nvPr>
            <p:ph type="title"/>
          </p:nvPr>
        </p:nvSpPr>
        <p:spPr>
          <a:xfrm>
            <a:off x="8153400" y="1128094"/>
            <a:ext cx="3434180" cy="1415270"/>
          </a:xfrm>
        </p:spPr>
        <p:txBody>
          <a:bodyPr anchor="t">
            <a:normAutofit/>
          </a:bodyPr>
          <a:lstStyle/>
          <a:p>
            <a:r>
              <a:rPr lang="en-US" sz="4000" b="1"/>
              <a:t>Safety:</a:t>
            </a:r>
            <a:br>
              <a:rPr lang="en-US" sz="4000" b="1"/>
            </a:br>
            <a:r>
              <a:rPr lang="en-US" sz="4000" b="1"/>
              <a:t>The Reality</a:t>
            </a:r>
          </a:p>
        </p:txBody>
      </p:sp>
      <p:pic>
        <p:nvPicPr>
          <p:cNvPr id="5" name="Content Placeholder 4" descr="A group of people riding bicycles in a parking lot&#10;&#10;Description automatically generated">
            <a:extLst>
              <a:ext uri="{FF2B5EF4-FFF2-40B4-BE49-F238E27FC236}">
                <a16:creationId xmlns:a16="http://schemas.microsoft.com/office/drawing/2014/main" id="{FF682BF9-0B80-B775-3340-5BDF07265C3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07" r="10487" b="-1"/>
          <a:stretch/>
        </p:blipFill>
        <p:spPr>
          <a:xfrm>
            <a:off x="-9886" y="10"/>
            <a:ext cx="7572605" cy="6857990"/>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B0B151C-8B89-FC90-604A-8264E1E5AE44}"/>
              </a:ext>
            </a:extLst>
          </p:cNvPr>
          <p:cNvSpPr>
            <a:spLocks noGrp="1"/>
          </p:cNvSpPr>
          <p:nvPr>
            <p:ph idx="1"/>
          </p:nvPr>
        </p:nvSpPr>
        <p:spPr>
          <a:xfrm>
            <a:off x="8153400" y="2543364"/>
            <a:ext cx="3434180" cy="3599019"/>
          </a:xfrm>
        </p:spPr>
        <p:txBody>
          <a:bodyPr vert="horz" lIns="91440" tIns="45720" rIns="91440" bIns="45720" rtlCol="0" anchor="t">
            <a:noAutofit/>
          </a:bodyPr>
          <a:lstStyle/>
          <a:p>
            <a:r>
              <a:rPr lang="en-US" sz="2000"/>
              <a:t>Tahoe's fatality rate is lower than average</a:t>
            </a:r>
          </a:p>
          <a:p>
            <a:r>
              <a:rPr lang="en-US" sz="2000">
                <a:latin typeface="Aptos"/>
                <a:cs typeface="Arial"/>
              </a:rPr>
              <a:t>200 miles of bike and pedestrian facilities have been added/improved since 1997</a:t>
            </a:r>
          </a:p>
          <a:p>
            <a:pPr marL="0" indent="0">
              <a:buNone/>
            </a:pPr>
            <a:r>
              <a:rPr lang="en-US" sz="2000"/>
              <a:t>BUT...</a:t>
            </a:r>
          </a:p>
          <a:p>
            <a:r>
              <a:rPr lang="en-US" sz="2000"/>
              <a:t>Tahoe roads average 5 fatalities and 20 serious injuries annually</a:t>
            </a:r>
          </a:p>
          <a:p>
            <a:r>
              <a:rPr lang="en-US" sz="2000"/>
              <a:t>105 miles of road are high stress for bicyclists</a:t>
            </a:r>
          </a:p>
          <a:p>
            <a:endParaRPr lang="en-US" sz="1800"/>
          </a:p>
          <a:p>
            <a:endParaRPr lang="en-US" sz="1800"/>
          </a:p>
        </p:txBody>
      </p:sp>
      <p:grpSp>
        <p:nvGrpSpPr>
          <p:cNvPr id="3" name="Group 2">
            <a:extLst>
              <a:ext uri="{FF2B5EF4-FFF2-40B4-BE49-F238E27FC236}">
                <a16:creationId xmlns:a16="http://schemas.microsoft.com/office/drawing/2014/main" id="{5074FB04-1EBA-E971-3B44-5A0C5476057D}"/>
              </a:ext>
            </a:extLst>
          </p:cNvPr>
          <p:cNvGrpSpPr/>
          <p:nvPr/>
        </p:nvGrpSpPr>
        <p:grpSpPr>
          <a:xfrm>
            <a:off x="243721" y="5348803"/>
            <a:ext cx="3125149" cy="1306285"/>
            <a:chOff x="3516923" y="251208"/>
            <a:chExt cx="3790503" cy="1457011"/>
          </a:xfrm>
          <a:noFill/>
        </p:grpSpPr>
        <p:sp>
          <p:nvSpPr>
            <p:cNvPr id="4" name="Rectangle: Rounded Corners 3">
              <a:extLst>
                <a:ext uri="{FF2B5EF4-FFF2-40B4-BE49-F238E27FC236}">
                  <a16:creationId xmlns:a16="http://schemas.microsoft.com/office/drawing/2014/main" id="{560DC524-8C5E-3999-DD04-31B46A0105C4}"/>
                </a:ext>
              </a:extLst>
            </p:cNvPr>
            <p:cNvSpPr/>
            <p:nvPr/>
          </p:nvSpPr>
          <p:spPr>
            <a:xfrm>
              <a:off x="3516923" y="251208"/>
              <a:ext cx="3790503" cy="1457011"/>
            </a:xfrm>
            <a:prstGeom prst="roundRect">
              <a:avLst/>
            </a:prstGeom>
            <a:solidFill>
              <a:schemeClr val="accent2">
                <a:lumMod val="75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a:t>	</a:t>
              </a:r>
              <a:r>
                <a:rPr lang="en-US" b="1"/>
                <a:t>We heard people feel less safe walking, biking, or using shared mobility (e-scooters) </a:t>
              </a:r>
            </a:p>
          </p:txBody>
        </p:sp>
        <p:pic>
          <p:nvPicPr>
            <p:cNvPr id="6" name="Picture 5" descr="A person holding a megaphone&#10;&#10;Description automatically generated">
              <a:extLst>
                <a:ext uri="{FF2B5EF4-FFF2-40B4-BE49-F238E27FC236}">
                  <a16:creationId xmlns:a16="http://schemas.microsoft.com/office/drawing/2014/main" id="{6E89219A-687B-8EC9-7AC4-087BB759AC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096" r="15080"/>
            <a:stretch/>
          </p:blipFill>
          <p:spPr>
            <a:xfrm>
              <a:off x="3747115" y="332955"/>
              <a:ext cx="722095" cy="1293516"/>
            </a:xfrm>
            <a:prstGeom prst="rect">
              <a:avLst/>
            </a:prstGeom>
            <a:grpFill/>
            <a:ln>
              <a:noFill/>
            </a:ln>
          </p:spPr>
        </p:pic>
      </p:grpSp>
    </p:spTree>
    <p:extLst>
      <p:ext uri="{BB962C8B-B14F-4D97-AF65-F5344CB8AC3E}">
        <p14:creationId xmlns:p14="http://schemas.microsoft.com/office/powerpoint/2010/main" val="908485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bicycle path&#10;&#10;Description automatically generated">
            <a:extLst>
              <a:ext uri="{FF2B5EF4-FFF2-40B4-BE49-F238E27FC236}">
                <a16:creationId xmlns:a16="http://schemas.microsoft.com/office/drawing/2014/main" id="{51599F9E-CBBB-2F98-A193-C827A02E7B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719" y="0"/>
            <a:ext cx="5299364" cy="6858000"/>
          </a:xfrm>
          <a:prstGeom prst="rect">
            <a:avLst/>
          </a:prstGeom>
        </p:spPr>
      </p:pic>
      <p:pic>
        <p:nvPicPr>
          <p:cNvPr id="5" name="Picture 4" descr="A map of a bicycle path&#10;&#10;Description automatically generated">
            <a:extLst>
              <a:ext uri="{FF2B5EF4-FFF2-40B4-BE49-F238E27FC236}">
                <a16:creationId xmlns:a16="http://schemas.microsoft.com/office/drawing/2014/main" id="{3243B291-9A82-3E80-6578-8B8A658A5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1918" y="0"/>
            <a:ext cx="5299364" cy="6858000"/>
          </a:xfrm>
          <a:prstGeom prst="rect">
            <a:avLst/>
          </a:prstGeom>
        </p:spPr>
      </p:pic>
    </p:spTree>
    <p:extLst>
      <p:ext uri="{BB962C8B-B14F-4D97-AF65-F5344CB8AC3E}">
        <p14:creationId xmlns:p14="http://schemas.microsoft.com/office/powerpoint/2010/main" val="245639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1">
            <a:extLst>
              <a:ext uri="{FF2B5EF4-FFF2-40B4-BE49-F238E27FC236}">
                <a16:creationId xmlns:a16="http://schemas.microsoft.com/office/drawing/2014/main" id="{C00EEB9B-ADA2-6441-B297-F401927E05A6}"/>
              </a:ext>
            </a:extLst>
          </p:cNvPr>
          <p:cNvSpPr txBox="1">
            <a:spLocks/>
          </p:cNvSpPr>
          <p:nvPr/>
        </p:nvSpPr>
        <p:spPr>
          <a:xfrm>
            <a:off x="368643" y="335280"/>
            <a:ext cx="3434180" cy="141527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Trails: The Vision</a:t>
            </a:r>
          </a:p>
        </p:txBody>
      </p:sp>
      <p:pic>
        <p:nvPicPr>
          <p:cNvPr id="2" name="Picture 1" descr="A cartoon of people riding bikes and a car&#10;&#10;Description automatically generated">
            <a:extLst>
              <a:ext uri="{FF2B5EF4-FFF2-40B4-BE49-F238E27FC236}">
                <a16:creationId xmlns:a16="http://schemas.microsoft.com/office/drawing/2014/main" id="{BEB39C7A-212A-6B0F-41C7-B9F09B2861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473" y="-78206"/>
            <a:ext cx="14028822" cy="7014411"/>
          </a:xfrm>
          <a:prstGeom prst="rect">
            <a:avLst/>
          </a:prstGeom>
        </p:spPr>
      </p:pic>
    </p:spTree>
    <p:extLst>
      <p:ext uri="{BB962C8B-B14F-4D97-AF65-F5344CB8AC3E}">
        <p14:creationId xmlns:p14="http://schemas.microsoft.com/office/powerpoint/2010/main" val="3610493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47955-1A15-5AB5-7A81-408712F2B8B6}"/>
              </a:ext>
            </a:extLst>
          </p:cNvPr>
          <p:cNvSpPr>
            <a:spLocks noGrp="1"/>
          </p:cNvSpPr>
          <p:nvPr>
            <p:ph type="title"/>
          </p:nvPr>
        </p:nvSpPr>
        <p:spPr>
          <a:xfrm>
            <a:off x="8153400" y="1128094"/>
            <a:ext cx="3434180" cy="1415270"/>
          </a:xfrm>
        </p:spPr>
        <p:txBody>
          <a:bodyPr anchor="t">
            <a:normAutofit/>
          </a:bodyPr>
          <a:lstStyle/>
          <a:p>
            <a:r>
              <a:rPr lang="en-US" sz="4000" b="1"/>
              <a:t>Trails:</a:t>
            </a:r>
            <a:br>
              <a:rPr lang="en-US" sz="4000" b="1"/>
            </a:br>
            <a:r>
              <a:rPr lang="en-US" sz="4000" b="1"/>
              <a:t>The Reality</a:t>
            </a:r>
          </a:p>
        </p:txBody>
      </p:sp>
      <p:pic>
        <p:nvPicPr>
          <p:cNvPr id="5" name="Content Placeholder 4">
            <a:extLst>
              <a:ext uri="{FF2B5EF4-FFF2-40B4-BE49-F238E27FC236}">
                <a16:creationId xmlns:a16="http://schemas.microsoft.com/office/drawing/2014/main" id="{FF682BF9-0B80-B775-3340-5BDF07265C3E}"/>
              </a:ext>
            </a:extLst>
          </p:cNvPr>
          <p:cNvPicPr>
            <a:picLocks noChangeAspect="1"/>
          </p:cNvPicPr>
          <p:nvPr/>
        </p:nvPicPr>
        <p:blipFill>
          <a:blip r:embed="rId3">
            <a:extLst>
              <a:ext uri="{28A0092B-C50C-407E-A947-70E740481C1C}">
                <a14:useLocalDpi xmlns:a14="http://schemas.microsoft.com/office/drawing/2010/main" val="0"/>
              </a:ext>
            </a:extLst>
          </a:blip>
          <a:srcRect l="13202" r="13202"/>
          <a:stretch/>
        </p:blipFill>
        <p:spPr>
          <a:xfrm>
            <a:off x="-9886" y="10"/>
            <a:ext cx="7572605" cy="6857990"/>
          </a:xfrm>
          <a:prstGeom prst="rect">
            <a:avLst/>
          </a:prstGeom>
        </p:spPr>
      </p:pic>
      <p:cxnSp>
        <p:nvCxnSpPr>
          <p:cNvPr id="12" name="Straight Connector 11">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B0B151C-8B89-FC90-604A-8264E1E5AE44}"/>
              </a:ext>
            </a:extLst>
          </p:cNvPr>
          <p:cNvSpPr>
            <a:spLocks noGrp="1"/>
          </p:cNvSpPr>
          <p:nvPr>
            <p:ph idx="1"/>
          </p:nvPr>
        </p:nvSpPr>
        <p:spPr>
          <a:xfrm>
            <a:off x="8153400" y="2543364"/>
            <a:ext cx="3434180" cy="3599019"/>
          </a:xfrm>
        </p:spPr>
        <p:txBody>
          <a:bodyPr vert="horz" lIns="91440" tIns="45720" rIns="91440" bIns="45720" rtlCol="0" anchor="t">
            <a:normAutofit fontScale="92500" lnSpcReduction="10000"/>
          </a:bodyPr>
          <a:lstStyle/>
          <a:p>
            <a:r>
              <a:rPr lang="en-US" sz="2000" dirty="0"/>
              <a:t>61 miles of shared use paths </a:t>
            </a:r>
          </a:p>
          <a:p>
            <a:r>
              <a:rPr lang="en-US" sz="2000" dirty="0"/>
              <a:t>46 miles of bike lanes</a:t>
            </a:r>
          </a:p>
          <a:p>
            <a:r>
              <a:rPr lang="en-US" sz="2000" dirty="0"/>
              <a:t>29 miles of sidewalks</a:t>
            </a:r>
          </a:p>
          <a:p>
            <a:pPr marL="0" indent="0">
              <a:buNone/>
            </a:pPr>
            <a:r>
              <a:rPr lang="en-US" sz="2000" dirty="0"/>
              <a:t>BUT….</a:t>
            </a:r>
          </a:p>
          <a:p>
            <a:r>
              <a:rPr lang="en-US" sz="2000" dirty="0"/>
              <a:t>0 miles of Class 2b (buffered) &amp; 4 bikeways</a:t>
            </a:r>
          </a:p>
          <a:p>
            <a:r>
              <a:rPr lang="en-US" sz="2000" dirty="0"/>
              <a:t>55 miles of Class 1 paths and 27 miles of sidewalks and complete streets are planned, but design and construction are expensive and lengthy</a:t>
            </a:r>
          </a:p>
        </p:txBody>
      </p:sp>
      <p:grpSp>
        <p:nvGrpSpPr>
          <p:cNvPr id="3" name="Group 2">
            <a:extLst>
              <a:ext uri="{FF2B5EF4-FFF2-40B4-BE49-F238E27FC236}">
                <a16:creationId xmlns:a16="http://schemas.microsoft.com/office/drawing/2014/main" id="{7D3F55EF-8342-E47D-A9BE-6EF43E231F22}"/>
              </a:ext>
            </a:extLst>
          </p:cNvPr>
          <p:cNvGrpSpPr/>
          <p:nvPr/>
        </p:nvGrpSpPr>
        <p:grpSpPr>
          <a:xfrm>
            <a:off x="183281" y="5478934"/>
            <a:ext cx="3114989" cy="1306285"/>
            <a:chOff x="3516923" y="251208"/>
            <a:chExt cx="3778180" cy="1457011"/>
          </a:xfrm>
          <a:solidFill>
            <a:schemeClr val="accent6">
              <a:lumMod val="60000"/>
              <a:lumOff val="40000"/>
            </a:schemeClr>
          </a:solidFill>
        </p:grpSpPr>
        <p:sp>
          <p:nvSpPr>
            <p:cNvPr id="4" name="Rectangle: Rounded Corners 3">
              <a:extLst>
                <a:ext uri="{FF2B5EF4-FFF2-40B4-BE49-F238E27FC236}">
                  <a16:creationId xmlns:a16="http://schemas.microsoft.com/office/drawing/2014/main" id="{E868121B-297B-EE5E-06A8-56DB0358F999}"/>
                </a:ext>
              </a:extLst>
            </p:cNvPr>
            <p:cNvSpPr/>
            <p:nvPr/>
          </p:nvSpPr>
          <p:spPr>
            <a:xfrm>
              <a:off x="3516923" y="251208"/>
              <a:ext cx="3778180" cy="1457011"/>
            </a:xfrm>
            <a:prstGeom prst="roundRect">
              <a:avLst/>
            </a:prstGeom>
            <a:solidFill>
              <a:schemeClr val="accent6">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a:t>	</a:t>
              </a:r>
              <a:r>
                <a:rPr lang="en-US" b="1"/>
                <a:t>We heard people want safer on-street facilities</a:t>
              </a:r>
            </a:p>
          </p:txBody>
        </p:sp>
        <p:pic>
          <p:nvPicPr>
            <p:cNvPr id="6" name="Picture 5" descr="A person holding a megaphone&#10;&#10;Description automatically generated">
              <a:extLst>
                <a:ext uri="{FF2B5EF4-FFF2-40B4-BE49-F238E27FC236}">
                  <a16:creationId xmlns:a16="http://schemas.microsoft.com/office/drawing/2014/main" id="{06128678-C806-A05A-C03C-E0A22AF13F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96" r="15080"/>
            <a:stretch/>
          </p:blipFill>
          <p:spPr>
            <a:xfrm>
              <a:off x="3765447" y="332955"/>
              <a:ext cx="722095" cy="1293516"/>
            </a:xfrm>
            <a:prstGeom prst="rect">
              <a:avLst/>
            </a:prstGeom>
            <a:noFill/>
            <a:ln>
              <a:noFill/>
            </a:ln>
          </p:spPr>
        </p:pic>
      </p:grpSp>
    </p:spTree>
    <p:extLst>
      <p:ext uri="{BB962C8B-B14F-4D97-AF65-F5344CB8AC3E}">
        <p14:creationId xmlns:p14="http://schemas.microsoft.com/office/powerpoint/2010/main" val="2154371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circular chart with different colored circles&#10;&#10;Description automatically generated with medium confidence">
            <a:extLst>
              <a:ext uri="{FF2B5EF4-FFF2-40B4-BE49-F238E27FC236}">
                <a16:creationId xmlns:a16="http://schemas.microsoft.com/office/drawing/2014/main" id="{BD4091E7-7BCD-C3D0-C00F-128ADFC606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32" y="1344169"/>
            <a:ext cx="4169663" cy="4169663"/>
          </a:xfrm>
          <a:prstGeom prst="rect">
            <a:avLst/>
          </a:prstGeom>
        </p:spPr>
      </p:pic>
      <p:pic>
        <p:nvPicPr>
          <p:cNvPr id="11" name="Picture 10" descr="A map of a city&#10;&#10;Description automatically generated">
            <a:extLst>
              <a:ext uri="{FF2B5EF4-FFF2-40B4-BE49-F238E27FC236}">
                <a16:creationId xmlns:a16="http://schemas.microsoft.com/office/drawing/2014/main" id="{86365EDD-7A82-FD35-0F53-ECFD8314B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6029" y="829022"/>
            <a:ext cx="6731338" cy="5199957"/>
          </a:xfrm>
          <a:prstGeom prst="rect">
            <a:avLst/>
          </a:prstGeom>
        </p:spPr>
      </p:pic>
    </p:spTree>
    <p:extLst>
      <p:ext uri="{BB962C8B-B14F-4D97-AF65-F5344CB8AC3E}">
        <p14:creationId xmlns:p14="http://schemas.microsoft.com/office/powerpoint/2010/main" val="11754480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artoon of a car with a bear in it&#10;&#10;Description automatically generated">
            <a:extLst>
              <a:ext uri="{FF2B5EF4-FFF2-40B4-BE49-F238E27FC236}">
                <a16:creationId xmlns:a16="http://schemas.microsoft.com/office/drawing/2014/main" id="{D5C6C590-BD60-FF07-9BD4-1EDB4831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35" r="7960" b="1"/>
          <a:stretch/>
        </p:blipFill>
        <p:spPr>
          <a:xfrm>
            <a:off x="-1504" y="335280"/>
            <a:ext cx="12191980" cy="6856718"/>
          </a:xfrm>
          <a:prstGeom prst="rect">
            <a:avLst/>
          </a:prstGeom>
        </p:spPr>
      </p:pic>
      <p:sp>
        <p:nvSpPr>
          <p:cNvPr id="4" name="Title 1">
            <a:extLst>
              <a:ext uri="{FF2B5EF4-FFF2-40B4-BE49-F238E27FC236}">
                <a16:creationId xmlns:a16="http://schemas.microsoft.com/office/drawing/2014/main" id="{3B986F9F-C39A-CACE-6C91-57624DF0E799}"/>
              </a:ext>
            </a:extLst>
          </p:cNvPr>
          <p:cNvSpPr txBox="1">
            <a:spLocks/>
          </p:cNvSpPr>
          <p:nvPr/>
        </p:nvSpPr>
        <p:spPr>
          <a:xfrm>
            <a:off x="368642" y="335280"/>
            <a:ext cx="4122078" cy="1415270"/>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t>Technology: The Vision</a:t>
            </a:r>
          </a:p>
        </p:txBody>
      </p:sp>
    </p:spTree>
    <p:extLst>
      <p:ext uri="{BB962C8B-B14F-4D97-AF65-F5344CB8AC3E}">
        <p14:creationId xmlns:p14="http://schemas.microsoft.com/office/powerpoint/2010/main" val="37471290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8C070-AB2B-0ED6-9E19-40E463CE49EC}"/>
              </a:ext>
            </a:extLst>
          </p:cNvPr>
          <p:cNvSpPr>
            <a:spLocks noGrp="1"/>
          </p:cNvSpPr>
          <p:nvPr>
            <p:ph type="title"/>
          </p:nvPr>
        </p:nvSpPr>
        <p:spPr>
          <a:xfrm>
            <a:off x="762000" y="1138036"/>
            <a:ext cx="4085665" cy="1402470"/>
          </a:xfrm>
        </p:spPr>
        <p:txBody>
          <a:bodyPr anchor="t">
            <a:normAutofit/>
          </a:bodyPr>
          <a:lstStyle/>
          <a:p>
            <a:r>
              <a:rPr lang="en-US" sz="4000" b="1"/>
              <a:t>Technology: </a:t>
            </a:r>
            <a:br>
              <a:rPr lang="en-US" sz="4000" b="1"/>
            </a:br>
            <a:r>
              <a:rPr lang="en-US" sz="4000" b="1"/>
              <a:t>The Reality</a:t>
            </a:r>
          </a:p>
        </p:txBody>
      </p:sp>
      <p:cxnSp>
        <p:nvCxnSpPr>
          <p:cNvPr id="12" name="Straight Connector 11">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980392DF-FD49-1384-2F48-0D4B1D347CFC}"/>
              </a:ext>
            </a:extLst>
          </p:cNvPr>
          <p:cNvSpPr>
            <a:spLocks noGrp="1"/>
          </p:cNvSpPr>
          <p:nvPr>
            <p:ph idx="1"/>
          </p:nvPr>
        </p:nvSpPr>
        <p:spPr>
          <a:xfrm>
            <a:off x="762000" y="2551176"/>
            <a:ext cx="4085665" cy="3591207"/>
          </a:xfrm>
        </p:spPr>
        <p:txBody>
          <a:bodyPr vert="horz" lIns="91440" tIns="45720" rIns="91440" bIns="45720" rtlCol="0" anchor="t">
            <a:normAutofit/>
          </a:bodyPr>
          <a:lstStyle/>
          <a:p>
            <a:r>
              <a:rPr lang="en-US" sz="2400">
                <a:ea typeface="+mn-lt"/>
                <a:cs typeface="+mn-lt"/>
              </a:rPr>
              <a:t>New parking reservation systems </a:t>
            </a:r>
          </a:p>
          <a:p>
            <a:r>
              <a:rPr lang="en-US" sz="2400">
                <a:ea typeface="+mn-lt"/>
                <a:cs typeface="+mn-lt"/>
              </a:rPr>
              <a:t>EV charging is expanding</a:t>
            </a:r>
          </a:p>
          <a:p>
            <a:pPr marL="0" indent="0">
              <a:buNone/>
            </a:pPr>
            <a:r>
              <a:rPr lang="en-US" sz="2400"/>
              <a:t>BUT….</a:t>
            </a:r>
          </a:p>
          <a:p>
            <a:r>
              <a:rPr lang="en-US" sz="2400">
                <a:ea typeface="+mn-lt"/>
                <a:cs typeface="+mn-lt"/>
              </a:rPr>
              <a:t>Recreation-based parking is mostly a free-for-all </a:t>
            </a:r>
          </a:p>
          <a:p>
            <a:r>
              <a:rPr lang="en-US" sz="2400">
                <a:ea typeface="+mn-lt"/>
                <a:cs typeface="+mn-lt"/>
              </a:rPr>
              <a:t>EV charging is still minimal</a:t>
            </a:r>
          </a:p>
          <a:p>
            <a:r>
              <a:rPr lang="en-US" sz="2400">
                <a:ea typeface="+mn-lt"/>
                <a:cs typeface="+mn-lt"/>
              </a:rPr>
              <a:t>Gaps in cellular coverage </a:t>
            </a:r>
          </a:p>
          <a:p>
            <a:endParaRPr lang="en-US" sz="2000"/>
          </a:p>
        </p:txBody>
      </p:sp>
      <p:pic>
        <p:nvPicPr>
          <p:cNvPr id="5" name="Content Placeholder 4">
            <a:extLst>
              <a:ext uri="{FF2B5EF4-FFF2-40B4-BE49-F238E27FC236}">
                <a16:creationId xmlns:a16="http://schemas.microsoft.com/office/drawing/2014/main" id="{A2509F5B-3EB0-0FA2-38EA-0C05FF292580}"/>
              </a:ext>
            </a:extLst>
          </p:cNvPr>
          <p:cNvPicPr>
            <a:picLocks noChangeAspect="1"/>
          </p:cNvPicPr>
          <p:nvPr/>
        </p:nvPicPr>
        <p:blipFill>
          <a:blip r:embed="rId3" cstate="print">
            <a:extLst>
              <a:ext uri="{28A0092B-C50C-407E-A947-70E740481C1C}">
                <a14:useLocalDpi xmlns:a14="http://schemas.microsoft.com/office/drawing/2010/main" val="0"/>
              </a:ext>
            </a:extLst>
          </a:blip>
          <a:srcRect l="18172" r="18172"/>
          <a:stretch/>
        </p:blipFill>
        <p:spPr>
          <a:xfrm>
            <a:off x="5650992" y="0"/>
            <a:ext cx="6541008" cy="6857990"/>
          </a:xfrm>
          <a:prstGeom prst="rect">
            <a:avLst/>
          </a:prstGeom>
        </p:spPr>
      </p:pic>
      <p:sp>
        <p:nvSpPr>
          <p:cNvPr id="7" name="Rectangle: Rounded Corners 6">
            <a:extLst>
              <a:ext uri="{FF2B5EF4-FFF2-40B4-BE49-F238E27FC236}">
                <a16:creationId xmlns:a16="http://schemas.microsoft.com/office/drawing/2014/main" id="{539EF664-01C6-F27E-8CEE-311971946410}"/>
              </a:ext>
            </a:extLst>
          </p:cNvPr>
          <p:cNvSpPr/>
          <p:nvPr/>
        </p:nvSpPr>
        <p:spPr>
          <a:xfrm>
            <a:off x="8770514" y="166263"/>
            <a:ext cx="3265972" cy="1306285"/>
          </a:xfrm>
          <a:prstGeom prst="roundRect">
            <a:avLst/>
          </a:prstGeom>
          <a:solidFill>
            <a:schemeClr val="accent6">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2000" b="1"/>
              <a:t>	</a:t>
            </a:r>
            <a:endParaRPr lang="en-US" b="1"/>
          </a:p>
        </p:txBody>
      </p:sp>
      <p:pic>
        <p:nvPicPr>
          <p:cNvPr id="4" name="Picture 3" descr="A person holding a megaphone&#10;&#10;Description automatically generated">
            <a:extLst>
              <a:ext uri="{FF2B5EF4-FFF2-40B4-BE49-F238E27FC236}">
                <a16:creationId xmlns:a16="http://schemas.microsoft.com/office/drawing/2014/main" id="{746E4AE2-027D-3324-4CCD-0F5B7AD66B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96" r="15080"/>
          <a:stretch/>
        </p:blipFill>
        <p:spPr>
          <a:xfrm>
            <a:off x="8951307" y="239553"/>
            <a:ext cx="595344" cy="1159703"/>
          </a:xfrm>
          <a:prstGeom prst="rect">
            <a:avLst/>
          </a:prstGeom>
          <a:noFill/>
          <a:ln>
            <a:noFill/>
          </a:ln>
        </p:spPr>
      </p:pic>
      <p:sp>
        <p:nvSpPr>
          <p:cNvPr id="8" name="TextBox 7">
            <a:extLst>
              <a:ext uri="{FF2B5EF4-FFF2-40B4-BE49-F238E27FC236}">
                <a16:creationId xmlns:a16="http://schemas.microsoft.com/office/drawing/2014/main" id="{10F1F137-4B3D-D702-B4ED-FFDBE44D9524}"/>
              </a:ext>
            </a:extLst>
          </p:cNvPr>
          <p:cNvSpPr txBox="1"/>
          <p:nvPr/>
        </p:nvSpPr>
        <p:spPr>
          <a:xfrm>
            <a:off x="9289722" y="357740"/>
            <a:ext cx="274676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b="1">
                <a:solidFill>
                  <a:srgbClr val="FFFFFF"/>
                </a:solidFill>
              </a:rPr>
              <a:t>We heard people want more broadband around the Lake </a:t>
            </a:r>
          </a:p>
        </p:txBody>
      </p:sp>
    </p:spTree>
    <p:extLst>
      <p:ext uri="{BB962C8B-B14F-4D97-AF65-F5344CB8AC3E}">
        <p14:creationId xmlns:p14="http://schemas.microsoft.com/office/powerpoint/2010/main" val="3515921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helmets and helmets on bikes&#10;&#10;Description automatically generated">
            <a:extLst>
              <a:ext uri="{FF2B5EF4-FFF2-40B4-BE49-F238E27FC236}">
                <a16:creationId xmlns:a16="http://schemas.microsoft.com/office/drawing/2014/main" id="{6E53E7A7-9836-5B4C-002D-FF11DD99EAD5}"/>
              </a:ext>
            </a:extLst>
          </p:cNvPr>
          <p:cNvPicPr>
            <a:picLocks noChangeAspect="1"/>
          </p:cNvPicPr>
          <p:nvPr/>
        </p:nvPicPr>
        <p:blipFill>
          <a:blip r:embed="rId2" cstate="print">
            <a:extLst>
              <a:ext uri="{28A0092B-C50C-407E-A947-70E740481C1C}">
                <a14:useLocalDpi xmlns:a14="http://schemas.microsoft.com/office/drawing/2010/main" val="0"/>
              </a:ext>
            </a:extLst>
          </a:blip>
          <a:srcRect t="54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E3AC67-1CE5-7913-B435-5296851540E6}"/>
              </a:ext>
            </a:extLst>
          </p:cNvPr>
          <p:cNvSpPr>
            <a:spLocks noGrp="1"/>
          </p:cNvSpPr>
          <p:nvPr>
            <p:ph type="title"/>
          </p:nvPr>
        </p:nvSpPr>
        <p:spPr>
          <a:xfrm>
            <a:off x="7862356" y="209477"/>
            <a:ext cx="3822189" cy="1899912"/>
          </a:xfrm>
        </p:spPr>
        <p:txBody>
          <a:bodyPr>
            <a:normAutofit/>
          </a:bodyPr>
          <a:lstStyle/>
          <a:p>
            <a:r>
              <a:rPr lang="en-US" sz="4000" b="1"/>
              <a:t>Next Steps </a:t>
            </a:r>
            <a:endParaRPr lang="en-US" sz="4000"/>
          </a:p>
        </p:txBody>
      </p:sp>
      <p:sp>
        <p:nvSpPr>
          <p:cNvPr id="3" name="Content Placeholder 2">
            <a:extLst>
              <a:ext uri="{FF2B5EF4-FFF2-40B4-BE49-F238E27FC236}">
                <a16:creationId xmlns:a16="http://schemas.microsoft.com/office/drawing/2014/main" id="{132686E2-5871-EDBD-1858-B07D6CC9E36E}"/>
              </a:ext>
            </a:extLst>
          </p:cNvPr>
          <p:cNvSpPr>
            <a:spLocks noGrp="1"/>
          </p:cNvSpPr>
          <p:nvPr>
            <p:ph idx="1"/>
          </p:nvPr>
        </p:nvSpPr>
        <p:spPr>
          <a:xfrm>
            <a:off x="7862356" y="1714389"/>
            <a:ext cx="3822189" cy="4801135"/>
          </a:xfrm>
        </p:spPr>
        <p:txBody>
          <a:bodyPr vert="horz" lIns="91440" tIns="45720" rIns="91440" bIns="45720" rtlCol="0" anchor="t">
            <a:noAutofit/>
          </a:bodyPr>
          <a:lstStyle/>
          <a:p>
            <a:r>
              <a:rPr lang="en-US" sz="2400"/>
              <a:t>Timeline</a:t>
            </a:r>
          </a:p>
          <a:p>
            <a:pPr lvl="1"/>
            <a:r>
              <a:rPr lang="en-US"/>
              <a:t>Spring 2025 – more opportunity to comment!</a:t>
            </a:r>
          </a:p>
          <a:p>
            <a:pPr lvl="1"/>
            <a:r>
              <a:rPr lang="en-US"/>
              <a:t>Summer 2025 – TRPA Board consideration</a:t>
            </a:r>
          </a:p>
          <a:p>
            <a:pPr lvl="1"/>
            <a:r>
              <a:rPr lang="en-US"/>
              <a:t>Sign up for TRPA Transportation E-news </a:t>
            </a:r>
          </a:p>
          <a:p>
            <a:r>
              <a:rPr lang="en-US" sz="2400"/>
              <a:t>Funding outlook:</a:t>
            </a:r>
          </a:p>
          <a:p>
            <a:pPr lvl="1"/>
            <a:r>
              <a:rPr lang="en-US"/>
              <a:t>$2 billion+ over 25 years</a:t>
            </a:r>
          </a:p>
          <a:p>
            <a:pPr lvl="1"/>
            <a:r>
              <a:rPr lang="en-US"/>
              <a:t>~$100 million/year</a:t>
            </a:r>
          </a:p>
          <a:p>
            <a:pPr lvl="1"/>
            <a:endParaRPr lang="en-US"/>
          </a:p>
        </p:txBody>
      </p:sp>
    </p:spTree>
    <p:extLst>
      <p:ext uri="{BB962C8B-B14F-4D97-AF65-F5344CB8AC3E}">
        <p14:creationId xmlns:p14="http://schemas.microsoft.com/office/powerpoint/2010/main" val="41724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screenshot of a video game&#10;&#10;Description automatically generated">
            <a:extLst>
              <a:ext uri="{FF2B5EF4-FFF2-40B4-BE49-F238E27FC236}">
                <a16:creationId xmlns:a16="http://schemas.microsoft.com/office/drawing/2014/main" id="{887A5EB6-E22A-DF5C-E8E4-50E5880C3A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4113" y="539585"/>
            <a:ext cx="12560226" cy="6751122"/>
          </a:xfrm>
          <a:prstGeom prst="rect">
            <a:avLst/>
          </a:prstGeom>
        </p:spPr>
      </p:pic>
      <p:sp>
        <p:nvSpPr>
          <p:cNvPr id="10" name="Title 1">
            <a:extLst>
              <a:ext uri="{FF2B5EF4-FFF2-40B4-BE49-F238E27FC236}">
                <a16:creationId xmlns:a16="http://schemas.microsoft.com/office/drawing/2014/main" id="{88252E3A-852C-1961-17F7-95324ABE64DF}"/>
              </a:ext>
            </a:extLst>
          </p:cNvPr>
          <p:cNvSpPr>
            <a:spLocks noGrp="1"/>
          </p:cNvSpPr>
          <p:nvPr>
            <p:ph type="title"/>
          </p:nvPr>
        </p:nvSpPr>
        <p:spPr>
          <a:xfrm>
            <a:off x="838200" y="81346"/>
            <a:ext cx="10515600" cy="1325563"/>
          </a:xfrm>
        </p:spPr>
        <p:txBody>
          <a:bodyPr/>
          <a:lstStyle/>
          <a:p>
            <a:pPr algn="ctr"/>
            <a:r>
              <a:rPr lang="en-US" b="1"/>
              <a:t>Planning Approach: Transportation Goals</a:t>
            </a:r>
          </a:p>
        </p:txBody>
      </p:sp>
    </p:spTree>
    <p:extLst>
      <p:ext uri="{BB962C8B-B14F-4D97-AF65-F5344CB8AC3E}">
        <p14:creationId xmlns:p14="http://schemas.microsoft.com/office/powerpoint/2010/main" val="556969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empty street at night&#10;&#10;Description automatically generated">
            <a:extLst>
              <a:ext uri="{FF2B5EF4-FFF2-40B4-BE49-F238E27FC236}">
                <a16:creationId xmlns:a16="http://schemas.microsoft.com/office/drawing/2014/main" id="{3D75456E-A149-2E85-CB72-38DC92053F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818" b="9091"/>
          <a:stretch/>
        </p:blipFill>
        <p:spPr>
          <a:xfrm>
            <a:off x="-990113" y="10"/>
            <a:ext cx="8668492" cy="6857990"/>
          </a:xfrm>
          <a:prstGeom prst="rect">
            <a:avLst/>
          </a:prstGeom>
        </p:spPr>
      </p:pic>
      <p:sp>
        <p:nvSpPr>
          <p:cNvPr id="39" name="Rectangle 38">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tx1"/>
              </a:gs>
              <a:gs pos="35000">
                <a:schemeClr val="tx1">
                  <a:alpha val="76000"/>
                </a:schemeClr>
              </a:gs>
              <a:gs pos="19000">
                <a:schemeClr val="tx1">
                  <a:alpha val="40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E668A6-4B7A-6737-7B4A-B8E33178A751}"/>
              </a:ext>
            </a:extLst>
          </p:cNvPr>
          <p:cNvSpPr>
            <a:spLocks noGrp="1"/>
          </p:cNvSpPr>
          <p:nvPr>
            <p:ph type="title"/>
          </p:nvPr>
        </p:nvSpPr>
        <p:spPr>
          <a:xfrm>
            <a:off x="8448826" y="1161288"/>
            <a:ext cx="3385186" cy="1124712"/>
          </a:xfrm>
        </p:spPr>
        <p:txBody>
          <a:bodyPr anchor="b">
            <a:normAutofit/>
          </a:bodyPr>
          <a:lstStyle/>
          <a:p>
            <a:r>
              <a:rPr lang="en-US" b="1">
                <a:solidFill>
                  <a:schemeClr val="bg1"/>
                </a:solidFill>
              </a:rPr>
              <a:t>Questions?</a:t>
            </a:r>
          </a:p>
        </p:txBody>
      </p:sp>
      <p:sp>
        <p:nvSpPr>
          <p:cNvPr id="41" name="Rectangle 4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3" name="Rectangle 4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4672CA-BFE0-C2FE-92FB-AADCB0359BF1}"/>
              </a:ext>
            </a:extLst>
          </p:cNvPr>
          <p:cNvSpPr>
            <a:spLocks noGrp="1"/>
          </p:cNvSpPr>
          <p:nvPr>
            <p:ph idx="1"/>
          </p:nvPr>
        </p:nvSpPr>
        <p:spPr>
          <a:xfrm>
            <a:off x="8449588" y="2718054"/>
            <a:ext cx="3385185" cy="3859616"/>
          </a:xfrm>
        </p:spPr>
        <p:txBody>
          <a:bodyPr anchor="t">
            <a:normAutofit lnSpcReduction="10000"/>
          </a:bodyPr>
          <a:lstStyle/>
          <a:p>
            <a:pPr marL="0" indent="0">
              <a:buNone/>
            </a:pPr>
            <a:r>
              <a:rPr lang="en-US" b="1">
                <a:solidFill>
                  <a:schemeClr val="bg1"/>
                </a:solidFill>
              </a:rPr>
              <a:t>We want your feedback!</a:t>
            </a:r>
            <a:endParaRPr lang="en-US" sz="2400" b="1">
              <a:solidFill>
                <a:schemeClr val="bg1"/>
              </a:solidFill>
            </a:endParaRPr>
          </a:p>
          <a:p>
            <a:pPr marL="0" indent="0">
              <a:buNone/>
            </a:pPr>
            <a:r>
              <a:rPr lang="en-US">
                <a:solidFill>
                  <a:schemeClr val="bg1"/>
                </a:solidFill>
              </a:rPr>
              <a:t>Take our survey at </a:t>
            </a:r>
            <a:r>
              <a:rPr lang="en-US" sz="2200">
                <a:solidFill>
                  <a:schemeClr val="bg1"/>
                </a:solidFill>
              </a:rPr>
              <a:t>trpa.gov/connections2050</a:t>
            </a:r>
          </a:p>
          <a:p>
            <a:pPr marL="0" indent="0">
              <a:buNone/>
            </a:pPr>
            <a:endParaRPr lang="en-US">
              <a:solidFill>
                <a:schemeClr val="bg1"/>
              </a:solidFill>
            </a:endParaRPr>
          </a:p>
          <a:p>
            <a:pPr marL="0" indent="0">
              <a:buNone/>
            </a:pPr>
            <a:endParaRPr lang="en-US" sz="2400">
              <a:solidFill>
                <a:schemeClr val="bg1"/>
              </a:solidFill>
            </a:endParaRPr>
          </a:p>
          <a:p>
            <a:pPr marL="0" indent="0">
              <a:buNone/>
            </a:pPr>
            <a:endParaRPr lang="en-US" sz="2400">
              <a:solidFill>
                <a:schemeClr val="bg1"/>
              </a:solidFill>
            </a:endParaRPr>
          </a:p>
          <a:p>
            <a:pPr marL="0" indent="0">
              <a:buNone/>
            </a:pPr>
            <a:r>
              <a:rPr lang="en-US" sz="2400">
                <a:solidFill>
                  <a:schemeClr val="bg1"/>
                </a:solidFill>
              </a:rPr>
              <a:t>Contact: </a:t>
            </a:r>
          </a:p>
          <a:p>
            <a:pPr marL="0" indent="0">
              <a:buNone/>
            </a:pPr>
            <a:r>
              <a:rPr lang="en-US" sz="2400">
                <a:solidFill>
                  <a:schemeClr val="bg1"/>
                </a:solidFill>
              </a:rPr>
              <a:t>rtp@trpa.gov</a:t>
            </a:r>
          </a:p>
        </p:txBody>
      </p:sp>
      <p:pic>
        <p:nvPicPr>
          <p:cNvPr id="6" name="Picture 5" descr="A white text on a black background&#10;&#10;Description automatically generated">
            <a:extLst>
              <a:ext uri="{FF2B5EF4-FFF2-40B4-BE49-F238E27FC236}">
                <a16:creationId xmlns:a16="http://schemas.microsoft.com/office/drawing/2014/main" id="{4FA5F5DF-709A-3154-97ED-21F37CDD83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867" y="5925312"/>
            <a:ext cx="1053873" cy="670647"/>
          </a:xfrm>
          <a:prstGeom prst="rect">
            <a:avLst/>
          </a:prstGeom>
        </p:spPr>
      </p:pic>
      <p:pic>
        <p:nvPicPr>
          <p:cNvPr id="4" name="Picture 3" descr="A qr code with a few squares&#10;&#10;Description automatically generated">
            <a:extLst>
              <a:ext uri="{FF2B5EF4-FFF2-40B4-BE49-F238E27FC236}">
                <a16:creationId xmlns:a16="http://schemas.microsoft.com/office/drawing/2014/main" id="{2A1E0A2A-540A-10EA-C572-58A69F7D16A9}"/>
              </a:ext>
            </a:extLst>
          </p:cNvPr>
          <p:cNvPicPr>
            <a:picLocks noChangeAspect="1"/>
          </p:cNvPicPr>
          <p:nvPr/>
        </p:nvPicPr>
        <p:blipFill>
          <a:blip r:embed="rId4"/>
          <a:stretch>
            <a:fillRect/>
          </a:stretch>
        </p:blipFill>
        <p:spPr>
          <a:xfrm>
            <a:off x="9606765" y="4373217"/>
            <a:ext cx="1014025" cy="1014025"/>
          </a:xfrm>
          <a:prstGeom prst="rect">
            <a:avLst/>
          </a:prstGeom>
        </p:spPr>
      </p:pic>
    </p:spTree>
    <p:extLst>
      <p:ext uri="{BB962C8B-B14F-4D97-AF65-F5344CB8AC3E}">
        <p14:creationId xmlns:p14="http://schemas.microsoft.com/office/powerpoint/2010/main" val="317002980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0AC0D-C64A-3CC8-86FB-8DD9303C11CC}"/>
              </a:ext>
            </a:extLst>
          </p:cNvPr>
          <p:cNvSpPr>
            <a:spLocks noGrp="1"/>
          </p:cNvSpPr>
          <p:nvPr>
            <p:ph type="title"/>
          </p:nvPr>
        </p:nvSpPr>
        <p:spPr/>
        <p:txBody>
          <a:bodyPr/>
          <a:lstStyle/>
          <a:p>
            <a:r>
              <a:rPr lang="en-US" b="1"/>
              <a:t>Planning Approach: Public Input</a:t>
            </a:r>
          </a:p>
        </p:txBody>
      </p:sp>
      <p:pic>
        <p:nvPicPr>
          <p:cNvPr id="5" name="Content Placeholder 4" descr="A person holding a megaphone&#10;&#10;Description automatically generated">
            <a:extLst>
              <a:ext uri="{FF2B5EF4-FFF2-40B4-BE49-F238E27FC236}">
                <a16:creationId xmlns:a16="http://schemas.microsoft.com/office/drawing/2014/main" id="{E1BE2E81-B05B-7A4D-8FA7-C894B22EDD9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7021" y="1690688"/>
            <a:ext cx="4351338" cy="4351338"/>
          </a:xfrm>
        </p:spPr>
      </p:pic>
      <p:sp>
        <p:nvSpPr>
          <p:cNvPr id="8" name="Content Placeholder 2">
            <a:extLst>
              <a:ext uri="{FF2B5EF4-FFF2-40B4-BE49-F238E27FC236}">
                <a16:creationId xmlns:a16="http://schemas.microsoft.com/office/drawing/2014/main" id="{1CAFCD32-6AD2-7DA0-9F32-CC68BF797BA0}"/>
              </a:ext>
            </a:extLst>
          </p:cNvPr>
          <p:cNvSpPr txBox="1">
            <a:spLocks/>
          </p:cNvSpPr>
          <p:nvPr/>
        </p:nvSpPr>
        <p:spPr>
          <a:xfrm>
            <a:off x="4693298" y="1690688"/>
            <a:ext cx="6660502"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buFont typeface="Arial" panose="020B0604020202020204" pitchFamily="34" charset="0"/>
              <a:buChar char="•"/>
            </a:pPr>
            <a:r>
              <a:rPr lang="en-US" b="1" i="0">
                <a:effectLst/>
              </a:rPr>
              <a:t>9,724 </a:t>
            </a:r>
            <a:r>
              <a:rPr lang="en-US" i="0">
                <a:effectLst/>
              </a:rPr>
              <a:t>participants reached through presentations, workshops, meetings, webinars, and pop-up events   </a:t>
            </a:r>
          </a:p>
          <a:p>
            <a:pPr algn="l">
              <a:buFont typeface="Arial" panose="020B0604020202020204" pitchFamily="34" charset="0"/>
              <a:buChar char="•"/>
            </a:pPr>
            <a:r>
              <a:rPr lang="en-US" b="1" i="0">
                <a:effectLst/>
              </a:rPr>
              <a:t>6,220 </a:t>
            </a:r>
            <a:r>
              <a:rPr lang="en-US" i="0">
                <a:effectLst/>
              </a:rPr>
              <a:t>participants reached through surveys, including:</a:t>
            </a:r>
          </a:p>
          <a:p>
            <a:pPr lvl="1"/>
            <a:r>
              <a:rPr lang="en-US" i="0">
                <a:effectLst/>
              </a:rPr>
              <a:t>Tahoe Regional Trails Plan Survey   </a:t>
            </a:r>
          </a:p>
          <a:p>
            <a:pPr lvl="1"/>
            <a:r>
              <a:rPr lang="en-US" i="0">
                <a:effectLst/>
              </a:rPr>
              <a:t>Transportation Equity Study Survey   </a:t>
            </a:r>
          </a:p>
          <a:p>
            <a:pPr lvl="1"/>
            <a:r>
              <a:rPr lang="en-US" i="0">
                <a:effectLst/>
              </a:rPr>
              <a:t>SR89 Trail Feasibility Study Survey   </a:t>
            </a:r>
          </a:p>
          <a:p>
            <a:pPr lvl="1"/>
            <a:r>
              <a:rPr lang="en-US" i="0">
                <a:effectLst/>
              </a:rPr>
              <a:t>Transportation Safety Survey   </a:t>
            </a:r>
          </a:p>
          <a:p>
            <a:pPr lvl="1"/>
            <a:r>
              <a:rPr lang="en-US" i="0">
                <a:effectLst/>
              </a:rPr>
              <a:t>Destination Stewardship Survey   </a:t>
            </a:r>
          </a:p>
          <a:p>
            <a:pPr lvl="1"/>
            <a:r>
              <a:rPr lang="en-US" i="0">
                <a:effectLst/>
              </a:rPr>
              <a:t>Transit Passengers and Unmet Transit Needs Surveys </a:t>
            </a:r>
          </a:p>
        </p:txBody>
      </p:sp>
    </p:spTree>
    <p:extLst>
      <p:ext uri="{BB962C8B-B14F-4D97-AF65-F5344CB8AC3E}">
        <p14:creationId xmlns:p14="http://schemas.microsoft.com/office/powerpoint/2010/main" val="2956660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2EC4B9-D748-D9DD-384B-C736969CBC50}"/>
              </a:ext>
            </a:extLst>
          </p:cNvPr>
          <p:cNvSpPr>
            <a:spLocks noGrp="1"/>
          </p:cNvSpPr>
          <p:nvPr>
            <p:ph type="title"/>
          </p:nvPr>
        </p:nvSpPr>
        <p:spPr>
          <a:xfrm>
            <a:off x="411479" y="783961"/>
            <a:ext cx="4800601" cy="1415679"/>
          </a:xfrm>
        </p:spPr>
        <p:txBody>
          <a:bodyPr anchor="b">
            <a:noAutofit/>
          </a:bodyPr>
          <a:lstStyle/>
          <a:p>
            <a:r>
              <a:rPr lang="en-US" b="1"/>
              <a:t>Planning Approach:</a:t>
            </a:r>
            <a:br>
              <a:rPr lang="en-US" b="1"/>
            </a:br>
            <a:r>
              <a:rPr lang="en-US" b="1"/>
              <a:t>Data Driven</a:t>
            </a:r>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F056D60E-B692-F69F-AE65-50B86D2EC1B4}"/>
              </a:ext>
            </a:extLst>
          </p:cNvPr>
          <p:cNvPicPr>
            <a:picLocks noChangeAspect="1"/>
          </p:cNvPicPr>
          <p:nvPr/>
        </p:nvPicPr>
        <p:blipFill>
          <a:blip r:embed="rId3"/>
          <a:stretch>
            <a:fillRect/>
          </a:stretch>
        </p:blipFill>
        <p:spPr>
          <a:xfrm>
            <a:off x="6293131" y="0"/>
            <a:ext cx="5317928" cy="6858000"/>
          </a:xfrm>
          <a:prstGeom prst="rect">
            <a:avLst/>
          </a:prstGeom>
        </p:spPr>
      </p:pic>
      <p:pic>
        <p:nvPicPr>
          <p:cNvPr id="7" name="Picture 6">
            <a:extLst>
              <a:ext uri="{FF2B5EF4-FFF2-40B4-BE49-F238E27FC236}">
                <a16:creationId xmlns:a16="http://schemas.microsoft.com/office/drawing/2014/main" id="{DF6B9C80-153F-A6C3-D1AF-CCF6B26207FC}"/>
              </a:ext>
            </a:extLst>
          </p:cNvPr>
          <p:cNvPicPr>
            <a:picLocks noChangeAspect="1"/>
          </p:cNvPicPr>
          <p:nvPr/>
        </p:nvPicPr>
        <p:blipFill>
          <a:blip r:embed="rId4"/>
          <a:stretch>
            <a:fillRect/>
          </a:stretch>
        </p:blipFill>
        <p:spPr>
          <a:xfrm>
            <a:off x="0" y="2879569"/>
            <a:ext cx="6293131" cy="3430922"/>
          </a:xfrm>
          <a:prstGeom prst="rect">
            <a:avLst/>
          </a:prstGeom>
        </p:spPr>
      </p:pic>
    </p:spTree>
    <p:extLst>
      <p:ext uri="{BB962C8B-B14F-4D97-AF65-F5344CB8AC3E}">
        <p14:creationId xmlns:p14="http://schemas.microsoft.com/office/powerpoint/2010/main" val="990922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15E9-4231-85AE-F068-3A48C0104DB0}"/>
              </a:ext>
            </a:extLst>
          </p:cNvPr>
          <p:cNvSpPr>
            <a:spLocks noGrp="1"/>
          </p:cNvSpPr>
          <p:nvPr>
            <p:ph type="title"/>
          </p:nvPr>
        </p:nvSpPr>
        <p:spPr/>
        <p:txBody>
          <a:bodyPr/>
          <a:lstStyle/>
          <a:p>
            <a:r>
              <a:rPr lang="en-US" b="1"/>
              <a:t>2050 Vision</a:t>
            </a:r>
          </a:p>
        </p:txBody>
      </p:sp>
      <p:pic>
        <p:nvPicPr>
          <p:cNvPr id="4" name="Picture 3" descr="A cartoon bear standing in front of a river&#10;&#10;Description automatically generated">
            <a:extLst>
              <a:ext uri="{FF2B5EF4-FFF2-40B4-BE49-F238E27FC236}">
                <a16:creationId xmlns:a16="http://schemas.microsoft.com/office/drawing/2014/main" id="{FFA6A24A-87A4-C4FA-587C-F026CBEB0B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122" r="16603" b="12633"/>
          <a:stretch/>
        </p:blipFill>
        <p:spPr>
          <a:xfrm>
            <a:off x="469605" y="2055813"/>
            <a:ext cx="6028455" cy="3694748"/>
          </a:xfrm>
          <a:prstGeom prst="rect">
            <a:avLst/>
          </a:prstGeom>
        </p:spPr>
      </p:pic>
      <p:pic>
        <p:nvPicPr>
          <p:cNvPr id="3" name="Picture 2" descr="A map of a lake&#10;&#10;Description automatically generated">
            <a:extLst>
              <a:ext uri="{FF2B5EF4-FFF2-40B4-BE49-F238E27FC236}">
                <a16:creationId xmlns:a16="http://schemas.microsoft.com/office/drawing/2014/main" id="{53FF3761-1F11-6126-F78B-053E598F4572}"/>
              </a:ext>
            </a:extLst>
          </p:cNvPr>
          <p:cNvPicPr>
            <a:picLocks noChangeAspect="1"/>
          </p:cNvPicPr>
          <p:nvPr/>
        </p:nvPicPr>
        <p:blipFill>
          <a:blip r:embed="rId4"/>
          <a:stretch>
            <a:fillRect/>
          </a:stretch>
        </p:blipFill>
        <p:spPr>
          <a:xfrm>
            <a:off x="6982947" y="0"/>
            <a:ext cx="5221962" cy="6862763"/>
          </a:xfrm>
          <a:prstGeom prst="rect">
            <a:avLst/>
          </a:prstGeom>
        </p:spPr>
      </p:pic>
    </p:spTree>
    <p:extLst>
      <p:ext uri="{BB962C8B-B14F-4D97-AF65-F5344CB8AC3E}">
        <p14:creationId xmlns:p14="http://schemas.microsoft.com/office/powerpoint/2010/main" val="418226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us and bear on the road&#10;&#10;Description automatically generated">
            <a:extLst>
              <a:ext uri="{FF2B5EF4-FFF2-40B4-BE49-F238E27FC236}">
                <a16:creationId xmlns:a16="http://schemas.microsoft.com/office/drawing/2014/main" id="{E74D0BD9-4C06-A9FC-A48E-2C8A8BF7232A}"/>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839" r="1" b="1"/>
          <a:stretch/>
        </p:blipFill>
        <p:spPr>
          <a:xfrm>
            <a:off x="-6588" y="10"/>
            <a:ext cx="12198588" cy="6857990"/>
          </a:xfrm>
          <a:prstGeom prst="rect">
            <a:avLst/>
          </a:prstGeom>
        </p:spPr>
      </p:pic>
      <p:sp>
        <p:nvSpPr>
          <p:cNvPr id="6" name="Title 1">
            <a:extLst>
              <a:ext uri="{FF2B5EF4-FFF2-40B4-BE49-F238E27FC236}">
                <a16:creationId xmlns:a16="http://schemas.microsoft.com/office/drawing/2014/main" id="{B66635D2-A3A1-F5FF-1D8D-629C443D0558}"/>
              </a:ext>
            </a:extLst>
          </p:cNvPr>
          <p:cNvSpPr>
            <a:spLocks noGrp="1"/>
          </p:cNvSpPr>
          <p:nvPr>
            <p:ph type="title"/>
          </p:nvPr>
        </p:nvSpPr>
        <p:spPr>
          <a:xfrm>
            <a:off x="368643" y="518494"/>
            <a:ext cx="3434180" cy="1415270"/>
          </a:xfrm>
        </p:spPr>
        <p:txBody>
          <a:bodyPr anchor="t">
            <a:normAutofit/>
          </a:bodyPr>
          <a:lstStyle/>
          <a:p>
            <a:r>
              <a:rPr lang="en-US" sz="3200" b="1"/>
              <a:t>Transit:</a:t>
            </a:r>
            <a:br>
              <a:rPr lang="en-US" sz="3200" b="1"/>
            </a:br>
            <a:r>
              <a:rPr lang="en-US" sz="3200" b="1"/>
              <a:t>The Vision</a:t>
            </a:r>
          </a:p>
        </p:txBody>
      </p:sp>
      <p:sp>
        <p:nvSpPr>
          <p:cNvPr id="3" name="TextBox 2">
            <a:extLst>
              <a:ext uri="{FF2B5EF4-FFF2-40B4-BE49-F238E27FC236}">
                <a16:creationId xmlns:a16="http://schemas.microsoft.com/office/drawing/2014/main" id="{D9077772-301D-0FBB-E8DF-E91D0445E2AC}"/>
              </a:ext>
            </a:extLst>
          </p:cNvPr>
          <p:cNvSpPr txBox="1"/>
          <p:nvPr/>
        </p:nvSpPr>
        <p:spPr>
          <a:xfrm rot="19819876">
            <a:off x="9309911" y="5183406"/>
            <a:ext cx="1014464" cy="400110"/>
          </a:xfrm>
          <a:prstGeom prst="rect">
            <a:avLst/>
          </a:prstGeom>
          <a:noFill/>
        </p:spPr>
        <p:txBody>
          <a:bodyPr wrap="square" rtlCol="0">
            <a:spAutoFit/>
          </a:bodyPr>
          <a:lstStyle/>
          <a:p>
            <a:pPr algn="ctr"/>
            <a:r>
              <a:rPr lang="en-US" sz="2000" b="1">
                <a:solidFill>
                  <a:schemeClr val="accent5">
                    <a:lumMod val="60000"/>
                    <a:lumOff val="40000"/>
                  </a:schemeClr>
                </a:solidFill>
                <a:latin typeface="ADLaM Display" panose="02010000000000000000" pitchFamily="2" charset="0"/>
                <a:ea typeface="ADLaM Display" panose="02010000000000000000" pitchFamily="2" charset="0"/>
                <a:cs typeface="ADLaM Display" panose="02010000000000000000" pitchFamily="2" charset="0"/>
              </a:rPr>
              <a:t>FREE!</a:t>
            </a:r>
          </a:p>
        </p:txBody>
      </p:sp>
    </p:spTree>
    <p:extLst>
      <p:ext uri="{BB962C8B-B14F-4D97-AF65-F5344CB8AC3E}">
        <p14:creationId xmlns:p14="http://schemas.microsoft.com/office/powerpoint/2010/main" val="4211598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0AC04-509C-6F28-A51E-C4877C173AD1}"/>
              </a:ext>
            </a:extLst>
          </p:cNvPr>
          <p:cNvSpPr>
            <a:spLocks noGrp="1"/>
          </p:cNvSpPr>
          <p:nvPr>
            <p:ph type="title"/>
          </p:nvPr>
        </p:nvSpPr>
        <p:spPr>
          <a:xfrm>
            <a:off x="8153400" y="1128094"/>
            <a:ext cx="3434180" cy="1415270"/>
          </a:xfrm>
        </p:spPr>
        <p:txBody>
          <a:bodyPr anchor="t">
            <a:normAutofit/>
          </a:bodyPr>
          <a:lstStyle/>
          <a:p>
            <a:r>
              <a:rPr lang="en-US" sz="4000" b="1"/>
              <a:t>Transit:</a:t>
            </a:r>
            <a:br>
              <a:rPr lang="en-US" sz="4000" b="1"/>
            </a:br>
            <a:r>
              <a:rPr lang="en-US" sz="4000" b="1"/>
              <a:t>The Reality</a:t>
            </a:r>
          </a:p>
        </p:txBody>
      </p:sp>
      <p:pic>
        <p:nvPicPr>
          <p:cNvPr id="7" name="Picture 6" descr="A person reading a menu&#10;&#10;Description automatically generated">
            <a:extLst>
              <a:ext uri="{FF2B5EF4-FFF2-40B4-BE49-F238E27FC236}">
                <a16:creationId xmlns:a16="http://schemas.microsoft.com/office/drawing/2014/main" id="{58BF89E1-1C1C-BC40-7AEA-3088EB9E31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687" r="12606" b="-1"/>
          <a:stretch/>
        </p:blipFill>
        <p:spPr>
          <a:xfrm>
            <a:off x="-9886" y="10"/>
            <a:ext cx="7572605" cy="6857990"/>
          </a:xfrm>
          <a:prstGeom prst="rect">
            <a:avLst/>
          </a:prstGeom>
        </p:spPr>
      </p:pic>
      <p:cxnSp>
        <p:nvCxnSpPr>
          <p:cNvPr id="24" name="Straight Connector 23">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Content Placeholder 8">
            <a:extLst>
              <a:ext uri="{FF2B5EF4-FFF2-40B4-BE49-F238E27FC236}">
                <a16:creationId xmlns:a16="http://schemas.microsoft.com/office/drawing/2014/main" id="{87FD400C-E144-2756-71A0-622618090AA5}"/>
              </a:ext>
            </a:extLst>
          </p:cNvPr>
          <p:cNvSpPr>
            <a:spLocks noGrp="1"/>
          </p:cNvSpPr>
          <p:nvPr>
            <p:ph idx="1"/>
          </p:nvPr>
        </p:nvSpPr>
        <p:spPr>
          <a:xfrm>
            <a:off x="8153400" y="2543364"/>
            <a:ext cx="3434180" cy="3599019"/>
          </a:xfrm>
        </p:spPr>
        <p:txBody>
          <a:bodyPr>
            <a:normAutofit/>
          </a:bodyPr>
          <a:lstStyle/>
          <a:p>
            <a:r>
              <a:rPr lang="en-US" sz="2000"/>
              <a:t>Local transit is free</a:t>
            </a:r>
          </a:p>
          <a:p>
            <a:r>
              <a:rPr lang="en-US" sz="2000" err="1"/>
              <a:t>Microtransit</a:t>
            </a:r>
            <a:r>
              <a:rPr lang="en-US" sz="2000"/>
              <a:t> is expanding</a:t>
            </a:r>
          </a:p>
          <a:p>
            <a:pPr marL="0" indent="0">
              <a:buNone/>
            </a:pPr>
            <a:r>
              <a:rPr lang="en-US" sz="2000"/>
              <a:t>BUT….</a:t>
            </a:r>
          </a:p>
          <a:p>
            <a:r>
              <a:rPr lang="en-US" sz="2000"/>
              <a:t>No connections between North &amp; South Shore</a:t>
            </a:r>
          </a:p>
          <a:p>
            <a:r>
              <a:rPr lang="en-US" sz="2000"/>
              <a:t>Routes are not frequent or reliable</a:t>
            </a:r>
          </a:p>
          <a:p>
            <a:endParaRPr lang="en-US" sz="2000"/>
          </a:p>
          <a:p>
            <a:endParaRPr lang="en-US" sz="2000"/>
          </a:p>
        </p:txBody>
      </p:sp>
      <p:grpSp>
        <p:nvGrpSpPr>
          <p:cNvPr id="9" name="Group 8">
            <a:extLst>
              <a:ext uri="{FF2B5EF4-FFF2-40B4-BE49-F238E27FC236}">
                <a16:creationId xmlns:a16="http://schemas.microsoft.com/office/drawing/2014/main" id="{EF755949-F6D3-195D-FCA9-94C606351362}"/>
              </a:ext>
            </a:extLst>
          </p:cNvPr>
          <p:cNvGrpSpPr/>
          <p:nvPr/>
        </p:nvGrpSpPr>
        <p:grpSpPr>
          <a:xfrm>
            <a:off x="8317881" y="5478934"/>
            <a:ext cx="3114989" cy="1306285"/>
            <a:chOff x="3516923" y="251208"/>
            <a:chExt cx="3778180" cy="1457011"/>
          </a:xfrm>
          <a:solidFill>
            <a:schemeClr val="accent6">
              <a:lumMod val="60000"/>
              <a:lumOff val="40000"/>
            </a:schemeClr>
          </a:solidFill>
        </p:grpSpPr>
        <p:sp>
          <p:nvSpPr>
            <p:cNvPr id="5" name="Rectangle: Rounded Corners 4">
              <a:extLst>
                <a:ext uri="{FF2B5EF4-FFF2-40B4-BE49-F238E27FC236}">
                  <a16:creationId xmlns:a16="http://schemas.microsoft.com/office/drawing/2014/main" id="{C4417E77-68EA-D8C0-A3C6-32C70955B284}"/>
                </a:ext>
              </a:extLst>
            </p:cNvPr>
            <p:cNvSpPr/>
            <p:nvPr/>
          </p:nvSpPr>
          <p:spPr>
            <a:xfrm>
              <a:off x="3516923" y="251208"/>
              <a:ext cx="3778180" cy="1457011"/>
            </a:xfrm>
            <a:prstGeom prst="roundRect">
              <a:avLst/>
            </a:prstGeom>
            <a:solidFill>
              <a:schemeClr val="accent6">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000" b="1"/>
                <a:t>	We heard people want more frequent transit</a:t>
              </a:r>
            </a:p>
          </p:txBody>
        </p:sp>
        <p:pic>
          <p:nvPicPr>
            <p:cNvPr id="8" name="Picture 7" descr="A person holding a megaphone&#10;&#10;Description automatically generated">
              <a:extLst>
                <a:ext uri="{FF2B5EF4-FFF2-40B4-BE49-F238E27FC236}">
                  <a16:creationId xmlns:a16="http://schemas.microsoft.com/office/drawing/2014/main" id="{9902676D-2872-D746-5A35-A6913D59C8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96" r="15080"/>
            <a:stretch/>
          </p:blipFill>
          <p:spPr>
            <a:xfrm>
              <a:off x="3856803" y="332955"/>
              <a:ext cx="722095" cy="1293516"/>
            </a:xfrm>
            <a:prstGeom prst="rect">
              <a:avLst/>
            </a:prstGeom>
            <a:noFill/>
          </p:spPr>
        </p:pic>
      </p:grpSp>
    </p:spTree>
    <p:extLst>
      <p:ext uri="{BB962C8B-B14F-4D97-AF65-F5344CB8AC3E}">
        <p14:creationId xmlns:p14="http://schemas.microsoft.com/office/powerpoint/2010/main" val="403125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lake&#10;&#10;Description automatically generated">
            <a:extLst>
              <a:ext uri="{FF2B5EF4-FFF2-40B4-BE49-F238E27FC236}">
                <a16:creationId xmlns:a16="http://schemas.microsoft.com/office/drawing/2014/main" id="{D62A52AE-825A-1342-BB71-0F426F41B3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2078" y="0"/>
            <a:ext cx="5299364" cy="6858000"/>
          </a:xfrm>
          <a:prstGeom prst="rect">
            <a:avLst/>
          </a:prstGeom>
        </p:spPr>
      </p:pic>
      <p:pic>
        <p:nvPicPr>
          <p:cNvPr id="5" name="Picture 4" descr="A map of a seasonal trip activity&#10;&#10;Description automatically generated">
            <a:extLst>
              <a:ext uri="{FF2B5EF4-FFF2-40B4-BE49-F238E27FC236}">
                <a16:creationId xmlns:a16="http://schemas.microsoft.com/office/drawing/2014/main" id="{66CD22DD-BFC0-9006-040F-93058F5B1F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558" y="0"/>
            <a:ext cx="5299364" cy="6858000"/>
          </a:xfrm>
          <a:prstGeom prst="rect">
            <a:avLst/>
          </a:prstGeom>
        </p:spPr>
      </p:pic>
    </p:spTree>
    <p:extLst>
      <p:ext uri="{BB962C8B-B14F-4D97-AF65-F5344CB8AC3E}">
        <p14:creationId xmlns:p14="http://schemas.microsoft.com/office/powerpoint/2010/main" val="2857954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bear and a bear outside a building&#10;&#10;Description automatically generated">
            <a:extLst>
              <a:ext uri="{FF2B5EF4-FFF2-40B4-BE49-F238E27FC236}">
                <a16:creationId xmlns:a16="http://schemas.microsoft.com/office/drawing/2014/main" id="{E1BFF18A-8D5A-33CC-3358-823F1DC5A6A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762" b="17252"/>
          <a:stretch/>
        </p:blipFill>
        <p:spPr>
          <a:xfrm>
            <a:off x="629940" y="-79998"/>
            <a:ext cx="12191980" cy="6856718"/>
          </a:xfrm>
          <a:prstGeom prst="rect">
            <a:avLst/>
          </a:prstGeom>
        </p:spPr>
      </p:pic>
      <p:sp>
        <p:nvSpPr>
          <p:cNvPr id="6" name="Title 1">
            <a:extLst>
              <a:ext uri="{FF2B5EF4-FFF2-40B4-BE49-F238E27FC236}">
                <a16:creationId xmlns:a16="http://schemas.microsoft.com/office/drawing/2014/main" id="{6D21F718-34CE-DF8D-2AAC-3A04EC9F6C87}"/>
              </a:ext>
            </a:extLst>
          </p:cNvPr>
          <p:cNvSpPr>
            <a:spLocks noGrp="1"/>
          </p:cNvSpPr>
          <p:nvPr>
            <p:ph type="title"/>
          </p:nvPr>
        </p:nvSpPr>
        <p:spPr>
          <a:xfrm>
            <a:off x="368643" y="518494"/>
            <a:ext cx="3434180" cy="1415270"/>
          </a:xfrm>
        </p:spPr>
        <p:txBody>
          <a:bodyPr anchor="t">
            <a:normAutofit/>
          </a:bodyPr>
          <a:lstStyle/>
          <a:p>
            <a:r>
              <a:rPr lang="en-US" sz="3200" b="1"/>
              <a:t>Towns:</a:t>
            </a:r>
            <a:br>
              <a:rPr lang="en-US" sz="3200" b="1"/>
            </a:br>
            <a:r>
              <a:rPr lang="en-US" sz="3200" b="1"/>
              <a:t>The Vision</a:t>
            </a:r>
          </a:p>
        </p:txBody>
      </p:sp>
    </p:spTree>
    <p:extLst>
      <p:ext uri="{BB962C8B-B14F-4D97-AF65-F5344CB8AC3E}">
        <p14:creationId xmlns:p14="http://schemas.microsoft.com/office/powerpoint/2010/main" val="902197431"/>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CB3540E5350B4F8430A3F167417D44" ma:contentTypeVersion="16" ma:contentTypeDescription="Create a new document." ma:contentTypeScope="" ma:versionID="62218403509189c6bae05f45bb6be05c">
  <xsd:schema xmlns:xsd="http://www.w3.org/2001/XMLSchema" xmlns:xs="http://www.w3.org/2001/XMLSchema" xmlns:p="http://schemas.microsoft.com/office/2006/metadata/properties" xmlns:ns2="61acbd0e-8d97-4eab-adf5-73367b499e5d" xmlns:ns3="58cd2864-a2ba-4bca-97be-cff8ac02128d" targetNamespace="http://schemas.microsoft.com/office/2006/metadata/properties" ma:root="true" ma:fieldsID="da3183aee502165235f8b2d02da72519" ns2:_="" ns3:_="">
    <xsd:import namespace="61acbd0e-8d97-4eab-adf5-73367b499e5d"/>
    <xsd:import namespace="58cd2864-a2ba-4bca-97be-cff8ac02128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acbd0e-8d97-4eab-adf5-73367b499e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b48f011-0c99-48a8-b23c-e11e698ab55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Notes" ma:index="22" nillable="true" ma:displayName="Notes" ma:format="Dropdown" ma:internalName="Notes">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8cd2864-a2ba-4bca-97be-cff8ac02128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b5ab036-566d-4bc9-b3dd-50a0351051b0}" ma:internalName="TaxCatchAll" ma:showField="CatchAllData" ma:web="58cd2864-a2ba-4bca-97be-cff8ac02128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43F796-4B6A-4167-8CF3-D404C611AFC8}">
  <ds:schemaRefs>
    <ds:schemaRef ds:uri="http://schemas.microsoft.com/sharepoint/v3/contenttype/forms"/>
  </ds:schemaRefs>
</ds:datastoreItem>
</file>

<file path=customXml/itemProps2.xml><?xml version="1.0" encoding="utf-8"?>
<ds:datastoreItem xmlns:ds="http://schemas.openxmlformats.org/officeDocument/2006/customXml" ds:itemID="{6D24BC46-286F-4B97-BC4C-020697C44E79}"/>
</file>

<file path=docProps/app.xml><?xml version="1.0" encoding="utf-8"?>
<Properties xmlns="http://schemas.openxmlformats.org/officeDocument/2006/extended-properties" xmlns:vt="http://schemas.openxmlformats.org/officeDocument/2006/docPropsVTypes">
  <Template>office theme</Template>
  <TotalTime>151</TotalTime>
  <Words>1489</Words>
  <Application>Microsoft Office PowerPoint</Application>
  <PresentationFormat>Widescreen</PresentationFormat>
  <Paragraphs>129</Paragraphs>
  <Slides>20</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ADLaM Display</vt:lpstr>
      <vt:lpstr>Aptos</vt:lpstr>
      <vt:lpstr>Aptos Display</vt:lpstr>
      <vt:lpstr>Arial</vt:lpstr>
      <vt:lpstr>Calibri</vt:lpstr>
      <vt:lpstr>Georgia Pro</vt:lpstr>
      <vt:lpstr>office theme</vt:lpstr>
      <vt:lpstr>Connections 2050: Regional Transportation Plan/Sustainable Communities Strategy</vt:lpstr>
      <vt:lpstr>Planning Approach: Transportation Goals</vt:lpstr>
      <vt:lpstr>Planning Approach: Public Input</vt:lpstr>
      <vt:lpstr>Planning Approach: Data Driven</vt:lpstr>
      <vt:lpstr>2050 Vision</vt:lpstr>
      <vt:lpstr>Transit: The Vision</vt:lpstr>
      <vt:lpstr>Transit: The Reality</vt:lpstr>
      <vt:lpstr>PowerPoint Presentation</vt:lpstr>
      <vt:lpstr>Towns: The Vision</vt:lpstr>
      <vt:lpstr>Towns:  The Reality</vt:lpstr>
      <vt:lpstr>PowerPoint Presentation</vt:lpstr>
      <vt:lpstr>Safety: The Reality</vt:lpstr>
      <vt:lpstr>PowerPoint Presentation</vt:lpstr>
      <vt:lpstr>PowerPoint Presentation</vt:lpstr>
      <vt:lpstr>Trails: The Reality</vt:lpstr>
      <vt:lpstr>PowerPoint Presentation</vt:lpstr>
      <vt:lpstr>PowerPoint Presentation</vt:lpstr>
      <vt:lpstr>Technology:  The Reality</vt:lpstr>
      <vt:lpstr>Next Steps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Murray</dc:creator>
  <cp:lastModifiedBy>Ryan Murray</cp:lastModifiedBy>
  <cp:revision>3</cp:revision>
  <dcterms:created xsi:type="dcterms:W3CDTF">2024-07-05T22:02:42Z</dcterms:created>
  <dcterms:modified xsi:type="dcterms:W3CDTF">2024-09-17T21:06:36Z</dcterms:modified>
</cp:coreProperties>
</file>