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7" r:id="rId5"/>
    <p:sldId id="290" r:id="rId6"/>
    <p:sldId id="291" r:id="rId7"/>
    <p:sldId id="272" r:id="rId8"/>
    <p:sldId id="270" r:id="rId9"/>
    <p:sldId id="313" r:id="rId10"/>
    <p:sldId id="293" r:id="rId11"/>
    <p:sldId id="295" r:id="rId12"/>
    <p:sldId id="294" r:id="rId13"/>
    <p:sldId id="312" r:id="rId14"/>
    <p:sldId id="309" r:id="rId15"/>
    <p:sldId id="310" r:id="rId16"/>
    <p:sldId id="306" r:id="rId17"/>
    <p:sldId id="297" r:id="rId18"/>
    <p:sldId id="315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A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B62A8-B3CA-4B4D-9BBC-431806009FB3}" v="1" dt="2024-07-22T20:25:38.837"/>
    <p1510:client id="{F5B014A6-9D47-4BA6-AAE7-0169C307E959}" v="4" dt="2024-07-22T16:03:08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48" autoAdjust="0"/>
    <p:restoredTop sz="95380" autoAdjust="0"/>
  </p:normalViewPr>
  <p:slideViewPr>
    <p:cSldViewPr snapToGrid="0">
      <p:cViewPr varScale="1">
        <p:scale>
          <a:sx n="107" d="100"/>
          <a:sy n="107" d="100"/>
        </p:scale>
        <p:origin x="138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81EED5B9-1EC7-434D-B9F1-9FF18BEE72E2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FF20A5C2-9404-4130-82BF-D8140FFD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3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pa.gov/wp-content/uploads/documents/Tahoe-Climate-Resilience-Action-Strategy_FNL-3-3-2022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dep.nv.gov/uploads/air-cprg-docs/State_of_Nevada_-_Priority_Climate_Action_Plan.pdf" TargetMode="External"/><Relationship Id="rId4" Type="http://schemas.openxmlformats.org/officeDocument/2006/relationships/hyperlink" Target="https://www.reno.gov/home/showpublisheddocument/82214/637050147692830000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37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Washoe County </a:t>
            </a:r>
          </a:p>
          <a:p>
            <a:pPr algn="l"/>
            <a:r>
              <a:rPr lang="en-US" b="1" dirty="0"/>
              <a:t>Environmental Justice Map (EPA)</a:t>
            </a:r>
          </a:p>
          <a:p>
            <a:pPr algn="l"/>
            <a:endParaRPr lang="en-US" b="1" dirty="0"/>
          </a:p>
          <a:p>
            <a:pPr algn="l"/>
            <a:endParaRPr lang="en-US" b="1" dirty="0"/>
          </a:p>
          <a:p>
            <a:pPr algn="l"/>
            <a:r>
              <a:rPr lang="en-US" b="1" dirty="0"/>
              <a:t>Reno, Sparks, Sun Valley,</a:t>
            </a:r>
          </a:p>
          <a:p>
            <a:pPr algn="l"/>
            <a:r>
              <a:rPr lang="en-US" b="1" dirty="0"/>
              <a:t>Reno-Sparks Indian Colony, </a:t>
            </a:r>
          </a:p>
          <a:p>
            <a:pPr algn="l"/>
            <a:r>
              <a:rPr lang="en-US" b="1" dirty="0"/>
              <a:t>Pyramid Lake Paiute Reservation</a:t>
            </a:r>
          </a:p>
          <a:p>
            <a:endParaRPr lang="en-US" dirty="0"/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Particulate Matter 2.5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Ozone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Diesel Particulate Matter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Air Toxics Cancer Risk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Air Toxics Respiratory Hazard Index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Toxic Releases to Air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Traffic Proximity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Lead Paint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RMP Facility Proximity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Hazardous Waste Proximity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Superfund Proximity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Underground Storage Tanks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Wastewater Discharge</a:t>
            </a:r>
          </a:p>
          <a:p>
            <a:pPr algn="l">
              <a:buFont typeface="+mj-lt"/>
              <a:buAutoNum type="arabicPeriod"/>
            </a:pPr>
            <a:endParaRPr lang="en-US" b="0" i="0" dirty="0">
              <a:solidFill>
                <a:srgbClr val="1B1B1B"/>
              </a:solidFill>
              <a:effectLst/>
              <a:highlight>
                <a:srgbClr val="FFFFFF"/>
              </a:highlight>
              <a:latin typeface="Source Sans Pro 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% Low Income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% Unemployed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% Limited English Speaking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% Less than High School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Low Life Expectancy</a:t>
            </a:r>
          </a:p>
          <a:p>
            <a:pPr algn="l">
              <a:buFont typeface="+mj-lt"/>
              <a:buAutoNum type="arabicPeriod"/>
            </a:pPr>
            <a:endParaRPr lang="en-US" b="0" i="0" dirty="0">
              <a:solidFill>
                <a:srgbClr val="1B1B1B"/>
              </a:solidFill>
              <a:effectLst/>
              <a:highlight>
                <a:srgbClr val="FFFFFF"/>
              </a:highlight>
              <a:latin typeface="Source Sans Pro Web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30">
              <a:defRPr/>
            </a:pPr>
            <a:r>
              <a:rPr lang="en-US" dirty="0">
                <a:hlinkClick r:id="rId3"/>
              </a:rPr>
              <a:t>Tahoe Climate </a:t>
            </a:r>
            <a:r>
              <a:rPr lang="en-US" dirty="0" err="1">
                <a:hlinkClick r:id="rId3"/>
              </a:rPr>
              <a:t>Resiliance</a:t>
            </a:r>
            <a:r>
              <a:rPr lang="en-US" dirty="0">
                <a:hlinkClick r:id="rId3"/>
              </a:rPr>
              <a:t> Action Strategy 2022 (trpa.gov)</a:t>
            </a:r>
            <a:endParaRPr lang="en-US" dirty="0"/>
          </a:p>
          <a:p>
            <a:pPr defTabSz="966630">
              <a:defRPr/>
            </a:pPr>
            <a:r>
              <a:rPr lang="en-US" dirty="0">
                <a:hlinkClick r:id="rId4"/>
              </a:rPr>
              <a:t>637050147692830000 (reno.gov)</a:t>
            </a:r>
            <a:endParaRPr lang="en-US" dirty="0"/>
          </a:p>
          <a:p>
            <a:pPr defTabSz="966630">
              <a:defRPr/>
            </a:pPr>
            <a:r>
              <a:rPr lang="pt-BR" dirty="0">
                <a:hlinkClick r:id="rId5"/>
              </a:rPr>
              <a:t>23121 Nevada - Final PCAP-Design Lite (nv.gov)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0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6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9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1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1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0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0A5C2-9404-4130-82BF-D8140FFDB0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4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1F5D-FFF8-B984-0C15-80E09C9E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F5A5A-E19D-DEF8-949A-105AF3E57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C1D-F714-E93D-5955-49EC8AA29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8065-005D-481A-8F78-995C2F0336A1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DFC1-A1D8-5628-422D-EF9102F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D4ED7-6D9B-6C6D-1DEB-4B47C008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872A8-A137-2E22-571C-1FAB5661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989E5-9A47-B1FB-A7F1-8F6533B8B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41377-7052-0F72-30FE-E3F2B5BB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55B49-266F-44B5-9404-CF07F87AF756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4EE66-EF41-B24C-7D7D-0B92C702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F3E7F-2BAC-A504-D798-927542BA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0579F-E125-1238-A59C-E140CC573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0BAB4-AE82-0CF9-29DD-5F0209D32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B91B3-82FF-C63F-422E-F7445FD0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4AF-E5E2-4B5B-ADF9-768599C11189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ABE3-DCC7-0E3A-621F-7C6E323E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95B6-7372-CB2E-9629-AC3200C9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5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7BF8-440D-DE03-DD6B-F590EAE7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7B34-81B8-C64E-5154-B59886B49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17CCE-2995-62D5-6FAF-290BA79C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FEE-3904-47F5-8E60-F9396B054BC3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E242E-29F0-BA74-61B0-FDC8B436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45FCE-9891-215F-6A32-6328F956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5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2E58-D664-8C6C-B111-C9741FDA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AD97D-E7AE-50D1-5B13-14A43A546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7004D-D954-DB23-3B74-2E2E9108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CD93-947D-4525-BDA6-A521716D01DA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4D55A-61C2-3EEB-06D8-94EC307F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4316-FC29-5C68-8C4E-1A02614B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8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F38A-A3A1-7903-083E-B757EA3E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9E7D1-99A1-EA6B-D2EE-F0BF14D68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66F9E-FB5B-E998-6854-5650F0865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22629-9F75-D5C1-4A30-6767BB564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9871-D73C-48EF-95CC-B2A958F585EB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067A8-7BEB-75E7-9DE3-3F9830A9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2DF85-A2C9-36DE-5BAE-8DD9B300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2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2377-0548-0D95-958B-F3171A45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D3F9A-CB06-6F76-89BE-39D367A62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68ED9-7F61-DBD8-18F7-75ABBA52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CD18A-8A20-40FA-D220-035896CAE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E2866-2A0D-CF9A-43E3-E5DC64719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3BC56-9974-1B01-FDC0-1462526E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C113-445F-4ECD-AF28-110DEC50A05E}" type="datetime1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50DF72-E4C6-FE53-0ADF-3BE60509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A7AF2-C51C-C8C0-D117-94F312D8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D591-C726-BDC2-ED40-8CB8BAA7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25EB1-673B-1E98-274F-25FBAEB2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2528-9CBC-424F-AADF-F16C759A0B0A}" type="datetime1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4C8EF-E0B9-99FC-DD87-BB29DA51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BE7CD-E604-5161-A53E-CD8D7A4C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8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B9C4A-AD1B-4E85-FDD5-B5CCD77D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1722-5189-40FC-81D5-E83DF0459A09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32E69-CB14-4EDB-A994-1200A995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F16D8-4A4D-0901-B3BC-2144B557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9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03BE-DCE5-3947-BCC4-28E3DE2A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217F3-2F91-D236-3A45-7F67999F5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E010E-B334-A08E-6E8E-76B79E7F7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7C872-2364-AB3D-45E3-577E42CB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3E97D-748C-42F0-92FA-23CFEAFF9D7C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46F2B-3C72-7075-0FF2-2B8EA719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5FD81-5171-2406-9F5B-7CB51ABF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C2EE-D8FC-24E3-2966-32E7ED08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3268E-30D0-D55C-5093-525C86E03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6AD03-946E-20DF-E402-8EC8F52D3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A6DE6-99A4-1D00-75EE-A094D4F3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8A49-14E6-4618-BF5B-4E11F517C736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773C5-A4D2-DC4F-A8B8-A89BEB21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35A32-D52B-90DB-5C4A-7D7E3116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2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5C175-42B4-195B-E9DC-532C8B3E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2052A-10E9-0565-762F-4E606A5A9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75141-A2FA-E926-BAD9-AAF9B971B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FF8FF7-4A4F-4D62-8917-D894BD142CC3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B4A8A-C7A4-E376-18E9-C58C8796C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74A2-AA7E-C721-AC7B-669E8E42C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48A553-83C6-4522-897C-66BD5121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6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gis.washoecounty.us/wrms/quick/city?auth=0&amp;lat=39.54585884568661&amp;lon=-119.78658084368502&amp;scale=288895.277144&amp;showmarker=fals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ejscreen.epa.gov/mapper/" TargetMode="Externa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22B0-FD88-A15C-63FF-81F186C10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3626"/>
            <a:ext cx="9144000" cy="1066067"/>
          </a:xfrm>
        </p:spPr>
        <p:txBody>
          <a:bodyPr>
            <a:normAutofit/>
          </a:bodyPr>
          <a:lstStyle/>
          <a:p>
            <a:r>
              <a:rPr lang="en-US" b="1" dirty="0"/>
              <a:t>Climate Action Planning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957C6-2C70-AA6C-B298-E2AEA9DD0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3661"/>
            <a:ext cx="8772395" cy="1066067"/>
          </a:xfrm>
        </p:spPr>
        <p:txBody>
          <a:bodyPr>
            <a:noAutofit/>
          </a:bodyPr>
          <a:lstStyle/>
          <a:p>
            <a:r>
              <a:rPr lang="en-US" sz="2800" dirty="0"/>
              <a:t>Sustainability Department presentation to</a:t>
            </a:r>
          </a:p>
          <a:p>
            <a:r>
              <a:rPr lang="en-US" sz="2800" b="1" dirty="0"/>
              <a:t>Incline Village Citizen Advisory Board (CAB)</a:t>
            </a:r>
          </a:p>
          <a:p>
            <a:r>
              <a:rPr lang="en-US" sz="2800" dirty="0"/>
              <a:t>Monday, July 22,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E346-5506-51E2-F24D-246D0E33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FB9283-069D-B74E-C797-ED9FDFA0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54" y="1828005"/>
            <a:ext cx="2884619" cy="28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8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C7B5B6-C9B1-952B-0588-8237240D26AB}"/>
              </a:ext>
            </a:extLst>
          </p:cNvPr>
          <p:cNvSpPr/>
          <p:nvPr/>
        </p:nvSpPr>
        <p:spPr>
          <a:xfrm>
            <a:off x="4202358" y="1172651"/>
            <a:ext cx="3458463" cy="51830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3C0BB-DC2C-E7D0-162C-A6943AD3D4BD}"/>
              </a:ext>
            </a:extLst>
          </p:cNvPr>
          <p:cNvSpPr/>
          <p:nvPr/>
        </p:nvSpPr>
        <p:spPr>
          <a:xfrm>
            <a:off x="659058" y="1172652"/>
            <a:ext cx="3458463" cy="5183005"/>
          </a:xfrm>
          <a:prstGeom prst="rect">
            <a:avLst/>
          </a:prstGeom>
          <a:solidFill>
            <a:srgbClr val="F4A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9D3FA-F9F2-970E-DC92-A5992DA4A938}"/>
              </a:ext>
            </a:extLst>
          </p:cNvPr>
          <p:cNvSpPr/>
          <p:nvPr/>
        </p:nvSpPr>
        <p:spPr>
          <a:xfrm>
            <a:off x="659058" y="330964"/>
            <a:ext cx="3451860" cy="746760"/>
          </a:xfrm>
          <a:prstGeom prst="rect">
            <a:avLst/>
          </a:prstGeom>
          <a:solidFill>
            <a:srgbClr val="F4A2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BUILDINGS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DCA03E-8DAA-F2FB-6905-F4BAC597C59E}"/>
              </a:ext>
            </a:extLst>
          </p:cNvPr>
          <p:cNvSpPr/>
          <p:nvPr/>
        </p:nvSpPr>
        <p:spPr>
          <a:xfrm>
            <a:off x="4202358" y="330964"/>
            <a:ext cx="3451860" cy="746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TRANSPORTATION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EB0E5F-07C2-1C29-DCB4-0FBDC3EB49FB}"/>
              </a:ext>
            </a:extLst>
          </p:cNvPr>
          <p:cNvSpPr/>
          <p:nvPr/>
        </p:nvSpPr>
        <p:spPr>
          <a:xfrm>
            <a:off x="7763558" y="1172651"/>
            <a:ext cx="3458463" cy="5183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1FF70-656C-6339-4688-78CF73EE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7C346-C014-D5F8-03AB-398A4A9E82CF}"/>
              </a:ext>
            </a:extLst>
          </p:cNvPr>
          <p:cNvSpPr/>
          <p:nvPr/>
        </p:nvSpPr>
        <p:spPr>
          <a:xfrm>
            <a:off x="7745658" y="330964"/>
            <a:ext cx="3451860" cy="746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WATER &amp; WASTE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FC043C-A3FB-EF0E-AA1C-22835C1CA717}"/>
              </a:ext>
            </a:extLst>
          </p:cNvPr>
          <p:cNvSpPr txBox="1"/>
          <p:nvPr/>
        </p:nvSpPr>
        <p:spPr>
          <a:xfrm>
            <a:off x="1018476" y="3976911"/>
            <a:ext cx="29663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Renewable energy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Electric appliances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Insulation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Development locations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Your ideas?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3F53C-3D90-7A17-4D70-F69920453A2F}"/>
              </a:ext>
            </a:extLst>
          </p:cNvPr>
          <p:cNvSpPr txBox="1"/>
          <p:nvPr/>
        </p:nvSpPr>
        <p:spPr>
          <a:xfrm>
            <a:off x="4808147" y="3875552"/>
            <a:ext cx="2497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Walking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Biking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Transit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Carpools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Telecommuting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Land use &amp; planning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Electric Vehicles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Your ideas?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2FC38-CC1D-3EAB-72F0-648E0F16C1FB}"/>
              </a:ext>
            </a:extLst>
          </p:cNvPr>
          <p:cNvSpPr txBox="1"/>
          <p:nvPr/>
        </p:nvSpPr>
        <p:spPr>
          <a:xfrm>
            <a:off x="8119986" y="3920710"/>
            <a:ext cx="27456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Reuse of goods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Rent / borrow / gift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Compost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Conserve Water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Your ideas?</a:t>
            </a:r>
          </a:p>
        </p:txBody>
      </p:sp>
      <p:pic>
        <p:nvPicPr>
          <p:cNvPr id="11" name="Picture 10" descr="A group of people sorting garbage&#10;&#10;Description automatically generated">
            <a:extLst>
              <a:ext uri="{FF2B5EF4-FFF2-40B4-BE49-F238E27FC236}">
                <a16:creationId xmlns:a16="http://schemas.microsoft.com/office/drawing/2014/main" id="{20E9346C-E779-452E-5291-D1B5714B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57" y="1627055"/>
            <a:ext cx="3451860" cy="2301240"/>
          </a:xfrm>
          <a:prstGeom prst="rect">
            <a:avLst/>
          </a:prstGeom>
        </p:spPr>
      </p:pic>
      <p:pic>
        <p:nvPicPr>
          <p:cNvPr id="13" name="Picture 12" descr="A highway with cars on it&#10;&#10;Description automatically generated">
            <a:extLst>
              <a:ext uri="{FF2B5EF4-FFF2-40B4-BE49-F238E27FC236}">
                <a16:creationId xmlns:a16="http://schemas.microsoft.com/office/drawing/2014/main" id="{3C012953-D303-E3E1-D7B4-2427A0766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/>
          <a:stretch/>
        </p:blipFill>
        <p:spPr>
          <a:xfrm>
            <a:off x="4199058" y="1627055"/>
            <a:ext cx="3451860" cy="2301240"/>
          </a:xfrm>
          <a:prstGeom prst="rect">
            <a:avLst/>
          </a:prstGeom>
        </p:spPr>
      </p:pic>
      <p:pic>
        <p:nvPicPr>
          <p:cNvPr id="14" name="Picture 13" descr="A city with many lights and mountains in the background&#10;&#10;Description automatically generated">
            <a:extLst>
              <a:ext uri="{FF2B5EF4-FFF2-40B4-BE49-F238E27FC236}">
                <a16:creationId xmlns:a16="http://schemas.microsoft.com/office/drawing/2014/main" id="{095184AA-682A-6B43-0224-A8D1E94E8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" y="1627056"/>
            <a:ext cx="3457141" cy="2301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02C4C-40E1-54FA-B999-917B1FC823D0}"/>
              </a:ext>
            </a:extLst>
          </p:cNvPr>
          <p:cNvSpPr txBox="1"/>
          <p:nvPr/>
        </p:nvSpPr>
        <p:spPr>
          <a:xfrm>
            <a:off x="747195" y="1067432"/>
            <a:ext cx="345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~54%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4F492-9DC6-6274-8B21-D7A19E24EEA4}"/>
              </a:ext>
            </a:extLst>
          </p:cNvPr>
          <p:cNvSpPr txBox="1"/>
          <p:nvPr/>
        </p:nvSpPr>
        <p:spPr>
          <a:xfrm>
            <a:off x="4287194" y="1067432"/>
            <a:ext cx="345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~27%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107DE-DD6D-6EF5-6E42-363795AD2D02}"/>
              </a:ext>
            </a:extLst>
          </p:cNvPr>
          <p:cNvSpPr txBox="1"/>
          <p:nvPr/>
        </p:nvSpPr>
        <p:spPr>
          <a:xfrm>
            <a:off x="7851695" y="1067432"/>
            <a:ext cx="345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~14%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8A09F5F-D857-A2BF-C11D-92FBCE53AFD3}"/>
              </a:ext>
            </a:extLst>
          </p:cNvPr>
          <p:cNvSpPr txBox="1">
            <a:spLocks/>
          </p:cNvSpPr>
          <p:nvPr/>
        </p:nvSpPr>
        <p:spPr>
          <a:xfrm>
            <a:off x="399521" y="6527036"/>
            <a:ext cx="11478252" cy="3309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/>
              <a:t>*Preliminary 2021 Washoe County Community GHG Emissions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11231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F67D-04B8-1BD2-95E7-C87C73D6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CA813-BD11-2C27-1866-7532CF96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4" y="984907"/>
            <a:ext cx="1749455" cy="5513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A68940-FED3-69E9-D57E-F2231A1E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95" y="137584"/>
            <a:ext cx="10515600" cy="785707"/>
          </a:xfrm>
        </p:spPr>
        <p:txBody>
          <a:bodyPr/>
          <a:lstStyle/>
          <a:p>
            <a:r>
              <a:rPr lang="en-US" dirty="0"/>
              <a:t>Washoe County, geography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9CC21-1781-16BC-912B-D48F852C922C}"/>
              </a:ext>
            </a:extLst>
          </p:cNvPr>
          <p:cNvSpPr txBox="1"/>
          <p:nvPr/>
        </p:nvSpPr>
        <p:spPr>
          <a:xfrm>
            <a:off x="494454" y="6498094"/>
            <a:ext cx="174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6,600 square miles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18D747-56A3-C195-7D40-F25AAAFE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96" y="984907"/>
            <a:ext cx="4338464" cy="55131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F1CF0C-4602-6E9D-B575-82EA11FD426C}"/>
              </a:ext>
            </a:extLst>
          </p:cNvPr>
          <p:cNvSpPr txBox="1"/>
          <p:nvPr/>
        </p:nvSpPr>
        <p:spPr>
          <a:xfrm>
            <a:off x="3463586" y="6489585"/>
            <a:ext cx="3734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Washoe Regional Mapping System (washoecounty.us)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160BFE-8350-B9FD-7CBF-29D95BBE3357}"/>
              </a:ext>
            </a:extLst>
          </p:cNvPr>
          <p:cNvSpPr txBox="1"/>
          <p:nvPr/>
        </p:nvSpPr>
        <p:spPr>
          <a:xfrm>
            <a:off x="7799803" y="1385697"/>
            <a:ext cx="4061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26% live in Rural / Unincorporated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9210A0-C357-87D3-4E44-F6F4B22C676B}"/>
              </a:ext>
            </a:extLst>
          </p:cNvPr>
          <p:cNvSpPr txBox="1"/>
          <p:nvPr/>
        </p:nvSpPr>
        <p:spPr>
          <a:xfrm>
            <a:off x="9123441" y="5903981"/>
            <a:ext cx="174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2021 uspopulation.org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43B29-AE94-E0F6-70BE-C180AD831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803" y="1788601"/>
            <a:ext cx="4220164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9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F67D-04B8-1BD2-95E7-C87C73D6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A68940-FED3-69E9-D57E-F2231A1E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95" y="137584"/>
            <a:ext cx="10515600" cy="785707"/>
          </a:xfrm>
        </p:spPr>
        <p:txBody>
          <a:bodyPr/>
          <a:lstStyle/>
          <a:p>
            <a:r>
              <a:rPr lang="en-US" dirty="0"/>
              <a:t>Washoe County, population (479k)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B28308-E445-D7FA-6C46-F48F272B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077" y="2304543"/>
            <a:ext cx="3734321" cy="3571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7BE1C-B94C-22FA-7C0B-85BE7FDE3D50}"/>
              </a:ext>
            </a:extLst>
          </p:cNvPr>
          <p:cNvSpPr txBox="1"/>
          <p:nvPr/>
        </p:nvSpPr>
        <p:spPr>
          <a:xfrm>
            <a:off x="9107474" y="6509961"/>
            <a:ext cx="174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2021 uspopulation.org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47904-81FA-B2AE-1F5A-D26173530E78}"/>
              </a:ext>
            </a:extLst>
          </p:cNvPr>
          <p:cNvSpPr txBox="1"/>
          <p:nvPr/>
        </p:nvSpPr>
        <p:spPr>
          <a:xfrm>
            <a:off x="8965679" y="923291"/>
            <a:ext cx="1907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25% Hispanic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24223-AF06-693C-2898-420AD03795FD}"/>
              </a:ext>
            </a:extLst>
          </p:cNvPr>
          <p:cNvGrpSpPr/>
          <p:nvPr/>
        </p:nvGrpSpPr>
        <p:grpSpPr>
          <a:xfrm>
            <a:off x="439514" y="1491011"/>
            <a:ext cx="2350297" cy="4703739"/>
            <a:chOff x="4806606" y="1445811"/>
            <a:chExt cx="1289394" cy="37377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CCCD5A-B40F-46C6-A52D-58391238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6606" y="1676401"/>
              <a:ext cx="908394" cy="350718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CBF7D4-ECEC-207A-7E3E-C86C9378D21B}"/>
                </a:ext>
              </a:extLst>
            </p:cNvPr>
            <p:cNvSpPr/>
            <p:nvPr/>
          </p:nvSpPr>
          <p:spPr>
            <a:xfrm>
              <a:off x="5538895" y="1445811"/>
              <a:ext cx="557105" cy="26689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11D18B4-0E1B-9E79-A299-A34558DE2FDF}"/>
              </a:ext>
            </a:extLst>
          </p:cNvPr>
          <p:cNvSpPr/>
          <p:nvPr/>
        </p:nvSpPr>
        <p:spPr>
          <a:xfrm>
            <a:off x="2633499" y="1610316"/>
            <a:ext cx="4677332" cy="4862464"/>
          </a:xfrm>
          <a:prstGeom prst="rect">
            <a:avLst/>
          </a:prstGeom>
          <a:noFill/>
          <a:ln w="412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29BCB8-9D57-2C75-FDC5-7BADC573AF00}"/>
              </a:ext>
            </a:extLst>
          </p:cNvPr>
          <p:cNvSpPr txBox="1"/>
          <p:nvPr/>
        </p:nvSpPr>
        <p:spPr>
          <a:xfrm>
            <a:off x="3364828" y="6465371"/>
            <a:ext cx="436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latin typeface="Avenir Black" panose="02000503020000020003"/>
              </a:rPr>
              <a:t>Source: </a:t>
            </a:r>
            <a:r>
              <a:rPr lang="en-US" sz="1200" dirty="0">
                <a:latin typeface="Avenir Black" panose="02000503020000020003"/>
                <a:hlinkClick r:id="rId5"/>
              </a:rPr>
              <a:t>https://ejscreen.epa.gov/mapper/</a:t>
            </a:r>
            <a:r>
              <a:rPr lang="en-US" sz="1200" dirty="0">
                <a:latin typeface="Avenir Black" panose="02000503020000020003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7EDD6C-E1FB-2B3D-5580-4C8DD5CAE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871" y="1668728"/>
            <a:ext cx="4544364" cy="47156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4B0C1B-A092-0614-29C4-2FEC80BFEAA8}"/>
              </a:ext>
            </a:extLst>
          </p:cNvPr>
          <p:cNvSpPr/>
          <p:nvPr/>
        </p:nvSpPr>
        <p:spPr>
          <a:xfrm>
            <a:off x="553423" y="4960417"/>
            <a:ext cx="1575181" cy="1016251"/>
          </a:xfrm>
          <a:prstGeom prst="rect">
            <a:avLst/>
          </a:prstGeom>
          <a:noFill/>
          <a:ln w="412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EA4523-CD8F-327D-4490-3697960CD0A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128605" y="5468543"/>
            <a:ext cx="484919" cy="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0553EE7-0AF0-BDF6-B0E9-C65EBEB64A54}"/>
              </a:ext>
            </a:extLst>
          </p:cNvPr>
          <p:cNvSpPr txBox="1"/>
          <p:nvPr/>
        </p:nvSpPr>
        <p:spPr>
          <a:xfrm>
            <a:off x="882593" y="875486"/>
            <a:ext cx="562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Areas around Reno, Sparks, and Pyramid Lake have high Environmental Justice concerns</a:t>
            </a:r>
          </a:p>
        </p:txBody>
      </p:sp>
    </p:spTree>
    <p:extLst>
      <p:ext uri="{BB962C8B-B14F-4D97-AF65-F5344CB8AC3E}">
        <p14:creationId xmlns:p14="http://schemas.microsoft.com/office/powerpoint/2010/main" val="194464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13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F1CD143-DDAA-73C1-1492-9E898C3915A6}"/>
              </a:ext>
            </a:extLst>
          </p:cNvPr>
          <p:cNvSpPr txBox="1">
            <a:spLocks/>
          </p:cNvSpPr>
          <p:nvPr/>
        </p:nvSpPr>
        <p:spPr>
          <a:xfrm>
            <a:off x="586353" y="136525"/>
            <a:ext cx="10515600" cy="960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We work in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E8167-D38B-E98C-001A-4B6ED6863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4" y="1487039"/>
            <a:ext cx="3254645" cy="4219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806AE-8958-A9D9-F61E-9EB153969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959" y="1541571"/>
            <a:ext cx="3114111" cy="3999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BC77F-7F5B-AFAB-D354-8848DA0BE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030" y="1541571"/>
            <a:ext cx="3101927" cy="3999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22515A-ADF0-0EB0-0F4E-A68C47C0B480}"/>
              </a:ext>
            </a:extLst>
          </p:cNvPr>
          <p:cNvSpPr/>
          <p:nvPr/>
        </p:nvSpPr>
        <p:spPr>
          <a:xfrm>
            <a:off x="586354" y="1480088"/>
            <a:ext cx="3254645" cy="42310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onthly calendar with solid fill">
            <a:extLst>
              <a:ext uri="{FF2B5EF4-FFF2-40B4-BE49-F238E27FC236}">
                <a16:creationId xmlns:a16="http://schemas.microsoft.com/office/drawing/2014/main" id="{2361024C-B5B5-2FCF-F1AB-CFFB12A79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8509" y="2439335"/>
            <a:ext cx="1236563" cy="1236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C80AB-55F4-7815-7938-8124EC8279AB}"/>
              </a:ext>
            </a:extLst>
          </p:cNvPr>
          <p:cNvSpPr txBox="1"/>
          <p:nvPr/>
        </p:nvSpPr>
        <p:spPr>
          <a:xfrm>
            <a:off x="1602351" y="1664827"/>
            <a:ext cx="291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July 2024</a:t>
            </a:r>
          </a:p>
        </p:txBody>
      </p:sp>
      <p:pic>
        <p:nvPicPr>
          <p:cNvPr id="9" name="Graphic 8" descr="Monthly calendar with solid fill">
            <a:extLst>
              <a:ext uri="{FF2B5EF4-FFF2-40B4-BE49-F238E27FC236}">
                <a16:creationId xmlns:a16="http://schemas.microsoft.com/office/drawing/2014/main" id="{C1149BE2-CCFA-A0E2-53E3-4FE70963D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1149" y="2249615"/>
            <a:ext cx="1236563" cy="1236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6870EE-D7B5-7BAA-B942-C205C95D26C4}"/>
              </a:ext>
            </a:extLst>
          </p:cNvPr>
          <p:cNvSpPr txBox="1"/>
          <p:nvPr/>
        </p:nvSpPr>
        <p:spPr>
          <a:xfrm>
            <a:off x="6363512" y="1514357"/>
            <a:ext cx="3865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August 2024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BAB95F-43F3-F212-241A-9A6BC2047BE8}"/>
              </a:ext>
            </a:extLst>
          </p:cNvPr>
          <p:cNvSpPr txBox="1">
            <a:spLocks/>
          </p:cNvSpPr>
          <p:nvPr/>
        </p:nvSpPr>
        <p:spPr>
          <a:xfrm>
            <a:off x="1435276" y="4010435"/>
            <a:ext cx="3248148" cy="123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Take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Clean Air survey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78540E3-EE7F-4241-3473-B4F80F7D3CFB}"/>
              </a:ext>
            </a:extLst>
          </p:cNvPr>
          <p:cNvSpPr txBox="1">
            <a:spLocks/>
          </p:cNvSpPr>
          <p:nvPr/>
        </p:nvSpPr>
        <p:spPr>
          <a:xfrm>
            <a:off x="6054919" y="4107080"/>
            <a:ext cx="5218823" cy="1236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Review Washoe County’s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draft</a:t>
            </a:r>
            <a:r>
              <a:rPr lang="en-US" dirty="0"/>
              <a:t> </a:t>
            </a:r>
            <a:r>
              <a:rPr lang="en-US" b="1" dirty="0"/>
              <a:t>Climate Action Plan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510B80-F9EF-5496-2899-6CA685941219}"/>
              </a:ext>
            </a:extLst>
          </p:cNvPr>
          <p:cNvSpPr txBox="1">
            <a:spLocks/>
          </p:cNvSpPr>
          <p:nvPr/>
        </p:nvSpPr>
        <p:spPr>
          <a:xfrm>
            <a:off x="586353" y="136525"/>
            <a:ext cx="10515600" cy="9607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We appreciate your feedback and participation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4BF2-B5C6-32BC-408C-50D90E8D5067}"/>
              </a:ext>
            </a:extLst>
          </p:cNvPr>
          <p:cNvSpPr txBox="1"/>
          <p:nvPr/>
        </p:nvSpPr>
        <p:spPr>
          <a:xfrm>
            <a:off x="983848" y="5283296"/>
            <a:ext cx="10289894" cy="116955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Take the survey and sign up for Washoe County Sustainability emails at </a:t>
            </a:r>
            <a:r>
              <a:rPr lang="en-US" sz="4400" b="1" dirty="0">
                <a:solidFill>
                  <a:schemeClr val="bg1"/>
                </a:solidFill>
              </a:rPr>
              <a:t>washoecounty.gov/sustainability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018357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eld of dry grass and a cloudy sky&#10;&#10;Description automatically generated">
            <a:extLst>
              <a:ext uri="{FF2B5EF4-FFF2-40B4-BE49-F238E27FC236}">
                <a16:creationId xmlns:a16="http://schemas.microsoft.com/office/drawing/2014/main" id="{767D8FB2-196C-6406-2952-AD563A65B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1716"/>
          <a:stretch/>
        </p:blipFill>
        <p:spPr>
          <a:xfrm>
            <a:off x="0" y="-60158"/>
            <a:ext cx="1219367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B22B0-FD88-A15C-63FF-81F186C10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94" y="545022"/>
            <a:ext cx="9144000" cy="1066067"/>
          </a:xfrm>
        </p:spPr>
        <p:txBody>
          <a:bodyPr>
            <a:normAutofit/>
          </a:bodyPr>
          <a:lstStyle/>
          <a:p>
            <a:r>
              <a:rPr lang="en-US" b="1" dirty="0"/>
              <a:t>Thank you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957C6-2C70-AA6C-B298-E2AEA9DD0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282336"/>
            <a:ext cx="8772395" cy="2265453"/>
          </a:xfrm>
        </p:spPr>
        <p:txBody>
          <a:bodyPr>
            <a:noAutofit/>
          </a:bodyPr>
          <a:lstStyle/>
          <a:p>
            <a:r>
              <a:rPr lang="en-US" sz="2800" dirty="0"/>
              <a:t>Brian Beffort, Sustainability Manager</a:t>
            </a:r>
          </a:p>
          <a:p>
            <a:r>
              <a:rPr lang="en-US" sz="2800" dirty="0"/>
              <a:t>Emily Stapleton, Fuse Executive Fellow, Climate</a:t>
            </a:r>
          </a:p>
          <a:p>
            <a:endParaRPr lang="en-US" sz="2800" dirty="0"/>
          </a:p>
          <a:p>
            <a:r>
              <a:rPr lang="en-US" sz="2800" b="1" dirty="0"/>
              <a:t>washoecountysustainability@washoecounty.gov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E346-5506-51E2-F24D-246D0E33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2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rings after cutting">
            <a:extLst>
              <a:ext uri="{FF2B5EF4-FFF2-40B4-BE49-F238E27FC236}">
                <a16:creationId xmlns:a16="http://schemas.microsoft.com/office/drawing/2014/main" id="{9410D5B1-AF5B-68D6-183A-691CE08EB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29" r="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D08F7-0DEA-6F4E-AB92-862AF3901EC4}"/>
              </a:ext>
            </a:extLst>
          </p:cNvPr>
          <p:cNvSpPr txBox="1"/>
          <p:nvPr/>
        </p:nvSpPr>
        <p:spPr>
          <a:xfrm>
            <a:off x="1" y="1191216"/>
            <a:ext cx="12428219" cy="431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Meeting the needs of the present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without compromising the ability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future generations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meet their own needs</a:t>
            </a:r>
          </a:p>
        </p:txBody>
      </p:sp>
    </p:spTree>
    <p:extLst>
      <p:ext uri="{BB962C8B-B14F-4D97-AF65-F5344CB8AC3E}">
        <p14:creationId xmlns:p14="http://schemas.microsoft.com/office/powerpoint/2010/main" val="132093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5E6063F-EBCD-F6D3-032D-E181DD2DBCCF}"/>
              </a:ext>
            </a:extLst>
          </p:cNvPr>
          <p:cNvSpPr/>
          <p:nvPr/>
        </p:nvSpPr>
        <p:spPr>
          <a:xfrm>
            <a:off x="4339179" y="1173346"/>
            <a:ext cx="3458463" cy="5183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86797B-54C9-849F-53D2-C7ECE06E4345}"/>
              </a:ext>
            </a:extLst>
          </p:cNvPr>
          <p:cNvSpPr/>
          <p:nvPr/>
        </p:nvSpPr>
        <p:spPr>
          <a:xfrm>
            <a:off x="8112861" y="1173344"/>
            <a:ext cx="3458463" cy="5183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50A89-169C-8E30-9042-2723E84A4447}"/>
              </a:ext>
            </a:extLst>
          </p:cNvPr>
          <p:cNvSpPr/>
          <p:nvPr/>
        </p:nvSpPr>
        <p:spPr>
          <a:xfrm>
            <a:off x="529167" y="1173346"/>
            <a:ext cx="3458463" cy="5183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385225-95F3-CEF3-AF3B-966AD65615C4}"/>
              </a:ext>
            </a:extLst>
          </p:cNvPr>
          <p:cNvSpPr/>
          <p:nvPr/>
        </p:nvSpPr>
        <p:spPr>
          <a:xfrm>
            <a:off x="544891" y="256600"/>
            <a:ext cx="3451860" cy="746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EE7C4-65E5-7049-075F-7F4258D0BE1F}"/>
              </a:ext>
            </a:extLst>
          </p:cNvPr>
          <p:cNvSpPr/>
          <p:nvPr/>
        </p:nvSpPr>
        <p:spPr>
          <a:xfrm>
            <a:off x="4341043" y="256600"/>
            <a:ext cx="3451860" cy="746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ENVIRONMENT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5B91A-B0BE-9103-4BE7-BEF5AEEF26E4}"/>
              </a:ext>
            </a:extLst>
          </p:cNvPr>
          <p:cNvSpPr/>
          <p:nvPr/>
        </p:nvSpPr>
        <p:spPr>
          <a:xfrm>
            <a:off x="8135187" y="256600"/>
            <a:ext cx="3451860" cy="746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RESILIENCE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958D49-1949-5053-8743-43834FC9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63" y="1809401"/>
            <a:ext cx="3467584" cy="2286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9C8C59-4DBC-D092-4267-89D33DC4C208}"/>
              </a:ext>
            </a:extLst>
          </p:cNvPr>
          <p:cNvSpPr txBox="1"/>
          <p:nvPr/>
        </p:nvSpPr>
        <p:spPr>
          <a:xfrm>
            <a:off x="769692" y="4521711"/>
            <a:ext cx="29616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Long-term (usually at least 30 years) regional or even global average of temperature, humidity, and rainfall patterns over seasons, years, or decades.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CCDFC-BF27-30C6-1388-600072808EC8}"/>
              </a:ext>
            </a:extLst>
          </p:cNvPr>
          <p:cNvSpPr txBox="1"/>
          <p:nvPr/>
        </p:nvSpPr>
        <p:spPr>
          <a:xfrm>
            <a:off x="4569403" y="4516009"/>
            <a:ext cx="29616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All the physical surroundings on Earth. The environment includes everything living and everything nonliving. Nonliving: atmosphere, hydrosphere (water), lithosphere (outer layer of Earth).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A23035-CC3A-39E2-BBB2-16F0591633A8}"/>
              </a:ext>
            </a:extLst>
          </p:cNvPr>
          <p:cNvSpPr txBox="1"/>
          <p:nvPr/>
        </p:nvSpPr>
        <p:spPr>
          <a:xfrm>
            <a:off x="8285844" y="4516661"/>
            <a:ext cx="29616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capacity of a community, business, or natural environment to prevent, withstand, respond to, and recover from a disruption.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4F903-DFE4-4F36-E42B-C81403EBE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47"/>
          <a:stretch/>
        </p:blipFill>
        <p:spPr>
          <a:xfrm>
            <a:off x="533907" y="1809401"/>
            <a:ext cx="3453724" cy="2367529"/>
          </a:xfrm>
          <a:prstGeom prst="rect">
            <a:avLst/>
          </a:prstGeom>
        </p:spPr>
      </p:pic>
      <p:pic>
        <p:nvPicPr>
          <p:cNvPr id="9" name="Picture 8" descr="A field of dry grass and a cloudy sky&#10;&#10;Description automatically generated">
            <a:extLst>
              <a:ext uri="{FF2B5EF4-FFF2-40B4-BE49-F238E27FC236}">
                <a16:creationId xmlns:a16="http://schemas.microsoft.com/office/drawing/2014/main" id="{9B78AC9E-D6EA-C9CF-B320-BED4F02CF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b="-13047"/>
          <a:stretch/>
        </p:blipFill>
        <p:spPr>
          <a:xfrm>
            <a:off x="4339178" y="1821573"/>
            <a:ext cx="3465065" cy="26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8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D8EFD-7635-91A2-6089-4896230FABDA}"/>
              </a:ext>
            </a:extLst>
          </p:cNvPr>
          <p:cNvSpPr txBox="1"/>
          <p:nvPr/>
        </p:nvSpPr>
        <p:spPr>
          <a:xfrm>
            <a:off x="1" y="77000"/>
            <a:ext cx="1227465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chemeClr val="accent6">
                    <a:lumMod val="75000"/>
                  </a:schemeClr>
                </a:solidFill>
              </a:rPr>
              <a:t>Net Zero</a:t>
            </a:r>
          </a:p>
          <a:p>
            <a:pPr algn="ctr"/>
            <a:r>
              <a:rPr lang="en-US" sz="20000" b="1" dirty="0">
                <a:solidFill>
                  <a:schemeClr val="accent6">
                    <a:lumMod val="75000"/>
                  </a:schemeClr>
                </a:solidFill>
              </a:rPr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2455239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5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F1CD143-DDAA-73C1-1492-9E898C3915A6}"/>
              </a:ext>
            </a:extLst>
          </p:cNvPr>
          <p:cNvSpPr txBox="1">
            <a:spLocks/>
          </p:cNvSpPr>
          <p:nvPr/>
        </p:nvSpPr>
        <p:spPr>
          <a:xfrm>
            <a:off x="586353" y="136525"/>
            <a:ext cx="10515600" cy="960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We’re creating a Climate Action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D08F7-0DEA-6F4E-AB92-862AF3901EC4}"/>
              </a:ext>
            </a:extLst>
          </p:cNvPr>
          <p:cNvSpPr txBox="1"/>
          <p:nvPr/>
        </p:nvSpPr>
        <p:spPr>
          <a:xfrm>
            <a:off x="586354" y="1485349"/>
            <a:ext cx="5356965" cy="505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strategic document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that outlines 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collection of measures and policies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to reduce greenhouse gas (GHG) emissions and actively address climate challenges. </a:t>
            </a:r>
          </a:p>
          <a:p>
            <a:pPr marL="285744" indent="-285744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It defines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reduction goals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based on local priorities and </a:t>
            </a:r>
          </a:p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develops 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framework with tactical activities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to help achieve those goals.”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 climate action plan also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aims to address inequalities </a:t>
            </a:r>
          </a:p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in the way the effects of climate change are being distributed.”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9E270-55BE-F35F-5696-7A790DC2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800" y="1417321"/>
            <a:ext cx="3635765" cy="5166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8EDC4B-E334-2BD3-7A1C-A8D7419F91E3}"/>
              </a:ext>
            </a:extLst>
          </p:cNvPr>
          <p:cNvSpPr/>
          <p:nvPr/>
        </p:nvSpPr>
        <p:spPr>
          <a:xfrm>
            <a:off x="6422273" y="1348189"/>
            <a:ext cx="4024748" cy="53301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8936" y="6356351"/>
            <a:ext cx="2743200" cy="365125"/>
          </a:xfrm>
        </p:spPr>
        <p:txBody>
          <a:bodyPr/>
          <a:lstStyle/>
          <a:p>
            <a:fld id="{E248A553-83C6-4522-897C-66BD5121618B}" type="slidenum">
              <a:rPr lang="en-US" smtClean="0"/>
              <a:t>6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F1CD143-DDAA-73C1-1492-9E898C3915A6}"/>
              </a:ext>
            </a:extLst>
          </p:cNvPr>
          <p:cNvSpPr txBox="1">
            <a:spLocks/>
          </p:cNvSpPr>
          <p:nvPr/>
        </p:nvSpPr>
        <p:spPr>
          <a:xfrm>
            <a:off x="586353" y="136526"/>
            <a:ext cx="11025275" cy="1179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Our health goals</a:t>
            </a:r>
          </a:p>
        </p:txBody>
      </p:sp>
      <p:pic>
        <p:nvPicPr>
          <p:cNvPr id="10" name="Graphic 9" descr="Lungs outline">
            <a:extLst>
              <a:ext uri="{FF2B5EF4-FFF2-40B4-BE49-F238E27FC236}">
                <a16:creationId xmlns:a16="http://schemas.microsoft.com/office/drawing/2014/main" id="{6BD08B69-CDFE-5299-437D-1CA575610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787" y="4552866"/>
            <a:ext cx="1489207" cy="1489207"/>
          </a:xfrm>
          <a:prstGeom prst="rect">
            <a:avLst/>
          </a:prstGeom>
        </p:spPr>
      </p:pic>
      <p:pic>
        <p:nvPicPr>
          <p:cNvPr id="12" name="Graphic 11" descr="Thermometer with solid fill">
            <a:extLst>
              <a:ext uri="{FF2B5EF4-FFF2-40B4-BE49-F238E27FC236}">
                <a16:creationId xmlns:a16="http://schemas.microsoft.com/office/drawing/2014/main" id="{85FD99A0-F343-CBB3-E9A6-B7EAB9917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363" y="2018637"/>
            <a:ext cx="1624907" cy="1624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D36832-DBF6-8980-C011-CB15DBB547C4}"/>
              </a:ext>
            </a:extLst>
          </p:cNvPr>
          <p:cNvSpPr txBox="1"/>
          <p:nvPr/>
        </p:nvSpPr>
        <p:spPr>
          <a:xfrm>
            <a:off x="1826475" y="2231265"/>
            <a:ext cx="2204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Healthier average </a:t>
            </a:r>
          </a:p>
          <a:p>
            <a:r>
              <a:rPr lang="en-US" sz="2400" b="1" dirty="0"/>
              <a:t>Temperatures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0916A-3487-7245-ADCA-AF5EBB3DB2FF}"/>
              </a:ext>
            </a:extLst>
          </p:cNvPr>
          <p:cNvSpPr txBox="1"/>
          <p:nvPr/>
        </p:nvSpPr>
        <p:spPr>
          <a:xfrm>
            <a:off x="1948842" y="4928138"/>
            <a:ext cx="2755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Improved </a:t>
            </a:r>
          </a:p>
          <a:p>
            <a:r>
              <a:rPr lang="en-US" sz="2400" b="1" dirty="0"/>
              <a:t>Air Quality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BAC4146-EB4E-D3E4-4732-D7993CD813CF}"/>
              </a:ext>
            </a:extLst>
          </p:cNvPr>
          <p:cNvSpPr/>
          <p:nvPr/>
        </p:nvSpPr>
        <p:spPr>
          <a:xfrm>
            <a:off x="4176150" y="2368605"/>
            <a:ext cx="1177447" cy="55114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ECA1670-2EBB-FB43-8E9B-AAD9DC94222D}"/>
              </a:ext>
            </a:extLst>
          </p:cNvPr>
          <p:cNvSpPr/>
          <p:nvPr/>
        </p:nvSpPr>
        <p:spPr>
          <a:xfrm>
            <a:off x="4176150" y="5054629"/>
            <a:ext cx="1177447" cy="55114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3A07D7-84E4-7DE9-3C07-CD0EF276BE8F}"/>
              </a:ext>
            </a:extLst>
          </p:cNvPr>
          <p:cNvSpPr txBox="1"/>
          <p:nvPr/>
        </p:nvSpPr>
        <p:spPr>
          <a:xfrm>
            <a:off x="6425853" y="1626788"/>
            <a:ext cx="42964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Limit severe weather</a:t>
            </a:r>
          </a:p>
          <a:p>
            <a:r>
              <a:rPr lang="en-US" sz="2400" dirty="0"/>
              <a:t>Limit heat health risks</a:t>
            </a:r>
          </a:p>
          <a:p>
            <a:r>
              <a:rPr lang="en-US" sz="2400" dirty="0"/>
              <a:t>More stable growing seasons</a:t>
            </a:r>
          </a:p>
          <a:p>
            <a:r>
              <a:rPr lang="en-US" sz="2400" dirty="0"/>
              <a:t>Less acidic oceans</a:t>
            </a:r>
          </a:p>
          <a:p>
            <a:r>
              <a:rPr lang="en-US" sz="2400" dirty="0"/>
              <a:t>Wildlife conservation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E7E1E3-8346-449A-D16A-FC7543D95AA0}"/>
              </a:ext>
            </a:extLst>
          </p:cNvPr>
          <p:cNvSpPr txBox="1"/>
          <p:nvPr/>
        </p:nvSpPr>
        <p:spPr>
          <a:xfrm>
            <a:off x="6480136" y="4601120"/>
            <a:ext cx="5594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 risks for asthmatics</a:t>
            </a:r>
          </a:p>
          <a:p>
            <a:r>
              <a:rPr lang="en-US" sz="2400" dirty="0"/>
              <a:t>Less impact for those with allergies</a:t>
            </a:r>
          </a:p>
          <a:p>
            <a:r>
              <a:rPr lang="en-US" sz="2400" dirty="0"/>
              <a:t>Fewer adverse cardiovascular impacts</a:t>
            </a:r>
          </a:p>
          <a:p>
            <a:r>
              <a:rPr lang="en-US" sz="2400" dirty="0"/>
              <a:t>More opportunities to enjoy the outdoors</a:t>
            </a:r>
          </a:p>
        </p:txBody>
      </p:sp>
      <p:pic>
        <p:nvPicPr>
          <p:cNvPr id="20" name="Graphic 19" descr="Lightning bolt with solid fill">
            <a:extLst>
              <a:ext uri="{FF2B5EF4-FFF2-40B4-BE49-F238E27FC236}">
                <a16:creationId xmlns:a16="http://schemas.microsoft.com/office/drawing/2014/main" id="{958FEA8A-B548-2B37-CF40-099695AE9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3267" y="1724005"/>
            <a:ext cx="367431" cy="367431"/>
          </a:xfrm>
          <a:prstGeom prst="rect">
            <a:avLst/>
          </a:prstGeom>
        </p:spPr>
      </p:pic>
      <p:pic>
        <p:nvPicPr>
          <p:cNvPr id="22" name="Graphic 21" descr="First aid kit with solid fill">
            <a:extLst>
              <a:ext uri="{FF2B5EF4-FFF2-40B4-BE49-F238E27FC236}">
                <a16:creationId xmlns:a16="http://schemas.microsoft.com/office/drawing/2014/main" id="{F13B70CD-B6C0-D908-2518-684A7D37DA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98925" y="2066383"/>
            <a:ext cx="336115" cy="336115"/>
          </a:xfrm>
          <a:prstGeom prst="rect">
            <a:avLst/>
          </a:prstGeom>
        </p:spPr>
      </p:pic>
      <p:pic>
        <p:nvPicPr>
          <p:cNvPr id="24" name="Graphic 23" descr="Wolf with solid fill">
            <a:extLst>
              <a:ext uri="{FF2B5EF4-FFF2-40B4-BE49-F238E27FC236}">
                <a16:creationId xmlns:a16="http://schemas.microsoft.com/office/drawing/2014/main" id="{5FDD1E3B-6A29-C824-C076-5C95CE316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50669" y="3112721"/>
            <a:ext cx="457200" cy="457200"/>
          </a:xfrm>
          <a:prstGeom prst="rect">
            <a:avLst/>
          </a:prstGeom>
        </p:spPr>
      </p:pic>
      <p:pic>
        <p:nvPicPr>
          <p:cNvPr id="26" name="Graphic 25" descr="Shell with solid fill">
            <a:extLst>
              <a:ext uri="{FF2B5EF4-FFF2-40B4-BE49-F238E27FC236}">
                <a16:creationId xmlns:a16="http://schemas.microsoft.com/office/drawing/2014/main" id="{4CE9B6B3-4CDE-AA86-2A82-C996BE8F0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72688" y="2801659"/>
            <a:ext cx="362352" cy="362352"/>
          </a:xfrm>
          <a:prstGeom prst="rect">
            <a:avLst/>
          </a:prstGeom>
        </p:spPr>
      </p:pic>
      <p:pic>
        <p:nvPicPr>
          <p:cNvPr id="28" name="Graphic 27" descr="Corn with solid fill">
            <a:extLst>
              <a:ext uri="{FF2B5EF4-FFF2-40B4-BE49-F238E27FC236}">
                <a16:creationId xmlns:a16="http://schemas.microsoft.com/office/drawing/2014/main" id="{9902BBCD-C58A-399A-0992-E730CAC854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07841" y="2424913"/>
            <a:ext cx="342857" cy="342857"/>
          </a:xfrm>
          <a:prstGeom prst="rect">
            <a:avLst/>
          </a:prstGeom>
        </p:spPr>
      </p:pic>
      <p:pic>
        <p:nvPicPr>
          <p:cNvPr id="30" name="Graphic 29" descr="Surgical mask with solid fill">
            <a:extLst>
              <a:ext uri="{FF2B5EF4-FFF2-40B4-BE49-F238E27FC236}">
                <a16:creationId xmlns:a16="http://schemas.microsoft.com/office/drawing/2014/main" id="{2AB7FB11-A9F6-8668-AB4D-AA7C83C2C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47779" y="4626749"/>
            <a:ext cx="457200" cy="457200"/>
          </a:xfrm>
          <a:prstGeom prst="rect">
            <a:avLst/>
          </a:prstGeom>
        </p:spPr>
      </p:pic>
      <p:pic>
        <p:nvPicPr>
          <p:cNvPr id="32" name="Graphic 31" descr="Flower with solid fill">
            <a:extLst>
              <a:ext uri="{FF2B5EF4-FFF2-40B4-BE49-F238E27FC236}">
                <a16:creationId xmlns:a16="http://schemas.microsoft.com/office/drawing/2014/main" id="{1D0A96A1-6DDC-7929-883F-B7961CEF06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03186" y="5046950"/>
            <a:ext cx="331855" cy="331855"/>
          </a:xfrm>
          <a:prstGeom prst="rect">
            <a:avLst/>
          </a:prstGeom>
        </p:spPr>
      </p:pic>
      <p:pic>
        <p:nvPicPr>
          <p:cNvPr id="34" name="Graphic 33" descr="Run with solid fill">
            <a:extLst>
              <a:ext uri="{FF2B5EF4-FFF2-40B4-BE49-F238E27FC236}">
                <a16:creationId xmlns:a16="http://schemas.microsoft.com/office/drawing/2014/main" id="{8CC6E0A7-C0B3-5D63-4306-C623164739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72688" y="5754411"/>
            <a:ext cx="448197" cy="448197"/>
          </a:xfrm>
          <a:prstGeom prst="rect">
            <a:avLst/>
          </a:prstGeom>
        </p:spPr>
      </p:pic>
      <p:pic>
        <p:nvPicPr>
          <p:cNvPr id="36" name="Graphic 35" descr="Heart organ with solid fill">
            <a:extLst>
              <a:ext uri="{FF2B5EF4-FFF2-40B4-BE49-F238E27FC236}">
                <a16:creationId xmlns:a16="http://schemas.microsoft.com/office/drawing/2014/main" id="{A20CF9A0-009C-8214-198B-23A84D3C28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62355" y="5342526"/>
            <a:ext cx="409255" cy="40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7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F1CD143-DDAA-73C1-1492-9E898C3915A6}"/>
              </a:ext>
            </a:extLst>
          </p:cNvPr>
          <p:cNvSpPr txBox="1">
            <a:spLocks/>
          </p:cNvSpPr>
          <p:nvPr/>
        </p:nvSpPr>
        <p:spPr>
          <a:xfrm>
            <a:off x="586353" y="136527"/>
            <a:ext cx="10515600" cy="754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Reno is the country’s fastest warming metro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6579-069C-A8E7-DDD5-31103D837E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69" b="6338"/>
          <a:stretch/>
        </p:blipFill>
        <p:spPr>
          <a:xfrm>
            <a:off x="750953" y="998872"/>
            <a:ext cx="10515600" cy="50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7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8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F1CD143-DDAA-73C1-1492-9E898C3915A6}"/>
              </a:ext>
            </a:extLst>
          </p:cNvPr>
          <p:cNvSpPr txBox="1">
            <a:spLocks/>
          </p:cNvSpPr>
          <p:nvPr/>
        </p:nvSpPr>
        <p:spPr>
          <a:xfrm>
            <a:off x="586353" y="136525"/>
            <a:ext cx="10515600" cy="10416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Everyday activities contribute to warming</a:t>
            </a:r>
          </a:p>
        </p:txBody>
      </p:sp>
      <p:pic>
        <p:nvPicPr>
          <p:cNvPr id="4" name="Picture 3" descr="Green leaf water texture">
            <a:extLst>
              <a:ext uri="{FF2B5EF4-FFF2-40B4-BE49-F238E27FC236}">
                <a16:creationId xmlns:a16="http://schemas.microsoft.com/office/drawing/2014/main" id="{E8DE56CC-B6F7-D03A-B4DD-DBD097051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65" y="4474785"/>
            <a:ext cx="3472271" cy="2313943"/>
          </a:xfrm>
          <a:prstGeom prst="rect">
            <a:avLst/>
          </a:prstGeom>
        </p:spPr>
      </p:pic>
      <p:pic>
        <p:nvPicPr>
          <p:cNvPr id="5" name="Picture 4" descr="Aerial view of green treetops">
            <a:extLst>
              <a:ext uri="{FF2B5EF4-FFF2-40B4-BE49-F238E27FC236}">
                <a16:creationId xmlns:a16="http://schemas.microsoft.com/office/drawing/2014/main" id="{13FFF0CE-D384-CBF2-46A4-CAECFAA7B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74" y="4750923"/>
            <a:ext cx="2869260" cy="1912372"/>
          </a:xfrm>
          <a:prstGeom prst="rect">
            <a:avLst/>
          </a:prstGeom>
        </p:spPr>
      </p:pic>
      <p:pic>
        <p:nvPicPr>
          <p:cNvPr id="6" name="Picture 5" descr="Glass of water">
            <a:extLst>
              <a:ext uri="{FF2B5EF4-FFF2-40B4-BE49-F238E27FC236}">
                <a16:creationId xmlns:a16="http://schemas.microsoft.com/office/drawing/2014/main" id="{A5824D2A-35A2-A7EE-B46B-39977E0C6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1" y="1751471"/>
            <a:ext cx="3094200" cy="2061995"/>
          </a:xfrm>
          <a:prstGeom prst="rect">
            <a:avLst/>
          </a:prstGeom>
        </p:spPr>
      </p:pic>
      <p:pic>
        <p:nvPicPr>
          <p:cNvPr id="8" name="Picture 7" descr="Throwing empty plastic bottle into the trash">
            <a:extLst>
              <a:ext uri="{FF2B5EF4-FFF2-40B4-BE49-F238E27FC236}">
                <a16:creationId xmlns:a16="http://schemas.microsoft.com/office/drawing/2014/main" id="{312FF9B4-F759-FE37-37E8-63AE18319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65" y="1769644"/>
            <a:ext cx="3410281" cy="2274403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049C7B6F-8436-D8B2-027C-D04265467FA7}"/>
              </a:ext>
            </a:extLst>
          </p:cNvPr>
          <p:cNvSpPr txBox="1">
            <a:spLocks/>
          </p:cNvSpPr>
          <p:nvPr/>
        </p:nvSpPr>
        <p:spPr>
          <a:xfrm>
            <a:off x="1107452" y="1263776"/>
            <a:ext cx="2635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800" b="1" dirty="0">
                <a:latin typeface="Avenir Black" panose="02000503020000020003" pitchFamily="2" charset="0"/>
                <a:cs typeface="Arial"/>
              </a:rPr>
              <a:t>Transportation 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8613FDF-3FBD-767B-4E7A-2464BB79FB9F}"/>
              </a:ext>
            </a:extLst>
          </p:cNvPr>
          <p:cNvSpPr txBox="1">
            <a:spLocks/>
          </p:cNvSpPr>
          <p:nvPr/>
        </p:nvSpPr>
        <p:spPr>
          <a:xfrm>
            <a:off x="1107454" y="4040275"/>
            <a:ext cx="212998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2800" b="1" dirty="0">
                <a:latin typeface="Avenir Black" panose="02000503020000020003" pitchFamily="2" charset="0"/>
                <a:cs typeface="Arial"/>
              </a:rPr>
              <a:t>Buildings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A5486592-CBB5-7E9A-3D3E-4330D5351A88}"/>
              </a:ext>
            </a:extLst>
          </p:cNvPr>
          <p:cNvSpPr txBox="1">
            <a:spLocks/>
          </p:cNvSpPr>
          <p:nvPr/>
        </p:nvSpPr>
        <p:spPr>
          <a:xfrm>
            <a:off x="7654635" y="3924773"/>
            <a:ext cx="365760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2400" b="1" dirty="0">
                <a:latin typeface="Avenir Black" panose="02000503020000020003" pitchFamily="2" charset="0"/>
                <a:cs typeface="Arial"/>
              </a:rPr>
              <a:t>Agriculture, Forestry, </a:t>
            </a:r>
          </a:p>
          <a:p>
            <a:pPr marL="12700" algn="ctr">
              <a:spcBef>
                <a:spcPts val="100"/>
              </a:spcBef>
            </a:pPr>
            <a:r>
              <a:rPr lang="en-US" sz="2400" b="1" dirty="0">
                <a:latin typeface="Avenir Black" panose="02000503020000020003" pitchFamily="2" charset="0"/>
                <a:cs typeface="Arial"/>
              </a:rPr>
              <a:t>Other Land Use (AFOLU)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BDE11B2-45DE-D70D-DAE0-38241BDF2BAF}"/>
              </a:ext>
            </a:extLst>
          </p:cNvPr>
          <p:cNvSpPr txBox="1">
            <a:spLocks/>
          </p:cNvSpPr>
          <p:nvPr/>
        </p:nvSpPr>
        <p:spPr>
          <a:xfrm>
            <a:off x="8137081" y="1263776"/>
            <a:ext cx="23858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800" b="1" dirty="0">
                <a:latin typeface="Avenir Black" panose="02000503020000020003" pitchFamily="2" charset="0"/>
                <a:cs typeface="Arial"/>
              </a:rPr>
              <a:t>Potable Water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A8811538-C93F-8DA4-EEAF-99A5D881FE88}"/>
              </a:ext>
            </a:extLst>
          </p:cNvPr>
          <p:cNvSpPr txBox="1">
            <a:spLocks/>
          </p:cNvSpPr>
          <p:nvPr/>
        </p:nvSpPr>
        <p:spPr>
          <a:xfrm>
            <a:off x="4903501" y="4040275"/>
            <a:ext cx="23858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800" b="1" dirty="0">
                <a:latin typeface="Avenir Black" panose="02000503020000020003" pitchFamily="2" charset="0"/>
                <a:cs typeface="Arial"/>
              </a:rPr>
              <a:t>Wastewater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DF2783F8-F84C-651E-DD9C-2EC2477E6058}"/>
              </a:ext>
            </a:extLst>
          </p:cNvPr>
          <p:cNvSpPr txBox="1">
            <a:spLocks/>
          </p:cNvSpPr>
          <p:nvPr/>
        </p:nvSpPr>
        <p:spPr>
          <a:xfrm>
            <a:off x="4903502" y="1263776"/>
            <a:ext cx="197795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800" b="1" dirty="0">
                <a:latin typeface="Avenir Black" panose="02000503020000020003" pitchFamily="2" charset="0"/>
                <a:cs typeface="Arial"/>
              </a:rPr>
              <a:t>Solid Waste</a:t>
            </a:r>
          </a:p>
        </p:txBody>
      </p:sp>
      <p:pic>
        <p:nvPicPr>
          <p:cNvPr id="3" name="Picture 2" descr="A highway with cars on it&#10;&#10;Description automatically generated">
            <a:extLst>
              <a:ext uri="{FF2B5EF4-FFF2-40B4-BE49-F238E27FC236}">
                <a16:creationId xmlns:a16="http://schemas.microsoft.com/office/drawing/2014/main" id="{F82B76F5-E187-3DA2-7E96-96642BCC3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3" y="1685210"/>
            <a:ext cx="3218961" cy="2397591"/>
          </a:xfrm>
          <a:prstGeom prst="rect">
            <a:avLst/>
          </a:prstGeom>
        </p:spPr>
      </p:pic>
      <p:pic>
        <p:nvPicPr>
          <p:cNvPr id="2" name="Picture 1" descr="A city with many lights and mountains in the background&#10;&#10;Description automatically generated">
            <a:extLst>
              <a:ext uri="{FF2B5EF4-FFF2-40B4-BE49-F238E27FC236}">
                <a16:creationId xmlns:a16="http://schemas.microsoft.com/office/drawing/2014/main" id="{4B003825-15A1-CFB7-EE85-7DE3DC25D7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6" y="4474785"/>
            <a:ext cx="3375189" cy="224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3C0BF-943E-A3AE-0FCD-2E337077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8A553-83C6-4522-897C-66BD5121618B}" type="slidenum">
              <a:rPr lang="en-US" smtClean="0"/>
              <a:t>9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F1CD143-DDAA-73C1-1492-9E898C3915A6}"/>
              </a:ext>
            </a:extLst>
          </p:cNvPr>
          <p:cNvSpPr txBox="1">
            <a:spLocks/>
          </p:cNvSpPr>
          <p:nvPr/>
        </p:nvSpPr>
        <p:spPr>
          <a:xfrm>
            <a:off x="586356" y="274321"/>
            <a:ext cx="10882393" cy="7658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Trapped greenhouse gases (GHGs) cause warming</a:t>
            </a:r>
          </a:p>
        </p:txBody>
      </p:sp>
      <p:pic>
        <p:nvPicPr>
          <p:cNvPr id="3" name="Picture 2" descr="A diagram of the earth's atmosphere&#10;&#10;Description automatically generated">
            <a:extLst>
              <a:ext uri="{FF2B5EF4-FFF2-40B4-BE49-F238E27FC236}">
                <a16:creationId xmlns:a16="http://schemas.microsoft.com/office/drawing/2014/main" id="{AFC0BE18-DF4D-514B-5A9B-9C5AC680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3" y="992667"/>
            <a:ext cx="10952135" cy="57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2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6" ma:contentTypeDescription="Create a new document." ma:contentTypeScope="" ma:versionID="62218403509189c6bae05f45bb6be05c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da3183aee502165235f8b2d02da72519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cd2864-a2ba-4bca-97be-cff8ac02128d" xsi:nil="true"/>
    <lcf76f155ced4ddcb4097134ff3c332f xmlns="61acbd0e-8d97-4eab-adf5-73367b499e5d">
      <Terms xmlns="http://schemas.microsoft.com/office/infopath/2007/PartnerControls"/>
    </lcf76f155ced4ddcb4097134ff3c332f>
    <Notes xmlns="61acbd0e-8d97-4eab-adf5-73367b499e5d" xsi:nil="true"/>
  </documentManagement>
</p:properties>
</file>

<file path=customXml/itemProps1.xml><?xml version="1.0" encoding="utf-8"?>
<ds:datastoreItem xmlns:ds="http://schemas.openxmlformats.org/officeDocument/2006/customXml" ds:itemID="{8E1AB7C3-B074-4BF2-8625-0D96C91762E7}"/>
</file>

<file path=customXml/itemProps2.xml><?xml version="1.0" encoding="utf-8"?>
<ds:datastoreItem xmlns:ds="http://schemas.openxmlformats.org/officeDocument/2006/customXml" ds:itemID="{35ABDEAA-B3D8-4B6F-9559-40BF10AC47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ED9B7C-5200-4856-A53C-53EBF5C9ABBF}">
  <ds:schemaRefs>
    <ds:schemaRef ds:uri="http://purl.org/dc/dcmitype/"/>
    <ds:schemaRef ds:uri="http://schemas.openxmlformats.org/package/2006/metadata/core-properties"/>
    <ds:schemaRef ds:uri="http://www.w3.org/XML/1998/namespace"/>
    <ds:schemaRef ds:uri="c590e910-a4f9-4699-8667-14a20af4f7aa"/>
    <ds:schemaRef ds:uri="http://schemas.microsoft.com/office/infopath/2007/PartnerControls"/>
    <ds:schemaRef ds:uri="http://schemas.microsoft.com/office/2006/documentManagement/types"/>
    <ds:schemaRef ds:uri="http://purl.org/dc/terms/"/>
    <ds:schemaRef ds:uri="dffb6a16-e96d-4a70-839c-b4db42cc8198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72806</TotalTime>
  <Words>608</Words>
  <Application>Microsoft Office PowerPoint</Application>
  <PresentationFormat>Widescreen</PresentationFormat>
  <Paragraphs>154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Avenir Black</vt:lpstr>
      <vt:lpstr>Calibri</vt:lpstr>
      <vt:lpstr>Source Sans Pro Web</vt:lpstr>
      <vt:lpstr>Times New Roman</vt:lpstr>
      <vt:lpstr>Office Theme</vt:lpstr>
      <vt:lpstr>Climate Action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Washoe County, geography</vt:lpstr>
      <vt:lpstr>Washoe County, population (479k)</vt:lpstr>
      <vt:lpstr>PowerPoint Presentation</vt:lpstr>
      <vt:lpstr>PowerPoint Presentation</vt:lpstr>
      <vt:lpstr>Thank you</vt:lpstr>
    </vt:vector>
  </TitlesOfParts>
  <Company>Washoe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Stapleton, Emily</dc:creator>
  <cp:lastModifiedBy>Wilson, Alexandra</cp:lastModifiedBy>
  <cp:revision>8</cp:revision>
  <cp:lastPrinted>2024-06-25T22:58:25Z</cp:lastPrinted>
  <dcterms:created xsi:type="dcterms:W3CDTF">2024-03-28T20:53:14Z</dcterms:created>
  <dcterms:modified xsi:type="dcterms:W3CDTF">2024-07-22T20:25:38Z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0x0101009FD217513AFCDB42A563D3375FD26198</vt:lpwstr>
  </property>
  <property fmtid="{D5CDD505-2E9C-101B-9397-08002B2CF9AE}" pid="3" name="MediaServiceImageTags">
    <vt:lpwstr/>
  </property>
</Properties>
</file>