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517" r:id="rId5"/>
    <p:sldId id="540" r:id="rId6"/>
    <p:sldId id="692" r:id="rId7"/>
    <p:sldId id="695" r:id="rId8"/>
    <p:sldId id="697" r:id="rId9"/>
    <p:sldId id="696" r:id="rId10"/>
    <p:sldId id="521"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21F539-FD4E-8B86-5F31-81E41A3B6B1C}" name="Matthew Weintraub" initials="MW" userId="S::mweintraub@ndor.nv.gov::82a65121-ad13-4e96-94a9-28969a757273" providerId="AD"/>
  <p188:author id="{7BE91A41-F80E-CB09-3B91-D31FF3BAE450}" name="Jim Lawrence" initials="JL" userId="S::lawrence@dcnr.nv.gov::ce7cd463-e39a-4d49-a2bf-2a1c9c2671e2" providerId="AD"/>
  <p188:author id="{21B23466-34AF-0DFD-1171-C08DC2911E04}" name="Brad Crowell" initials="BC" userId="S::bcrowell@dcnr.nv.gov::a7890486-599d-46b6-ab24-5356422ebf23" providerId="AD"/>
  <p188:author id="{059A6788-BFD0-7FDD-B19B-BA9B7A809107}" name="Samantha Thompson" initials="ST" userId="S::sthompson@dcnr.nv.gov::2faab28e-47de-4637-96d5-116e94f88f3e" providerId="AD"/>
  <p188:author id="{D239C095-97D3-F7D9-81A6-41F1088030E8}" name="Samantha Thompson" initials="ST" userId="S::SThompson@dcnr.nv.gov::2faab28e-47de-4637-96d5-116e94f88f3e" providerId="AD"/>
  <p188:author id="{7540F5B6-C426-8056-65C6-B3D3F79B76AC}" name="Cathy Erskine" initials="CE" userId="S::c.erskine@dcnr.nv.gov::e0647a3d-6dd5-47a1-82e7-a473aa7d69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y Erskine" initials="CE" lastIdx="7" clrIdx="0">
    <p:extLst>
      <p:ext uri="{19B8F6BF-5375-455C-9EA6-DF929625EA0E}">
        <p15:presenceInfo xmlns:p15="http://schemas.microsoft.com/office/powerpoint/2012/main" userId="Cathy Erskine" providerId="None"/>
      </p:ext>
    </p:extLst>
  </p:cmAuthor>
  <p:cmAuthor id="2" name="Jodi Poley" initials="JP" lastIdx="1" clrIdx="1">
    <p:extLst>
      <p:ext uri="{19B8F6BF-5375-455C-9EA6-DF929625EA0E}">
        <p15:presenceInfo xmlns:p15="http://schemas.microsoft.com/office/powerpoint/2012/main" userId="S-1-5-21-2435422866-4226457370-2375224251-2162" providerId="AD"/>
      </p:ext>
    </p:extLst>
  </p:cmAuthor>
  <p:cmAuthor id="3" name="Cathy Erskine" initials="CE [2]" lastIdx="16" clrIdx="2">
    <p:extLst>
      <p:ext uri="{19B8F6BF-5375-455C-9EA6-DF929625EA0E}">
        <p15:presenceInfo xmlns:p15="http://schemas.microsoft.com/office/powerpoint/2012/main" userId="S::c.erskine@dcnr.nv.gov::e0647a3d-6dd5-47a1-82e7-a473aa7d69c6" providerId="AD"/>
      </p:ext>
    </p:extLst>
  </p:cmAuthor>
  <p:cmAuthor id="4" name="Kelly Williams" initials="KW" lastIdx="14" clrIdx="3">
    <p:extLst>
      <p:ext uri="{19B8F6BF-5375-455C-9EA6-DF929625EA0E}">
        <p15:presenceInfo xmlns:p15="http://schemas.microsoft.com/office/powerpoint/2012/main" userId="S::k.williams@dcnr.nv.gov::fc070b18-8504-4481-93ac-d878488c50c3" providerId="AD"/>
      </p:ext>
    </p:extLst>
  </p:cmAuthor>
  <p:cmAuthor id="5" name="Brad Crowell" initials="BC" lastIdx="18" clrIdx="4">
    <p:extLst>
      <p:ext uri="{19B8F6BF-5375-455C-9EA6-DF929625EA0E}">
        <p15:presenceInfo xmlns:p15="http://schemas.microsoft.com/office/powerpoint/2012/main" userId="S::bcrowell@dcnr.nv.gov::a7890486-599d-46b6-ab24-5356422ebf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297"/>
    <a:srgbClr val="5F4B3B"/>
    <a:srgbClr val="C2D1DA"/>
    <a:srgbClr val="FF9900"/>
    <a:srgbClr val="E3F3FA"/>
    <a:srgbClr val="FFFF00"/>
    <a:srgbClr val="E7E725"/>
    <a:srgbClr val="3E8E4B"/>
    <a:srgbClr val="629D45"/>
    <a:srgbClr val="B45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88983" autoAdjust="0"/>
  </p:normalViewPr>
  <p:slideViewPr>
    <p:cSldViewPr snapToGrid="0">
      <p:cViewPr varScale="1">
        <p:scale>
          <a:sx n="98" d="100"/>
          <a:sy n="98" d="100"/>
        </p:scale>
        <p:origin x="1242" y="2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4"/>
            <a:ext cx="3038145" cy="464205"/>
          </a:xfrm>
          <a:prstGeom prst="rect">
            <a:avLst/>
          </a:prstGeom>
        </p:spPr>
        <p:txBody>
          <a:bodyPr vert="horz" lIns="88015" tIns="44003" rIns="88015" bIns="44003" rtlCol="0"/>
          <a:lstStyle>
            <a:lvl1pPr algn="l">
              <a:defRPr sz="1200"/>
            </a:lvl1pPr>
          </a:lstStyle>
          <a:p>
            <a:endParaRPr lang="en-US"/>
          </a:p>
        </p:txBody>
      </p:sp>
      <p:sp>
        <p:nvSpPr>
          <p:cNvPr id="3" name="Date Placeholder 2"/>
          <p:cNvSpPr>
            <a:spLocks noGrp="1"/>
          </p:cNvSpPr>
          <p:nvPr>
            <p:ph type="dt" idx="1"/>
          </p:nvPr>
        </p:nvSpPr>
        <p:spPr>
          <a:xfrm>
            <a:off x="3970746" y="14"/>
            <a:ext cx="3038145" cy="464205"/>
          </a:xfrm>
          <a:prstGeom prst="rect">
            <a:avLst/>
          </a:prstGeom>
        </p:spPr>
        <p:txBody>
          <a:bodyPr vert="horz" lIns="88015" tIns="44003" rIns="88015" bIns="44003" rtlCol="0"/>
          <a:lstStyle>
            <a:lvl1pPr algn="r">
              <a:defRPr sz="1200"/>
            </a:lvl1pPr>
          </a:lstStyle>
          <a:p>
            <a:fld id="{F1E5B160-7981-405C-9F4C-B8A1E1E06422}" type="datetimeFigureOut">
              <a:rPr lang="en-US" smtClean="0"/>
              <a:pPr/>
              <a:t>12/30/2025</a:t>
            </a:fld>
            <a:endParaRPr lang="en-US"/>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lIns="88015" tIns="44003" rIns="88015" bIns="44003" rtlCol="0" anchor="ctr"/>
          <a:lstStyle/>
          <a:p>
            <a:endParaRPr lang="en-US"/>
          </a:p>
        </p:txBody>
      </p:sp>
      <p:sp>
        <p:nvSpPr>
          <p:cNvPr id="5" name="Notes Placeholder 4"/>
          <p:cNvSpPr>
            <a:spLocks noGrp="1"/>
          </p:cNvSpPr>
          <p:nvPr>
            <p:ph type="body" sz="quarter" idx="3"/>
          </p:nvPr>
        </p:nvSpPr>
        <p:spPr>
          <a:xfrm>
            <a:off x="701348" y="4416114"/>
            <a:ext cx="5607711" cy="4182457"/>
          </a:xfrm>
          <a:prstGeom prst="rect">
            <a:avLst/>
          </a:prstGeom>
        </p:spPr>
        <p:txBody>
          <a:bodyPr vert="horz" lIns="88015" tIns="44003" rIns="88015" bIns="44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2" y="8830674"/>
            <a:ext cx="3038145" cy="464205"/>
          </a:xfrm>
          <a:prstGeom prst="rect">
            <a:avLst/>
          </a:prstGeom>
        </p:spPr>
        <p:txBody>
          <a:bodyPr vert="horz" lIns="88015" tIns="44003" rIns="88015" bIns="44003" rtlCol="0" anchor="b"/>
          <a:lstStyle>
            <a:lvl1pPr algn="l">
              <a:defRPr sz="1200"/>
            </a:lvl1pPr>
          </a:lstStyle>
          <a:p>
            <a:endParaRPr lang="en-US"/>
          </a:p>
        </p:txBody>
      </p:sp>
      <p:sp>
        <p:nvSpPr>
          <p:cNvPr id="7" name="Slide Number Placeholder 6"/>
          <p:cNvSpPr>
            <a:spLocks noGrp="1"/>
          </p:cNvSpPr>
          <p:nvPr>
            <p:ph type="sldNum" sz="quarter" idx="5"/>
          </p:nvPr>
        </p:nvSpPr>
        <p:spPr>
          <a:xfrm>
            <a:off x="3970746" y="8830674"/>
            <a:ext cx="3038145" cy="464205"/>
          </a:xfrm>
          <a:prstGeom prst="rect">
            <a:avLst/>
          </a:prstGeom>
        </p:spPr>
        <p:txBody>
          <a:bodyPr vert="horz" lIns="88015" tIns="44003" rIns="88015" bIns="44003" rtlCol="0" anchor="b"/>
          <a:lstStyle>
            <a:lvl1pPr algn="r">
              <a:defRPr sz="1200"/>
            </a:lvl1pPr>
          </a:lstStyle>
          <a:p>
            <a:fld id="{B522BFD1-B64D-4EAE-A0E6-2F7E7F4A7A4A}" type="slidenum">
              <a:rPr lang="en-US" smtClean="0"/>
              <a:pPr/>
              <a:t>‹#›</a:t>
            </a:fld>
            <a:endParaRPr lang="en-US"/>
          </a:p>
        </p:txBody>
      </p:sp>
    </p:spTree>
    <p:extLst>
      <p:ext uri="{BB962C8B-B14F-4D97-AF65-F5344CB8AC3E}">
        <p14:creationId xmlns:p14="http://schemas.microsoft.com/office/powerpoint/2010/main" val="300163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22BFD1-B64D-4EAE-A0E6-2F7E7F4A7A4A}" type="slidenum">
              <a:rPr lang="en-US" smtClean="0"/>
              <a:pPr/>
              <a:t>1</a:t>
            </a:fld>
            <a:endParaRPr lang="en-US"/>
          </a:p>
        </p:txBody>
      </p:sp>
    </p:spTree>
    <p:extLst>
      <p:ext uri="{BB962C8B-B14F-4D97-AF65-F5344CB8AC3E}">
        <p14:creationId xmlns:p14="http://schemas.microsoft.com/office/powerpoint/2010/main" val="210697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Created by the legislature in 2019, staff of one for awhile, growing since 2022. </a:t>
            </a:r>
          </a:p>
          <a:p>
            <a:r>
              <a:rPr lang="en-US" dirty="0"/>
              <a:t>I’ll give an overview focused on our activities related to tourism </a:t>
            </a:r>
          </a:p>
        </p:txBody>
      </p:sp>
      <p:sp>
        <p:nvSpPr>
          <p:cNvPr id="4" name="Slide Number Placeholder 3"/>
          <p:cNvSpPr>
            <a:spLocks noGrp="1"/>
          </p:cNvSpPr>
          <p:nvPr>
            <p:ph type="sldNum" sz="quarter" idx="10"/>
          </p:nvPr>
        </p:nvSpPr>
        <p:spPr/>
        <p:txBody>
          <a:bodyPr/>
          <a:lstStyle/>
          <a:p>
            <a:fld id="{B522BFD1-B64D-4EAE-A0E6-2F7E7F4A7A4A}" type="slidenum">
              <a:rPr lang="en-US" smtClean="0"/>
              <a:pPr/>
              <a:t>2</a:t>
            </a:fld>
            <a:endParaRPr lang="en-US"/>
          </a:p>
        </p:txBody>
      </p:sp>
    </p:spTree>
    <p:extLst>
      <p:ext uri="{BB962C8B-B14F-4D97-AF65-F5344CB8AC3E}">
        <p14:creationId xmlns:p14="http://schemas.microsoft.com/office/powerpoint/2010/main" val="9860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 certification takes years, lots of money, hiring a consultant, etc. So, we changed the NAC to increase accessibility and help communities take first steps </a:t>
            </a:r>
          </a:p>
          <a:p>
            <a:endParaRPr lang="en-US" dirty="0"/>
          </a:p>
          <a:p>
            <a:r>
              <a:rPr lang="en-US" dirty="0"/>
              <a:t>We have a toolkit available and technical assistance available </a:t>
            </a:r>
          </a:p>
          <a:p>
            <a:endParaRPr lang="en-US" dirty="0"/>
          </a:p>
          <a:p>
            <a:r>
              <a:rPr lang="en-US" dirty="0"/>
              <a:t>Interested in working with schools, open spaces, parks, towns, cities, counties, HOAs, to implement simple changes to lighting infrastructure and provide education to improve dark skies around them and health and safety and wellbeing of the community </a:t>
            </a:r>
          </a:p>
        </p:txBody>
      </p:sp>
      <p:sp>
        <p:nvSpPr>
          <p:cNvPr id="4" name="Slide Number Placeholder 3"/>
          <p:cNvSpPr>
            <a:spLocks noGrp="1"/>
          </p:cNvSpPr>
          <p:nvPr>
            <p:ph type="sldNum" sz="quarter" idx="5"/>
          </p:nvPr>
        </p:nvSpPr>
        <p:spPr/>
        <p:txBody>
          <a:bodyPr/>
          <a:lstStyle/>
          <a:p>
            <a:fld id="{B522BFD1-B64D-4EAE-A0E6-2F7E7F4A7A4A}" type="slidenum">
              <a:rPr lang="en-US" smtClean="0"/>
              <a:pPr/>
              <a:t>3</a:t>
            </a:fld>
            <a:endParaRPr lang="en-US"/>
          </a:p>
        </p:txBody>
      </p:sp>
    </p:spTree>
    <p:extLst>
      <p:ext uri="{BB962C8B-B14F-4D97-AF65-F5344CB8AC3E}">
        <p14:creationId xmlns:p14="http://schemas.microsoft.com/office/powerpoint/2010/main" val="416377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D30B-5ACD-DA28-9B3F-D406BE43C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4A08D-375A-2AA2-1C2B-A72F03961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A35CB-E1FA-BCB6-D574-132F9B2F27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BD76A-2D76-2E11-A90D-126C644B95C3}"/>
              </a:ext>
            </a:extLst>
          </p:cNvPr>
          <p:cNvSpPr>
            <a:spLocks noGrp="1"/>
          </p:cNvSpPr>
          <p:nvPr>
            <p:ph type="sldNum" sz="quarter" idx="5"/>
          </p:nvPr>
        </p:nvSpPr>
        <p:spPr/>
        <p:txBody>
          <a:bodyPr/>
          <a:lstStyle/>
          <a:p>
            <a:fld id="{B522BFD1-B64D-4EAE-A0E6-2F7E7F4A7A4A}" type="slidenum">
              <a:rPr lang="en-US" smtClean="0"/>
              <a:pPr/>
              <a:t>4</a:t>
            </a:fld>
            <a:endParaRPr lang="en-US"/>
          </a:p>
        </p:txBody>
      </p:sp>
    </p:spTree>
    <p:extLst>
      <p:ext uri="{BB962C8B-B14F-4D97-AF65-F5344CB8AC3E}">
        <p14:creationId xmlns:p14="http://schemas.microsoft.com/office/powerpoint/2010/main" val="243697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7418-9FA2-B8EB-B9F4-738D38E1D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41D36-9D7E-1C9C-B7BC-1F5824056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7FC8D-6B50-D049-1F4D-1653258DC7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C65B14-3053-9914-8326-84E4398F351E}"/>
              </a:ext>
            </a:extLst>
          </p:cNvPr>
          <p:cNvSpPr>
            <a:spLocks noGrp="1"/>
          </p:cNvSpPr>
          <p:nvPr>
            <p:ph type="sldNum" sz="quarter" idx="5"/>
          </p:nvPr>
        </p:nvSpPr>
        <p:spPr/>
        <p:txBody>
          <a:bodyPr/>
          <a:lstStyle/>
          <a:p>
            <a:fld id="{B522BFD1-B64D-4EAE-A0E6-2F7E7F4A7A4A}" type="slidenum">
              <a:rPr lang="en-US" smtClean="0"/>
              <a:pPr/>
              <a:t>5</a:t>
            </a:fld>
            <a:endParaRPr lang="en-US"/>
          </a:p>
        </p:txBody>
      </p:sp>
    </p:spTree>
    <p:extLst>
      <p:ext uri="{BB962C8B-B14F-4D97-AF65-F5344CB8AC3E}">
        <p14:creationId xmlns:p14="http://schemas.microsoft.com/office/powerpoint/2010/main" val="270397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F8D3-37CC-ECF0-32B5-F7955FD36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79735-461B-24DE-31B1-D73B2ECCA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AAB12-AF79-B078-72FE-DAC5CED0E9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A51C94-5B71-6DB9-6CCE-3B2FDC751F0F}"/>
              </a:ext>
            </a:extLst>
          </p:cNvPr>
          <p:cNvSpPr>
            <a:spLocks noGrp="1"/>
          </p:cNvSpPr>
          <p:nvPr>
            <p:ph type="sldNum" sz="quarter" idx="5"/>
          </p:nvPr>
        </p:nvSpPr>
        <p:spPr/>
        <p:txBody>
          <a:bodyPr/>
          <a:lstStyle/>
          <a:p>
            <a:fld id="{B522BFD1-B64D-4EAE-A0E6-2F7E7F4A7A4A}" type="slidenum">
              <a:rPr lang="en-US" smtClean="0"/>
              <a:pPr/>
              <a:t>6</a:t>
            </a:fld>
            <a:endParaRPr lang="en-US"/>
          </a:p>
        </p:txBody>
      </p:sp>
    </p:spTree>
    <p:extLst>
      <p:ext uri="{BB962C8B-B14F-4D97-AF65-F5344CB8AC3E}">
        <p14:creationId xmlns:p14="http://schemas.microsoft.com/office/powerpoint/2010/main" val="96084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7</a:t>
            </a:fld>
            <a:endParaRPr lang="en-US"/>
          </a:p>
        </p:txBody>
      </p:sp>
    </p:spTree>
    <p:extLst>
      <p:ext uri="{BB962C8B-B14F-4D97-AF65-F5344CB8AC3E}">
        <p14:creationId xmlns:p14="http://schemas.microsoft.com/office/powerpoint/2010/main" val="182685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0ECB74-3AFE-4E12-B2AD-283CD20E3D80}" type="datetime1">
              <a:rPr lang="en-US" smtClean="0"/>
              <a:pPr>
                <a:defRPr/>
              </a:pPr>
              <a:t>12/30/2025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3D940-AB8C-4343-850E-90F1D850C6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723E48-8226-42A2-8E92-F9442D461A02}" type="datetime1">
              <a:rPr lang="en-US" smtClean="0"/>
              <a:pPr>
                <a:defRPr/>
              </a:pPr>
              <a:t>12/30/2025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86DD8-2FFF-4994-B346-F2AB0E9B20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0FE251-9D48-4B9F-9201-8E5F1D72C552}" type="datetime1">
              <a:rPr lang="en-US" smtClean="0"/>
              <a:pPr>
                <a:defRPr/>
              </a:pPr>
              <a:t>12/30/2025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F74486-C75A-4538-AD84-AE187F005C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42C760-425D-4147-BCB6-B8ADA312B452}" type="datetime1">
              <a:rPr lang="en-US" smtClean="0"/>
              <a:pPr>
                <a:defRPr/>
              </a:pPr>
              <a:t>12/30/2025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C8348-52CF-44E6-9411-5FE69E3D9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D2EEC1-505B-48E6-B615-AD45F6560CD0}" type="datetime1">
              <a:rPr lang="en-US" smtClean="0"/>
              <a:pPr>
                <a:defRPr/>
              </a:pPr>
              <a:t>12/30/2025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7F8BF-BF66-45EB-A947-B0BE8FB086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0DC3FB-9157-43EB-8374-CFF18FACE4A9}" type="datetime1">
              <a:rPr lang="en-US" smtClean="0"/>
              <a:pPr>
                <a:defRPr/>
              </a:pPr>
              <a:t>12/30/2025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9A24D-1E48-4654-8F52-08AEC378D0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390B70-DB06-4686-9C9D-5E5DE5039A27}" type="datetime1">
              <a:rPr lang="en-US" smtClean="0"/>
              <a:pPr>
                <a:defRPr/>
              </a:pPr>
              <a:t>12/30/2025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1D5928-0355-4A38-8288-403E7045EB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71ECAA-5EAA-4197-933B-20E0C3D11A28}" type="datetime1">
              <a:rPr lang="en-US" smtClean="0"/>
              <a:pPr>
                <a:defRPr/>
              </a:pPr>
              <a:t>12/30/2025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466AB5-A271-407F-883F-7DACAB1CE4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A90CE5-19FF-46EB-AA78-EDCCC32E26B7}" type="datetime1">
              <a:rPr lang="en-US" smtClean="0"/>
              <a:pPr>
                <a:defRPr/>
              </a:pPr>
              <a:t>12/30/2025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2C1140-0409-4EB3-BB7D-DC6DFCB680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55927B-AD22-4EF3-90FE-18826A6F1943}" type="datetime1">
              <a:rPr lang="en-US" smtClean="0"/>
              <a:pPr>
                <a:defRPr/>
              </a:pPr>
              <a:t>12/30/2025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18A20-8DD2-47AB-AD89-B976C7080B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2C7CA-D93B-433C-A6B3-E3ACD45452F8}" type="datetime1">
              <a:rPr lang="en-US" smtClean="0"/>
              <a:pPr>
                <a:defRPr/>
              </a:pPr>
              <a:t>12/30/2025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AC2A62-B1C7-48A4-8033-59F371202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40C84C-3242-4EDD-B0FD-DAD84A7DE56F}" type="datetime1">
              <a:rPr lang="en-US" smtClean="0"/>
              <a:t>12/30/2025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8254EE-1697-41C0-890F-42D22A39C3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C889CFB-5E6F-45BD-A132-D2265C051610}"/>
              </a:ext>
              <a:ext uri="{C183D7F6-B498-43B3-948B-1728B52AA6E4}">
                <adec:decorative xmlns:adec="http://schemas.microsoft.com/office/drawing/2017/decorative" val="1"/>
              </a:ext>
            </a:extLst>
          </p:cNvPr>
          <p:cNvSpPr/>
          <p:nvPr/>
        </p:nvSpPr>
        <p:spPr>
          <a:xfrm>
            <a:off x="3901688" y="6469700"/>
            <a:ext cx="5240819" cy="2267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C3F945F-9F45-43B0-A206-B498D135BA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39629" y="2815052"/>
            <a:ext cx="1217230" cy="3813614"/>
          </a:xfrm>
          <a:prstGeom prst="rect">
            <a:avLst/>
          </a:prstGeom>
        </p:spPr>
      </p:pic>
      <p:sp>
        <p:nvSpPr>
          <p:cNvPr id="4" name="Rectangle 3">
            <a:extLst>
              <a:ext uri="{FF2B5EF4-FFF2-40B4-BE49-F238E27FC236}">
                <a16:creationId xmlns:a16="http://schemas.microsoft.com/office/drawing/2014/main" id="{9BBF04BE-6B0F-4303-8C13-A348345DE3EF}"/>
              </a:ext>
              <a:ext uri="{C183D7F6-B498-43B3-948B-1728B52AA6E4}">
                <adec:decorative xmlns:adec="http://schemas.microsoft.com/office/drawing/2017/decorative" val="1"/>
              </a:ext>
            </a:extLst>
          </p:cNvPr>
          <p:cNvSpPr/>
          <p:nvPr/>
        </p:nvSpPr>
        <p:spPr>
          <a:xfrm>
            <a:off x="0" y="6507289"/>
            <a:ext cx="9141159" cy="3549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6"/>
          <p:cNvSpPr txBox="1">
            <a:spLocks noChangeArrowheads="1"/>
          </p:cNvSpPr>
          <p:nvPr/>
        </p:nvSpPr>
        <p:spPr bwMode="auto">
          <a:xfrm>
            <a:off x="4772691" y="6543260"/>
            <a:ext cx="3498812"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a:solidFill>
                  <a:schemeClr val="bg1"/>
                </a:solidFill>
                <a:latin typeface="Candara"/>
                <a:cs typeface="Arial"/>
              </a:rPr>
              <a:t>ndor.nv.gov</a:t>
            </a:r>
            <a:endParaRPr lang="en-US" sz="1300">
              <a:solidFill>
                <a:schemeClr val="bg1"/>
              </a:solidFill>
            </a:endParaRPr>
          </a:p>
          <a:p>
            <a:pPr algn="ctr">
              <a:defRPr/>
            </a:pPr>
            <a:endParaRPr lang="en-US" sz="1300">
              <a:latin typeface="+mn-lt"/>
              <a:cs typeface="Arial" pitchFamily="34" charset="0"/>
            </a:endParaRPr>
          </a:p>
        </p:txBody>
      </p:sp>
      <p:sp>
        <p:nvSpPr>
          <p:cNvPr id="7" name="TextBox 6">
            <a:extLst>
              <a:ext uri="{FF2B5EF4-FFF2-40B4-BE49-F238E27FC236}">
                <a16:creationId xmlns:a16="http://schemas.microsoft.com/office/drawing/2014/main" id="{DC705748-69DD-4839-897E-E59A520DD1A9}"/>
              </a:ext>
            </a:extLst>
          </p:cNvPr>
          <p:cNvSpPr txBox="1">
            <a:spLocks noChangeArrowheads="1"/>
          </p:cNvSpPr>
          <p:nvPr/>
        </p:nvSpPr>
        <p:spPr bwMode="auto">
          <a:xfrm>
            <a:off x="4697877" y="4171398"/>
            <a:ext cx="3700734" cy="1215717"/>
          </a:xfrm>
          <a:prstGeom prst="rect">
            <a:avLst/>
          </a:prstGeom>
          <a:noFill/>
          <a:ln w="9525">
            <a:noFill/>
            <a:miter lim="800000"/>
            <a:headEnd/>
            <a:tailEnd/>
          </a:ln>
        </p:spPr>
        <p:txBody>
          <a:bodyPr wrap="square" lIns="91440" tIns="45720" rIns="91440" bIns="45720" anchor="t">
            <a:spAutoFit/>
          </a:bodyPr>
          <a:lstStyle/>
          <a:p>
            <a:pPr algn="ctr">
              <a:defRPr/>
            </a:pPr>
            <a:r>
              <a:rPr lang="en-US" sz="2000" b="1" dirty="0">
                <a:solidFill>
                  <a:srgbClr val="5F4B3B"/>
                </a:solidFill>
                <a:latin typeface="Candara"/>
                <a:cs typeface="Arial"/>
              </a:rPr>
              <a:t>Presented by:</a:t>
            </a:r>
          </a:p>
          <a:p>
            <a:pPr algn="ctr">
              <a:defRPr/>
            </a:pPr>
            <a:endParaRPr lang="en-US" sz="300" b="1" dirty="0">
              <a:solidFill>
                <a:srgbClr val="5F4B3B"/>
              </a:solidFill>
              <a:latin typeface="Candara"/>
            </a:endParaRPr>
          </a:p>
          <a:p>
            <a:pPr algn="ctr">
              <a:defRPr/>
            </a:pPr>
            <a:r>
              <a:rPr lang="en-US" dirty="0">
                <a:solidFill>
                  <a:srgbClr val="5F4B3B"/>
                </a:solidFill>
                <a:latin typeface="Candara"/>
                <a:cs typeface="Arial"/>
              </a:rPr>
              <a:t>Chelsea Kincheloe </a:t>
            </a:r>
          </a:p>
          <a:p>
            <a:pPr algn="ctr">
              <a:defRPr/>
            </a:pPr>
            <a:r>
              <a:rPr lang="en-US" i="1" dirty="0">
                <a:solidFill>
                  <a:srgbClr val="5F4B3B"/>
                </a:solidFill>
                <a:latin typeface="Candara"/>
                <a:cs typeface="Arial"/>
              </a:rPr>
              <a:t>Program Lead- Nevada Starry Skies</a:t>
            </a:r>
          </a:p>
          <a:p>
            <a:pPr algn="ctr">
              <a:defRPr/>
            </a:pPr>
            <a:endParaRPr lang="en-US" sz="1400" i="1" dirty="0">
              <a:solidFill>
                <a:srgbClr val="685240"/>
              </a:solidFill>
              <a:latin typeface="Candara"/>
              <a:cs typeface="Arial" pitchFamily="34" charset="0"/>
            </a:endParaRPr>
          </a:p>
        </p:txBody>
      </p:sp>
      <p:sp>
        <p:nvSpPr>
          <p:cNvPr id="3" name="Slide Number Placeholder 2">
            <a:extLst>
              <a:ext uri="{FF2B5EF4-FFF2-40B4-BE49-F238E27FC236}">
                <a16:creationId xmlns:a16="http://schemas.microsoft.com/office/drawing/2014/main" id="{A8278C69-C589-4D3F-9822-861994EAF3A7}"/>
              </a:ext>
            </a:extLst>
          </p:cNvPr>
          <p:cNvSpPr>
            <a:spLocks noGrp="1"/>
          </p:cNvSpPr>
          <p:nvPr>
            <p:ph type="sldNum" sz="quarter" idx="12"/>
          </p:nvPr>
        </p:nvSpPr>
        <p:spPr>
          <a:xfrm>
            <a:off x="6888446" y="6540610"/>
            <a:ext cx="2133600" cy="365125"/>
          </a:xfrm>
        </p:spPr>
        <p:txBody>
          <a:bodyPr/>
          <a:lstStyle/>
          <a:p>
            <a:pPr>
              <a:defRPr/>
            </a:pPr>
            <a:fld id="{0503D940-AB8C-4343-850E-90F1D850C687}" type="slidenum">
              <a:rPr lang="en-US" smtClean="0"/>
              <a:pPr>
                <a:defRPr/>
              </a:pPr>
              <a:t>1</a:t>
            </a:fld>
            <a:endParaRPr lang="en-US"/>
          </a:p>
        </p:txBody>
      </p:sp>
      <p:sp>
        <p:nvSpPr>
          <p:cNvPr id="16" name="TextBox 15">
            <a:extLst>
              <a:ext uri="{FF2B5EF4-FFF2-40B4-BE49-F238E27FC236}">
                <a16:creationId xmlns:a16="http://schemas.microsoft.com/office/drawing/2014/main" id="{22579F10-977A-4331-B2E7-D8F16A9A00B9}"/>
              </a:ext>
            </a:extLst>
          </p:cNvPr>
          <p:cNvSpPr txBox="1"/>
          <p:nvPr/>
        </p:nvSpPr>
        <p:spPr>
          <a:xfrm>
            <a:off x="4251694" y="3459063"/>
            <a:ext cx="4593100" cy="369332"/>
          </a:xfrm>
          <a:prstGeom prst="rect">
            <a:avLst/>
          </a:prstGeom>
          <a:noFill/>
        </p:spPr>
        <p:txBody>
          <a:bodyPr wrap="square">
            <a:spAutoFit/>
          </a:bodyPr>
          <a:lstStyle/>
          <a:p>
            <a:pPr algn="ctr">
              <a:spcAft>
                <a:spcPts val="0"/>
              </a:spcAft>
              <a:defRPr/>
            </a:pPr>
            <a:r>
              <a:rPr lang="en-US" sz="1800">
                <a:solidFill>
                  <a:srgbClr val="5F4B3B"/>
                </a:solidFill>
                <a:latin typeface="Candara"/>
                <a:cs typeface="Arial"/>
              </a:rPr>
              <a:t>________</a:t>
            </a:r>
            <a:endParaRPr lang="en-US" sz="1800"/>
          </a:p>
        </p:txBody>
      </p:sp>
      <p:sp>
        <p:nvSpPr>
          <p:cNvPr id="8" name="Title 7">
            <a:extLst>
              <a:ext uri="{FF2B5EF4-FFF2-40B4-BE49-F238E27FC236}">
                <a16:creationId xmlns:a16="http://schemas.microsoft.com/office/drawing/2014/main" id="{60A6AFCA-9003-E063-5839-E4AFE20E07DE}"/>
              </a:ext>
            </a:extLst>
          </p:cNvPr>
          <p:cNvSpPr>
            <a:spLocks noGrp="1"/>
          </p:cNvSpPr>
          <p:nvPr>
            <p:ph type="ctrTitle"/>
          </p:nvPr>
        </p:nvSpPr>
        <p:spPr>
          <a:xfrm>
            <a:off x="3937943" y="1958975"/>
            <a:ext cx="5206057" cy="1470025"/>
          </a:xfrm>
        </p:spPr>
        <p:txBody>
          <a:bodyPr/>
          <a:lstStyle/>
          <a:p>
            <a:pPr rtl="0" fontAlgn="base"/>
            <a:r>
              <a:rPr lang="en-US" sz="3200" b="1" kern="1200" dirty="0">
                <a:solidFill>
                  <a:srgbClr val="5F4B3B"/>
                </a:solidFill>
                <a:effectLst/>
                <a:latin typeface="Candara" panose="020E0502030303020204" pitchFamily="34" charset="0"/>
                <a:ea typeface="+mn-ea"/>
                <a:cs typeface="Arial" panose="020B0604020202020204" pitchFamily="34" charset="0"/>
              </a:rPr>
              <a:t>Nevada Division of </a:t>
            </a:r>
            <a:br>
              <a:rPr lang="en-US" sz="3200" b="1" kern="1200" dirty="0">
                <a:solidFill>
                  <a:srgbClr val="5F4B3B"/>
                </a:solidFill>
                <a:effectLst/>
                <a:latin typeface="Candara" panose="020E0502030303020204" pitchFamily="34" charset="0"/>
                <a:ea typeface="+mn-ea"/>
                <a:cs typeface="Arial" panose="020B0604020202020204" pitchFamily="34" charset="0"/>
              </a:rPr>
            </a:br>
            <a:r>
              <a:rPr lang="en-US" sz="3200" b="1" kern="1200" dirty="0">
                <a:solidFill>
                  <a:srgbClr val="5F4B3B"/>
                </a:solidFill>
                <a:effectLst/>
                <a:latin typeface="Candara" panose="020E0502030303020204" pitchFamily="34" charset="0"/>
                <a:ea typeface="+mn-ea"/>
                <a:cs typeface="Arial" panose="020B0604020202020204" pitchFamily="34" charset="0"/>
              </a:rPr>
              <a:t>Outdoor Recreation</a:t>
            </a:r>
            <a:br>
              <a:rPr lang="en-US" sz="3200" b="1" kern="1200" dirty="0">
                <a:solidFill>
                  <a:srgbClr val="5F4B3B"/>
                </a:solidFill>
                <a:effectLst/>
                <a:latin typeface="Candara" panose="020E0502030303020204" pitchFamily="34" charset="0"/>
                <a:ea typeface="+mn-ea"/>
                <a:cs typeface="Arial" panose="020B0604020202020204" pitchFamily="34" charset="0"/>
              </a:rPr>
            </a:br>
            <a:r>
              <a:rPr lang="en-US" sz="3200" b="1" kern="1200" dirty="0">
                <a:solidFill>
                  <a:srgbClr val="5F4B3B"/>
                </a:solidFill>
                <a:effectLst/>
                <a:latin typeface="Candara" panose="020E0502030303020204" pitchFamily="34" charset="0"/>
                <a:ea typeface="+mn-ea"/>
                <a:cs typeface="Arial" panose="020B0604020202020204" pitchFamily="34" charset="0"/>
              </a:rPr>
              <a:t>Nevada Starry Skies Certification</a:t>
            </a:r>
            <a:endParaRPr lang="en-US" sz="4000" dirty="0">
              <a:effectLst/>
            </a:endParaRPr>
          </a:p>
        </p:txBody>
      </p:sp>
      <p:sp>
        <p:nvSpPr>
          <p:cNvPr id="6" name="TextBox 6">
            <a:extLst>
              <a:ext uri="{FF2B5EF4-FFF2-40B4-BE49-F238E27FC236}">
                <a16:creationId xmlns:a16="http://schemas.microsoft.com/office/drawing/2014/main" id="{908DFFB7-77E9-5081-6290-C805834D2FDE}"/>
              </a:ext>
            </a:extLst>
          </p:cNvPr>
          <p:cNvSpPr txBox="1">
            <a:spLocks noChangeArrowheads="1"/>
          </p:cNvSpPr>
          <p:nvPr/>
        </p:nvSpPr>
        <p:spPr bwMode="auto">
          <a:xfrm>
            <a:off x="167680" y="6584524"/>
            <a:ext cx="3498812" cy="446276"/>
          </a:xfrm>
          <a:prstGeom prst="rect">
            <a:avLst/>
          </a:prstGeom>
          <a:noFill/>
          <a:ln w="9525">
            <a:noFill/>
            <a:miter lim="800000"/>
            <a:headEnd/>
            <a:tailEnd/>
          </a:ln>
        </p:spPr>
        <p:txBody>
          <a:bodyPr wrap="square" lIns="91440" tIns="45720" rIns="91440" bIns="45720" anchor="t">
            <a:spAutoFit/>
          </a:bodyPr>
          <a:lstStyle/>
          <a:p>
            <a:pPr algn="ctr">
              <a:defRPr/>
            </a:pPr>
            <a:r>
              <a:rPr lang="en-US" sz="1000" b="1">
                <a:solidFill>
                  <a:schemeClr val="bg1"/>
                </a:solidFill>
                <a:latin typeface="Candara"/>
                <a:cs typeface="Arial"/>
              </a:rPr>
              <a:t>Logo Owned by NDCNR.</a:t>
            </a:r>
            <a:endParaRPr lang="en-US" sz="1000" b="1">
              <a:solidFill>
                <a:schemeClr val="bg1"/>
              </a:solidFill>
            </a:endParaRPr>
          </a:p>
          <a:p>
            <a:pPr algn="ctr">
              <a:defRPr/>
            </a:pPr>
            <a:endParaRPr lang="en-US" sz="1300">
              <a:latin typeface="+mn-lt"/>
              <a:cs typeface="Arial" pitchFamily="34" charset="0"/>
            </a:endParaRPr>
          </a:p>
        </p:txBody>
      </p:sp>
      <p:pic>
        <p:nvPicPr>
          <p:cNvPr id="9" name="Picture 8" descr="Nevada Department of Conservation and Natural Resources logo">
            <a:extLst>
              <a:ext uri="{FF2B5EF4-FFF2-40B4-BE49-F238E27FC236}">
                <a16:creationId xmlns:a16="http://schemas.microsoft.com/office/drawing/2014/main" id="{FF263562-D9DC-B068-BFC8-8B934958569A}"/>
              </a:ext>
            </a:extLst>
          </p:cNvPr>
          <p:cNvPicPr>
            <a:picLocks noChangeAspect="1"/>
          </p:cNvPicPr>
          <p:nvPr/>
        </p:nvPicPr>
        <p:blipFill rotWithShape="1">
          <a:blip r:embed="rId4"/>
          <a:srcRect l="51870" t="-8150" r="1"/>
          <a:stretch/>
        </p:blipFill>
        <p:spPr>
          <a:xfrm>
            <a:off x="6710116" y="455292"/>
            <a:ext cx="2222567" cy="683044"/>
          </a:xfrm>
          <a:prstGeom prst="rect">
            <a:avLst/>
          </a:prstGeom>
        </p:spPr>
      </p:pic>
      <p:pic>
        <p:nvPicPr>
          <p:cNvPr id="5" name="Picture 4" descr="Nevada Division of Outdoor Recreation logo">
            <a:extLst>
              <a:ext uri="{FF2B5EF4-FFF2-40B4-BE49-F238E27FC236}">
                <a16:creationId xmlns:a16="http://schemas.microsoft.com/office/drawing/2014/main" id="{DCE37F7D-320C-60C3-CB99-A49441578D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4255" y="548443"/>
            <a:ext cx="1982009" cy="538630"/>
          </a:xfrm>
          <a:prstGeom prst="rect">
            <a:avLst/>
          </a:prstGeom>
        </p:spPr>
      </p:pic>
      <p:pic>
        <p:nvPicPr>
          <p:cNvPr id="19" name="Picture 18" descr="A picture containing dark, night sky&#10;">
            <a:extLst>
              <a:ext uri="{FF2B5EF4-FFF2-40B4-BE49-F238E27FC236}">
                <a16:creationId xmlns:a16="http://schemas.microsoft.com/office/drawing/2014/main" id="{D392B761-23CF-99A8-44F7-E49810E9000B}"/>
              </a:ext>
            </a:extLst>
          </p:cNvPr>
          <p:cNvPicPr>
            <a:picLocks noChangeAspect="1"/>
          </p:cNvPicPr>
          <p:nvPr/>
        </p:nvPicPr>
        <p:blipFill>
          <a:blip r:embed="rId6" cstate="print">
            <a:extLst>
              <a:ext uri="{28A0092B-C50C-407E-A947-70E740481C1C}">
                <a14:useLocalDpi xmlns:a14="http://schemas.microsoft.com/office/drawing/2010/main" val="0"/>
              </a:ext>
            </a:extLst>
          </a:blip>
          <a:srcRect l="39296" r="10320"/>
          <a:stretch>
            <a:fillRect/>
          </a:stretch>
        </p:blipFill>
        <p:spPr>
          <a:xfrm>
            <a:off x="50727" y="548443"/>
            <a:ext cx="4437088" cy="5871125"/>
          </a:xfrm>
          <a:prstGeom prst="rect">
            <a:avLst/>
          </a:prstGeom>
        </p:spPr>
      </p:pic>
    </p:spTree>
    <p:extLst>
      <p:ext uri="{BB962C8B-B14F-4D97-AF65-F5344CB8AC3E}">
        <p14:creationId xmlns:p14="http://schemas.microsoft.com/office/powerpoint/2010/main" val="397714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ield with mountains in the background&#10;&#10;">
            <a:extLst>
              <a:ext uri="{FF2B5EF4-FFF2-40B4-BE49-F238E27FC236}">
                <a16:creationId xmlns:a16="http://schemas.microsoft.com/office/drawing/2014/main" id="{F03591A6-A9D7-2893-626C-0E956DA5B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 y="-3183720"/>
            <a:ext cx="9144000" cy="6073254"/>
          </a:xfrm>
          <a:prstGeom prst="rect">
            <a:avLst/>
          </a:prstGeom>
        </p:spPr>
      </p:pic>
      <p:pic>
        <p:nvPicPr>
          <p:cNvPr id="11" name="Picture 10">
            <a:extLst>
              <a:ext uri="{FF2B5EF4-FFF2-40B4-BE49-F238E27FC236}">
                <a16:creationId xmlns:a16="http://schemas.microsoft.com/office/drawing/2014/main" id="{AE9F0D97-0152-46B8-88AD-0AA5F81FDF6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000" r="620" b="60471"/>
          <a:stretch/>
        </p:blipFill>
        <p:spPr>
          <a:xfrm>
            <a:off x="-16760" y="1148966"/>
            <a:ext cx="9177520" cy="1752600"/>
          </a:xfrm>
          <a:prstGeom prst="rect">
            <a:avLst/>
          </a:prstGeom>
        </p:spPr>
      </p:pic>
      <p:sp>
        <p:nvSpPr>
          <p:cNvPr id="8" name="Rectangle 7">
            <a:extLst>
              <a:ext uri="{FF2B5EF4-FFF2-40B4-BE49-F238E27FC236}">
                <a16:creationId xmlns:a16="http://schemas.microsoft.com/office/drawing/2014/main" id="{06A75F19-2AF3-4BDC-91D3-5ECD24373EA8}"/>
              </a:ext>
            </a:extLst>
          </p:cNvPr>
          <p:cNvSpPr/>
          <p:nvPr/>
        </p:nvSpPr>
        <p:spPr>
          <a:xfrm>
            <a:off x="-165793" y="2081721"/>
            <a:ext cx="9475585"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 - </a:t>
            </a:r>
            <a:endParaRPr lang="en-US" sz="2000">
              <a:solidFill>
                <a:srgbClr val="5F4B3B"/>
              </a:solidFill>
              <a:latin typeface="Calibri"/>
              <a:cs typeface="Arial"/>
            </a:endParaRPr>
          </a:p>
        </p:txBody>
      </p:sp>
      <p:sp>
        <p:nvSpPr>
          <p:cNvPr id="3" name="Slide Number Placeholder 2">
            <a:extLst>
              <a:ext uri="{FF2B5EF4-FFF2-40B4-BE49-F238E27FC236}">
                <a16:creationId xmlns:a16="http://schemas.microsoft.com/office/drawing/2014/main" id="{362DAB28-33D5-44B6-A898-F5A600C3721E}"/>
              </a:ext>
            </a:extLst>
          </p:cNvPr>
          <p:cNvSpPr>
            <a:spLocks noGrp="1"/>
          </p:cNvSpPr>
          <p:nvPr>
            <p:ph type="sldNum" sz="quarter" idx="12"/>
          </p:nvPr>
        </p:nvSpPr>
        <p:spPr/>
        <p:txBody>
          <a:bodyPr/>
          <a:lstStyle/>
          <a:p>
            <a:pPr>
              <a:defRPr/>
            </a:pPr>
            <a:fld id="{0503D940-AB8C-4343-850E-90F1D850C687}" type="slidenum">
              <a:rPr lang="en-US" smtClean="0"/>
              <a:pPr>
                <a:defRPr/>
              </a:pPr>
              <a:t>2</a:t>
            </a:fld>
            <a:endParaRPr lang="en-US"/>
          </a:p>
        </p:txBody>
      </p:sp>
      <p:sp>
        <p:nvSpPr>
          <p:cNvPr id="5" name="Title 4">
            <a:extLst>
              <a:ext uri="{FF2B5EF4-FFF2-40B4-BE49-F238E27FC236}">
                <a16:creationId xmlns:a16="http://schemas.microsoft.com/office/drawing/2014/main" id="{934D9A98-A0D7-5C2E-04BC-B8467BD1590B}"/>
              </a:ext>
            </a:extLst>
          </p:cNvPr>
          <p:cNvSpPr>
            <a:spLocks noGrp="1"/>
          </p:cNvSpPr>
          <p:nvPr>
            <p:ph type="ctrTitle"/>
          </p:nvPr>
        </p:nvSpPr>
        <p:spPr>
          <a:xfrm>
            <a:off x="644198" y="1183335"/>
            <a:ext cx="7772400" cy="1470025"/>
          </a:xfrm>
        </p:spPr>
        <p:txBody>
          <a:bodyPr/>
          <a:lstStyle/>
          <a:p>
            <a:pPr>
              <a:defRPr/>
            </a:pPr>
            <a:r>
              <a:rPr lang="en-US" sz="3000" b="1" cap="small">
                <a:solidFill>
                  <a:srgbClr val="002060"/>
                </a:solidFill>
                <a:latin typeface="Candara"/>
                <a:ea typeface="+mn-ea"/>
                <a:cs typeface="Arial"/>
              </a:rPr>
              <a:t>Division Overview</a:t>
            </a:r>
          </a:p>
        </p:txBody>
      </p:sp>
      <p:pic>
        <p:nvPicPr>
          <p:cNvPr id="3074" name="Picture 2" descr="Mission: To advance and promote sustainable, world-class outdoor recreation opportunities throughout Nevada">
            <a:extLst>
              <a:ext uri="{FF2B5EF4-FFF2-40B4-BE49-F238E27FC236}">
                <a16:creationId xmlns:a16="http://schemas.microsoft.com/office/drawing/2014/main" id="{9E8AD735-69D6-7725-DB2E-06F9C4C31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85" y="2542673"/>
            <a:ext cx="8346715" cy="1200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E3E400-6B17-44B4-AC34-81B7536D3529}"/>
              </a:ext>
            </a:extLst>
          </p:cNvPr>
          <p:cNvSpPr/>
          <p:nvPr/>
        </p:nvSpPr>
        <p:spPr>
          <a:xfrm>
            <a:off x="317679" y="3860967"/>
            <a:ext cx="8669345" cy="2662267"/>
          </a:xfrm>
          <a:prstGeom prst="rect">
            <a:avLst/>
          </a:prstGeom>
        </p:spPr>
        <p:txBody>
          <a:bodyPr wrap="square" lIns="91440" tIns="45720" rIns="91440" bIns="45720" anchor="t">
            <a:spAutoFit/>
          </a:bodyPr>
          <a:lstStyle/>
          <a:p>
            <a:pPr>
              <a:spcBef>
                <a:spcPts val="600"/>
              </a:spcBef>
              <a:spcAft>
                <a:spcPts val="0"/>
              </a:spcAft>
            </a:pPr>
            <a:r>
              <a:rPr lang="en-US" sz="2000" b="1" dirty="0">
                <a:solidFill>
                  <a:srgbClr val="5F4B3B"/>
                </a:solidFill>
                <a:latin typeface="+mj-lt"/>
                <a:cs typeface="Arial"/>
              </a:rPr>
              <a:t>Goals:</a:t>
            </a:r>
          </a:p>
          <a:p>
            <a:pPr marL="800100" lvl="1" indent="-342900">
              <a:spcBef>
                <a:spcPts val="600"/>
              </a:spcBef>
              <a:spcAft>
                <a:spcPts val="0"/>
              </a:spcAft>
              <a:buFont typeface="Wingdings" panose="05000000000000000000" pitchFamily="2" charset="2"/>
              <a:buChar char="§"/>
            </a:pPr>
            <a:r>
              <a:rPr lang="en-US" sz="2000" dirty="0">
                <a:solidFill>
                  <a:srgbClr val="5F4B3B"/>
                </a:solidFill>
                <a:latin typeface="+mj-lt"/>
                <a:cs typeface="Arial"/>
              </a:rPr>
              <a:t>Support Nevada's outdoor recreation economy​</a:t>
            </a:r>
          </a:p>
          <a:p>
            <a:pPr marL="800100" lvl="1" indent="-342900">
              <a:spcBef>
                <a:spcPts val="600"/>
              </a:spcBef>
              <a:spcAft>
                <a:spcPts val="0"/>
              </a:spcAft>
              <a:buFont typeface="Wingdings" panose="05000000000000000000" pitchFamily="2" charset="2"/>
              <a:buChar char="§"/>
            </a:pPr>
            <a:r>
              <a:rPr lang="en-US" sz="2000" dirty="0">
                <a:solidFill>
                  <a:srgbClr val="5F4B3B"/>
                </a:solidFill>
                <a:latin typeface="+mj-lt"/>
                <a:cs typeface="Arial"/>
              </a:rPr>
              <a:t>Establish Nevada as a home for world-class outdoor recreation​​</a:t>
            </a:r>
          </a:p>
          <a:p>
            <a:pPr marL="800100" lvl="1" indent="-342900">
              <a:spcBef>
                <a:spcPts val="600"/>
              </a:spcBef>
              <a:spcAft>
                <a:spcPts val="0"/>
              </a:spcAft>
              <a:buFont typeface="Wingdings" panose="05000000000000000000" pitchFamily="2" charset="2"/>
              <a:buChar char="§"/>
            </a:pPr>
            <a:r>
              <a:rPr lang="en-US" sz="2000" dirty="0">
                <a:solidFill>
                  <a:srgbClr val="5F4B3B"/>
                </a:solidFill>
                <a:latin typeface="+mj-lt"/>
                <a:cs typeface="Arial"/>
              </a:rPr>
              <a:t>Affirm outdoor recreation's role in improving public health and community wellness​</a:t>
            </a:r>
          </a:p>
          <a:p>
            <a:pPr marL="800100" lvl="1" indent="-342900">
              <a:spcBef>
                <a:spcPts val="600"/>
              </a:spcBef>
              <a:spcAft>
                <a:spcPts val="0"/>
              </a:spcAft>
              <a:buFont typeface="Wingdings" panose="05000000000000000000" pitchFamily="2" charset="2"/>
              <a:buChar char="§"/>
            </a:pPr>
            <a:r>
              <a:rPr lang="en-US" sz="2000" dirty="0">
                <a:solidFill>
                  <a:srgbClr val="5F4B3B"/>
                </a:solidFill>
                <a:latin typeface="+mj-lt"/>
                <a:cs typeface="Arial"/>
              </a:rPr>
              <a:t>Increase community capacity for outdoor recreation and stewardship​</a:t>
            </a:r>
          </a:p>
          <a:p>
            <a:pPr marL="800100" lvl="1" indent="-342900">
              <a:spcBef>
                <a:spcPts val="600"/>
              </a:spcBef>
              <a:spcAft>
                <a:spcPts val="0"/>
              </a:spcAft>
              <a:buFont typeface="Wingdings" panose="05000000000000000000" pitchFamily="2" charset="2"/>
              <a:buChar char="§"/>
            </a:pPr>
            <a:r>
              <a:rPr lang="en-US" sz="2000" dirty="0">
                <a:solidFill>
                  <a:srgbClr val="5F4B3B"/>
                </a:solidFill>
                <a:latin typeface="+mj-lt"/>
                <a:cs typeface="Arial"/>
              </a:rPr>
              <a:t>NDOR is run as an effective and efficient agency</a:t>
            </a:r>
          </a:p>
        </p:txBody>
      </p:sp>
      <p:sp>
        <p:nvSpPr>
          <p:cNvPr id="19" name="TextBox 18">
            <a:extLst>
              <a:ext uri="{FF2B5EF4-FFF2-40B4-BE49-F238E27FC236}">
                <a16:creationId xmlns:a16="http://schemas.microsoft.com/office/drawing/2014/main" id="{AE351A62-8DE8-DBD7-3B41-35C2A79E1445}"/>
              </a:ext>
            </a:extLst>
          </p:cNvPr>
          <p:cNvSpPr txBox="1"/>
          <p:nvPr/>
        </p:nvSpPr>
        <p:spPr>
          <a:xfrm>
            <a:off x="727402" y="2770025"/>
            <a:ext cx="7495012" cy="707886"/>
          </a:xfrm>
          <a:prstGeom prst="rect">
            <a:avLst/>
          </a:prstGeom>
          <a:noFill/>
        </p:spPr>
        <p:txBody>
          <a:bodyPr wrap="square">
            <a:spAutoFit/>
          </a:bodyPr>
          <a:lstStyle/>
          <a:p>
            <a:pPr algn="ctr">
              <a:spcBef>
                <a:spcPts val="600"/>
              </a:spcBef>
              <a:spcAft>
                <a:spcPts val="0"/>
              </a:spcAft>
            </a:pPr>
            <a:r>
              <a:rPr lang="en-US" sz="2000" b="1" u="none" strike="noStrike">
                <a:solidFill>
                  <a:srgbClr val="5F4B3B"/>
                </a:solidFill>
                <a:effectLst/>
                <a:latin typeface="Calibri" panose="020F0502020204030204" pitchFamily="34" charset="0"/>
              </a:rPr>
              <a:t>Mission: </a:t>
            </a:r>
            <a:r>
              <a:rPr lang="en-US" sz="2000" b="0" i="1" u="none" strike="noStrike">
                <a:solidFill>
                  <a:srgbClr val="5F4B3B"/>
                </a:solidFill>
                <a:effectLst/>
                <a:latin typeface="Calibri" panose="020F0502020204030204" pitchFamily="34" charset="0"/>
              </a:rPr>
              <a:t>To advance and promote sustainable, world-class outdoor recreation opportunities throughout Nevada</a:t>
            </a:r>
          </a:p>
        </p:txBody>
      </p:sp>
      <p:grpSp>
        <p:nvGrpSpPr>
          <p:cNvPr id="20" name="Group 19">
            <a:extLst>
              <a:ext uri="{FF2B5EF4-FFF2-40B4-BE49-F238E27FC236}">
                <a16:creationId xmlns:a16="http://schemas.microsoft.com/office/drawing/2014/main" id="{C458B04E-3607-6617-0A51-2D3FD8EFE442}"/>
              </a:ext>
              <a:ext uri="{C183D7F6-B498-43B3-948B-1728B52AA6E4}">
                <adec:decorative xmlns:adec="http://schemas.microsoft.com/office/drawing/2017/decorative" val="1"/>
              </a:ext>
            </a:extLst>
          </p:cNvPr>
          <p:cNvGrpSpPr/>
          <p:nvPr/>
        </p:nvGrpSpPr>
        <p:grpSpPr>
          <a:xfrm>
            <a:off x="1976" y="6649698"/>
            <a:ext cx="9143999" cy="219402"/>
            <a:chOff x="1976" y="6649698"/>
            <a:chExt cx="9143999" cy="219402"/>
          </a:xfrm>
        </p:grpSpPr>
        <p:sp>
          <p:nvSpPr>
            <p:cNvPr id="21" name="Rectangle 20">
              <a:extLst>
                <a:ext uri="{FF2B5EF4-FFF2-40B4-BE49-F238E27FC236}">
                  <a16:creationId xmlns:a16="http://schemas.microsoft.com/office/drawing/2014/main" id="{8747AADA-7A59-77EE-0A8E-C0072155A83D}"/>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A28D85D-BB45-497C-0BF9-A55633BE7D0D}"/>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913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stars in the sky&#10;&#10;">
            <a:extLst>
              <a:ext uri="{FF2B5EF4-FFF2-40B4-BE49-F238E27FC236}">
                <a16:creationId xmlns:a16="http://schemas.microsoft.com/office/drawing/2014/main" id="{C243F184-E6EA-4752-53A5-A041C8D7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842269"/>
            <a:ext cx="9143998" cy="5143499"/>
          </a:xfrm>
          <a:prstGeom prst="rect">
            <a:avLst/>
          </a:prstGeom>
        </p:spPr>
      </p:pic>
      <p:pic>
        <p:nvPicPr>
          <p:cNvPr id="10" name="Picture 9">
            <a:extLst>
              <a:ext uri="{FF2B5EF4-FFF2-40B4-BE49-F238E27FC236}">
                <a16:creationId xmlns:a16="http://schemas.microsoft.com/office/drawing/2014/main" id="{B2BC208F-8593-5204-FC65-4CFFF759232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000" r="620" b="60471"/>
          <a:stretch/>
        </p:blipFill>
        <p:spPr>
          <a:xfrm>
            <a:off x="-9144" y="1770703"/>
            <a:ext cx="9153101" cy="1752600"/>
          </a:xfrm>
          <a:prstGeom prst="rect">
            <a:avLst/>
          </a:prstGeom>
        </p:spPr>
      </p:pic>
      <p:sp>
        <p:nvSpPr>
          <p:cNvPr id="14" name="TextBox 13">
            <a:extLst>
              <a:ext uri="{FF2B5EF4-FFF2-40B4-BE49-F238E27FC236}">
                <a16:creationId xmlns:a16="http://schemas.microsoft.com/office/drawing/2014/main" id="{210B4E41-4324-0A43-61B6-67F5304C845A}"/>
              </a:ext>
            </a:extLst>
          </p:cNvPr>
          <p:cNvSpPr txBox="1"/>
          <p:nvPr/>
        </p:nvSpPr>
        <p:spPr>
          <a:xfrm>
            <a:off x="5835823" y="6565711"/>
            <a:ext cx="3081293" cy="246221"/>
          </a:xfrm>
          <a:prstGeom prst="rect">
            <a:avLst/>
          </a:prstGeom>
          <a:noFill/>
        </p:spPr>
        <p:txBody>
          <a:bodyPr wrap="none" lIns="91440" tIns="45720" rIns="91440" bIns="45720" rtlCol="0" anchor="t">
            <a:spAutoFit/>
          </a:bodyPr>
          <a:lstStyle/>
          <a:p>
            <a:r>
              <a:rPr lang="en-US" sz="1000">
                <a:solidFill>
                  <a:schemeClr val="bg1"/>
                </a:solidFill>
                <a:latin typeface="+mj-lt"/>
                <a:cs typeface="Arial"/>
              </a:rPr>
              <a:t>Entire slide created by NDCNR, Photo owned by NDCNR</a:t>
            </a:r>
          </a:p>
        </p:txBody>
      </p:sp>
      <p:sp>
        <p:nvSpPr>
          <p:cNvPr id="4" name="Rectangle 3">
            <a:extLst>
              <a:ext uri="{FF2B5EF4-FFF2-40B4-BE49-F238E27FC236}">
                <a16:creationId xmlns:a16="http://schemas.microsoft.com/office/drawing/2014/main" id="{7FBF5DC1-1DAF-57CD-3CC3-8D47946A0616}"/>
              </a:ext>
            </a:extLst>
          </p:cNvPr>
          <p:cNvSpPr/>
          <p:nvPr/>
        </p:nvSpPr>
        <p:spPr>
          <a:xfrm>
            <a:off x="9185" y="2781230"/>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7" name="Title 2">
            <a:extLst>
              <a:ext uri="{FF2B5EF4-FFF2-40B4-BE49-F238E27FC236}">
                <a16:creationId xmlns:a16="http://schemas.microsoft.com/office/drawing/2014/main" id="{4CFD09C3-01D4-6C75-0E3B-79F0A84EF330}"/>
              </a:ext>
            </a:extLst>
          </p:cNvPr>
          <p:cNvSpPr txBox="1">
            <a:spLocks noGrp="1"/>
          </p:cNvSpPr>
          <p:nvPr>
            <p:ph type="title" idx="4294967295"/>
          </p:nvPr>
        </p:nvSpPr>
        <p:spPr bwMode="auto">
          <a:xfrm>
            <a:off x="-9180" y="2303156"/>
            <a:ext cx="9148873" cy="60398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small" spc="0" normalizeH="0" baseline="0" noProof="0" dirty="0">
                <a:ln>
                  <a:noFill/>
                </a:ln>
                <a:solidFill>
                  <a:srgbClr val="002060"/>
                </a:solidFill>
                <a:effectLst/>
                <a:uLnTx/>
                <a:uFillTx/>
                <a:latin typeface="Candara"/>
                <a:ea typeface="+mn-ea"/>
                <a:cs typeface="Arial"/>
              </a:rPr>
              <a:t>Nevada Starry Skies Destination Program</a:t>
            </a:r>
            <a:endParaRPr kumimoji="0" lang="en-US" sz="2200" b="0" i="0" u="none" strike="noStrike" kern="1200" cap="none" spc="0" normalizeH="0" baseline="0" noProof="0" dirty="0">
              <a:ln>
                <a:noFill/>
              </a:ln>
              <a:solidFill>
                <a:srgbClr val="002060"/>
              </a:solidFill>
              <a:effectLst/>
              <a:uLnTx/>
              <a:uFillTx/>
              <a:latin typeface="Candara"/>
              <a:ea typeface="+mj-ea"/>
              <a:cs typeface="Arial"/>
            </a:endParaRPr>
          </a:p>
        </p:txBody>
      </p:sp>
      <p:sp>
        <p:nvSpPr>
          <p:cNvPr id="8" name="Slide Number Placeholder 1">
            <a:extLst>
              <a:ext uri="{FF2B5EF4-FFF2-40B4-BE49-F238E27FC236}">
                <a16:creationId xmlns:a16="http://schemas.microsoft.com/office/drawing/2014/main" id="{407B8619-843A-9AE0-59BC-DD694FF8982A}"/>
              </a:ext>
            </a:extLst>
          </p:cNvPr>
          <p:cNvSpPr txBox="1">
            <a:spLocks/>
          </p:cNvSpPr>
          <p:nvPr/>
        </p:nvSpPr>
        <p:spPr>
          <a:xfrm>
            <a:off x="6621674" y="6365877"/>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92C8348-52CF-44E6-9411-5FE69E3D925C}" type="slidenum">
              <a:rPr lang="en-US" smtClean="0"/>
              <a:pPr>
                <a:defRPr/>
              </a:pPr>
              <a:t>3</a:t>
            </a:fld>
            <a:endParaRPr lang="en-US"/>
          </a:p>
        </p:txBody>
      </p:sp>
      <p:grpSp>
        <p:nvGrpSpPr>
          <p:cNvPr id="17" name="Group 16">
            <a:extLst>
              <a:ext uri="{FF2B5EF4-FFF2-40B4-BE49-F238E27FC236}">
                <a16:creationId xmlns:a16="http://schemas.microsoft.com/office/drawing/2014/main" id="{C938C693-01AD-64C6-3448-3E8E7C512014}"/>
              </a:ext>
              <a:ext uri="{C183D7F6-B498-43B3-948B-1728B52AA6E4}">
                <adec:decorative xmlns:adec="http://schemas.microsoft.com/office/drawing/2017/decorative" val="1"/>
              </a:ext>
            </a:extLst>
          </p:cNvPr>
          <p:cNvGrpSpPr/>
          <p:nvPr/>
        </p:nvGrpSpPr>
        <p:grpSpPr>
          <a:xfrm>
            <a:off x="1976" y="6649698"/>
            <a:ext cx="9143999" cy="219402"/>
            <a:chOff x="1976" y="6649698"/>
            <a:chExt cx="9143999" cy="219402"/>
          </a:xfrm>
        </p:grpSpPr>
        <p:sp>
          <p:nvSpPr>
            <p:cNvPr id="13" name="Rectangle 12">
              <a:extLst>
                <a:ext uri="{FF2B5EF4-FFF2-40B4-BE49-F238E27FC236}">
                  <a16:creationId xmlns:a16="http://schemas.microsoft.com/office/drawing/2014/main" id="{713C3B2C-6D96-700E-0912-583AEE95A9D2}"/>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68B443-9125-9185-5872-B1CED92B7ECE}"/>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3353AE5-AE8F-4B36-2943-9A01B7732B29}"/>
              </a:ext>
            </a:extLst>
          </p:cNvPr>
          <p:cNvSpPr txBox="1"/>
          <p:nvPr/>
        </p:nvSpPr>
        <p:spPr>
          <a:xfrm>
            <a:off x="7549309" y="1583807"/>
            <a:ext cx="1594692" cy="215444"/>
          </a:xfrm>
          <a:prstGeom prst="rect">
            <a:avLst/>
          </a:prstGeom>
          <a:noFill/>
        </p:spPr>
        <p:txBody>
          <a:bodyPr wrap="square" lIns="91440" tIns="45720" rIns="91440" bIns="45720" rtlCol="0" anchor="t">
            <a:spAutoFit/>
          </a:bodyPr>
          <a:lstStyle/>
          <a:p>
            <a:r>
              <a:rPr lang="en-US" sz="800" dirty="0">
                <a:solidFill>
                  <a:schemeClr val="bg1"/>
                </a:solidFill>
                <a:latin typeface="+mj-lt"/>
                <a:cs typeface="Arial"/>
              </a:rPr>
              <a:t>Photo courtesy of Travel Nevada</a:t>
            </a:r>
          </a:p>
        </p:txBody>
      </p:sp>
      <p:sp>
        <p:nvSpPr>
          <p:cNvPr id="3" name="TextBox 2">
            <a:extLst>
              <a:ext uri="{FF2B5EF4-FFF2-40B4-BE49-F238E27FC236}">
                <a16:creationId xmlns:a16="http://schemas.microsoft.com/office/drawing/2014/main" id="{65DE27E8-CC25-2A65-DE14-5936FF83A5F2}"/>
              </a:ext>
            </a:extLst>
          </p:cNvPr>
          <p:cNvSpPr txBox="1"/>
          <p:nvPr/>
        </p:nvSpPr>
        <p:spPr>
          <a:xfrm>
            <a:off x="178025" y="3372438"/>
            <a:ext cx="5501785" cy="2585323"/>
          </a:xfrm>
          <a:prstGeom prst="rect">
            <a:avLst/>
          </a:prstGeom>
          <a:noFill/>
        </p:spPr>
        <p:txBody>
          <a:bodyPr wrap="square" rtlCol="0">
            <a:spAutoFit/>
          </a:bodyPr>
          <a:lstStyle/>
          <a:p>
            <a:pPr lvl="1"/>
            <a:r>
              <a:rPr lang="en-US" b="1" dirty="0">
                <a:solidFill>
                  <a:srgbClr val="5F4B3B"/>
                </a:solidFill>
                <a:latin typeface="+mn-lt"/>
                <a:cs typeface="Arial" pitchFamily="34" charset="0"/>
              </a:rPr>
              <a:t>To become a Nevada Starry Skies Destination:</a:t>
            </a:r>
          </a:p>
          <a:p>
            <a:pPr marL="742950" lvl="1" indent="-285750">
              <a:buFont typeface="Arial" panose="020B0604020202020204" pitchFamily="34" charset="0"/>
              <a:buChar char="•"/>
            </a:pPr>
            <a:r>
              <a:rPr lang="en-US" dirty="0">
                <a:solidFill>
                  <a:srgbClr val="5F4B3B"/>
                </a:solidFill>
                <a:latin typeface="+mn-lt"/>
                <a:cs typeface="Arial" pitchFamily="34" charset="0"/>
              </a:rPr>
              <a:t>Implement a management plan and/or policy that protects dark skies </a:t>
            </a:r>
          </a:p>
          <a:p>
            <a:pPr marL="742950" lvl="1" indent="-285750">
              <a:buFont typeface="Arial" panose="020B0604020202020204" pitchFamily="34" charset="0"/>
              <a:buChar char="•"/>
            </a:pPr>
            <a:r>
              <a:rPr lang="en-US" dirty="0">
                <a:solidFill>
                  <a:srgbClr val="5F4B3B"/>
                </a:solidFill>
                <a:latin typeface="+mn-lt"/>
                <a:cs typeface="Arial" pitchFamily="34" charset="0"/>
              </a:rPr>
              <a:t>AND provide education about the importance of dark skies</a:t>
            </a:r>
          </a:p>
          <a:p>
            <a:pPr marL="742950" lvl="1" indent="-285750">
              <a:buFont typeface="Arial" panose="020B0604020202020204" pitchFamily="34" charset="0"/>
              <a:buChar char="•"/>
            </a:pPr>
            <a:r>
              <a:rPr lang="en-US" dirty="0">
                <a:solidFill>
                  <a:srgbClr val="5F4B3B"/>
                </a:solidFill>
                <a:latin typeface="+mn-lt"/>
                <a:cs typeface="Arial" pitchFamily="34" charset="0"/>
              </a:rPr>
              <a:t>Rolling application process.  </a:t>
            </a:r>
          </a:p>
          <a:p>
            <a:pPr lvl="1"/>
            <a:endParaRPr lang="en-US" dirty="0">
              <a:solidFill>
                <a:srgbClr val="5F4B3B"/>
              </a:solidFill>
              <a:latin typeface="+mn-lt"/>
              <a:cs typeface="Arial" pitchFamily="34" charset="0"/>
            </a:endParaRPr>
          </a:p>
          <a:p>
            <a:pPr lvl="1"/>
            <a:r>
              <a:rPr lang="en-US" b="1" dirty="0">
                <a:solidFill>
                  <a:srgbClr val="5F4B3B"/>
                </a:solidFill>
                <a:latin typeface="+mn-lt"/>
                <a:cs typeface="Arial" pitchFamily="34" charset="0"/>
              </a:rPr>
              <a:t>  </a:t>
            </a:r>
          </a:p>
          <a:p>
            <a:pPr lvl="1"/>
            <a:endParaRPr lang="en-US" dirty="0">
              <a:solidFill>
                <a:srgbClr val="5F4B3B"/>
              </a:solidFill>
              <a:latin typeface="+mn-lt"/>
              <a:cs typeface="Arial" pitchFamily="34" charset="0"/>
            </a:endParaRPr>
          </a:p>
        </p:txBody>
      </p:sp>
      <p:pic>
        <p:nvPicPr>
          <p:cNvPr id="2050" name="Picture 2" descr="Nevada Starry Skies Logo">
            <a:extLst>
              <a:ext uri="{FF2B5EF4-FFF2-40B4-BE49-F238E27FC236}">
                <a16:creationId xmlns:a16="http://schemas.microsoft.com/office/drawing/2014/main" id="{4667513F-C45F-A9B6-BF14-FA9B03AEA3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8493" y="3257971"/>
            <a:ext cx="2686781" cy="280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0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B2A47-51CC-2DBB-22AF-64419F18FC6A}"/>
            </a:ext>
          </a:extLst>
        </p:cNvPr>
        <p:cNvGrpSpPr/>
        <p:nvPr/>
      </p:nvGrpSpPr>
      <p:grpSpPr>
        <a:xfrm>
          <a:off x="0" y="0"/>
          <a:ext cx="0" cy="0"/>
          <a:chOff x="0" y="0"/>
          <a:chExt cx="0" cy="0"/>
        </a:xfrm>
      </p:grpSpPr>
      <p:pic>
        <p:nvPicPr>
          <p:cNvPr id="19" name="Picture 18" descr="Mountain and sky">
            <a:extLst>
              <a:ext uri="{FF2B5EF4-FFF2-40B4-BE49-F238E27FC236}">
                <a16:creationId xmlns:a16="http://schemas.microsoft.com/office/drawing/2014/main" id="{CF7E32FE-462D-21CE-D897-BC1F8C7077FD}"/>
              </a:ext>
            </a:extLst>
          </p:cNvPr>
          <p:cNvPicPr>
            <a:picLocks noChangeAspect="1"/>
          </p:cNvPicPr>
          <p:nvPr/>
        </p:nvPicPr>
        <p:blipFill>
          <a:blip r:embed="rId3" cstate="print">
            <a:extLst>
              <a:ext uri="{28A0092B-C50C-407E-A947-70E740481C1C}">
                <a14:useLocalDpi xmlns:a14="http://schemas.microsoft.com/office/drawing/2010/main" val="0"/>
              </a:ext>
            </a:extLst>
          </a:blip>
          <a:srcRect l="1170" t="672" r="-1170" b="60440"/>
          <a:stretch>
            <a:fillRect/>
          </a:stretch>
        </p:blipFill>
        <p:spPr>
          <a:xfrm>
            <a:off x="-9144" y="-306667"/>
            <a:ext cx="9250421" cy="2697982"/>
          </a:xfrm>
          <a:prstGeom prst="rect">
            <a:avLst/>
          </a:prstGeom>
        </p:spPr>
      </p:pic>
      <p:pic>
        <p:nvPicPr>
          <p:cNvPr id="10" name="Picture 9">
            <a:extLst>
              <a:ext uri="{FF2B5EF4-FFF2-40B4-BE49-F238E27FC236}">
                <a16:creationId xmlns:a16="http://schemas.microsoft.com/office/drawing/2014/main" id="{3803B4B2-DCC2-B472-BF23-ED6D5D5FE55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000" r="620" b="60471"/>
          <a:stretch/>
        </p:blipFill>
        <p:spPr>
          <a:xfrm>
            <a:off x="-9144" y="1770703"/>
            <a:ext cx="9153101" cy="1752600"/>
          </a:xfrm>
          <a:prstGeom prst="rect">
            <a:avLst/>
          </a:prstGeom>
        </p:spPr>
      </p:pic>
      <p:sp>
        <p:nvSpPr>
          <p:cNvPr id="14" name="TextBox 13">
            <a:extLst>
              <a:ext uri="{FF2B5EF4-FFF2-40B4-BE49-F238E27FC236}">
                <a16:creationId xmlns:a16="http://schemas.microsoft.com/office/drawing/2014/main" id="{F79031D7-80CC-B1FB-8648-6B9CDA2A0B76}"/>
              </a:ext>
            </a:extLst>
          </p:cNvPr>
          <p:cNvSpPr txBox="1"/>
          <p:nvPr/>
        </p:nvSpPr>
        <p:spPr>
          <a:xfrm>
            <a:off x="5835823" y="6565711"/>
            <a:ext cx="3081293" cy="246221"/>
          </a:xfrm>
          <a:prstGeom prst="rect">
            <a:avLst/>
          </a:prstGeom>
          <a:noFill/>
        </p:spPr>
        <p:txBody>
          <a:bodyPr wrap="none" lIns="91440" tIns="45720" rIns="91440" bIns="45720" rtlCol="0" anchor="t">
            <a:spAutoFit/>
          </a:bodyPr>
          <a:lstStyle/>
          <a:p>
            <a:r>
              <a:rPr lang="en-US" sz="1000">
                <a:solidFill>
                  <a:schemeClr val="bg1"/>
                </a:solidFill>
                <a:latin typeface="+mj-lt"/>
                <a:cs typeface="Arial"/>
              </a:rPr>
              <a:t>Entire slide created by NDCNR, Photo owned by NDCNR</a:t>
            </a:r>
          </a:p>
        </p:txBody>
      </p:sp>
      <p:sp>
        <p:nvSpPr>
          <p:cNvPr id="4" name="Rectangle 3">
            <a:extLst>
              <a:ext uri="{FF2B5EF4-FFF2-40B4-BE49-F238E27FC236}">
                <a16:creationId xmlns:a16="http://schemas.microsoft.com/office/drawing/2014/main" id="{18B7F8FA-693F-71BB-CCC4-0469C9B573E5}"/>
              </a:ext>
            </a:extLst>
          </p:cNvPr>
          <p:cNvSpPr/>
          <p:nvPr/>
        </p:nvSpPr>
        <p:spPr>
          <a:xfrm>
            <a:off x="9185" y="2644265"/>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7" name="Title 2">
            <a:extLst>
              <a:ext uri="{FF2B5EF4-FFF2-40B4-BE49-F238E27FC236}">
                <a16:creationId xmlns:a16="http://schemas.microsoft.com/office/drawing/2014/main" id="{093F18FE-637A-F5F0-F918-5067600D15D3}"/>
              </a:ext>
            </a:extLst>
          </p:cNvPr>
          <p:cNvSpPr txBox="1">
            <a:spLocks noGrp="1"/>
          </p:cNvSpPr>
          <p:nvPr>
            <p:ph type="title" idx="4294967295"/>
          </p:nvPr>
        </p:nvSpPr>
        <p:spPr bwMode="auto">
          <a:xfrm>
            <a:off x="22641" y="2099555"/>
            <a:ext cx="9148873" cy="60398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small" spc="0" normalizeH="0" baseline="0" noProof="0" dirty="0">
                <a:ln>
                  <a:noFill/>
                </a:ln>
                <a:solidFill>
                  <a:srgbClr val="002060"/>
                </a:solidFill>
                <a:effectLst/>
                <a:uLnTx/>
                <a:uFillTx/>
                <a:latin typeface="Candara"/>
                <a:ea typeface="+mn-ea"/>
                <a:cs typeface="Arial"/>
              </a:rPr>
              <a:t>Next Steps </a:t>
            </a:r>
            <a:endParaRPr kumimoji="0" lang="en-US" sz="2200" b="0" i="0" u="none" strike="noStrike" kern="1200" cap="none" spc="0" normalizeH="0" baseline="0" noProof="0" dirty="0">
              <a:ln>
                <a:noFill/>
              </a:ln>
              <a:solidFill>
                <a:srgbClr val="002060"/>
              </a:solidFill>
              <a:effectLst/>
              <a:uLnTx/>
              <a:uFillTx/>
              <a:latin typeface="Candara"/>
              <a:ea typeface="+mj-ea"/>
              <a:cs typeface="Arial"/>
            </a:endParaRPr>
          </a:p>
        </p:txBody>
      </p:sp>
      <p:sp>
        <p:nvSpPr>
          <p:cNvPr id="8" name="Slide Number Placeholder 1">
            <a:extLst>
              <a:ext uri="{FF2B5EF4-FFF2-40B4-BE49-F238E27FC236}">
                <a16:creationId xmlns:a16="http://schemas.microsoft.com/office/drawing/2014/main" id="{FA5CE8CD-13EA-E718-CD39-D1D3BBCD3050}"/>
              </a:ext>
            </a:extLst>
          </p:cNvPr>
          <p:cNvSpPr txBox="1">
            <a:spLocks/>
          </p:cNvSpPr>
          <p:nvPr/>
        </p:nvSpPr>
        <p:spPr>
          <a:xfrm>
            <a:off x="6621674" y="6365877"/>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92C8348-52CF-44E6-9411-5FE69E3D925C}" type="slidenum">
              <a:rPr lang="en-US" smtClean="0"/>
              <a:pPr>
                <a:defRPr/>
              </a:pPr>
              <a:t>4</a:t>
            </a:fld>
            <a:endParaRPr lang="en-US"/>
          </a:p>
        </p:txBody>
      </p:sp>
      <p:grpSp>
        <p:nvGrpSpPr>
          <p:cNvPr id="17" name="Group 16">
            <a:extLst>
              <a:ext uri="{FF2B5EF4-FFF2-40B4-BE49-F238E27FC236}">
                <a16:creationId xmlns:a16="http://schemas.microsoft.com/office/drawing/2014/main" id="{77943317-BC91-4B9E-8D63-2F81D50927AD}"/>
              </a:ext>
              <a:ext uri="{C183D7F6-B498-43B3-948B-1728B52AA6E4}">
                <adec:decorative xmlns:adec="http://schemas.microsoft.com/office/drawing/2017/decorative" val="1"/>
              </a:ext>
            </a:extLst>
          </p:cNvPr>
          <p:cNvGrpSpPr/>
          <p:nvPr/>
        </p:nvGrpSpPr>
        <p:grpSpPr>
          <a:xfrm>
            <a:off x="1976" y="6649698"/>
            <a:ext cx="9143999" cy="219402"/>
            <a:chOff x="1976" y="6649698"/>
            <a:chExt cx="9143999" cy="219402"/>
          </a:xfrm>
        </p:grpSpPr>
        <p:sp>
          <p:nvSpPr>
            <p:cNvPr id="13" name="Rectangle 12">
              <a:extLst>
                <a:ext uri="{FF2B5EF4-FFF2-40B4-BE49-F238E27FC236}">
                  <a16:creationId xmlns:a16="http://schemas.microsoft.com/office/drawing/2014/main" id="{07DAAA8C-DB02-CE10-D186-CE4F85BA6411}"/>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A9A063-5CB5-5EAF-5ABF-50D925D796EA}"/>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F0B8800-B55C-3FF4-FF35-22FAABB0ADA8}"/>
              </a:ext>
            </a:extLst>
          </p:cNvPr>
          <p:cNvSpPr txBox="1"/>
          <p:nvPr/>
        </p:nvSpPr>
        <p:spPr>
          <a:xfrm>
            <a:off x="-379498" y="3252494"/>
            <a:ext cx="9134772" cy="1569660"/>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solidFill>
                  <a:srgbClr val="5F4B3B"/>
                </a:solidFill>
                <a:latin typeface="+mn-lt"/>
                <a:cs typeface="Arial" pitchFamily="34" charset="0"/>
              </a:rPr>
              <a:t>Complete a lighting inventory in Gerlach of public buildings and businesses. </a:t>
            </a:r>
          </a:p>
          <a:p>
            <a:pPr marL="1200150" lvl="2" indent="-285750">
              <a:buFont typeface="Arial" panose="020B0604020202020204" pitchFamily="34" charset="0"/>
              <a:buChar char="•"/>
            </a:pPr>
            <a:r>
              <a:rPr lang="en-US" sz="2000" dirty="0">
                <a:solidFill>
                  <a:srgbClr val="5F4B3B"/>
                </a:solidFill>
                <a:latin typeface="+mn-lt"/>
                <a:cs typeface="Arial" pitchFamily="34" charset="0"/>
              </a:rPr>
              <a:t>Identify unnecessary lights and adhere to the Five Principals of Outdoor Lighting.  </a:t>
            </a:r>
          </a:p>
          <a:p>
            <a:pPr marL="742950" lvl="1" indent="-285750">
              <a:buFont typeface="Arial" panose="020B0604020202020204" pitchFamily="34" charset="0"/>
              <a:buChar char="•"/>
            </a:pPr>
            <a:endParaRPr lang="en-US" dirty="0">
              <a:solidFill>
                <a:srgbClr val="5F4B3B"/>
              </a:solidFill>
              <a:latin typeface="+mn-lt"/>
              <a:cs typeface="Arial" pitchFamily="34" charset="0"/>
            </a:endParaRPr>
          </a:p>
          <a:p>
            <a:pPr marL="285750" indent="-285750">
              <a:buFont typeface="Arial" panose="020B0604020202020204" pitchFamily="34" charset="0"/>
              <a:buChar char="•"/>
            </a:pPr>
            <a:endParaRPr lang="en-US" dirty="0">
              <a:solidFill>
                <a:srgbClr val="5F4B3B"/>
              </a:solidFill>
              <a:latin typeface="+mj-lt"/>
              <a:cs typeface="Arial" pitchFamily="34" charset="0"/>
            </a:endParaRPr>
          </a:p>
        </p:txBody>
      </p:sp>
      <p:pic>
        <p:nvPicPr>
          <p:cNvPr id="12" name="Picture 11" descr="Graph outlining how a lighting inventory would occur, including Fixture ID, Location, Function, Number of Fixture, Lamps per Fixture, Fixture Type, Hazards, Shielding State, is it operable, what adaptive controls there would be, and if it is LMP compliant.">
            <a:extLst>
              <a:ext uri="{FF2B5EF4-FFF2-40B4-BE49-F238E27FC236}">
                <a16:creationId xmlns:a16="http://schemas.microsoft.com/office/drawing/2014/main" id="{AA8D575D-91AA-0C30-3634-1251E51C09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 y="4421308"/>
            <a:ext cx="9134772" cy="1558852"/>
          </a:xfrm>
          <a:prstGeom prst="rect">
            <a:avLst/>
          </a:prstGeom>
        </p:spPr>
      </p:pic>
    </p:spTree>
    <p:extLst>
      <p:ext uri="{BB962C8B-B14F-4D97-AF65-F5344CB8AC3E}">
        <p14:creationId xmlns:p14="http://schemas.microsoft.com/office/powerpoint/2010/main" val="82745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82288-7AF0-612F-7394-263EB115EB0D}"/>
            </a:ext>
          </a:extLst>
        </p:cNvPr>
        <p:cNvGrpSpPr/>
        <p:nvPr/>
      </p:nvGrpSpPr>
      <p:grpSpPr>
        <a:xfrm>
          <a:off x="0" y="0"/>
          <a:ext cx="0" cy="0"/>
          <a:chOff x="0" y="0"/>
          <a:chExt cx="0" cy="0"/>
        </a:xfrm>
      </p:grpSpPr>
      <p:pic>
        <p:nvPicPr>
          <p:cNvPr id="6" name="Picture 5" descr="Graphical user interface, application">
            <a:extLst>
              <a:ext uri="{FF2B5EF4-FFF2-40B4-BE49-F238E27FC236}">
                <a16:creationId xmlns:a16="http://schemas.microsoft.com/office/drawing/2014/main" id="{A9C46B5A-38E3-31BF-56CA-686E2CC7E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 y="205637"/>
            <a:ext cx="9144000" cy="6241136"/>
          </a:xfrm>
          <a:prstGeom prst="rect">
            <a:avLst/>
          </a:prstGeom>
        </p:spPr>
      </p:pic>
      <p:sp>
        <p:nvSpPr>
          <p:cNvPr id="5" name="Title 4">
            <a:extLst>
              <a:ext uri="{FF2B5EF4-FFF2-40B4-BE49-F238E27FC236}">
                <a16:creationId xmlns:a16="http://schemas.microsoft.com/office/drawing/2014/main" id="{4FEA6911-B227-B975-CCE2-E51A0D3A3636}"/>
              </a:ext>
            </a:extLst>
          </p:cNvPr>
          <p:cNvSpPr>
            <a:spLocks noGrp="1"/>
          </p:cNvSpPr>
          <p:nvPr>
            <p:ph type="ctrTitle"/>
          </p:nvPr>
        </p:nvSpPr>
        <p:spPr>
          <a:xfrm>
            <a:off x="685800" y="-1470025"/>
            <a:ext cx="7772400" cy="1470025"/>
          </a:xfrm>
        </p:spPr>
        <p:txBody>
          <a:bodyPr vert="horz" wrap="square" lIns="91440" tIns="45720" rIns="91440" bIns="45720" numCol="1" anchor="b" anchorCtr="0" compatLnSpc="1">
            <a:prstTxWarp prst="textNoShape">
              <a:avLst/>
            </a:prstTxWarp>
          </a:bodyPr>
          <a:lstStyle/>
          <a:p>
            <a:r>
              <a:rPr lang="en-US" dirty="0"/>
              <a:t>Five lighting principles for responsible outdoor lighting: Useful, Targeted, Low Level, Controlled.</a:t>
            </a:r>
          </a:p>
        </p:txBody>
      </p:sp>
    </p:spTree>
    <p:extLst>
      <p:ext uri="{BB962C8B-B14F-4D97-AF65-F5344CB8AC3E}">
        <p14:creationId xmlns:p14="http://schemas.microsoft.com/office/powerpoint/2010/main" val="167538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CE7BA-D44A-7D23-6B88-31882F7E6EE0}"/>
            </a:ext>
          </a:extLst>
        </p:cNvPr>
        <p:cNvGrpSpPr/>
        <p:nvPr/>
      </p:nvGrpSpPr>
      <p:grpSpPr>
        <a:xfrm>
          <a:off x="0" y="0"/>
          <a:ext cx="0" cy="0"/>
          <a:chOff x="0" y="0"/>
          <a:chExt cx="0" cy="0"/>
        </a:xfrm>
      </p:grpSpPr>
      <p:pic>
        <p:nvPicPr>
          <p:cNvPr id="6" name="Picture 5" descr="A picture containing outdoor, ground, sky, nature">
            <a:extLst>
              <a:ext uri="{FF2B5EF4-FFF2-40B4-BE49-F238E27FC236}">
                <a16:creationId xmlns:a16="http://schemas.microsoft.com/office/drawing/2014/main" id="{8CEB2A29-0710-F148-47A1-D7EF81BCE992}"/>
              </a:ext>
            </a:extLst>
          </p:cNvPr>
          <p:cNvPicPr>
            <a:picLocks noChangeAspect="1"/>
          </p:cNvPicPr>
          <p:nvPr/>
        </p:nvPicPr>
        <p:blipFill>
          <a:blip r:embed="rId3" cstate="print">
            <a:extLst>
              <a:ext uri="{28A0092B-C50C-407E-A947-70E740481C1C}">
                <a14:useLocalDpi xmlns:a14="http://schemas.microsoft.com/office/drawing/2010/main" val="0"/>
              </a:ext>
            </a:extLst>
          </a:blip>
          <a:srcRect t="1072" b="56659"/>
          <a:stretch>
            <a:fillRect/>
          </a:stretch>
        </p:blipFill>
        <p:spPr>
          <a:xfrm>
            <a:off x="-14060" y="-734590"/>
            <a:ext cx="9144000" cy="2898843"/>
          </a:xfrm>
          <a:prstGeom prst="rect">
            <a:avLst/>
          </a:prstGeom>
        </p:spPr>
      </p:pic>
      <p:sp>
        <p:nvSpPr>
          <p:cNvPr id="7" name="Title 2">
            <a:extLst>
              <a:ext uri="{FF2B5EF4-FFF2-40B4-BE49-F238E27FC236}">
                <a16:creationId xmlns:a16="http://schemas.microsoft.com/office/drawing/2014/main" id="{FF673BFD-7C6E-48D0-5F99-5839D6B3663F}"/>
              </a:ext>
            </a:extLst>
          </p:cNvPr>
          <p:cNvSpPr txBox="1">
            <a:spLocks noGrp="1"/>
          </p:cNvSpPr>
          <p:nvPr>
            <p:ph type="title" idx="4294967295"/>
          </p:nvPr>
        </p:nvSpPr>
        <p:spPr bwMode="auto">
          <a:xfrm>
            <a:off x="0" y="2170846"/>
            <a:ext cx="9148873" cy="60398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small" spc="0" normalizeH="0" baseline="0" noProof="0" dirty="0">
                <a:ln>
                  <a:noFill/>
                </a:ln>
                <a:solidFill>
                  <a:srgbClr val="002060"/>
                </a:solidFill>
                <a:effectLst/>
                <a:uLnTx/>
                <a:uFillTx/>
                <a:latin typeface="Candara"/>
                <a:ea typeface="+mn-ea"/>
                <a:cs typeface="Arial"/>
              </a:rPr>
              <a:t>Final Steps </a:t>
            </a:r>
            <a:endParaRPr kumimoji="0" lang="en-US" sz="2200" b="0" i="0" u="none" strike="noStrike" kern="1200" cap="none" spc="0" normalizeH="0" baseline="0" noProof="0" dirty="0">
              <a:ln>
                <a:noFill/>
              </a:ln>
              <a:solidFill>
                <a:srgbClr val="002060"/>
              </a:solidFill>
              <a:effectLst/>
              <a:uLnTx/>
              <a:uFillTx/>
              <a:latin typeface="Candara"/>
              <a:ea typeface="+mj-ea"/>
              <a:cs typeface="Arial"/>
            </a:endParaRPr>
          </a:p>
        </p:txBody>
      </p:sp>
      <p:sp>
        <p:nvSpPr>
          <p:cNvPr id="3" name="TextBox 2">
            <a:extLst>
              <a:ext uri="{FF2B5EF4-FFF2-40B4-BE49-F238E27FC236}">
                <a16:creationId xmlns:a16="http://schemas.microsoft.com/office/drawing/2014/main" id="{6AD26B9D-7432-76A5-C683-3EA33C0F36F4}"/>
              </a:ext>
            </a:extLst>
          </p:cNvPr>
          <p:cNvSpPr txBox="1"/>
          <p:nvPr/>
        </p:nvSpPr>
        <p:spPr>
          <a:xfrm>
            <a:off x="-263134" y="3558102"/>
            <a:ext cx="4436301"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rgbClr val="5F4B3B"/>
                </a:solidFill>
                <a:latin typeface="+mn-lt"/>
                <a:cs typeface="Arial" pitchFamily="34" charset="0"/>
              </a:rPr>
              <a:t>The community of Gerlach would need to collectively agree on a dark skies lighting policy to implement for public buildings.</a:t>
            </a:r>
          </a:p>
          <a:p>
            <a:pPr marL="742950" lvl="1" indent="-285750">
              <a:buFont typeface="Arial" panose="020B0604020202020204" pitchFamily="34" charset="0"/>
              <a:buChar char="•"/>
            </a:pPr>
            <a:r>
              <a:rPr lang="en-US" dirty="0">
                <a:solidFill>
                  <a:srgbClr val="5F4B3B"/>
                </a:solidFill>
                <a:latin typeface="+mn-lt"/>
                <a:cs typeface="Arial" pitchFamily="34" charset="0"/>
              </a:rPr>
              <a:t>Create a timeline to implement changes.        </a:t>
            </a:r>
          </a:p>
          <a:p>
            <a:pPr marL="742950" lvl="1" indent="-285750">
              <a:buFont typeface="Arial" panose="020B0604020202020204" pitchFamily="34" charset="0"/>
              <a:buChar char="•"/>
            </a:pPr>
            <a:endParaRPr lang="en-US" dirty="0">
              <a:solidFill>
                <a:srgbClr val="5F4B3B"/>
              </a:solidFill>
              <a:latin typeface="+mn-lt"/>
              <a:cs typeface="Arial" pitchFamily="34" charset="0"/>
            </a:endParaRPr>
          </a:p>
          <a:p>
            <a:pPr marL="285750" indent="-285750">
              <a:buFont typeface="Arial" panose="020B0604020202020204" pitchFamily="34" charset="0"/>
              <a:buChar char="•"/>
            </a:pPr>
            <a:endParaRPr lang="en-US" dirty="0">
              <a:solidFill>
                <a:srgbClr val="5F4B3B"/>
              </a:solidFill>
              <a:latin typeface="+mj-lt"/>
              <a:cs typeface="Arial" pitchFamily="34" charset="0"/>
            </a:endParaRPr>
          </a:p>
        </p:txBody>
      </p:sp>
      <p:pic>
        <p:nvPicPr>
          <p:cNvPr id="16" name="Picture 15" descr="A picture containing grass, outdoor, building">
            <a:extLst>
              <a:ext uri="{FF2B5EF4-FFF2-40B4-BE49-F238E27FC236}">
                <a16:creationId xmlns:a16="http://schemas.microsoft.com/office/drawing/2014/main" id="{4747880E-84A6-7208-92B6-F9FA903FC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80" y="2975490"/>
            <a:ext cx="4539788" cy="3404841"/>
          </a:xfrm>
          <a:prstGeom prst="rect">
            <a:avLst/>
          </a:prstGeom>
        </p:spPr>
      </p:pic>
    </p:spTree>
    <p:extLst>
      <p:ext uri="{BB962C8B-B14F-4D97-AF65-F5344CB8AC3E}">
        <p14:creationId xmlns:p14="http://schemas.microsoft.com/office/powerpoint/2010/main" val="130437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9B960-9543-4CEC-B687-99D9A347C114}"/>
              </a:ext>
              <a:ext uri="{C183D7F6-B498-43B3-948B-1728B52AA6E4}">
                <adec:decorative xmlns:adec="http://schemas.microsoft.com/office/drawing/2017/decorative" val="1"/>
              </a:ext>
            </a:extLst>
          </p:cNvPr>
          <p:cNvSpPr/>
          <p:nvPr/>
        </p:nvSpPr>
        <p:spPr>
          <a:xfrm>
            <a:off x="3903180" y="6446997"/>
            <a:ext cx="5240819" cy="226712"/>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DA4134-B3E0-48B3-9DBA-6BC0547B2E96}"/>
              </a:ext>
              <a:ext uri="{C183D7F6-B498-43B3-948B-1728B52AA6E4}">
                <adec:decorative xmlns:adec="http://schemas.microsoft.com/office/drawing/2017/decorative" val="1"/>
              </a:ext>
            </a:extLst>
          </p:cNvPr>
          <p:cNvSpPr/>
          <p:nvPr/>
        </p:nvSpPr>
        <p:spPr>
          <a:xfrm>
            <a:off x="3903181" y="6487628"/>
            <a:ext cx="5240819" cy="3814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6">
            <a:extLst>
              <a:ext uri="{FF2B5EF4-FFF2-40B4-BE49-F238E27FC236}">
                <a16:creationId xmlns:a16="http://schemas.microsoft.com/office/drawing/2014/main" id="{D0104A2F-21E5-4FBF-AEFC-EA14CAB7A388}"/>
              </a:ext>
            </a:extLst>
          </p:cNvPr>
          <p:cNvSpPr txBox="1">
            <a:spLocks noChangeArrowheads="1"/>
          </p:cNvSpPr>
          <p:nvPr/>
        </p:nvSpPr>
        <p:spPr bwMode="auto">
          <a:xfrm>
            <a:off x="4469134" y="3580604"/>
            <a:ext cx="4374596" cy="2369880"/>
          </a:xfrm>
          <a:prstGeom prst="rect">
            <a:avLst/>
          </a:prstGeom>
          <a:noFill/>
          <a:ln w="9525">
            <a:noFill/>
            <a:miter lim="800000"/>
            <a:headEnd/>
            <a:tailEnd/>
          </a:ln>
        </p:spPr>
        <p:txBody>
          <a:bodyPr wrap="square" lIns="91440" tIns="45720" rIns="91440" bIns="45720" anchor="t">
            <a:spAutoFit/>
          </a:bodyPr>
          <a:lstStyle/>
          <a:p>
            <a:pPr>
              <a:defRPr/>
            </a:pPr>
            <a:r>
              <a:rPr lang="en-US" sz="2000" b="1" dirty="0">
                <a:solidFill>
                  <a:srgbClr val="5F4B3B"/>
                </a:solidFill>
                <a:latin typeface="Candara"/>
                <a:cs typeface="Calibri"/>
              </a:rPr>
              <a:t>Chelsea Kincheloe </a:t>
            </a:r>
          </a:p>
          <a:p>
            <a:pPr>
              <a:defRPr/>
            </a:pPr>
            <a:r>
              <a:rPr lang="en-US" sz="2000" b="1" i="1" dirty="0">
                <a:solidFill>
                  <a:srgbClr val="5F4B3B"/>
                </a:solidFill>
                <a:latin typeface="Candara"/>
                <a:cs typeface="Calibri"/>
              </a:rPr>
              <a:t>Trails, Dark Skies &amp; Communication </a:t>
            </a:r>
            <a:endParaRPr lang="en-US" sz="2000" b="1" i="1" dirty="0">
              <a:latin typeface="Candara"/>
            </a:endParaRPr>
          </a:p>
          <a:p>
            <a:pPr>
              <a:defRPr/>
            </a:pPr>
            <a:r>
              <a:rPr lang="en-US" sz="2000" dirty="0">
                <a:solidFill>
                  <a:srgbClr val="5F4B3B"/>
                </a:solidFill>
                <a:latin typeface="Candara"/>
                <a:cs typeface="Calibri"/>
              </a:rPr>
              <a:t>Nevada Division of Outdoor Recreation</a:t>
            </a:r>
            <a:endParaRPr lang="en-US" sz="2000" dirty="0">
              <a:latin typeface="Candara"/>
              <a:cs typeface="Arial"/>
            </a:endParaRPr>
          </a:p>
          <a:p>
            <a:pPr>
              <a:defRPr/>
            </a:pPr>
            <a:r>
              <a:rPr lang="en-US" sz="2000" dirty="0">
                <a:solidFill>
                  <a:srgbClr val="5F4B3B"/>
                </a:solidFill>
                <a:latin typeface="Candara"/>
                <a:cs typeface="Calibri"/>
              </a:rPr>
              <a:t>Phone: 775-684-2701</a:t>
            </a:r>
            <a:endParaRPr lang="en-US" sz="2000" dirty="0">
              <a:solidFill>
                <a:srgbClr val="000000"/>
              </a:solidFill>
              <a:latin typeface="Candara"/>
              <a:cs typeface="Arial"/>
            </a:endParaRPr>
          </a:p>
          <a:p>
            <a:pPr>
              <a:defRPr/>
            </a:pPr>
            <a:r>
              <a:rPr lang="en-US" sz="2000" dirty="0">
                <a:solidFill>
                  <a:srgbClr val="5F4B3B"/>
                </a:solidFill>
                <a:latin typeface="Candara"/>
                <a:cs typeface="Calibri"/>
              </a:rPr>
              <a:t>Email: c.kincheloe@ndor.nv.gov</a:t>
            </a:r>
          </a:p>
          <a:p>
            <a:pPr>
              <a:defRPr/>
            </a:pPr>
            <a:endParaRPr lang="en-US" sz="2000" dirty="0">
              <a:latin typeface="Candara"/>
              <a:cs typeface="Arial"/>
            </a:endParaRPr>
          </a:p>
          <a:p>
            <a:pPr>
              <a:defRPr/>
            </a:pPr>
            <a:endParaRPr lang="en-US" sz="1400" dirty="0">
              <a:solidFill>
                <a:srgbClr val="5F4B3B"/>
              </a:solidFill>
              <a:latin typeface="Candara"/>
              <a:cs typeface="Calibri"/>
            </a:endParaRPr>
          </a:p>
          <a:p>
            <a:pPr>
              <a:defRPr/>
            </a:pPr>
            <a:endParaRPr lang="en-US" sz="1400" b="1" i="1" dirty="0">
              <a:solidFill>
                <a:srgbClr val="685240"/>
              </a:solidFill>
              <a:latin typeface="Candara"/>
              <a:cs typeface="Arial" pitchFamily="34" charset="0"/>
            </a:endParaRPr>
          </a:p>
        </p:txBody>
      </p:sp>
      <p:sp>
        <p:nvSpPr>
          <p:cNvPr id="7" name="TextBox 6">
            <a:extLst>
              <a:ext uri="{FF2B5EF4-FFF2-40B4-BE49-F238E27FC236}">
                <a16:creationId xmlns:a16="http://schemas.microsoft.com/office/drawing/2014/main" id="{7F5FEDAB-C580-4179-910A-E786CA3D73E1}"/>
              </a:ext>
            </a:extLst>
          </p:cNvPr>
          <p:cNvSpPr txBox="1">
            <a:spLocks noChangeArrowheads="1"/>
          </p:cNvSpPr>
          <p:nvPr/>
        </p:nvSpPr>
        <p:spPr bwMode="auto">
          <a:xfrm>
            <a:off x="4378716" y="1815840"/>
            <a:ext cx="4171948" cy="1446550"/>
          </a:xfrm>
          <a:prstGeom prst="rect">
            <a:avLst/>
          </a:prstGeom>
          <a:noFill/>
          <a:ln w="9525">
            <a:noFill/>
            <a:miter lim="800000"/>
            <a:headEnd/>
            <a:tailEnd/>
          </a:ln>
        </p:spPr>
        <p:txBody>
          <a:bodyPr wrap="square" lIns="91440" tIns="45720" rIns="91440" bIns="45720" anchor="t">
            <a:spAutoFit/>
          </a:bodyPr>
          <a:lstStyle/>
          <a:p>
            <a:pPr>
              <a:spcAft>
                <a:spcPts val="0"/>
              </a:spcAft>
              <a:defRPr/>
            </a:pPr>
            <a:endParaRPr lang="en-US" sz="2800" b="1">
              <a:solidFill>
                <a:srgbClr val="5F4B3B"/>
              </a:solidFill>
              <a:latin typeface="Century Schoolbook"/>
              <a:cs typeface="Arial"/>
            </a:endParaRPr>
          </a:p>
          <a:p>
            <a:pPr>
              <a:spcAft>
                <a:spcPts val="0"/>
              </a:spcAft>
              <a:defRPr/>
            </a:pPr>
            <a:r>
              <a:rPr lang="en-US" sz="6000">
                <a:solidFill>
                  <a:srgbClr val="5F4B3B"/>
                </a:solidFill>
                <a:latin typeface="Candara"/>
                <a:cs typeface="Arial"/>
              </a:rPr>
              <a:t>Contact </a:t>
            </a:r>
            <a:endParaRPr lang="en-US" sz="6000">
              <a:solidFill>
                <a:srgbClr val="5F4B3B"/>
              </a:solidFill>
              <a:latin typeface="Candara"/>
            </a:endParaRPr>
          </a:p>
        </p:txBody>
      </p:sp>
      <p:cxnSp>
        <p:nvCxnSpPr>
          <p:cNvPr id="29" name="Straight Arrow Connector 28">
            <a:extLst>
              <a:ext uri="{FF2B5EF4-FFF2-40B4-BE49-F238E27FC236}">
                <a16:creationId xmlns:a16="http://schemas.microsoft.com/office/drawing/2014/main" id="{F11F4E53-9801-4484-8C78-1457979B0320}"/>
              </a:ext>
              <a:ext uri="{C183D7F6-B498-43B3-948B-1728B52AA6E4}">
                <adec:decorative xmlns:adec="http://schemas.microsoft.com/office/drawing/2017/decorative" val="1"/>
              </a:ext>
            </a:extLst>
          </p:cNvPr>
          <p:cNvCxnSpPr/>
          <p:nvPr/>
        </p:nvCxnSpPr>
        <p:spPr>
          <a:xfrm>
            <a:off x="4487827" y="3330109"/>
            <a:ext cx="4097543" cy="28754"/>
          </a:xfrm>
          <a:prstGeom prst="straightConnector1">
            <a:avLst/>
          </a:prstGeom>
          <a:ln>
            <a:solidFill>
              <a:srgbClr val="5F4B3B"/>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4F8DEFAA-3D0C-40EC-82DA-3DC40E42BB1D}"/>
              </a:ext>
            </a:extLst>
          </p:cNvPr>
          <p:cNvSpPr>
            <a:spLocks noGrp="1"/>
          </p:cNvSpPr>
          <p:nvPr>
            <p:ph type="sldNum" sz="quarter" idx="12"/>
          </p:nvPr>
        </p:nvSpPr>
        <p:spPr>
          <a:xfrm>
            <a:off x="6721641" y="6016178"/>
            <a:ext cx="2133600" cy="365125"/>
          </a:xfrm>
        </p:spPr>
        <p:txBody>
          <a:bodyPr/>
          <a:lstStyle/>
          <a:p>
            <a:pPr>
              <a:defRPr/>
            </a:pPr>
            <a:fld id="{0503D940-AB8C-4343-850E-90F1D850C687}" type="slidenum">
              <a:rPr lang="en-US" smtClean="0"/>
              <a:pPr>
                <a:defRPr/>
              </a:pPr>
              <a:t>7</a:t>
            </a:fld>
            <a:endParaRPr lang="en-US"/>
          </a:p>
        </p:txBody>
      </p:sp>
      <p:sp>
        <p:nvSpPr>
          <p:cNvPr id="2" name="Title 1">
            <a:extLst>
              <a:ext uri="{FF2B5EF4-FFF2-40B4-BE49-F238E27FC236}">
                <a16:creationId xmlns:a16="http://schemas.microsoft.com/office/drawing/2014/main" id="{F71F2850-1D2B-FC20-EF1C-1016BBBD6156}"/>
              </a:ext>
            </a:extLst>
          </p:cNvPr>
          <p:cNvSpPr>
            <a:spLocks noGrp="1"/>
          </p:cNvSpPr>
          <p:nvPr>
            <p:ph type="ctrTitle"/>
          </p:nvPr>
        </p:nvSpPr>
        <p:spPr>
          <a:xfrm rot="16200000">
            <a:off x="-2802592" y="2693987"/>
            <a:ext cx="7772400" cy="1470025"/>
          </a:xfrm>
        </p:spPr>
        <p:txBody>
          <a:bodyPr/>
          <a:lstStyle/>
          <a:p>
            <a:pPr rtl="0" fontAlgn="base"/>
            <a:r>
              <a:rPr lang="en-US" sz="8000" kern="1200">
                <a:solidFill>
                  <a:srgbClr val="5F4B3B"/>
                </a:solidFill>
                <a:effectLst/>
                <a:latin typeface="Candara" panose="020E0502030303020204" pitchFamily="34" charset="0"/>
                <a:ea typeface="+mn-ea"/>
                <a:cs typeface="Arial" panose="020B0604020202020204" pitchFamily="34" charset="0"/>
              </a:rPr>
              <a:t>Questions?</a:t>
            </a:r>
            <a:endParaRPr lang="en-US">
              <a:effectLst/>
            </a:endParaRPr>
          </a:p>
          <a:p>
            <a:endParaRPr lang="en-US"/>
          </a:p>
        </p:txBody>
      </p:sp>
      <p:pic>
        <p:nvPicPr>
          <p:cNvPr id="13" name="Picture 13" descr="IMGP1986.r.JPG">
            <a:extLst>
              <a:ext uri="{FF2B5EF4-FFF2-40B4-BE49-F238E27FC236}">
                <a16:creationId xmlns:a16="http://schemas.microsoft.com/office/drawing/2014/main" id="{7964A13E-20DB-BE03-8D50-ED95A71F1153}"/>
              </a:ext>
            </a:extLst>
          </p:cNvPr>
          <p:cNvPicPr>
            <a:picLocks noChangeAspect="1"/>
          </p:cNvPicPr>
          <p:nvPr/>
        </p:nvPicPr>
        <p:blipFill rotWithShape="1">
          <a:blip r:embed="rId3"/>
          <a:srcRect l="18281" t="-32" r="31227" b="-120"/>
          <a:stretch/>
        </p:blipFill>
        <p:spPr>
          <a:xfrm>
            <a:off x="1730583" y="-549"/>
            <a:ext cx="2358645" cy="6889923"/>
          </a:xfrm>
          <a:prstGeom prst="rect">
            <a:avLst/>
          </a:prstGeom>
        </p:spPr>
      </p:pic>
      <p:sp>
        <p:nvSpPr>
          <p:cNvPr id="16" name="TextBox 15">
            <a:extLst>
              <a:ext uri="{FF2B5EF4-FFF2-40B4-BE49-F238E27FC236}">
                <a16:creationId xmlns:a16="http://schemas.microsoft.com/office/drawing/2014/main" id="{26F25BC7-584E-2B17-AEF8-4B1FCB30545E}"/>
              </a:ext>
            </a:extLst>
          </p:cNvPr>
          <p:cNvSpPr txBox="1"/>
          <p:nvPr/>
        </p:nvSpPr>
        <p:spPr>
          <a:xfrm>
            <a:off x="1690661" y="6631681"/>
            <a:ext cx="2438488" cy="215444"/>
          </a:xfrm>
          <a:prstGeom prst="rect">
            <a:avLst/>
          </a:prstGeom>
          <a:noFill/>
        </p:spPr>
        <p:txBody>
          <a:bodyPr wrap="none" lIns="91440" tIns="45720" rIns="91440" bIns="45720" rtlCol="0" anchor="t">
            <a:spAutoFit/>
          </a:bodyPr>
          <a:lstStyle/>
          <a:p>
            <a:r>
              <a:rPr lang="en-US" sz="800">
                <a:solidFill>
                  <a:schemeClr val="bg1"/>
                </a:solidFill>
                <a:latin typeface="+mj-lt"/>
                <a:cs typeface="Arial"/>
              </a:rPr>
              <a:t>Photo owned by NDCNR, permission granted to NDOR</a:t>
            </a:r>
          </a:p>
        </p:txBody>
      </p:sp>
    </p:spTree>
    <p:extLst>
      <p:ext uri="{BB962C8B-B14F-4D97-AF65-F5344CB8AC3E}">
        <p14:creationId xmlns:p14="http://schemas.microsoft.com/office/powerpoint/2010/main" val="3756576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B3540E5350B4F8430A3F167417D44" ma:contentTypeVersion="17" ma:contentTypeDescription="Create a new document." ma:contentTypeScope="" ma:versionID="b20f0d13b2d58f7cfe222315472a8dde">
  <xsd:schema xmlns:xsd="http://www.w3.org/2001/XMLSchema" xmlns:xs="http://www.w3.org/2001/XMLSchema" xmlns:p="http://schemas.microsoft.com/office/2006/metadata/properties" xmlns:ns2="61acbd0e-8d97-4eab-adf5-73367b499e5d" xmlns:ns3="58cd2864-a2ba-4bca-97be-cff8ac02128d" targetNamespace="http://schemas.microsoft.com/office/2006/metadata/properties" ma:root="true" ma:fieldsID="87ebc1febb9e35119556bf88f7ed2f9f" ns2:_="" ns3:_="">
    <xsd:import namespace="61acbd0e-8d97-4eab-adf5-73367b499e5d"/>
    <xsd:import namespace="58cd2864-a2ba-4bca-97be-cff8ac0212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Note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cbd0e-8d97-4eab-adf5-73367b499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48f011-0c99-48a8-b23c-e11e698ab5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Notes" ma:index="22" nillable="true" ma:displayName="Notes" ma:format="Dropdown" ma:internalName="Notes">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cd2864-a2ba-4bca-97be-cff8ac02128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b5ab036-566d-4bc9-b3dd-50a0351051b0}" ma:internalName="TaxCatchAll" ma:showField="CatchAllData" ma:web="58cd2864-a2ba-4bca-97be-cff8ac02128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acbd0e-8d97-4eab-adf5-73367b499e5d">
      <Terms xmlns="http://schemas.microsoft.com/office/infopath/2007/PartnerControls"/>
    </lcf76f155ced4ddcb4097134ff3c332f>
    <TaxCatchAll xmlns="58cd2864-a2ba-4bca-97be-cff8ac02128d" xsi:nil="true"/>
    <Notes xmlns="61acbd0e-8d97-4eab-adf5-73367b499e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182EF3-FE0A-4E38-91EB-00437FE00811}"/>
</file>

<file path=customXml/itemProps2.xml><?xml version="1.0" encoding="utf-8"?>
<ds:datastoreItem xmlns:ds="http://schemas.openxmlformats.org/officeDocument/2006/customXml" ds:itemID="{958580DA-44CE-4530-A045-153DF9E6558A}">
  <ds:schemaRefs>
    <ds:schemaRef ds:uri="http://purl.org/dc/terms/"/>
    <ds:schemaRef ds:uri="http://schemas.openxmlformats.org/package/2006/metadata/core-properties"/>
    <ds:schemaRef ds:uri="bead20ff-3502-4908-a3b0-94f5417f8b87"/>
    <ds:schemaRef ds:uri="http://schemas.microsoft.com/office/2006/documentManagement/types"/>
    <ds:schemaRef ds:uri="http://schemas.microsoft.com/office/infopath/2007/PartnerControls"/>
    <ds:schemaRef ds:uri="http://purl.org/dc/elements/1.1/"/>
    <ds:schemaRef ds:uri="http://schemas.microsoft.com/office/2006/metadata/properties"/>
    <ds:schemaRef ds:uri="1bbbcba3-8c99-46a0-ba24-0ee85a578168"/>
    <ds:schemaRef ds:uri="http://www.w3.org/XML/1998/namespace"/>
    <ds:schemaRef ds:uri="http://purl.org/dc/dcmitype/"/>
  </ds:schemaRefs>
</ds:datastoreItem>
</file>

<file path=customXml/itemProps3.xml><?xml version="1.0" encoding="utf-8"?>
<ds:datastoreItem xmlns:ds="http://schemas.openxmlformats.org/officeDocument/2006/customXml" ds:itemID="{F948E714-5A88-49FA-9E93-7F066F33391D}">
  <ds:schemaRefs>
    <ds:schemaRef ds:uri="http://schemas.microsoft.com/sharepoint/v3/contenttype/forms"/>
  </ds:schemaRefs>
</ds:datastoreItem>
</file>

<file path=docMetadata/LabelInfo.xml><?xml version="1.0" encoding="utf-8"?>
<clbl:labelList xmlns:clbl="http://schemas.microsoft.com/office/2020/mipLabelMetadata">
  <clbl:label id="{9ac805d7-b58a-482b-8a4e-e7effbd5188b}" enabled="1" method="Privileged" siteId="{a2a21b60-5625-43fe-a55a-52f5e111d71c}" contentBits="0" removed="0"/>
</clbl:labelList>
</file>

<file path=docProps/app.xml><?xml version="1.0" encoding="utf-8"?>
<Properties xmlns="http://schemas.openxmlformats.org/officeDocument/2006/extended-properties" xmlns:vt="http://schemas.openxmlformats.org/officeDocument/2006/docPropsVTypes">
  <TotalTime>5976</TotalTime>
  <Words>533</Words>
  <Application>Microsoft Office PowerPoint</Application>
  <PresentationFormat>On-screen Show (4:3)</PresentationFormat>
  <Paragraphs>65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Candara</vt:lpstr>
      <vt:lpstr>Century Schoolbook</vt:lpstr>
      <vt:lpstr>Wingdings</vt:lpstr>
      <vt:lpstr>Office Theme</vt:lpstr>
      <vt:lpstr>Nevada Division of  Outdoor Recreation Nevada Starry Skies Certification</vt:lpstr>
      <vt:lpstr>Division Overview</vt:lpstr>
      <vt:lpstr>Nevada Starry Skies Destination Program</vt:lpstr>
      <vt:lpstr>Next Steps </vt:lpstr>
      <vt:lpstr>Five lighting principles for responsible outdoor lighting: Useful, Targeted, Low Level, Controlled.</vt:lpstr>
      <vt:lpstr>Final Steps </vt:lpstr>
      <vt:lpstr>Questions? </vt:lpstr>
    </vt:vector>
  </TitlesOfParts>
  <Company>ndwr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bconrad</dc:creator>
  <cp:lastModifiedBy>Ramos, Candee</cp:lastModifiedBy>
  <cp:revision>233</cp:revision>
  <cp:lastPrinted>2023-02-15T16:45:33Z</cp:lastPrinted>
  <dcterms:created xsi:type="dcterms:W3CDTF">2011-02-07T22:15:11Z</dcterms:created>
  <dcterms:modified xsi:type="dcterms:W3CDTF">2025-12-30T19:22:30Z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0x01010079CB3540E5350B4F8430A3F167417D44</vt:lpwstr>
  </property>
</Properties>
</file>